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1"/>
  </p:notesMasterIdLst>
  <p:sldIdLst>
    <p:sldId id="280" r:id="rId2"/>
    <p:sldId id="281" r:id="rId3"/>
    <p:sldId id="284" r:id="rId4"/>
    <p:sldId id="285" r:id="rId5"/>
    <p:sldId id="286" r:id="rId6"/>
    <p:sldId id="287" r:id="rId7"/>
    <p:sldId id="288" r:id="rId8"/>
    <p:sldId id="289" r:id="rId9"/>
    <p:sldId id="290" r:id="rId10"/>
    <p:sldId id="291" r:id="rId11"/>
    <p:sldId id="292" r:id="rId12"/>
    <p:sldId id="293" r:id="rId13"/>
    <p:sldId id="294" r:id="rId14"/>
    <p:sldId id="295" r:id="rId15"/>
    <p:sldId id="296" r:id="rId16"/>
    <p:sldId id="297" r:id="rId17"/>
    <p:sldId id="298" r:id="rId18"/>
    <p:sldId id="299" r:id="rId19"/>
    <p:sldId id="301" r:id="rId20"/>
    <p:sldId id="303" r:id="rId21"/>
    <p:sldId id="304" r:id="rId22"/>
    <p:sldId id="305" r:id="rId23"/>
    <p:sldId id="306" r:id="rId24"/>
    <p:sldId id="307" r:id="rId25"/>
    <p:sldId id="308" r:id="rId26"/>
    <p:sldId id="309" r:id="rId27"/>
    <p:sldId id="310" r:id="rId28"/>
    <p:sldId id="311" r:id="rId29"/>
    <p:sldId id="312" r:id="rId30"/>
    <p:sldId id="313" r:id="rId31"/>
    <p:sldId id="314" r:id="rId32"/>
    <p:sldId id="315" r:id="rId33"/>
    <p:sldId id="317" r:id="rId34"/>
    <p:sldId id="318" r:id="rId35"/>
    <p:sldId id="319" r:id="rId36"/>
    <p:sldId id="320" r:id="rId37"/>
    <p:sldId id="321" r:id="rId38"/>
    <p:sldId id="322" r:id="rId39"/>
    <p:sldId id="323" r:id="rId40"/>
    <p:sldId id="324" r:id="rId41"/>
    <p:sldId id="325" r:id="rId42"/>
    <p:sldId id="326" r:id="rId43"/>
    <p:sldId id="327" r:id="rId44"/>
    <p:sldId id="328" r:id="rId45"/>
    <p:sldId id="329" r:id="rId46"/>
    <p:sldId id="330" r:id="rId47"/>
    <p:sldId id="331" r:id="rId48"/>
    <p:sldId id="332" r:id="rId49"/>
    <p:sldId id="333" r:id="rId50"/>
    <p:sldId id="334" r:id="rId51"/>
    <p:sldId id="335" r:id="rId52"/>
    <p:sldId id="336" r:id="rId53"/>
    <p:sldId id="337" r:id="rId54"/>
    <p:sldId id="338" r:id="rId55"/>
    <p:sldId id="341" r:id="rId56"/>
    <p:sldId id="342" r:id="rId57"/>
    <p:sldId id="343" r:id="rId58"/>
    <p:sldId id="344" r:id="rId59"/>
    <p:sldId id="345"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1" d="100"/>
          <a:sy n="81" d="100"/>
        </p:scale>
        <p:origin x="-1880" y="-12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presProps" Target="presProps.xml"/><Relationship Id="rId64" Type="http://schemas.openxmlformats.org/officeDocument/2006/relationships/viewProps" Target="viewProps.xml"/><Relationship Id="rId65" Type="http://schemas.openxmlformats.org/officeDocument/2006/relationships/theme" Target="theme/theme1.xml"/><Relationship Id="rId66"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notesMaster" Target="notesMasters/notesMaster1.xml"/><Relationship Id="rId62" Type="http://schemas.openxmlformats.org/officeDocument/2006/relationships/printerSettings" Target="printerSettings/printerSettings1.bin"/><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01/11/14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7.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8.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0E95DDD-08EC-884D-B2FB-3B087C3B17BA}" type="slidenum">
              <a:rPr lang="en-US" sz="800"/>
              <a:pPr/>
              <a:t>2</a:t>
            </a:fld>
            <a:endParaRPr lang="en-US" sz="80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B1B342-4B32-8940-826C-EA0F09B86D16}" type="slidenum">
              <a:rPr lang="en-US" sz="800"/>
              <a:pPr/>
              <a:t>3</a:t>
            </a:fld>
            <a:endParaRPr lang="en-US" sz="800"/>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6</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7</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8</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085E8B-D399-554D-A2F9-428D37D8558B}" type="slidenum">
              <a:rPr lang="en-US" sz="800"/>
              <a:pPr/>
              <a:t>9</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10</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11</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12</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13</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574A9B6-3F6D-3B47-A0D1-43AF6B391162}" type="slidenum">
              <a:rPr lang="en-US" sz="800"/>
              <a:pPr/>
              <a:t>14</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B83846-9024-7C4F-A163-5F8E27AA2519}" type="slidenum">
              <a:rPr lang="en-US" sz="800"/>
              <a:pPr/>
              <a:t>16</a:t>
            </a:fld>
            <a:endParaRPr lang="en-US" sz="8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8CB8B7B-A862-E446-99E3-A3C8F6158C07}" type="slidenum">
              <a:rPr lang="en-US" sz="800"/>
              <a:pPr/>
              <a:t>17</a:t>
            </a:fld>
            <a:endParaRPr lang="en-US" sz="8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8CB8B7B-A862-E446-99E3-A3C8F6158C07}" type="slidenum">
              <a:rPr lang="en-US" sz="800"/>
              <a:pPr/>
              <a:t>18</a:t>
            </a:fld>
            <a:endParaRPr lang="en-US" sz="8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19</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20</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F6F4329-8DEA-444B-9229-A52CA4B7B899}" type="slidenum">
              <a:rPr lang="en-US" sz="800"/>
              <a:pPr/>
              <a:t>21</a:t>
            </a:fld>
            <a:endParaRPr lang="en-US" sz="800"/>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DD0A88C-0B63-DF4B-BFCD-075DA185B799}" type="slidenum">
              <a:rPr lang="en-US" sz="800"/>
              <a:pPr/>
              <a:t>22</a:t>
            </a:fld>
            <a:endParaRPr lang="en-US" sz="800"/>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23</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24</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25</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26</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27</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28</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29</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30</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a:t>Section </a:t>
            </a:r>
            <a:r>
              <a:rPr lang="en-US" smtClean="0"/>
              <a:t>5.2.1.1</a:t>
            </a:r>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31</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32</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33</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34</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35</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36</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3927EE6-0587-B643-8AE4-3395E115027B}" type="slidenum">
              <a:rPr lang="en-US" sz="800"/>
              <a:pPr/>
              <a:t>37</a:t>
            </a:fld>
            <a:endParaRPr lang="en-US" sz="80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7722882-7E70-6043-B58D-8E593AE71A70}" type="slidenum">
              <a:rPr lang="en-US" sz="800"/>
              <a:pPr/>
              <a:t>38</a:t>
            </a:fld>
            <a:endParaRPr lang="en-US" sz="800"/>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39</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40</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41</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42</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43</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44</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45</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A6E3D4-1973-8345-B700-18055B1FEF99}" type="slidenum">
              <a:rPr lang="en-US" sz="800"/>
              <a:pPr/>
              <a:t>46</a:t>
            </a:fld>
            <a:endParaRPr lang="en-US" sz="80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A6E3D4-1973-8345-B700-18055B1FEF99}" type="slidenum">
              <a:rPr lang="en-US" sz="800"/>
              <a:pPr/>
              <a:t>47</a:t>
            </a:fld>
            <a:endParaRPr lang="en-US" sz="80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48</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49</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50</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51</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52</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53</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54</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55</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56</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57</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58</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59</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01/11/14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01/11/14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01/11/14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01/11/14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01/11/14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01/11/14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01/11/14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01/11/14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01/11/14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01/11/14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01/11/14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01/11/14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jpeg"/><Relationship Id="rId15" Type="http://schemas.openxmlformats.org/officeDocument/2006/relationships/image" Target="../media/image3.png"/><Relationship Id="rId16" Type="http://schemas.openxmlformats.org/officeDocument/2006/relationships/image" Target="cid:image005.png@01CEBADB.7545DCC0" TargetMode="Externa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01/11/14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smtClean="0">
                <a:solidFill>
                  <a:schemeClr val="tx2">
                    <a:lumMod val="90000"/>
                    <a:lumOff val="10000"/>
                  </a:schemeClr>
                </a:solidFill>
                <a:latin typeface="+mn-lt"/>
                <a:cs typeface="Apple Chancery"/>
              </a:rPr>
              <a:t>Lecture 5</a:t>
            </a:r>
            <a:endParaRPr lang="en-US" sz="1600" b="0" dirty="0">
              <a:solidFill>
                <a:schemeClr val="tx2">
                  <a:lumMod val="90000"/>
                  <a:lumOff val="10000"/>
                </a:schemeClr>
              </a:solidFill>
              <a:latin typeface="+mn-lt"/>
              <a:cs typeface="Apple Chancery"/>
            </a:endParaRPr>
          </a:p>
        </p:txBody>
      </p:sp>
      <p:pic>
        <p:nvPicPr>
          <p:cNvPr id="11" name="Picture 10"/>
          <p:cNvPicPr/>
          <p:nvPr userDrawn="1"/>
        </p:nvPicPr>
        <p:blipFill>
          <a:blip r:embed="rId14" cstate="email">
            <a:extLst>
              <a:ext uri="{28A0092B-C50C-407E-A947-70E740481C1C}">
                <a14:useLocalDpi xmlns:a14="http://schemas.microsoft.com/office/drawing/2010/main" val="0"/>
              </a:ext>
            </a:extLst>
          </a:blip>
          <a:stretch>
            <a:fillRect/>
          </a:stretch>
        </p:blipFill>
        <p:spPr>
          <a:xfrm>
            <a:off x="0" y="0"/>
            <a:ext cx="1993344" cy="727927"/>
          </a:xfrm>
          <a:prstGeom prst="rect">
            <a:avLst/>
          </a:prstGeom>
        </p:spPr>
      </p:pic>
      <p:pic>
        <p:nvPicPr>
          <p:cNvPr id="12" name="Picture 11" descr="cid:image005.png@01CEBADB.7545DCC0"/>
          <p:cNvPicPr/>
          <p:nvPr userDrawn="1"/>
        </p:nvPicPr>
        <p:blipFill>
          <a:blip r:embed="rId15" r:link="rId16"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xmlns:p14="http://schemas.microsoft.com/office/powerpoint/2010/mai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1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1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1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19.png"/><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2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21.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2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23.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24.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25.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 Id="rId3" Type="http://schemas.openxmlformats.org/officeDocument/2006/relationships/image" Target="../media/image26.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 Id="rId3" Type="http://schemas.openxmlformats.org/officeDocument/2006/relationships/image" Target="../media/image27.png"/></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4" Type="http://schemas.openxmlformats.org/officeDocument/2006/relationships/image" Target="../media/image29.png"/><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 Id="rId3" Type="http://schemas.openxmlformats.org/officeDocument/2006/relationships/image" Target="../media/image3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image" Target="../media/image31.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 Id="rId3" Type="http://schemas.openxmlformats.org/officeDocument/2006/relationships/image" Target="../media/image32.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 Id="rId3" Type="http://schemas.openxmlformats.org/officeDocument/2006/relationships/image" Target="../media/image33.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 Id="rId3" Type="http://schemas.openxmlformats.org/officeDocument/2006/relationships/image" Target="../media/image34.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 Id="rId3" Type="http://schemas.openxmlformats.org/officeDocument/2006/relationships/image" Target="../media/image35.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9.xml"/><Relationship Id="rId3" Type="http://schemas.openxmlformats.org/officeDocument/2006/relationships/image" Target="../media/image36.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0.xml"/><Relationship Id="rId3" Type="http://schemas.openxmlformats.org/officeDocument/2006/relationships/image" Target="../media/image37.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1.xml"/><Relationship Id="rId3" Type="http://schemas.openxmlformats.org/officeDocument/2006/relationships/image" Target="../media/image38.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2.xml"/><Relationship Id="rId3" Type="http://schemas.openxmlformats.org/officeDocument/2006/relationships/image" Target="../media/image39.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3.xml"/><Relationship Id="rId3" Type="http://schemas.openxmlformats.org/officeDocument/2006/relationships/image" Target="../media/image40.png"/></Relationships>
</file>

<file path=ppt/slides/_rels/slide54.xml.rels><?xml version="1.0" encoding="UTF-8" standalone="yes"?>
<Relationships xmlns="http://schemas.openxmlformats.org/package/2006/relationships"><Relationship Id="rId3" Type="http://schemas.openxmlformats.org/officeDocument/2006/relationships/image" Target="../media/image41.png"/><Relationship Id="rId4" Type="http://schemas.openxmlformats.org/officeDocument/2006/relationships/image" Target="../media/image42.png"/><Relationship Id="rId1" Type="http://schemas.openxmlformats.org/officeDocument/2006/relationships/slideLayout" Target="../slideLayouts/slideLayout2.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6.xml"/><Relationship Id="rId3" Type="http://schemas.openxmlformats.org/officeDocument/2006/relationships/image" Target="../media/image43.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041627" y="1705693"/>
            <a:ext cx="5175249" cy="1843752"/>
          </a:xfrm>
        </p:spPr>
        <p:txBody>
          <a:bodyPr/>
          <a:lstStyle/>
          <a:p>
            <a:pPr eaLnBrk="1" hangingPunct="1"/>
            <a:r>
              <a:rPr lang="en-US" sz="5400" dirty="0" smtClean="0">
                <a:latin typeface="Arial" charset="0"/>
              </a:rPr>
              <a:t>Ethernet</a:t>
            </a:r>
            <a:endParaRPr lang="en-US" sz="54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xmlns:p14="http://schemas.microsoft.com/office/powerpoint/2010/main">
    <p:wipe dir="r"/>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p:txBody>
          <a:bodyPr/>
          <a:lstStyle/>
          <a:p>
            <a:pPr eaLnBrk="1" hangingPunct="1"/>
            <a:r>
              <a:rPr lang="en-US" dirty="0" smtClean="0">
                <a:latin typeface="Arial" charset="0"/>
              </a:rPr>
              <a:t>Objectives</a:t>
            </a:r>
            <a:endParaRPr lang="en-US" dirty="0">
              <a:latin typeface="Arial" charset="0"/>
            </a:endParaRPr>
          </a:p>
        </p:txBody>
      </p:sp>
      <p:sp>
        <p:nvSpPr>
          <p:cNvPr id="3" name="Content Placeholder 2"/>
          <p:cNvSpPr>
            <a:spLocks noGrp="1"/>
          </p:cNvSpPr>
          <p:nvPr>
            <p:ph idx="1"/>
          </p:nvPr>
        </p:nvSpPr>
        <p:spPr>
          <a:xfrm>
            <a:off x="549275" y="1444532"/>
            <a:ext cx="8397511" cy="5255525"/>
          </a:xfrm>
        </p:spPr>
        <p:txBody>
          <a:bodyPr>
            <a:normAutofit lnSpcReduction="10000"/>
          </a:bodyPr>
          <a:lstStyle/>
          <a:p>
            <a:r>
              <a:rPr lang="en-US" dirty="0">
                <a:solidFill>
                  <a:schemeClr val="tx1"/>
                </a:solidFill>
              </a:rPr>
              <a:t>T</a:t>
            </a:r>
            <a:r>
              <a:rPr lang="en-US" dirty="0" smtClean="0">
                <a:solidFill>
                  <a:schemeClr val="tx1"/>
                </a:solidFill>
              </a:rPr>
              <a:t>he operation of the Ethernet </a:t>
            </a:r>
            <a:r>
              <a:rPr lang="en-US" dirty="0" err="1" smtClean="0">
                <a:solidFill>
                  <a:schemeClr val="tx1"/>
                </a:solidFill>
              </a:rPr>
              <a:t>sublayers</a:t>
            </a:r>
            <a:r>
              <a:rPr lang="en-US" dirty="0" smtClean="0">
                <a:solidFill>
                  <a:schemeClr val="tx1"/>
                </a:solidFill>
              </a:rPr>
              <a:t>.</a:t>
            </a:r>
          </a:p>
          <a:p>
            <a:r>
              <a:rPr lang="en-US" dirty="0" smtClean="0">
                <a:solidFill>
                  <a:schemeClr val="tx1"/>
                </a:solidFill>
              </a:rPr>
              <a:t>Identify the major fields of the Ethernet frame.</a:t>
            </a:r>
          </a:p>
          <a:p>
            <a:r>
              <a:rPr lang="en-US" dirty="0">
                <a:solidFill>
                  <a:schemeClr val="tx1"/>
                </a:solidFill>
              </a:rPr>
              <a:t>T</a:t>
            </a:r>
            <a:r>
              <a:rPr lang="en-US" dirty="0" smtClean="0">
                <a:solidFill>
                  <a:schemeClr val="tx1"/>
                </a:solidFill>
              </a:rPr>
              <a:t>he purpose and characteristics of the Ethernet MAC address.</a:t>
            </a:r>
          </a:p>
          <a:p>
            <a:r>
              <a:rPr lang="en-US" dirty="0">
                <a:solidFill>
                  <a:schemeClr val="tx1"/>
                </a:solidFill>
              </a:rPr>
              <a:t>T</a:t>
            </a:r>
            <a:r>
              <a:rPr lang="en-US" dirty="0" smtClean="0">
                <a:solidFill>
                  <a:schemeClr val="tx1"/>
                </a:solidFill>
              </a:rPr>
              <a:t>he purpose of ARP.</a:t>
            </a:r>
          </a:p>
          <a:p>
            <a:r>
              <a:rPr lang="en-US" dirty="0">
                <a:solidFill>
                  <a:schemeClr val="tx1"/>
                </a:solidFill>
              </a:rPr>
              <a:t>H</a:t>
            </a:r>
            <a:r>
              <a:rPr lang="en-US" dirty="0" smtClean="0">
                <a:solidFill>
                  <a:schemeClr val="tx1"/>
                </a:solidFill>
              </a:rPr>
              <a:t>ow ARP requests impact network and host performance.</a:t>
            </a:r>
          </a:p>
          <a:p>
            <a:r>
              <a:rPr lang="en-US" dirty="0">
                <a:solidFill>
                  <a:schemeClr val="tx1"/>
                </a:solidFill>
              </a:rPr>
              <a:t>B</a:t>
            </a:r>
            <a:r>
              <a:rPr lang="en-US" dirty="0" smtClean="0">
                <a:solidFill>
                  <a:schemeClr val="tx1"/>
                </a:solidFill>
              </a:rPr>
              <a:t>asic switching concepts.</a:t>
            </a:r>
          </a:p>
          <a:p>
            <a:r>
              <a:rPr lang="en-US" dirty="0" smtClean="0">
                <a:solidFill>
                  <a:schemeClr val="tx1"/>
                </a:solidFill>
              </a:rPr>
              <a:t>Compare fixed configuration and modular switches.</a:t>
            </a:r>
          </a:p>
          <a:p>
            <a:r>
              <a:rPr lang="en-US" dirty="0" smtClean="0">
                <a:solidFill>
                  <a:schemeClr val="tx1"/>
                </a:solidFill>
              </a:rPr>
              <a:t>Configure a Layer 3 switch.</a:t>
            </a:r>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70851356"/>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title"/>
          </p:nvPr>
        </p:nvSpPr>
        <p:spPr>
          <a:xfrm>
            <a:off x="2011530" y="2965373"/>
            <a:ext cx="5513751" cy="838200"/>
          </a:xfrm>
        </p:spPr>
        <p:txBody>
          <a:bodyPr/>
          <a:lstStyle/>
          <a:p>
            <a:pPr lvl="1" algn="ctr" eaLnBrk="1" hangingPunct="1"/>
            <a:r>
              <a:rPr lang="en-US" sz="6000" dirty="0" smtClean="0">
                <a:solidFill>
                  <a:schemeClr val="accent1"/>
                </a:solidFill>
              </a:rPr>
              <a:t>Ethernet Protocol</a:t>
            </a:r>
            <a:endParaRPr lang="en-US" sz="6000" dirty="0">
              <a:solidFill>
                <a:schemeClr val="accent1"/>
              </a:solidFill>
              <a:latin typeface="Arial" charset="0"/>
            </a:endParaRPr>
          </a:p>
        </p:txBody>
      </p:sp>
    </p:spTree>
    <p:extLst>
      <p:ext uri="{BB962C8B-B14F-4D97-AF65-F5344CB8AC3E}">
        <p14:creationId xmlns:p14="http://schemas.microsoft.com/office/powerpoint/2010/main" val="52419213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LLC and MAC </a:t>
            </a:r>
            <a:r>
              <a:rPr lang="en-US" sz="3600" dirty="0" err="1" smtClean="0">
                <a:latin typeface="Arial" charset="0"/>
              </a:rPr>
              <a:t>Sublayers</a:t>
            </a:r>
            <a:endParaRPr lang="en-US" sz="3600" dirty="0">
              <a:latin typeface="Arial" charset="0"/>
            </a:endParaRPr>
          </a:p>
        </p:txBody>
      </p:sp>
      <p:sp>
        <p:nvSpPr>
          <p:cNvPr id="3" name="Content Placeholder 2"/>
          <p:cNvSpPr>
            <a:spLocks noGrp="1"/>
          </p:cNvSpPr>
          <p:nvPr>
            <p:ph idx="1"/>
          </p:nvPr>
        </p:nvSpPr>
        <p:spPr>
          <a:xfrm>
            <a:off x="213109" y="1379491"/>
            <a:ext cx="8733677" cy="4571365"/>
          </a:xfrm>
        </p:spPr>
        <p:txBody>
          <a:bodyPr>
            <a:normAutofit lnSpcReduction="10000"/>
          </a:bodyPr>
          <a:lstStyle/>
          <a:p>
            <a:pPr marL="0" indent="0">
              <a:buNone/>
            </a:pPr>
            <a:r>
              <a:rPr lang="en-US" dirty="0">
                <a:solidFill>
                  <a:schemeClr val="tx1"/>
                </a:solidFill>
              </a:rPr>
              <a:t>Ethernet </a:t>
            </a:r>
            <a:r>
              <a:rPr lang="en-US" dirty="0" smtClean="0">
                <a:solidFill>
                  <a:schemeClr val="tx1"/>
                </a:solidFill>
              </a:rPr>
              <a:t>– </a:t>
            </a:r>
          </a:p>
          <a:p>
            <a:pPr marL="800100" lvl="1" indent="-342900">
              <a:buFont typeface="Arial" pitchFamily="34" charset="0"/>
              <a:buChar char="•"/>
            </a:pPr>
            <a:r>
              <a:rPr lang="en-US" dirty="0" smtClean="0">
                <a:solidFill>
                  <a:schemeClr val="tx1"/>
                </a:solidFill>
              </a:rPr>
              <a:t>Most widely </a:t>
            </a:r>
            <a:r>
              <a:rPr lang="en-US" dirty="0">
                <a:solidFill>
                  <a:schemeClr val="tx1"/>
                </a:solidFill>
              </a:rPr>
              <a:t>used LAN </a:t>
            </a:r>
            <a:r>
              <a:rPr lang="en-US" dirty="0" smtClean="0">
                <a:solidFill>
                  <a:schemeClr val="tx1"/>
                </a:solidFill>
              </a:rPr>
              <a:t>technology </a:t>
            </a:r>
          </a:p>
          <a:p>
            <a:pPr marL="800100" lvl="1" indent="-342900">
              <a:buFont typeface="Arial" pitchFamily="34" charset="0"/>
              <a:buChar char="•"/>
            </a:pPr>
            <a:r>
              <a:rPr lang="en-US" dirty="0">
                <a:solidFill>
                  <a:schemeClr val="tx1"/>
                </a:solidFill>
              </a:rPr>
              <a:t>O</a:t>
            </a:r>
            <a:r>
              <a:rPr lang="en-US" dirty="0" smtClean="0">
                <a:solidFill>
                  <a:schemeClr val="tx1"/>
                </a:solidFill>
              </a:rPr>
              <a:t>perates </a:t>
            </a:r>
            <a:r>
              <a:rPr lang="en-US" dirty="0">
                <a:solidFill>
                  <a:schemeClr val="tx1"/>
                </a:solidFill>
              </a:rPr>
              <a:t>in the data link layer and the physical </a:t>
            </a:r>
            <a:r>
              <a:rPr lang="en-US" dirty="0" smtClean="0">
                <a:solidFill>
                  <a:schemeClr val="tx1"/>
                </a:solidFill>
              </a:rPr>
              <a:t>layer </a:t>
            </a:r>
          </a:p>
          <a:p>
            <a:pPr marL="800100" lvl="1" indent="-342900">
              <a:buFont typeface="Arial" pitchFamily="34" charset="0"/>
              <a:buChar char="•"/>
            </a:pPr>
            <a:r>
              <a:rPr lang="en-US" dirty="0">
                <a:solidFill>
                  <a:schemeClr val="tx1"/>
                </a:solidFill>
              </a:rPr>
              <a:t>F</a:t>
            </a:r>
            <a:r>
              <a:rPr lang="en-US" dirty="0" smtClean="0">
                <a:solidFill>
                  <a:schemeClr val="tx1"/>
                </a:solidFill>
              </a:rPr>
              <a:t>amily </a:t>
            </a:r>
            <a:r>
              <a:rPr lang="en-US" dirty="0">
                <a:solidFill>
                  <a:schemeClr val="tx1"/>
                </a:solidFill>
              </a:rPr>
              <a:t>of networking technologies that are defined in the IEEE 802.2 and 802.3 </a:t>
            </a:r>
            <a:r>
              <a:rPr lang="en-US" dirty="0" smtClean="0">
                <a:solidFill>
                  <a:schemeClr val="tx1"/>
                </a:solidFill>
              </a:rPr>
              <a:t>standards</a:t>
            </a:r>
          </a:p>
          <a:p>
            <a:pPr marL="800100" lvl="1" indent="-342900">
              <a:buFont typeface="Arial" pitchFamily="34" charset="0"/>
              <a:buChar char="•"/>
            </a:pPr>
            <a:r>
              <a:rPr lang="en-US" dirty="0" smtClean="0">
                <a:solidFill>
                  <a:schemeClr val="tx1"/>
                </a:solidFill>
              </a:rPr>
              <a:t>Supports </a:t>
            </a:r>
            <a:r>
              <a:rPr lang="en-US" dirty="0">
                <a:solidFill>
                  <a:schemeClr val="tx1"/>
                </a:solidFill>
              </a:rPr>
              <a:t>data bandwidths of 10, 100, 1000, 10,000, 40,000, and 100,000 Mbps (100 </a:t>
            </a:r>
            <a:r>
              <a:rPr lang="en-US" dirty="0" err="1">
                <a:solidFill>
                  <a:schemeClr val="tx1"/>
                </a:solidFill>
              </a:rPr>
              <a:t>Gbps</a:t>
            </a:r>
            <a:r>
              <a:rPr lang="en-US" dirty="0" smtClean="0">
                <a:solidFill>
                  <a:schemeClr val="tx1"/>
                </a:solidFill>
              </a:rPr>
              <a:t>)</a:t>
            </a:r>
            <a:endParaRPr lang="en-US" dirty="0">
              <a:solidFill>
                <a:schemeClr val="tx1"/>
              </a:solidFill>
            </a:endParaRPr>
          </a:p>
          <a:p>
            <a:pPr marL="0" indent="0">
              <a:buNone/>
            </a:pPr>
            <a:r>
              <a:rPr lang="en-US" dirty="0">
                <a:solidFill>
                  <a:schemeClr val="tx1"/>
                </a:solidFill>
              </a:rPr>
              <a:t>Ethernet </a:t>
            </a:r>
            <a:r>
              <a:rPr lang="en-US" dirty="0" smtClean="0">
                <a:solidFill>
                  <a:schemeClr val="tx1"/>
                </a:solidFill>
              </a:rPr>
              <a:t>standards –</a:t>
            </a:r>
          </a:p>
          <a:p>
            <a:pPr marL="800100" lvl="1" indent="-342900">
              <a:buFont typeface="Arial" pitchFamily="34" charset="0"/>
              <a:buChar char="•"/>
            </a:pPr>
            <a:r>
              <a:rPr lang="en-US" dirty="0">
                <a:solidFill>
                  <a:schemeClr val="tx1"/>
                </a:solidFill>
              </a:rPr>
              <a:t>D</a:t>
            </a:r>
            <a:r>
              <a:rPr lang="en-US" dirty="0" smtClean="0">
                <a:solidFill>
                  <a:schemeClr val="tx1"/>
                </a:solidFill>
              </a:rPr>
              <a:t>efine Layer </a:t>
            </a:r>
            <a:r>
              <a:rPr lang="en-US" dirty="0">
                <a:solidFill>
                  <a:schemeClr val="tx1"/>
                </a:solidFill>
              </a:rPr>
              <a:t>2 protocols </a:t>
            </a:r>
            <a:r>
              <a:rPr lang="en-US" dirty="0" smtClean="0">
                <a:solidFill>
                  <a:schemeClr val="tx1"/>
                </a:solidFill>
              </a:rPr>
              <a:t>and Layer </a:t>
            </a:r>
            <a:r>
              <a:rPr lang="en-US" dirty="0">
                <a:solidFill>
                  <a:schemeClr val="tx1"/>
                </a:solidFill>
              </a:rPr>
              <a:t>1 </a:t>
            </a:r>
            <a:r>
              <a:rPr lang="en-US" dirty="0" smtClean="0">
                <a:solidFill>
                  <a:schemeClr val="tx1"/>
                </a:solidFill>
              </a:rPr>
              <a:t>technologies</a:t>
            </a:r>
          </a:p>
          <a:p>
            <a:pPr marL="800100" lvl="1" indent="-342900">
              <a:buFont typeface="Arial" pitchFamily="34" charset="0"/>
              <a:buChar char="•"/>
            </a:pPr>
            <a:r>
              <a:rPr lang="en-US" dirty="0">
                <a:solidFill>
                  <a:schemeClr val="tx1"/>
                </a:solidFill>
              </a:rPr>
              <a:t>T</a:t>
            </a:r>
            <a:r>
              <a:rPr lang="en-US" dirty="0" smtClean="0">
                <a:solidFill>
                  <a:schemeClr val="tx1"/>
                </a:solidFill>
              </a:rPr>
              <a:t>wo </a:t>
            </a:r>
            <a:r>
              <a:rPr lang="en-US" dirty="0">
                <a:solidFill>
                  <a:schemeClr val="tx1"/>
                </a:solidFill>
              </a:rPr>
              <a:t>separate sub layers of the data link layer to </a:t>
            </a:r>
            <a:r>
              <a:rPr lang="en-US" dirty="0" smtClean="0">
                <a:solidFill>
                  <a:schemeClr val="tx1"/>
                </a:solidFill>
              </a:rPr>
              <a:t>operate - Logical </a:t>
            </a:r>
            <a:r>
              <a:rPr lang="en-US" dirty="0">
                <a:solidFill>
                  <a:schemeClr val="tx1"/>
                </a:solidFill>
              </a:rPr>
              <a:t>link control (LLC) and the </a:t>
            </a:r>
            <a:r>
              <a:rPr lang="en-US" dirty="0" smtClean="0">
                <a:solidFill>
                  <a:schemeClr val="tx1"/>
                </a:solidFill>
              </a:rPr>
              <a:t>Media Access Control (MAC) </a:t>
            </a:r>
            <a:r>
              <a:rPr lang="en-US" dirty="0" err="1" smtClean="0">
                <a:solidFill>
                  <a:schemeClr val="tx1"/>
                </a:solidFill>
              </a:rPr>
              <a:t>sublayers</a:t>
            </a:r>
            <a:endParaRPr lang="en-US" dirty="0">
              <a:solidFill>
                <a:schemeClr val="tx1"/>
              </a:solidFill>
            </a:endParaRPr>
          </a:p>
        </p:txBody>
      </p:sp>
    </p:spTree>
    <p:extLst>
      <p:ext uri="{BB962C8B-B14F-4D97-AF65-F5344CB8AC3E}">
        <p14:creationId xmlns:p14="http://schemas.microsoft.com/office/powerpoint/2010/main" val="374718594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LLC and MAC </a:t>
            </a:r>
            <a:r>
              <a:rPr lang="en-US" sz="3600" dirty="0" err="1" smtClean="0">
                <a:latin typeface="Arial" charset="0"/>
              </a:rPr>
              <a:t>Sublayers</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950" y="1611086"/>
            <a:ext cx="7510349" cy="4122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233680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LLC and MAC </a:t>
            </a:r>
            <a:r>
              <a:rPr lang="en-US" sz="3600" dirty="0" err="1" smtClean="0">
                <a:latin typeface="Arial" charset="0"/>
              </a:rPr>
              <a:t>Sublayers</a:t>
            </a:r>
            <a:endParaRPr lang="en-US" sz="3600" dirty="0">
              <a:latin typeface="Arial" charset="0"/>
            </a:endParaRPr>
          </a:p>
        </p:txBody>
      </p:sp>
      <p:sp>
        <p:nvSpPr>
          <p:cNvPr id="3" name="Content Placeholder 2"/>
          <p:cNvSpPr>
            <a:spLocks noGrp="1"/>
          </p:cNvSpPr>
          <p:nvPr>
            <p:ph idx="1"/>
          </p:nvPr>
        </p:nvSpPr>
        <p:spPr>
          <a:xfrm>
            <a:off x="198595" y="1495605"/>
            <a:ext cx="8733677" cy="4977765"/>
          </a:xfrm>
        </p:spPr>
        <p:txBody>
          <a:bodyPr>
            <a:normAutofit fontScale="92500" lnSpcReduction="20000"/>
          </a:bodyPr>
          <a:lstStyle/>
          <a:p>
            <a:pPr marL="0" indent="0">
              <a:buNone/>
            </a:pPr>
            <a:r>
              <a:rPr lang="en-US" b="1" dirty="0" smtClean="0">
                <a:solidFill>
                  <a:srgbClr val="000000"/>
                </a:solidFill>
              </a:rPr>
              <a:t>LLC</a:t>
            </a:r>
            <a:endParaRPr lang="en-US" dirty="0">
              <a:solidFill>
                <a:srgbClr val="000000"/>
              </a:solidFill>
            </a:endParaRPr>
          </a:p>
          <a:p>
            <a:pPr marL="461963" indent="-342900">
              <a:buFont typeface="Arial" pitchFamily="34" charset="0"/>
              <a:buChar char="•"/>
            </a:pPr>
            <a:r>
              <a:rPr lang="en-US" dirty="0">
                <a:solidFill>
                  <a:srgbClr val="000000"/>
                </a:solidFill>
              </a:rPr>
              <a:t>H</a:t>
            </a:r>
            <a:r>
              <a:rPr lang="en-US" dirty="0" smtClean="0">
                <a:solidFill>
                  <a:srgbClr val="000000"/>
                </a:solidFill>
              </a:rPr>
              <a:t>andles communication </a:t>
            </a:r>
            <a:r>
              <a:rPr lang="en-US" dirty="0">
                <a:solidFill>
                  <a:srgbClr val="000000"/>
                </a:solidFill>
              </a:rPr>
              <a:t>between </a:t>
            </a:r>
            <a:r>
              <a:rPr lang="en-US" dirty="0" smtClean="0">
                <a:solidFill>
                  <a:srgbClr val="000000"/>
                </a:solidFill>
              </a:rPr>
              <a:t>upper and lower layers</a:t>
            </a:r>
          </a:p>
          <a:p>
            <a:pPr marL="461963" indent="-342900">
              <a:buFont typeface="Arial" pitchFamily="34" charset="0"/>
              <a:buChar char="•"/>
            </a:pPr>
            <a:r>
              <a:rPr lang="en-US" dirty="0">
                <a:solidFill>
                  <a:srgbClr val="000000"/>
                </a:solidFill>
              </a:rPr>
              <a:t>T</a:t>
            </a:r>
            <a:r>
              <a:rPr lang="en-US" dirty="0" smtClean="0">
                <a:solidFill>
                  <a:srgbClr val="000000"/>
                </a:solidFill>
              </a:rPr>
              <a:t>akes </a:t>
            </a:r>
            <a:r>
              <a:rPr lang="en-US" dirty="0">
                <a:solidFill>
                  <a:srgbClr val="000000"/>
                </a:solidFill>
              </a:rPr>
              <a:t>the network </a:t>
            </a:r>
            <a:r>
              <a:rPr lang="en-US" dirty="0" smtClean="0">
                <a:solidFill>
                  <a:srgbClr val="000000"/>
                </a:solidFill>
              </a:rPr>
              <a:t>layer data </a:t>
            </a:r>
            <a:r>
              <a:rPr lang="en-US" dirty="0" smtClean="0">
                <a:solidFill>
                  <a:srgbClr val="000000"/>
                </a:solidFill>
              </a:rPr>
              <a:t>and </a:t>
            </a:r>
            <a:r>
              <a:rPr lang="en-US" dirty="0">
                <a:solidFill>
                  <a:srgbClr val="000000"/>
                </a:solidFill>
              </a:rPr>
              <a:t>adds control information to help deliver the packet to the destination </a:t>
            </a:r>
          </a:p>
          <a:p>
            <a:pPr marL="3175" indent="0">
              <a:buNone/>
            </a:pPr>
            <a:r>
              <a:rPr lang="en-US" b="1" dirty="0" smtClean="0">
                <a:solidFill>
                  <a:srgbClr val="000000"/>
                </a:solidFill>
              </a:rPr>
              <a:t>MAC</a:t>
            </a:r>
            <a:endParaRPr lang="en-US" dirty="0">
              <a:solidFill>
                <a:srgbClr val="000000"/>
              </a:solidFill>
            </a:endParaRPr>
          </a:p>
          <a:p>
            <a:pPr marL="461963" indent="-342900">
              <a:buFont typeface="Arial" pitchFamily="34" charset="0"/>
              <a:buChar char="•"/>
            </a:pPr>
            <a:r>
              <a:rPr lang="en-US" dirty="0">
                <a:solidFill>
                  <a:srgbClr val="000000"/>
                </a:solidFill>
              </a:rPr>
              <a:t>C</a:t>
            </a:r>
            <a:r>
              <a:rPr lang="en-US" dirty="0" smtClean="0">
                <a:solidFill>
                  <a:srgbClr val="000000"/>
                </a:solidFill>
              </a:rPr>
              <a:t>onstitutes </a:t>
            </a:r>
            <a:r>
              <a:rPr lang="en-US" dirty="0">
                <a:solidFill>
                  <a:srgbClr val="000000"/>
                </a:solidFill>
              </a:rPr>
              <a:t>the lower </a:t>
            </a:r>
            <a:r>
              <a:rPr lang="en-US" dirty="0" err="1">
                <a:solidFill>
                  <a:srgbClr val="000000"/>
                </a:solidFill>
              </a:rPr>
              <a:t>sublayer</a:t>
            </a:r>
            <a:r>
              <a:rPr lang="en-US" dirty="0">
                <a:solidFill>
                  <a:srgbClr val="000000"/>
                </a:solidFill>
              </a:rPr>
              <a:t> of the data </a:t>
            </a:r>
            <a:r>
              <a:rPr lang="en-US" dirty="0" smtClean="0">
                <a:solidFill>
                  <a:srgbClr val="000000"/>
                </a:solidFill>
              </a:rPr>
              <a:t>link layer</a:t>
            </a:r>
          </a:p>
          <a:p>
            <a:pPr marL="461963" indent="-342900">
              <a:buFont typeface="Arial" pitchFamily="34" charset="0"/>
              <a:buChar char="•"/>
            </a:pPr>
            <a:r>
              <a:rPr lang="en-US" dirty="0">
                <a:solidFill>
                  <a:srgbClr val="000000"/>
                </a:solidFill>
              </a:rPr>
              <a:t>I</a:t>
            </a:r>
            <a:r>
              <a:rPr lang="en-US" dirty="0" smtClean="0">
                <a:solidFill>
                  <a:srgbClr val="000000"/>
                </a:solidFill>
              </a:rPr>
              <a:t>mplemented </a:t>
            </a:r>
            <a:r>
              <a:rPr lang="en-US" dirty="0">
                <a:solidFill>
                  <a:srgbClr val="000000"/>
                </a:solidFill>
              </a:rPr>
              <a:t>by hardware, typically in the computer </a:t>
            </a:r>
            <a:r>
              <a:rPr lang="en-US" dirty="0" smtClean="0">
                <a:solidFill>
                  <a:srgbClr val="000000"/>
                </a:solidFill>
              </a:rPr>
              <a:t>NIC</a:t>
            </a:r>
          </a:p>
          <a:p>
            <a:pPr marL="461963" indent="-342900">
              <a:buFont typeface="Arial" pitchFamily="34" charset="0"/>
              <a:buChar char="•"/>
            </a:pPr>
            <a:r>
              <a:rPr lang="en-US" dirty="0" smtClean="0">
                <a:solidFill>
                  <a:srgbClr val="000000"/>
                </a:solidFill>
              </a:rPr>
              <a:t>Two primary responsibilities:  </a:t>
            </a:r>
          </a:p>
          <a:p>
            <a:pPr marL="800100" lvl="1" indent="-342900">
              <a:buFont typeface="Arial" pitchFamily="34" charset="0"/>
              <a:buChar char="•"/>
            </a:pPr>
            <a:r>
              <a:rPr lang="en-US" dirty="0" smtClean="0">
                <a:solidFill>
                  <a:srgbClr val="000000"/>
                </a:solidFill>
              </a:rPr>
              <a:t>Data encapsulation  </a:t>
            </a:r>
          </a:p>
          <a:p>
            <a:pPr marL="800100" lvl="1" indent="-342900">
              <a:buFont typeface="Arial" pitchFamily="34" charset="0"/>
              <a:buChar char="•"/>
            </a:pPr>
            <a:r>
              <a:rPr lang="en-US" dirty="0" smtClean="0">
                <a:solidFill>
                  <a:srgbClr val="000000"/>
                </a:solidFill>
              </a:rPr>
              <a:t>Media </a:t>
            </a:r>
            <a:r>
              <a:rPr lang="en-US" dirty="0">
                <a:solidFill>
                  <a:srgbClr val="000000"/>
                </a:solidFill>
              </a:rPr>
              <a:t>access </a:t>
            </a:r>
            <a:r>
              <a:rPr lang="en-US" dirty="0" smtClean="0">
                <a:solidFill>
                  <a:srgbClr val="000000"/>
                </a:solidFill>
              </a:rPr>
              <a:t>control</a:t>
            </a:r>
            <a:r>
              <a:rPr lang="en-US" dirty="0">
                <a:solidFill>
                  <a:srgbClr val="000000"/>
                </a:solidFill>
              </a:rPr>
              <a:t/>
            </a:r>
            <a:br>
              <a:rPr lang="en-US" dirty="0">
                <a:solidFill>
                  <a:srgbClr val="000000"/>
                </a:solidFill>
              </a:rPr>
            </a:br>
            <a:endParaRPr lang="en-US" dirty="0">
              <a:solidFill>
                <a:srgbClr val="000000"/>
              </a:solidFill>
            </a:endParaRPr>
          </a:p>
        </p:txBody>
      </p:sp>
    </p:spTree>
    <p:extLst>
      <p:ext uri="{BB962C8B-B14F-4D97-AF65-F5344CB8AC3E}">
        <p14:creationId xmlns:p14="http://schemas.microsoft.com/office/powerpoint/2010/main" val="331873153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549275" y="44856"/>
            <a:ext cx="8042276" cy="1336956"/>
          </a:xfrm>
        </p:spPr>
        <p:txBody>
          <a:bodyPr/>
          <a:lstStyle/>
          <a:p>
            <a:pPr eaLnBrk="1" hangingPunct="1"/>
            <a:r>
              <a:rPr lang="en-US" sz="3600" dirty="0" smtClean="0">
                <a:latin typeface="Arial" charset="0"/>
              </a:rPr>
              <a:t>MAC </a:t>
            </a:r>
            <a:r>
              <a:rPr lang="en-US" sz="3600" dirty="0" err="1" smtClean="0">
                <a:latin typeface="Arial" charset="0"/>
              </a:rPr>
              <a:t>Sublayer</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207" y="1444531"/>
            <a:ext cx="8042644" cy="51723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706220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US" sz="3600" dirty="0" smtClean="0">
                <a:latin typeface="Arial" charset="0"/>
              </a:rPr>
              <a:t>MAC </a:t>
            </a:r>
            <a:r>
              <a:rPr lang="en-US" sz="3600" dirty="0" err="1" smtClean="0">
                <a:latin typeface="Arial" charset="0"/>
              </a:rPr>
              <a:t>Sublayer</a:t>
            </a:r>
            <a:endParaRPr lang="en-US" sz="3600" dirty="0">
              <a:latin typeface="Arial" charset="0"/>
            </a:endParaRPr>
          </a:p>
        </p:txBody>
      </p:sp>
      <p:sp>
        <p:nvSpPr>
          <p:cNvPr id="3" name="Rectangle 2"/>
          <p:cNvSpPr/>
          <p:nvPr/>
        </p:nvSpPr>
        <p:spPr>
          <a:xfrm>
            <a:off x="246742" y="1430559"/>
            <a:ext cx="8621485" cy="4911601"/>
          </a:xfrm>
          <a:prstGeom prst="rect">
            <a:avLst/>
          </a:prstGeom>
        </p:spPr>
        <p:txBody>
          <a:bodyPr wrap="square">
            <a:spAutoFit/>
          </a:bodyPr>
          <a:lstStyle/>
          <a:p>
            <a:pPr algn="l"/>
            <a:r>
              <a:rPr lang="en-US" b="1" dirty="0">
                <a:solidFill>
                  <a:srgbClr val="000000"/>
                </a:solidFill>
                <a:latin typeface="+mn-lt"/>
              </a:rPr>
              <a:t>Data encapsulation</a:t>
            </a:r>
            <a:endParaRPr lang="en-US" dirty="0">
              <a:solidFill>
                <a:srgbClr val="000000"/>
              </a:solidFill>
              <a:latin typeface="+mn-lt"/>
            </a:endParaRP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Frame assembly before transmission and frame disassembly upon reception of a frame</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MAC layer adds a header and trailer to the network layer PDU</a:t>
            </a:r>
          </a:p>
          <a:p>
            <a:pPr algn="l"/>
            <a:endParaRPr lang="en-US" b="1" dirty="0" smtClean="0">
              <a:solidFill>
                <a:srgbClr val="000000"/>
              </a:solidFill>
              <a:latin typeface="+mn-lt"/>
            </a:endParaRPr>
          </a:p>
          <a:p>
            <a:pPr algn="l"/>
            <a:r>
              <a:rPr lang="en-US" b="1" dirty="0" smtClean="0">
                <a:solidFill>
                  <a:srgbClr val="000000"/>
                </a:solidFill>
                <a:latin typeface="+mn-lt"/>
              </a:rPr>
              <a:t>Provides </a:t>
            </a:r>
            <a:r>
              <a:rPr lang="en-US" b="1" dirty="0">
                <a:solidFill>
                  <a:srgbClr val="000000"/>
                </a:solidFill>
                <a:latin typeface="+mn-lt"/>
              </a:rPr>
              <a:t>three primary functions:</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Frame delimiting – identifies a group of bits that make up a frame, synchronization between the transmitting and receiving nodes</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Addressing – each Ethernet header added in the frame contains the physical address (MAC address) that enables a frame to be delivered to a destination node</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Error detection - each Ethernet frame contains a trailer with a cyclic redundancy check (CRC) of the frame contents</a:t>
            </a:r>
          </a:p>
        </p:txBody>
      </p:sp>
    </p:spTree>
    <p:extLst>
      <p:ext uri="{BB962C8B-B14F-4D97-AF65-F5344CB8AC3E}">
        <p14:creationId xmlns:p14="http://schemas.microsoft.com/office/powerpoint/2010/main" val="3785268384"/>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US" sz="3600" dirty="0" smtClean="0">
                <a:latin typeface="Arial" charset="0"/>
              </a:rPr>
              <a:t>MAC </a:t>
            </a:r>
            <a:r>
              <a:rPr lang="en-US" sz="3600" dirty="0" err="1" smtClean="0">
                <a:latin typeface="Arial" charset="0"/>
              </a:rPr>
              <a:t>Sublayer</a:t>
            </a:r>
            <a:endParaRPr lang="en-US" sz="3600" dirty="0">
              <a:latin typeface="Arial" charset="0"/>
            </a:endParaRPr>
          </a:p>
        </p:txBody>
      </p:sp>
      <p:sp>
        <p:nvSpPr>
          <p:cNvPr id="2" name="Rectangle 1"/>
          <p:cNvSpPr/>
          <p:nvPr/>
        </p:nvSpPr>
        <p:spPr>
          <a:xfrm>
            <a:off x="203200" y="1551744"/>
            <a:ext cx="8606969" cy="3671774"/>
          </a:xfrm>
          <a:prstGeom prst="rect">
            <a:avLst/>
          </a:prstGeom>
        </p:spPr>
        <p:txBody>
          <a:bodyPr wrap="square">
            <a:spAutoFit/>
          </a:bodyPr>
          <a:lstStyle/>
          <a:p>
            <a:pPr algn="l"/>
            <a:r>
              <a:rPr lang="en-US" b="1" dirty="0" smtClean="0">
                <a:solidFill>
                  <a:srgbClr val="000000"/>
                </a:solidFill>
              </a:rPr>
              <a:t>Media </a:t>
            </a:r>
            <a:r>
              <a:rPr lang="en-US" b="1" dirty="0">
                <a:solidFill>
                  <a:srgbClr val="000000"/>
                </a:solidFill>
              </a:rPr>
              <a:t>Access </a:t>
            </a:r>
            <a:r>
              <a:rPr lang="en-US" b="1" dirty="0" smtClean="0">
                <a:solidFill>
                  <a:srgbClr val="000000"/>
                </a:solidFill>
              </a:rPr>
              <a:t>Control</a:t>
            </a:r>
            <a:endParaRPr lang="en-US" dirty="0" smtClean="0">
              <a:solidFill>
                <a:srgbClr val="000000"/>
              </a:solidFill>
            </a:endParaRP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Responsible for the placement of frames on the media and the removal of frames from the media</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Communicates directly with the physical layer</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If multiple devices on a single medium attempt to forward data simultaneously, the data will collide resulting in corrupted, unusable data</a:t>
            </a:r>
          </a:p>
          <a:p>
            <a:pPr marL="461963" indent="-342900" algn="l" defTabSz="814388">
              <a:lnSpc>
                <a:spcPct val="95000"/>
              </a:lnSpc>
              <a:spcBef>
                <a:spcPct val="50000"/>
              </a:spcBef>
              <a:buClr>
                <a:srgbClr val="708CA1"/>
              </a:buClr>
              <a:buFont typeface="Arial" pitchFamily="34" charset="0"/>
              <a:buChar char="•"/>
            </a:pPr>
            <a:r>
              <a:rPr lang="en-US" sz="2000" dirty="0">
                <a:solidFill>
                  <a:srgbClr val="000000"/>
                </a:solidFill>
                <a:latin typeface="+mn-lt"/>
              </a:rPr>
              <a:t>Ethernet provides a method for controlling how the nodes share access through the use a Carrier Sense Multiple Access (CSMA) technology</a:t>
            </a:r>
          </a:p>
        </p:txBody>
      </p:sp>
    </p:spTree>
    <p:extLst>
      <p:ext uri="{BB962C8B-B14F-4D97-AF65-F5344CB8AC3E}">
        <p14:creationId xmlns:p14="http://schemas.microsoft.com/office/powerpoint/2010/main" val="233219640"/>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Media Access Control</a:t>
            </a:r>
            <a:endParaRPr lang="en-US" sz="3600" dirty="0">
              <a:latin typeface="Arial" charset="0"/>
            </a:endParaRPr>
          </a:p>
        </p:txBody>
      </p:sp>
      <p:sp>
        <p:nvSpPr>
          <p:cNvPr id="2" name="Content Placeholder 1"/>
          <p:cNvSpPr>
            <a:spLocks noGrp="1"/>
          </p:cNvSpPr>
          <p:nvPr>
            <p:ph idx="1"/>
          </p:nvPr>
        </p:nvSpPr>
        <p:spPr>
          <a:xfrm>
            <a:off x="799561" y="1638296"/>
            <a:ext cx="8089168" cy="4608080"/>
          </a:xfrm>
        </p:spPr>
        <p:txBody>
          <a:bodyPr/>
          <a:lstStyle/>
          <a:p>
            <a:pPr marL="0" indent="0">
              <a:buNone/>
            </a:pPr>
            <a:r>
              <a:rPr lang="en-US" b="1" dirty="0" smtClean="0">
                <a:solidFill>
                  <a:srgbClr val="000000"/>
                </a:solidFill>
              </a:rPr>
              <a:t>Carrier </a:t>
            </a:r>
            <a:r>
              <a:rPr lang="en-US" b="1" dirty="0">
                <a:solidFill>
                  <a:srgbClr val="000000"/>
                </a:solidFill>
              </a:rPr>
              <a:t>Sense Multiple Access (CSMA) </a:t>
            </a:r>
            <a:r>
              <a:rPr lang="en-US" b="1" dirty="0" smtClean="0">
                <a:solidFill>
                  <a:srgbClr val="000000"/>
                </a:solidFill>
              </a:rPr>
              <a:t>process  </a:t>
            </a:r>
          </a:p>
          <a:p>
            <a:pPr marL="461963" indent="-342900">
              <a:buFont typeface="Arial" pitchFamily="34" charset="0"/>
              <a:buChar char="•"/>
            </a:pPr>
            <a:r>
              <a:rPr lang="en-US" sz="2000" dirty="0">
                <a:solidFill>
                  <a:srgbClr val="000000"/>
                </a:solidFill>
              </a:rPr>
              <a:t>U</a:t>
            </a:r>
            <a:r>
              <a:rPr lang="en-US" sz="2000" dirty="0" smtClean="0">
                <a:solidFill>
                  <a:srgbClr val="000000"/>
                </a:solidFill>
              </a:rPr>
              <a:t>sed </a:t>
            </a:r>
            <a:r>
              <a:rPr lang="en-US" sz="2000" dirty="0">
                <a:solidFill>
                  <a:srgbClr val="000000"/>
                </a:solidFill>
              </a:rPr>
              <a:t>to first detect if the media is carrying a </a:t>
            </a:r>
            <a:r>
              <a:rPr lang="en-US" sz="2000" dirty="0" smtClean="0">
                <a:solidFill>
                  <a:srgbClr val="000000"/>
                </a:solidFill>
              </a:rPr>
              <a:t>signal </a:t>
            </a:r>
          </a:p>
          <a:p>
            <a:pPr marL="461963" indent="-342900">
              <a:buFont typeface="Arial" pitchFamily="34" charset="0"/>
              <a:buChar char="•"/>
            </a:pPr>
            <a:r>
              <a:rPr lang="en-US" sz="2000" dirty="0" smtClean="0">
                <a:solidFill>
                  <a:srgbClr val="000000"/>
                </a:solidFill>
              </a:rPr>
              <a:t>If no </a:t>
            </a:r>
            <a:r>
              <a:rPr lang="en-US" sz="2000" dirty="0">
                <a:solidFill>
                  <a:srgbClr val="000000"/>
                </a:solidFill>
              </a:rPr>
              <a:t>carrier signal is detected, the device transmits its </a:t>
            </a:r>
            <a:r>
              <a:rPr lang="en-US" sz="2000" dirty="0" smtClean="0">
                <a:solidFill>
                  <a:srgbClr val="000000"/>
                </a:solidFill>
              </a:rPr>
              <a:t>data</a:t>
            </a:r>
          </a:p>
          <a:p>
            <a:pPr marL="461963" indent="-342900">
              <a:buFont typeface="Arial" pitchFamily="34" charset="0"/>
              <a:buChar char="•"/>
            </a:pPr>
            <a:r>
              <a:rPr lang="en-US" sz="2000" dirty="0" smtClean="0">
                <a:solidFill>
                  <a:srgbClr val="000000"/>
                </a:solidFill>
              </a:rPr>
              <a:t>If two devices </a:t>
            </a:r>
            <a:r>
              <a:rPr lang="en-US" sz="2000" dirty="0">
                <a:solidFill>
                  <a:srgbClr val="000000"/>
                </a:solidFill>
              </a:rPr>
              <a:t>transmit at the same </a:t>
            </a:r>
            <a:r>
              <a:rPr lang="en-US" sz="2000" dirty="0" smtClean="0">
                <a:solidFill>
                  <a:srgbClr val="000000"/>
                </a:solidFill>
              </a:rPr>
              <a:t>time - data collision</a:t>
            </a:r>
            <a:endParaRPr lang="en-US" dirty="0" smtClean="0">
              <a:solidFill>
                <a:srgbClr val="000000"/>
              </a:solidFill>
            </a:endParaRPr>
          </a:p>
          <a:p>
            <a:pPr marL="457200" lvl="1" indent="0"/>
            <a:endParaRPr lang="en-US" dirty="0">
              <a:solidFill>
                <a:srgbClr val="000000"/>
              </a:solidFill>
            </a:endParaRPr>
          </a:p>
        </p:txBody>
      </p:sp>
    </p:spTree>
    <p:extLst>
      <p:ext uri="{BB962C8B-B14F-4D97-AF65-F5344CB8AC3E}">
        <p14:creationId xmlns:p14="http://schemas.microsoft.com/office/powerpoint/2010/main" val="158454420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Media Access Control</a:t>
            </a:r>
            <a:endParaRPr lang="en-US" sz="3600" dirty="0">
              <a:latin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2100" y="1615031"/>
            <a:ext cx="5919787" cy="4937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214815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Media Access Control</a:t>
            </a:r>
            <a:endParaRPr lang="en-US" sz="3600" dirty="0">
              <a:latin typeface="Arial" charset="0"/>
            </a:endParaRPr>
          </a:p>
        </p:txBody>
      </p:sp>
      <p:sp>
        <p:nvSpPr>
          <p:cNvPr id="2" name="Content Placeholder 1"/>
          <p:cNvSpPr>
            <a:spLocks noGrp="1"/>
          </p:cNvSpPr>
          <p:nvPr>
            <p:ph idx="1"/>
          </p:nvPr>
        </p:nvSpPr>
        <p:spPr>
          <a:xfrm>
            <a:off x="549275" y="1740470"/>
            <a:ext cx="8339454" cy="4681896"/>
          </a:xfrm>
        </p:spPr>
        <p:txBody>
          <a:bodyPr>
            <a:normAutofit fontScale="85000" lnSpcReduction="10000"/>
          </a:bodyPr>
          <a:lstStyle/>
          <a:p>
            <a:pPr marL="3175" indent="0">
              <a:buNone/>
            </a:pPr>
            <a:r>
              <a:rPr lang="en-US" dirty="0" smtClean="0">
                <a:solidFill>
                  <a:srgbClr val="000000"/>
                </a:solidFill>
              </a:rPr>
              <a:t>The </a:t>
            </a:r>
            <a:r>
              <a:rPr lang="en-US" dirty="0">
                <a:solidFill>
                  <a:srgbClr val="000000"/>
                </a:solidFill>
              </a:rPr>
              <a:t>two commonly used methods are:</a:t>
            </a:r>
          </a:p>
          <a:p>
            <a:pPr marL="0" indent="0">
              <a:buNone/>
            </a:pPr>
            <a:r>
              <a:rPr lang="en-US" b="1" dirty="0">
                <a:solidFill>
                  <a:srgbClr val="000000"/>
                </a:solidFill>
              </a:rPr>
              <a:t>CSMA/Collision Detection</a:t>
            </a:r>
            <a:endParaRPr lang="en-US" dirty="0">
              <a:solidFill>
                <a:srgbClr val="000000"/>
              </a:solidFill>
            </a:endParaRPr>
          </a:p>
          <a:p>
            <a:pPr marL="461963" indent="-342900">
              <a:buFont typeface="Arial" pitchFamily="34" charset="0"/>
              <a:buChar char="•"/>
            </a:pPr>
            <a:r>
              <a:rPr lang="en-US" sz="2000" dirty="0">
                <a:solidFill>
                  <a:srgbClr val="000000"/>
                </a:solidFill>
              </a:rPr>
              <a:t>T</a:t>
            </a:r>
            <a:r>
              <a:rPr lang="en-US" sz="2000" dirty="0" smtClean="0">
                <a:solidFill>
                  <a:srgbClr val="000000"/>
                </a:solidFill>
              </a:rPr>
              <a:t>he </a:t>
            </a:r>
            <a:r>
              <a:rPr lang="en-US" sz="2000" dirty="0">
                <a:solidFill>
                  <a:srgbClr val="000000"/>
                </a:solidFill>
              </a:rPr>
              <a:t>device monitors the media for the presence of a data </a:t>
            </a:r>
            <a:r>
              <a:rPr lang="en-US" sz="2000" dirty="0" smtClean="0">
                <a:solidFill>
                  <a:srgbClr val="000000"/>
                </a:solidFill>
              </a:rPr>
              <a:t>signal</a:t>
            </a:r>
          </a:p>
          <a:p>
            <a:pPr marL="461963" indent="-342900">
              <a:buFont typeface="Arial" pitchFamily="34" charset="0"/>
              <a:buChar char="•"/>
            </a:pPr>
            <a:r>
              <a:rPr lang="en-US" sz="2000" dirty="0" smtClean="0">
                <a:solidFill>
                  <a:srgbClr val="000000"/>
                </a:solidFill>
              </a:rPr>
              <a:t>If </a:t>
            </a:r>
            <a:r>
              <a:rPr lang="en-US" sz="2000" dirty="0">
                <a:solidFill>
                  <a:srgbClr val="000000"/>
                </a:solidFill>
              </a:rPr>
              <a:t>a data signal is absent, indicating that the media is free, the device transmits the </a:t>
            </a:r>
            <a:r>
              <a:rPr lang="en-US" sz="2000" dirty="0" smtClean="0">
                <a:solidFill>
                  <a:srgbClr val="000000"/>
                </a:solidFill>
              </a:rPr>
              <a:t>data</a:t>
            </a:r>
          </a:p>
          <a:p>
            <a:pPr marL="461963" indent="-342900">
              <a:buFont typeface="Arial" pitchFamily="34" charset="0"/>
              <a:buChar char="•"/>
            </a:pPr>
            <a:r>
              <a:rPr lang="en-US" sz="2000" dirty="0" smtClean="0">
                <a:solidFill>
                  <a:srgbClr val="000000"/>
                </a:solidFill>
              </a:rPr>
              <a:t>If signals </a:t>
            </a:r>
            <a:r>
              <a:rPr lang="en-US" sz="2000" dirty="0">
                <a:solidFill>
                  <a:srgbClr val="000000"/>
                </a:solidFill>
              </a:rPr>
              <a:t>are then detected that show another device was transmitting at the same time, all devices stop sending and try again </a:t>
            </a:r>
            <a:r>
              <a:rPr lang="en-US" sz="2000" dirty="0" smtClean="0">
                <a:solidFill>
                  <a:srgbClr val="000000"/>
                </a:solidFill>
              </a:rPr>
              <a:t>later</a:t>
            </a:r>
            <a:endParaRPr lang="en-US" sz="2000" dirty="0">
              <a:solidFill>
                <a:srgbClr val="000000"/>
              </a:solidFill>
            </a:endParaRPr>
          </a:p>
          <a:p>
            <a:pPr marL="461963" indent="-342900">
              <a:buFont typeface="Arial" pitchFamily="34" charset="0"/>
              <a:buChar char="•"/>
            </a:pPr>
            <a:r>
              <a:rPr lang="en-US" sz="2000" dirty="0">
                <a:solidFill>
                  <a:srgbClr val="000000"/>
                </a:solidFill>
              </a:rPr>
              <a:t>W</a:t>
            </a:r>
            <a:r>
              <a:rPr lang="en-US" sz="2000" dirty="0" smtClean="0">
                <a:solidFill>
                  <a:srgbClr val="000000"/>
                </a:solidFill>
              </a:rPr>
              <a:t>hile </a:t>
            </a:r>
            <a:r>
              <a:rPr lang="en-US" sz="2000" dirty="0">
                <a:solidFill>
                  <a:srgbClr val="000000"/>
                </a:solidFill>
              </a:rPr>
              <a:t>Ethernet networks are designed with CSMA/CD technology, with today’s intermediate devices, collisions do not occur and the processes utilized by CSMA/CD are really </a:t>
            </a:r>
            <a:r>
              <a:rPr lang="en-US" sz="2000" dirty="0" smtClean="0">
                <a:solidFill>
                  <a:srgbClr val="000000"/>
                </a:solidFill>
              </a:rPr>
              <a:t>unnecessary</a:t>
            </a:r>
            <a:endParaRPr lang="en-US" sz="2000" dirty="0">
              <a:solidFill>
                <a:srgbClr val="000000"/>
              </a:solidFill>
            </a:endParaRPr>
          </a:p>
          <a:p>
            <a:pPr marL="461963" indent="-342900">
              <a:buFont typeface="Arial" pitchFamily="34" charset="0"/>
              <a:buChar char="•"/>
            </a:pPr>
            <a:r>
              <a:rPr lang="en-US" sz="2000" dirty="0">
                <a:solidFill>
                  <a:srgbClr val="000000"/>
                </a:solidFill>
              </a:rPr>
              <a:t>W</a:t>
            </a:r>
            <a:r>
              <a:rPr lang="en-US" sz="2000" dirty="0" smtClean="0">
                <a:solidFill>
                  <a:srgbClr val="000000"/>
                </a:solidFill>
              </a:rPr>
              <a:t>ireless </a:t>
            </a:r>
            <a:r>
              <a:rPr lang="en-US" sz="2000" dirty="0">
                <a:solidFill>
                  <a:srgbClr val="000000"/>
                </a:solidFill>
              </a:rPr>
              <a:t>connections in a LAN environment still have to take collisions into </a:t>
            </a:r>
            <a:r>
              <a:rPr lang="en-US" sz="2000" dirty="0" smtClean="0">
                <a:solidFill>
                  <a:srgbClr val="000000"/>
                </a:solidFill>
              </a:rPr>
              <a:t>account</a:t>
            </a:r>
            <a:endParaRPr lang="en-US" sz="2000" dirty="0">
              <a:solidFill>
                <a:srgbClr val="000000"/>
              </a:solidFill>
            </a:endParaRPr>
          </a:p>
        </p:txBody>
      </p:sp>
    </p:spTree>
    <p:extLst>
      <p:ext uri="{BB962C8B-B14F-4D97-AF65-F5344CB8AC3E}">
        <p14:creationId xmlns:p14="http://schemas.microsoft.com/office/powerpoint/2010/main" val="264783405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Media Access Control</a:t>
            </a:r>
            <a:endParaRPr lang="en-US" sz="3600" dirty="0">
              <a:latin typeface="Arial" charset="0"/>
            </a:endParaRPr>
          </a:p>
        </p:txBody>
      </p:sp>
      <p:sp>
        <p:nvSpPr>
          <p:cNvPr id="2" name="Content Placeholder 1"/>
          <p:cNvSpPr>
            <a:spLocks noGrp="1"/>
          </p:cNvSpPr>
          <p:nvPr>
            <p:ph idx="1"/>
          </p:nvPr>
        </p:nvSpPr>
        <p:spPr>
          <a:xfrm>
            <a:off x="549275" y="1771830"/>
            <a:ext cx="8339454" cy="4650536"/>
          </a:xfrm>
        </p:spPr>
        <p:txBody>
          <a:bodyPr>
            <a:normAutofit/>
          </a:bodyPr>
          <a:lstStyle/>
          <a:p>
            <a:pPr marL="3175" indent="0">
              <a:buNone/>
            </a:pPr>
            <a:r>
              <a:rPr lang="en-US" sz="2000" dirty="0">
                <a:solidFill>
                  <a:srgbClr val="000000"/>
                </a:solidFill>
              </a:rPr>
              <a:t>The two commonly used methods are:</a:t>
            </a:r>
          </a:p>
          <a:p>
            <a:pPr marL="3175" indent="0">
              <a:buNone/>
            </a:pPr>
            <a:r>
              <a:rPr lang="en-US" sz="2000" b="1" dirty="0" smtClean="0">
                <a:solidFill>
                  <a:srgbClr val="000000"/>
                </a:solidFill>
              </a:rPr>
              <a:t>CSMA/Collision </a:t>
            </a:r>
            <a:r>
              <a:rPr lang="en-US" sz="2000" b="1" dirty="0">
                <a:solidFill>
                  <a:srgbClr val="000000"/>
                </a:solidFill>
              </a:rPr>
              <a:t>Avoidance (CSMA/CA) media access </a:t>
            </a:r>
            <a:r>
              <a:rPr lang="en-US" sz="2000" b="1" dirty="0" smtClean="0">
                <a:solidFill>
                  <a:srgbClr val="000000"/>
                </a:solidFill>
              </a:rPr>
              <a:t>method</a:t>
            </a:r>
            <a:endParaRPr lang="en-US" sz="2000" b="1" dirty="0">
              <a:solidFill>
                <a:srgbClr val="000000"/>
              </a:solidFill>
            </a:endParaRPr>
          </a:p>
          <a:p>
            <a:pPr marL="461963" indent="-342900">
              <a:buFont typeface="Arial" pitchFamily="34" charset="0"/>
              <a:buChar char="•"/>
            </a:pPr>
            <a:r>
              <a:rPr lang="en-US" sz="1800" dirty="0">
                <a:solidFill>
                  <a:srgbClr val="000000"/>
                </a:solidFill>
              </a:rPr>
              <a:t>D</a:t>
            </a:r>
            <a:r>
              <a:rPr lang="en-US" sz="1800" dirty="0" smtClean="0">
                <a:solidFill>
                  <a:srgbClr val="000000"/>
                </a:solidFill>
              </a:rPr>
              <a:t>evice </a:t>
            </a:r>
            <a:r>
              <a:rPr lang="en-US" sz="1800" dirty="0">
                <a:solidFill>
                  <a:srgbClr val="000000"/>
                </a:solidFill>
              </a:rPr>
              <a:t>examines the media for the presence of </a:t>
            </a:r>
            <a:r>
              <a:rPr lang="en-US" sz="1800" dirty="0" smtClean="0">
                <a:solidFill>
                  <a:srgbClr val="000000"/>
                </a:solidFill>
              </a:rPr>
              <a:t>data signal - if </a:t>
            </a:r>
            <a:r>
              <a:rPr lang="en-US" sz="1800" dirty="0">
                <a:solidFill>
                  <a:srgbClr val="000000"/>
                </a:solidFill>
              </a:rPr>
              <a:t>the media is free, the device sends a notification across the media of its intent to use </a:t>
            </a:r>
            <a:r>
              <a:rPr lang="en-US" sz="1800" dirty="0" smtClean="0">
                <a:solidFill>
                  <a:srgbClr val="000000"/>
                </a:solidFill>
              </a:rPr>
              <a:t>it </a:t>
            </a:r>
          </a:p>
          <a:p>
            <a:pPr marL="461963" indent="-342900">
              <a:buFont typeface="Arial" pitchFamily="34" charset="0"/>
              <a:buChar char="•"/>
            </a:pPr>
            <a:r>
              <a:rPr lang="en-US" sz="1800" dirty="0" smtClean="0">
                <a:solidFill>
                  <a:srgbClr val="000000"/>
                </a:solidFill>
              </a:rPr>
              <a:t>The </a:t>
            </a:r>
            <a:r>
              <a:rPr lang="en-US" sz="1800" dirty="0">
                <a:solidFill>
                  <a:srgbClr val="000000"/>
                </a:solidFill>
              </a:rPr>
              <a:t>device then sends the data. </a:t>
            </a:r>
          </a:p>
          <a:p>
            <a:pPr marL="461963" indent="-342900">
              <a:buFont typeface="Arial" pitchFamily="34" charset="0"/>
              <a:buChar char="•"/>
            </a:pPr>
            <a:r>
              <a:rPr lang="en-US" sz="1800" dirty="0" smtClean="0">
                <a:solidFill>
                  <a:srgbClr val="000000"/>
                </a:solidFill>
              </a:rPr>
              <a:t>Used by </a:t>
            </a:r>
            <a:r>
              <a:rPr lang="en-US" sz="1800" dirty="0">
                <a:solidFill>
                  <a:srgbClr val="000000"/>
                </a:solidFill>
              </a:rPr>
              <a:t>802.11 wireless networking </a:t>
            </a:r>
            <a:r>
              <a:rPr lang="en-US" sz="1800" dirty="0" smtClean="0">
                <a:solidFill>
                  <a:srgbClr val="000000"/>
                </a:solidFill>
              </a:rPr>
              <a:t>technologies</a:t>
            </a:r>
            <a:endParaRPr lang="en-US" sz="18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375289108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Media Access Control</a:t>
            </a:r>
            <a:endParaRPr lang="en-US" sz="3600" dirty="0">
              <a:latin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75" y="2160915"/>
            <a:ext cx="9070402" cy="30757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9073964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590571" y="3407525"/>
            <a:ext cx="4987636" cy="3450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505" name="Rectangle 2"/>
          <p:cNvSpPr>
            <a:spLocks noGrp="1" noChangeArrowheads="1"/>
          </p:cNvSpPr>
          <p:nvPr>
            <p:ph type="title"/>
          </p:nvPr>
        </p:nvSpPr>
        <p:spPr>
          <a:xfrm>
            <a:off x="549275" y="60536"/>
            <a:ext cx="8042276" cy="1336956"/>
          </a:xfrm>
        </p:spPr>
        <p:txBody>
          <a:bodyPr/>
          <a:lstStyle/>
          <a:p>
            <a:pPr eaLnBrk="1" hangingPunct="1"/>
            <a:r>
              <a:rPr lang="en-US" sz="3600" dirty="0" smtClean="0">
                <a:latin typeface="Arial" charset="0"/>
              </a:rPr>
              <a:t>MAC Address: Ethernet Identity</a:t>
            </a:r>
            <a:endParaRPr lang="en-US" sz="3600" dirty="0">
              <a:latin typeface="Arial" charset="0"/>
            </a:endParaRPr>
          </a:p>
        </p:txBody>
      </p:sp>
      <p:sp>
        <p:nvSpPr>
          <p:cNvPr id="2" name="TextBox 1"/>
          <p:cNvSpPr txBox="1"/>
          <p:nvPr/>
        </p:nvSpPr>
        <p:spPr>
          <a:xfrm>
            <a:off x="290286" y="1632692"/>
            <a:ext cx="8621485" cy="2000548"/>
          </a:xfrm>
          <a:prstGeom prst="rect">
            <a:avLst/>
          </a:prstGeom>
          <a:noFill/>
        </p:spPr>
        <p:txBody>
          <a:bodyPr wrap="square" rtlCol="0">
            <a:spAutoFit/>
          </a:bodyPr>
          <a:lstStyle/>
          <a:p>
            <a:pPr marL="342900" indent="-342900" algn="l">
              <a:buFont typeface="Arial" pitchFamily="34" charset="0"/>
              <a:buChar char="•"/>
            </a:pPr>
            <a:r>
              <a:rPr lang="en-US" dirty="0" smtClean="0"/>
              <a:t>Layer </a:t>
            </a:r>
            <a:r>
              <a:rPr lang="en-US" dirty="0"/>
              <a:t>2 </a:t>
            </a:r>
            <a:r>
              <a:rPr lang="en-US" dirty="0" smtClean="0"/>
              <a:t>Ethernet </a:t>
            </a:r>
            <a:r>
              <a:rPr lang="en-US" dirty="0"/>
              <a:t>MAC address is a 48-bit binary value expressed as 12 hexadecimal </a:t>
            </a:r>
            <a:r>
              <a:rPr lang="en-US" dirty="0" smtClean="0"/>
              <a:t>digits</a:t>
            </a:r>
          </a:p>
          <a:p>
            <a:pPr marL="342900" indent="-342900" algn="l">
              <a:buFont typeface="Wingdings" pitchFamily="2" charset="2"/>
              <a:buChar char="§"/>
            </a:pPr>
            <a:r>
              <a:rPr lang="en-US" dirty="0" smtClean="0"/>
              <a:t>IEEE </a:t>
            </a:r>
            <a:r>
              <a:rPr lang="en-US" dirty="0"/>
              <a:t>requires a vendor to follow two simple </a:t>
            </a:r>
            <a:r>
              <a:rPr lang="en-US" dirty="0" smtClean="0"/>
              <a:t>rules:</a:t>
            </a:r>
          </a:p>
          <a:p>
            <a:pPr marL="914400" lvl="1" indent="-457200" algn="l">
              <a:buFont typeface="Arial" pitchFamily="34" charset="0"/>
              <a:buChar char="•"/>
            </a:pPr>
            <a:r>
              <a:rPr lang="en-US" dirty="0"/>
              <a:t>M</a:t>
            </a:r>
            <a:r>
              <a:rPr lang="en-US" dirty="0" smtClean="0"/>
              <a:t>ust </a:t>
            </a:r>
            <a:r>
              <a:rPr lang="en-US" dirty="0"/>
              <a:t>use that vendor's assigned OUI as the first 3 </a:t>
            </a:r>
            <a:r>
              <a:rPr lang="en-US" dirty="0" smtClean="0"/>
              <a:t>bytes</a:t>
            </a:r>
          </a:p>
          <a:p>
            <a:pPr marL="914400" lvl="1" indent="-457200" algn="l">
              <a:buFont typeface="Arial" pitchFamily="34" charset="0"/>
              <a:buChar char="•"/>
            </a:pPr>
            <a:r>
              <a:rPr lang="en-US" dirty="0" smtClean="0"/>
              <a:t>All </a:t>
            </a:r>
            <a:r>
              <a:rPr lang="en-US" dirty="0"/>
              <a:t>MAC addresses with the same OUI must be assigned a unique value </a:t>
            </a:r>
            <a:r>
              <a:rPr lang="en-US" dirty="0" smtClean="0"/>
              <a:t>in </a:t>
            </a:r>
            <a:r>
              <a:rPr lang="en-US" dirty="0"/>
              <a:t>the last 3 </a:t>
            </a:r>
            <a:r>
              <a:rPr lang="en-US" dirty="0" smtClean="0"/>
              <a:t>bytes</a:t>
            </a:r>
            <a:endParaRPr lang="en-US" dirty="0"/>
          </a:p>
          <a:p>
            <a:endParaRPr lang="en-US" sz="1600" dirty="0"/>
          </a:p>
        </p:txBody>
      </p:sp>
    </p:spTree>
    <p:extLst>
      <p:ext uri="{BB962C8B-B14F-4D97-AF65-F5344CB8AC3E}">
        <p14:creationId xmlns:p14="http://schemas.microsoft.com/office/powerpoint/2010/main" val="338100826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US" sz="3600" dirty="0" smtClean="0">
                <a:latin typeface="Arial" charset="0"/>
              </a:rPr>
              <a:t>Frame Processing</a:t>
            </a:r>
            <a:endParaRPr lang="en-US" sz="3600" dirty="0">
              <a:latin typeface="Arial" charset="0"/>
            </a:endParaRPr>
          </a:p>
        </p:txBody>
      </p:sp>
      <p:sp>
        <p:nvSpPr>
          <p:cNvPr id="2" name="TextBox 1"/>
          <p:cNvSpPr txBox="1"/>
          <p:nvPr/>
        </p:nvSpPr>
        <p:spPr>
          <a:xfrm>
            <a:off x="275772" y="1582057"/>
            <a:ext cx="8548914" cy="5127045"/>
          </a:xfrm>
          <a:prstGeom prst="rect">
            <a:avLst/>
          </a:prstGeom>
          <a:noFill/>
        </p:spPr>
        <p:txBody>
          <a:bodyPr wrap="square" rtlCol="0">
            <a:spAutoFit/>
          </a:bodyPr>
          <a:lstStyle/>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MAC addresses assigned to workstations, servers, printers, switches, and routers </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Example MACs: 00-05-9A-3C-78-00, 00:05:9A:3C:78:00, or 0005.9A3C.7800.</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Forwarded message to an Ethernet network, attaches header information to the packet, contains the source and destination MAC address</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Each NIC views information to see if the destination MAC address in the frame matches the device’s physical MAC address stored in RAM</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No match, the device discards the frame</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Matches the destination MAC of the frame, the NIC passes the frame up the OSI layers, where the </a:t>
            </a:r>
            <a:r>
              <a:rPr lang="en-US" sz="2000" dirty="0" err="1">
                <a:solidFill>
                  <a:srgbClr val="000000"/>
                </a:solidFill>
                <a:latin typeface="+mn-lt"/>
              </a:rPr>
              <a:t>decapsulation</a:t>
            </a:r>
            <a:r>
              <a:rPr lang="en-US" sz="2000" dirty="0">
                <a:solidFill>
                  <a:srgbClr val="000000"/>
                </a:solidFill>
                <a:latin typeface="+mn-lt"/>
              </a:rPr>
              <a:t> process takes place</a:t>
            </a:r>
          </a:p>
          <a:p>
            <a:pPr marL="800100" lvl="1" indent="-342900" algn="l" defTabSz="814388">
              <a:lnSpc>
                <a:spcPct val="95000"/>
              </a:lnSpc>
              <a:spcBef>
                <a:spcPct val="35000"/>
              </a:spcBef>
              <a:buClr>
                <a:srgbClr val="708CA1"/>
              </a:buClr>
              <a:buFont typeface="Arial" pitchFamily="34" charset="0"/>
              <a:buChar char="•"/>
            </a:pPr>
            <a:endParaRPr lang="en-US" sz="2000" dirty="0">
              <a:solidFill>
                <a:srgbClr val="000000"/>
              </a:solidFill>
              <a:latin typeface="+mn-lt"/>
            </a:endParaRPr>
          </a:p>
        </p:txBody>
      </p:sp>
    </p:spTree>
    <p:extLst>
      <p:ext uri="{BB962C8B-B14F-4D97-AF65-F5344CB8AC3E}">
        <p14:creationId xmlns:p14="http://schemas.microsoft.com/office/powerpoint/2010/main" val="4025175886"/>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246742" y="293010"/>
            <a:ext cx="8815473" cy="896038"/>
          </a:xfrm>
        </p:spPr>
        <p:txBody>
          <a:bodyPr/>
          <a:lstStyle/>
          <a:p>
            <a:pPr eaLnBrk="1" hangingPunct="1"/>
            <a:r>
              <a:rPr lang="en-US" sz="3600" dirty="0" smtClean="0">
                <a:latin typeface="Arial" charset="0"/>
              </a:rPr>
              <a:t>Ethernet Encapsulation</a:t>
            </a:r>
            <a:endParaRPr lang="en-US" sz="3600" dirty="0">
              <a:latin typeface="Arial" charset="0"/>
            </a:endParaRPr>
          </a:p>
        </p:txBody>
      </p:sp>
      <p:sp>
        <p:nvSpPr>
          <p:cNvPr id="2" name="TextBox 1"/>
          <p:cNvSpPr txBox="1"/>
          <p:nvPr/>
        </p:nvSpPr>
        <p:spPr>
          <a:xfrm>
            <a:off x="304800" y="1626240"/>
            <a:ext cx="8592457" cy="1477328"/>
          </a:xfrm>
          <a:prstGeom prst="rect">
            <a:avLst/>
          </a:prstGeom>
          <a:noFill/>
        </p:spPr>
        <p:txBody>
          <a:bodyPr wrap="square" rtlCol="0">
            <a:spAutoFit/>
          </a:bodyPr>
          <a:lstStyle/>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Early versions of Ethernet were relatively slow at 10 Mbps</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Now operate at 10 Gigabits per second and faster</a:t>
            </a:r>
          </a:p>
          <a:p>
            <a:pPr marL="342900" indent="-342900" algn="l" defTabSz="814388">
              <a:lnSpc>
                <a:spcPct val="95000"/>
              </a:lnSpc>
              <a:spcBef>
                <a:spcPct val="35000"/>
              </a:spcBef>
              <a:buClr>
                <a:srgbClr val="708CA1"/>
              </a:buClr>
              <a:buFont typeface="Wingdings" pitchFamily="2" charset="2"/>
              <a:buChar char="§"/>
            </a:pPr>
            <a:r>
              <a:rPr lang="en-US" sz="2000" dirty="0">
                <a:solidFill>
                  <a:srgbClr val="000000"/>
                </a:solidFill>
                <a:latin typeface="+mn-lt"/>
              </a:rPr>
              <a:t>Ethernet frame structure adds headers and trailers around the Layer 3 PDU to encapsulate the message being sent</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8415" y="3103568"/>
            <a:ext cx="5120639" cy="35974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37556" y="4416811"/>
            <a:ext cx="1889760" cy="1077218"/>
          </a:xfrm>
          <a:prstGeom prst="rect">
            <a:avLst/>
          </a:prstGeom>
          <a:noFill/>
        </p:spPr>
        <p:txBody>
          <a:bodyPr wrap="square" rtlCol="0">
            <a:spAutoFit/>
          </a:bodyPr>
          <a:lstStyle/>
          <a:p>
            <a:pPr algn="l"/>
            <a:r>
              <a:rPr lang="en-US" sz="1600" dirty="0">
                <a:solidFill>
                  <a:srgbClr val="000000"/>
                </a:solidFill>
              </a:rPr>
              <a:t>Ethernet II is the Ethernet frame format used in TCP/IP networks.</a:t>
            </a:r>
          </a:p>
        </p:txBody>
      </p:sp>
    </p:spTree>
    <p:extLst>
      <p:ext uri="{BB962C8B-B14F-4D97-AF65-F5344CB8AC3E}">
        <p14:creationId xmlns:p14="http://schemas.microsoft.com/office/powerpoint/2010/main" val="1334867704"/>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246742" y="293010"/>
            <a:ext cx="8815473" cy="896038"/>
          </a:xfrm>
        </p:spPr>
        <p:txBody>
          <a:bodyPr/>
          <a:lstStyle/>
          <a:p>
            <a:pPr eaLnBrk="1" hangingPunct="1"/>
            <a:r>
              <a:rPr lang="en-US" sz="3600" dirty="0" smtClean="0">
                <a:latin typeface="Arial" charset="0"/>
              </a:rPr>
              <a:t>Ethernet Frame Size</a:t>
            </a:r>
            <a:endParaRPr lang="en-US" sz="3600" dirty="0">
              <a:latin typeface="Arial" charset="0"/>
            </a:endParaRPr>
          </a:p>
        </p:txBody>
      </p:sp>
      <p:sp>
        <p:nvSpPr>
          <p:cNvPr id="2" name="TextBox 1"/>
          <p:cNvSpPr txBox="1"/>
          <p:nvPr/>
        </p:nvSpPr>
        <p:spPr>
          <a:xfrm>
            <a:off x="362857" y="1654629"/>
            <a:ext cx="8432800" cy="2490682"/>
          </a:xfrm>
          <a:prstGeom prst="rect">
            <a:avLst/>
          </a:prstGeom>
          <a:noFill/>
        </p:spPr>
        <p:txBody>
          <a:bodyPr wrap="square" rtlCol="0">
            <a:spAutoFit/>
          </a:bodyPr>
          <a:lstStyle/>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Ethernet II and IEEE 802.3 standards define the minimum frame size as 64 bytes and the maximum as 1518 bytes</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Less than 64 bytes in length is considered a "collision fragment" or "runt frame”</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If size of a transmitted frame is less than the minimum or greater than the maximum, the receiving device drops the frame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dirty="0">
                <a:solidFill>
                  <a:srgbClr val="000000"/>
                </a:solidFill>
                <a:latin typeface="+mn-lt"/>
              </a:rPr>
              <a:t>At the physical layer, different versions of Ethernet vary in their method for detecting and placing data on the media</a:t>
            </a:r>
          </a:p>
        </p:txBody>
      </p:sp>
    </p:spTree>
    <p:extLst>
      <p:ext uri="{BB962C8B-B14F-4D97-AF65-F5344CB8AC3E}">
        <p14:creationId xmlns:p14="http://schemas.microsoft.com/office/powerpoint/2010/main" val="2357581444"/>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549275" y="60536"/>
            <a:ext cx="8042276" cy="1336956"/>
          </a:xfrm>
        </p:spPr>
        <p:txBody>
          <a:bodyPr/>
          <a:lstStyle/>
          <a:p>
            <a:pPr eaLnBrk="1" hangingPunct="1"/>
            <a:r>
              <a:rPr lang="en-US" sz="3600" dirty="0" smtClean="0">
                <a:latin typeface="Arial" charset="0"/>
              </a:rPr>
              <a:t>Introduction to the Ethernet Frame</a:t>
            </a:r>
            <a:endParaRPr lang="en-US" sz="3600" dirty="0">
              <a:latin typeface="Arial" charset="0"/>
            </a:endParaRPr>
          </a:p>
        </p:txBody>
      </p:sp>
      <p:sp>
        <p:nvSpPr>
          <p:cNvPr id="3" name="Rectangle 2"/>
          <p:cNvSpPr/>
          <p:nvPr/>
        </p:nvSpPr>
        <p:spPr>
          <a:xfrm>
            <a:off x="332841" y="3845221"/>
            <a:ext cx="2685142" cy="1323439"/>
          </a:xfrm>
          <a:prstGeom prst="rect">
            <a:avLst/>
          </a:prstGeom>
        </p:spPr>
        <p:txBody>
          <a:bodyPr wrap="square">
            <a:spAutoFit/>
          </a:bodyPr>
          <a:lstStyle/>
          <a:p>
            <a:pPr algn="l"/>
            <a:r>
              <a:rPr lang="en-US" sz="1600" b="1" dirty="0"/>
              <a:t>Preamble and Start Frame Delimiter Fields</a:t>
            </a:r>
            <a:endParaRPr lang="en-US" sz="1600" dirty="0"/>
          </a:p>
          <a:p>
            <a:pPr algn="l"/>
            <a:r>
              <a:rPr lang="en-US" sz="1600" dirty="0"/>
              <a:t>U</a:t>
            </a:r>
            <a:r>
              <a:rPr lang="en-US" sz="1600" dirty="0" smtClean="0"/>
              <a:t>sed for synchronization between the sending and receiving devices</a:t>
            </a:r>
            <a:endParaRPr lang="en-US" sz="1600" dirty="0"/>
          </a:p>
        </p:txBody>
      </p:sp>
      <p:sp>
        <p:nvSpPr>
          <p:cNvPr id="4" name="TextBox 3"/>
          <p:cNvSpPr txBox="1"/>
          <p:nvPr/>
        </p:nvSpPr>
        <p:spPr>
          <a:xfrm>
            <a:off x="3152423" y="3845221"/>
            <a:ext cx="2685143" cy="1600438"/>
          </a:xfrm>
          <a:prstGeom prst="rect">
            <a:avLst/>
          </a:prstGeom>
          <a:noFill/>
        </p:spPr>
        <p:txBody>
          <a:bodyPr wrap="square" rtlCol="0">
            <a:spAutoFit/>
          </a:bodyPr>
          <a:lstStyle/>
          <a:p>
            <a:pPr algn="l"/>
            <a:r>
              <a:rPr lang="en-US" sz="1600" b="1" dirty="0"/>
              <a:t>Length/Type Field</a:t>
            </a:r>
            <a:endParaRPr lang="en-US" sz="1600" dirty="0"/>
          </a:p>
          <a:p>
            <a:pPr algn="l"/>
            <a:r>
              <a:rPr lang="en-US" sz="1600" dirty="0"/>
              <a:t>D</a:t>
            </a:r>
            <a:r>
              <a:rPr lang="en-US" sz="1600" dirty="0" smtClean="0"/>
              <a:t>efines </a:t>
            </a:r>
            <a:r>
              <a:rPr lang="en-US" sz="1600" dirty="0"/>
              <a:t>the exact length of the frame's data </a:t>
            </a:r>
            <a:r>
              <a:rPr lang="en-US" sz="1600" dirty="0" smtClean="0"/>
              <a:t>field/ describes </a:t>
            </a:r>
            <a:r>
              <a:rPr lang="en-US" sz="1600" dirty="0"/>
              <a:t>which protocol is </a:t>
            </a:r>
            <a:r>
              <a:rPr lang="en-US" sz="1600" dirty="0" smtClean="0"/>
              <a:t>implemented</a:t>
            </a:r>
            <a:endParaRPr lang="en-US" sz="1600" dirty="0"/>
          </a:p>
          <a:p>
            <a:endParaRPr lang="en-US" sz="1600" dirty="0"/>
          </a:p>
        </p:txBody>
      </p:sp>
      <p:sp>
        <p:nvSpPr>
          <p:cNvPr id="5" name="TextBox 4"/>
          <p:cNvSpPr txBox="1"/>
          <p:nvPr/>
        </p:nvSpPr>
        <p:spPr>
          <a:xfrm>
            <a:off x="6275322" y="3845221"/>
            <a:ext cx="2075543" cy="1846659"/>
          </a:xfrm>
          <a:prstGeom prst="rect">
            <a:avLst/>
          </a:prstGeom>
          <a:noFill/>
        </p:spPr>
        <p:txBody>
          <a:bodyPr wrap="square" rtlCol="0">
            <a:spAutoFit/>
          </a:bodyPr>
          <a:lstStyle/>
          <a:p>
            <a:pPr algn="l"/>
            <a:r>
              <a:rPr lang="en-US" sz="1600" b="1" dirty="0"/>
              <a:t>Data and Pad Fields</a:t>
            </a:r>
            <a:endParaRPr lang="en-US" sz="1600" dirty="0"/>
          </a:p>
          <a:p>
            <a:pPr algn="l"/>
            <a:r>
              <a:rPr lang="en-US" sz="1600" dirty="0"/>
              <a:t>C</a:t>
            </a:r>
            <a:r>
              <a:rPr lang="en-US" sz="1600" dirty="0" smtClean="0"/>
              <a:t>ontain </a:t>
            </a:r>
            <a:r>
              <a:rPr lang="en-US" sz="1600" dirty="0"/>
              <a:t>the encapsulated data from a higher </a:t>
            </a:r>
            <a:r>
              <a:rPr lang="en-US" sz="1600" dirty="0" smtClean="0"/>
              <a:t>layer, </a:t>
            </a:r>
            <a:r>
              <a:rPr lang="en-US" sz="1600" dirty="0"/>
              <a:t>an IPv4 packet</a:t>
            </a:r>
          </a:p>
          <a:p>
            <a:endParaRPr lang="en-US" sz="1600" dirty="0"/>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841" y="1442461"/>
            <a:ext cx="8245894" cy="24377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413471" y="5388433"/>
            <a:ext cx="4695371" cy="1323439"/>
          </a:xfrm>
          <a:prstGeom prst="rect">
            <a:avLst/>
          </a:prstGeom>
        </p:spPr>
        <p:txBody>
          <a:bodyPr wrap="square">
            <a:spAutoFit/>
          </a:bodyPr>
          <a:lstStyle/>
          <a:p>
            <a:pPr algn="l"/>
            <a:r>
              <a:rPr lang="en-US" sz="1600" b="1" dirty="0"/>
              <a:t>Frame Check Sequence Field</a:t>
            </a:r>
            <a:endParaRPr lang="en-US" sz="1600" dirty="0"/>
          </a:p>
          <a:p>
            <a:pPr algn="l"/>
            <a:r>
              <a:rPr lang="en-US" sz="1600" dirty="0" smtClean="0"/>
              <a:t>Used to </a:t>
            </a:r>
            <a:r>
              <a:rPr lang="en-US" sz="1600" dirty="0"/>
              <a:t>detect errors in a </a:t>
            </a:r>
            <a:r>
              <a:rPr lang="en-US" sz="1600" dirty="0" smtClean="0"/>
              <a:t>frame with cyclic </a:t>
            </a:r>
            <a:r>
              <a:rPr lang="en-US" sz="1600" dirty="0"/>
              <a:t>redundancy </a:t>
            </a:r>
            <a:r>
              <a:rPr lang="en-US" sz="1600" dirty="0" smtClean="0"/>
              <a:t>check (4 bytes), if  calculations match at source and receiver, </a:t>
            </a:r>
            <a:r>
              <a:rPr lang="en-US" sz="1600" dirty="0"/>
              <a:t>no error occurred. </a:t>
            </a:r>
          </a:p>
        </p:txBody>
      </p:sp>
    </p:spTree>
    <p:extLst>
      <p:ext uri="{BB962C8B-B14F-4D97-AF65-F5344CB8AC3E}">
        <p14:creationId xmlns:p14="http://schemas.microsoft.com/office/powerpoint/2010/main" val="423350695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9275" y="60536"/>
            <a:ext cx="8042276" cy="1336956"/>
          </a:xfrm>
        </p:spPr>
        <p:txBody>
          <a:bodyPr/>
          <a:lstStyle/>
          <a:p>
            <a:pPr eaLnBrk="1" hangingPunct="1"/>
            <a:r>
              <a:rPr lang="en-US" sz="3600" dirty="0" smtClean="0">
                <a:latin typeface="Arial" charset="0"/>
              </a:rPr>
              <a:t>MAC Addresses and Hexadecimal</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973" y="1657990"/>
            <a:ext cx="4107542" cy="5031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8054" y="1444532"/>
            <a:ext cx="3889887" cy="53339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093912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p:txBody>
          <a:bodyPr/>
          <a:lstStyle/>
          <a:p>
            <a:pPr eaLnBrk="1" hangingPunct="1"/>
            <a:r>
              <a:rPr lang="en-US" sz="3600" dirty="0" smtClean="0">
                <a:latin typeface="Arial" charset="0"/>
              </a:rPr>
              <a:t>MAC Address Representations</a:t>
            </a:r>
            <a:endParaRPr lang="en-US" sz="3600" dirty="0">
              <a:latin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109" y="3406037"/>
            <a:ext cx="7730696" cy="3324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8413" y="1899863"/>
            <a:ext cx="3290887" cy="1506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609581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en-US" sz="3600" dirty="0" smtClean="0">
                <a:latin typeface="Arial" charset="0"/>
              </a:rPr>
              <a:t>Unicast MAC Address</a:t>
            </a:r>
            <a:endParaRPr lang="en-US" sz="3600" dirty="0">
              <a:latin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996" y="1507252"/>
            <a:ext cx="7337090" cy="48648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9365346"/>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3600" dirty="0" smtClean="0">
                <a:latin typeface="Arial" charset="0"/>
              </a:rPr>
              <a:t>Broadcast MAC Address</a:t>
            </a:r>
            <a:endParaRPr lang="en-US" sz="3600" dirty="0">
              <a:latin typeface="Arial"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573" y="1706589"/>
            <a:ext cx="8096978" cy="48707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6947431"/>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3600" dirty="0" smtClean="0">
                <a:latin typeface="Arial" charset="0"/>
              </a:rPr>
              <a:t>Multicast MAC Address</a:t>
            </a:r>
            <a:endParaRPr lang="en-US" sz="3600" dirty="0">
              <a:latin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868" y="1458680"/>
            <a:ext cx="7782815" cy="46745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706055" y="5783362"/>
            <a:ext cx="2716954" cy="674031"/>
          </a:xfrm>
          <a:prstGeom prst="rect">
            <a:avLst/>
          </a:prstGeom>
        </p:spPr>
        <p:txBody>
          <a:bodyPr wrap="square">
            <a:spAutoFit/>
          </a:bodyPr>
          <a:lstStyle/>
          <a:p>
            <a:r>
              <a:rPr lang="en-US" sz="1400" b="1" dirty="0"/>
              <a:t>M</a:t>
            </a:r>
            <a:r>
              <a:rPr lang="en-US" sz="1400" b="1" dirty="0" smtClean="0"/>
              <a:t>ulticast </a:t>
            </a:r>
            <a:r>
              <a:rPr lang="en-US" sz="1400" b="1" dirty="0"/>
              <a:t>MAC address is a special value that begins with 01-00-5E in </a:t>
            </a:r>
            <a:r>
              <a:rPr lang="en-US" sz="1400" b="1" dirty="0" smtClean="0"/>
              <a:t>hexadecimal</a:t>
            </a:r>
            <a:endParaRPr lang="en-US" sz="1400" b="1" dirty="0"/>
          </a:p>
        </p:txBody>
      </p:sp>
      <p:sp>
        <p:nvSpPr>
          <p:cNvPr id="3" name="Rectangle 2"/>
          <p:cNvSpPr/>
          <p:nvPr/>
        </p:nvSpPr>
        <p:spPr>
          <a:xfrm>
            <a:off x="5303769" y="5783362"/>
            <a:ext cx="3214914" cy="480131"/>
          </a:xfrm>
          <a:prstGeom prst="rect">
            <a:avLst/>
          </a:prstGeom>
        </p:spPr>
        <p:txBody>
          <a:bodyPr wrap="square">
            <a:spAutoFit/>
          </a:bodyPr>
          <a:lstStyle/>
          <a:p>
            <a:r>
              <a:rPr lang="en-US" sz="1400" b="1" dirty="0" smtClean="0"/>
              <a:t>Range of </a:t>
            </a:r>
            <a:r>
              <a:rPr lang="en-US" sz="1400" b="1" dirty="0"/>
              <a:t>IPV4 multicast addresses is 224.0.0.0 to 239.255.255.255</a:t>
            </a:r>
          </a:p>
        </p:txBody>
      </p:sp>
    </p:spTree>
    <p:extLst>
      <p:ext uri="{BB962C8B-B14F-4D97-AF65-F5344CB8AC3E}">
        <p14:creationId xmlns:p14="http://schemas.microsoft.com/office/powerpoint/2010/main" val="3323307891"/>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4000" dirty="0" smtClean="0">
                <a:latin typeface="Arial" charset="0"/>
              </a:rPr>
              <a:t>MAC and IP</a:t>
            </a:r>
            <a:endParaRPr lang="en-US" sz="4000" dirty="0">
              <a:latin typeface="Arial" charset="0"/>
            </a:endParaRPr>
          </a:p>
        </p:txBody>
      </p:sp>
      <p:sp>
        <p:nvSpPr>
          <p:cNvPr id="2" name="TextBox 1"/>
          <p:cNvSpPr txBox="1"/>
          <p:nvPr/>
        </p:nvSpPr>
        <p:spPr>
          <a:xfrm>
            <a:off x="246743" y="1494969"/>
            <a:ext cx="8665028" cy="5216813"/>
          </a:xfrm>
          <a:prstGeom prst="rect">
            <a:avLst/>
          </a:prstGeom>
          <a:noFill/>
        </p:spPr>
        <p:txBody>
          <a:bodyPr wrap="square" rtlCol="0">
            <a:spAutoFit/>
          </a:bodyPr>
          <a:lstStyle/>
          <a:p>
            <a:pPr algn="l"/>
            <a:r>
              <a:rPr lang="en-US" b="1" dirty="0" smtClean="0">
                <a:solidFill>
                  <a:srgbClr val="000000"/>
                </a:solidFill>
              </a:rPr>
              <a:t>MAC address</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This address does not change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Similar to the name of a person</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Known as physical address because physically assigned to the host NIC </a:t>
            </a:r>
          </a:p>
          <a:p>
            <a:pPr algn="l"/>
            <a:endParaRPr lang="en-US" dirty="0" smtClean="0">
              <a:solidFill>
                <a:srgbClr val="000000"/>
              </a:solidFill>
            </a:endParaRPr>
          </a:p>
          <a:p>
            <a:pPr algn="l"/>
            <a:r>
              <a:rPr lang="en-US" b="1" dirty="0" smtClean="0">
                <a:solidFill>
                  <a:srgbClr val="000000"/>
                </a:solidFill>
              </a:rPr>
              <a:t>IP address</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Similar to the address of a person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Based on where the host is actually located </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Known as a logical address because assigned logically</a:t>
            </a:r>
          </a:p>
          <a:p>
            <a:pPr marL="342900" indent="-342900" algn="l" defTabSz="814388">
              <a:lnSpc>
                <a:spcPct val="95000"/>
              </a:lnSpc>
              <a:spcBef>
                <a:spcPct val="35000"/>
              </a:spcBef>
              <a:buClr>
                <a:srgbClr val="708CA1"/>
              </a:buClr>
              <a:buFont typeface="Wingdings" pitchFamily="2" charset="2"/>
              <a:buChar char="§"/>
              <a:tabLst>
                <a:tab pos="3149600" algn="l"/>
              </a:tabLst>
            </a:pPr>
            <a:r>
              <a:rPr lang="en-US" sz="2000" dirty="0">
                <a:solidFill>
                  <a:srgbClr val="000000"/>
                </a:solidFill>
                <a:latin typeface="+mn-lt"/>
              </a:rPr>
              <a:t>Assigned to each host by a network administrator</a:t>
            </a:r>
          </a:p>
          <a:p>
            <a:pPr algn="l"/>
            <a:endParaRPr lang="en-US" dirty="0" smtClean="0">
              <a:solidFill>
                <a:srgbClr val="000000"/>
              </a:solidFill>
            </a:endParaRPr>
          </a:p>
          <a:p>
            <a:pPr algn="l"/>
            <a:r>
              <a:rPr lang="en-US" sz="2000" dirty="0" smtClean="0">
                <a:solidFill>
                  <a:srgbClr val="000000"/>
                </a:solidFill>
              </a:rPr>
              <a:t>Both </a:t>
            </a:r>
            <a:r>
              <a:rPr lang="en-US" sz="2000" dirty="0">
                <a:solidFill>
                  <a:srgbClr val="000000"/>
                </a:solidFill>
              </a:rPr>
              <a:t>the physical MAC and logical IP addresses are required for a computer to communicate </a:t>
            </a:r>
            <a:r>
              <a:rPr lang="en-US" sz="2000" dirty="0" smtClean="0">
                <a:solidFill>
                  <a:srgbClr val="000000"/>
                </a:solidFill>
              </a:rPr>
              <a:t>just </a:t>
            </a:r>
            <a:r>
              <a:rPr lang="en-US" sz="2000" dirty="0">
                <a:solidFill>
                  <a:srgbClr val="000000"/>
                </a:solidFill>
              </a:rPr>
              <a:t>like both the name and address of a person are required to send a </a:t>
            </a:r>
            <a:r>
              <a:rPr lang="en-US" sz="2000" dirty="0" smtClean="0">
                <a:solidFill>
                  <a:srgbClr val="000000"/>
                </a:solidFill>
              </a:rPr>
              <a:t>letter</a:t>
            </a:r>
            <a:endParaRPr lang="en-US" sz="2000" dirty="0">
              <a:solidFill>
                <a:srgbClr val="000000"/>
              </a:solidFill>
            </a:endParaRPr>
          </a:p>
        </p:txBody>
      </p:sp>
    </p:spTree>
    <p:extLst>
      <p:ext uri="{BB962C8B-B14F-4D97-AF65-F5344CB8AC3E}">
        <p14:creationId xmlns:p14="http://schemas.microsoft.com/office/powerpoint/2010/main" val="90667944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549275" y="138936"/>
            <a:ext cx="8042276" cy="1336956"/>
          </a:xfrm>
        </p:spPr>
        <p:txBody>
          <a:bodyPr/>
          <a:lstStyle/>
          <a:p>
            <a:pPr eaLnBrk="1" hangingPunct="1"/>
            <a:r>
              <a:rPr lang="en-US" sz="3600" dirty="0" smtClean="0">
                <a:latin typeface="Arial" charset="0"/>
              </a:rPr>
              <a:t>End-to-End Connectivity, MAC, and IP</a:t>
            </a:r>
            <a:endParaRPr lang="en-US" sz="3600" dirty="0">
              <a:latin typeface="Arial" charset="0"/>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308" y="2023918"/>
            <a:ext cx="8273944" cy="19635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308" y="4077727"/>
            <a:ext cx="8273945" cy="19276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040635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US" sz="3600" dirty="0" smtClean="0">
                <a:latin typeface="Arial" charset="0"/>
              </a:rPr>
              <a:t>End-to-End Connectivity, MAC, and IP</a:t>
            </a:r>
            <a:endParaRPr lang="en-US" sz="3600" dirty="0">
              <a:latin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934" y="1606750"/>
            <a:ext cx="6836527" cy="51004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258093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549275" y="2977000"/>
            <a:ext cx="8042276" cy="1336956"/>
          </a:xfrm>
        </p:spPr>
        <p:txBody>
          <a:bodyPr/>
          <a:lstStyle/>
          <a:p>
            <a:pPr eaLnBrk="1" hangingPunct="1"/>
            <a:r>
              <a:rPr lang="en-US" sz="6000" dirty="0" smtClean="0">
                <a:latin typeface="Arial" charset="0"/>
              </a:rPr>
              <a:t>Address Resolution Protocol</a:t>
            </a:r>
            <a:endParaRPr lang="en-US" sz="6000" dirty="0">
              <a:latin typeface="Arial" charset="0"/>
            </a:endParaRPr>
          </a:p>
        </p:txBody>
      </p:sp>
    </p:spTree>
    <p:extLst>
      <p:ext uri="{BB962C8B-B14F-4D97-AF65-F5344CB8AC3E}">
        <p14:creationId xmlns:p14="http://schemas.microsoft.com/office/powerpoint/2010/main" val="167699046"/>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Introduction to ARP</a:t>
            </a:r>
            <a:endParaRPr lang="en-US" sz="3600" dirty="0">
              <a:latin typeface="Arial" charset="0"/>
            </a:endParaRPr>
          </a:p>
        </p:txBody>
      </p:sp>
      <p:sp>
        <p:nvSpPr>
          <p:cNvPr id="5" name="Content Placeholder 2"/>
          <p:cNvSpPr txBox="1">
            <a:spLocks/>
          </p:cNvSpPr>
          <p:nvPr/>
        </p:nvSpPr>
        <p:spPr bwMode="auto">
          <a:xfrm>
            <a:off x="549275" y="1912948"/>
            <a:ext cx="8375739" cy="4661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Font typeface="Wingdings" charset="0"/>
              <a:buNone/>
            </a:pPr>
            <a:r>
              <a:rPr lang="en-US" dirty="0" smtClean="0"/>
              <a:t>ARP Purpose </a:t>
            </a:r>
          </a:p>
          <a:p>
            <a:pPr>
              <a:buFont typeface="Wingdings" pitchFamily="2" charset="2"/>
              <a:buChar char="§"/>
            </a:pPr>
            <a:r>
              <a:rPr lang="en-US" dirty="0" smtClean="0"/>
              <a:t>Sending node needs a way to find the MAC address of the destination for a given Ethernet link</a:t>
            </a:r>
          </a:p>
          <a:p>
            <a:pPr marL="0" indent="0">
              <a:buFont typeface="Wingdings" charset="0"/>
              <a:buNone/>
            </a:pPr>
            <a:endParaRPr lang="en-US" dirty="0" smtClean="0"/>
          </a:p>
          <a:p>
            <a:pPr marL="0" indent="0">
              <a:buFont typeface="Wingdings" charset="0"/>
              <a:buNone/>
            </a:pPr>
            <a:r>
              <a:rPr lang="en-US" dirty="0" smtClean="0"/>
              <a:t>The ARP protocol provides two basic functions:</a:t>
            </a:r>
          </a:p>
          <a:p>
            <a:r>
              <a:rPr lang="en-US" dirty="0" smtClean="0"/>
              <a:t>Resolving IPv4 addresses to MAC addresses</a:t>
            </a:r>
          </a:p>
          <a:p>
            <a:r>
              <a:rPr lang="en-US" dirty="0" smtClean="0"/>
              <a:t>Maintaining a table of mappings</a:t>
            </a:r>
          </a:p>
          <a:p>
            <a:endParaRPr lang="en-US" dirty="0"/>
          </a:p>
        </p:txBody>
      </p:sp>
    </p:spTree>
    <p:extLst>
      <p:ext uri="{BB962C8B-B14F-4D97-AF65-F5344CB8AC3E}">
        <p14:creationId xmlns:p14="http://schemas.microsoft.com/office/powerpoint/2010/main" val="311041484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Introduction to ARP</a:t>
            </a:r>
            <a:endParaRPr lang="en-US" sz="3600" dirty="0">
              <a:latin typeface="Arial" charset="0"/>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468" y="1599350"/>
            <a:ext cx="7334878" cy="4835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0087261"/>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sp>
        <p:nvSpPr>
          <p:cNvPr id="2" name="TextBox 1"/>
          <p:cNvSpPr txBox="1"/>
          <p:nvPr/>
        </p:nvSpPr>
        <p:spPr>
          <a:xfrm>
            <a:off x="304800" y="1622272"/>
            <a:ext cx="8403771" cy="4616648"/>
          </a:xfrm>
          <a:prstGeom prst="rect">
            <a:avLst/>
          </a:prstGeom>
          <a:noFill/>
        </p:spPr>
        <p:txBody>
          <a:bodyPr wrap="square" rtlCol="0">
            <a:spAutoFit/>
          </a:bodyPr>
          <a:lstStyle/>
          <a:p>
            <a:pPr algn="l"/>
            <a:r>
              <a:rPr lang="en-US" sz="2000" b="1" dirty="0" smtClean="0"/>
              <a:t>ARP Table </a:t>
            </a:r>
            <a:r>
              <a:rPr lang="en-US" dirty="0" smtClean="0"/>
              <a:t>– </a:t>
            </a:r>
          </a:p>
          <a:p>
            <a:pPr marL="236538" indent="-236538" algn="l" defTabSz="814388">
              <a:lnSpc>
                <a:spcPct val="95000"/>
              </a:lnSpc>
              <a:spcBef>
                <a:spcPct val="50000"/>
              </a:spcBef>
              <a:buClr>
                <a:srgbClr val="708CA1"/>
              </a:buClr>
              <a:buFont typeface="Wingdings" charset="0"/>
              <a:buChar char="§"/>
            </a:pPr>
            <a:r>
              <a:rPr lang="en-US" sz="2000" dirty="0">
                <a:latin typeface="+mn-lt"/>
              </a:rPr>
              <a:t>Used to find the data link layer address that is mapped to the destination IPv4 address</a:t>
            </a:r>
          </a:p>
          <a:p>
            <a:pPr marL="236538" indent="-236538" algn="l" defTabSz="814388">
              <a:lnSpc>
                <a:spcPct val="95000"/>
              </a:lnSpc>
              <a:spcBef>
                <a:spcPct val="50000"/>
              </a:spcBef>
              <a:buClr>
                <a:srgbClr val="708CA1"/>
              </a:buClr>
              <a:buFont typeface="Wingdings" charset="0"/>
              <a:buChar char="§"/>
            </a:pPr>
            <a:r>
              <a:rPr lang="en-US" sz="2000" dirty="0">
                <a:latin typeface="+mn-lt"/>
              </a:rPr>
              <a:t>As a node receives frames from the media, it records the source IP and MAC address as a mapping in the ARP table</a:t>
            </a:r>
          </a:p>
          <a:p>
            <a:pPr algn="l"/>
            <a:endParaRPr lang="en-US" dirty="0" smtClean="0"/>
          </a:p>
          <a:p>
            <a:pPr algn="l"/>
            <a:r>
              <a:rPr lang="en-US" sz="2000" b="1" dirty="0" smtClean="0"/>
              <a:t>ARP request </a:t>
            </a:r>
            <a:r>
              <a:rPr lang="en-US" dirty="0" smtClean="0"/>
              <a:t>–</a:t>
            </a:r>
          </a:p>
          <a:p>
            <a:pPr marL="236538" indent="-236538" algn="l" defTabSz="814388">
              <a:lnSpc>
                <a:spcPct val="95000"/>
              </a:lnSpc>
              <a:spcBef>
                <a:spcPct val="50000"/>
              </a:spcBef>
              <a:buClr>
                <a:srgbClr val="708CA1"/>
              </a:buClr>
              <a:buFont typeface="Wingdings" charset="0"/>
              <a:buChar char="§"/>
            </a:pPr>
            <a:r>
              <a:rPr lang="en-US" sz="2000" dirty="0">
                <a:latin typeface="+mn-lt"/>
              </a:rPr>
              <a:t>Layer 2 broadcast to all devices on the Ethernet LAN</a:t>
            </a:r>
          </a:p>
          <a:p>
            <a:pPr marL="236538" indent="-236538" algn="l" defTabSz="814388">
              <a:lnSpc>
                <a:spcPct val="95000"/>
              </a:lnSpc>
              <a:spcBef>
                <a:spcPct val="50000"/>
              </a:spcBef>
              <a:buClr>
                <a:srgbClr val="708CA1"/>
              </a:buClr>
              <a:buFont typeface="Wingdings" charset="0"/>
              <a:buChar char="§"/>
            </a:pPr>
            <a:r>
              <a:rPr lang="en-US" sz="2000" dirty="0">
                <a:latin typeface="+mn-lt"/>
              </a:rPr>
              <a:t>The node that matches the IP address in the broadcast will </a:t>
            </a:r>
            <a:r>
              <a:rPr lang="en-US" sz="2000" dirty="0" smtClean="0">
                <a:latin typeface="+mn-lt"/>
              </a:rPr>
              <a:t>reply</a:t>
            </a:r>
          </a:p>
          <a:p>
            <a:pPr marL="236538" indent="-236538" algn="l" defTabSz="814388">
              <a:lnSpc>
                <a:spcPct val="95000"/>
              </a:lnSpc>
              <a:spcBef>
                <a:spcPct val="50000"/>
              </a:spcBef>
              <a:buClr>
                <a:srgbClr val="708CA1"/>
              </a:buClr>
              <a:buFont typeface="Wingdings" charset="0"/>
              <a:buChar char="§"/>
            </a:pPr>
            <a:r>
              <a:rPr lang="en-US" sz="2000" dirty="0"/>
              <a:t>If no device responds to the ARP request, the packet is dropped because a frame cannot be created</a:t>
            </a:r>
            <a:endParaRPr lang="en-US" sz="2000" dirty="0">
              <a:latin typeface="+mn-lt"/>
            </a:endParaRPr>
          </a:p>
          <a:p>
            <a:pPr algn="l"/>
            <a:endParaRPr lang="en-US" dirty="0" smtClean="0"/>
          </a:p>
          <a:p>
            <a:pPr algn="l"/>
            <a:r>
              <a:rPr lang="en-US" b="1" dirty="0"/>
              <a:t>S</a:t>
            </a:r>
            <a:r>
              <a:rPr lang="en-US" b="1" dirty="0" smtClean="0"/>
              <a:t>tatic </a:t>
            </a:r>
            <a:r>
              <a:rPr lang="en-US" b="1" dirty="0"/>
              <a:t>map entries can be entered in an ARP table, but this is rarely </a:t>
            </a:r>
            <a:r>
              <a:rPr lang="en-US" b="1" dirty="0" smtClean="0"/>
              <a:t>done</a:t>
            </a:r>
          </a:p>
        </p:txBody>
      </p:sp>
    </p:spTree>
    <p:extLst>
      <p:ext uri="{BB962C8B-B14F-4D97-AF65-F5344CB8AC3E}">
        <p14:creationId xmlns:p14="http://schemas.microsoft.com/office/powerpoint/2010/main" val="2616567440"/>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6010" y="1652070"/>
            <a:ext cx="6072194" cy="50171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169856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037" y="1567084"/>
            <a:ext cx="7790903" cy="48483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376677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850" y="1638348"/>
            <a:ext cx="7854701" cy="48565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077397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411" y="1585652"/>
            <a:ext cx="7820139" cy="486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2050680"/>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549275" y="60536"/>
            <a:ext cx="8042276" cy="1336956"/>
          </a:xfrm>
        </p:spPr>
        <p:txBody>
          <a:bodyPr/>
          <a:lstStyle/>
          <a:p>
            <a:pPr eaLnBrk="1" hangingPunct="1"/>
            <a:r>
              <a:rPr lang="en-US" sz="3600" dirty="0" smtClean="0">
                <a:latin typeface="Arial" charset="0"/>
              </a:rPr>
              <a:t>ARP Functions/Operation</a:t>
            </a:r>
            <a:endParaRPr lang="en-US" sz="3600" dirty="0">
              <a:latin typeface="Arial" charset="0"/>
            </a:endParaRP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495" y="1546136"/>
            <a:ext cx="7886056" cy="50541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689619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p:txBody>
          <a:bodyPr/>
          <a:lstStyle/>
          <a:p>
            <a:pPr eaLnBrk="1" hangingPunct="1"/>
            <a:r>
              <a:rPr lang="en-US" sz="3600" dirty="0" smtClean="0">
                <a:latin typeface="Arial" charset="0"/>
              </a:rPr>
              <a:t>ARP Role in Remote Communication</a:t>
            </a:r>
            <a:endParaRPr lang="en-US" sz="3600" dirty="0">
              <a:latin typeface="Arial" charset="0"/>
            </a:endParaRPr>
          </a:p>
        </p:txBody>
      </p:sp>
      <p:sp>
        <p:nvSpPr>
          <p:cNvPr id="2" name="TextBox 1"/>
          <p:cNvSpPr txBox="1"/>
          <p:nvPr/>
        </p:nvSpPr>
        <p:spPr>
          <a:xfrm>
            <a:off x="261257" y="1967700"/>
            <a:ext cx="8577943" cy="3139321"/>
          </a:xfrm>
          <a:prstGeom prst="rect">
            <a:avLst/>
          </a:prstGeom>
          <a:noFill/>
        </p:spPr>
        <p:txBody>
          <a:bodyPr wrap="square" rtlCol="0">
            <a:spAutoFit/>
          </a:bodyPr>
          <a:lstStyle/>
          <a:p>
            <a:pPr marL="342900" indent="-342900" algn="l">
              <a:buFont typeface="Wingdings" pitchFamily="2" charset="2"/>
              <a:buChar char="§"/>
            </a:pPr>
            <a:r>
              <a:rPr lang="en-US" dirty="0" smtClean="0">
                <a:solidFill>
                  <a:srgbClr val="000000"/>
                </a:solidFill>
              </a:rPr>
              <a:t>If </a:t>
            </a:r>
            <a:r>
              <a:rPr lang="en-US" dirty="0">
                <a:solidFill>
                  <a:srgbClr val="000000"/>
                </a:solidFill>
              </a:rPr>
              <a:t>the destination IPv4 host is on the local network, the frame will use the MAC address of this device as the destination MAC </a:t>
            </a:r>
            <a:r>
              <a:rPr lang="en-US" dirty="0" smtClean="0">
                <a:solidFill>
                  <a:srgbClr val="000000"/>
                </a:solidFill>
              </a:rPr>
              <a:t>address</a:t>
            </a:r>
            <a:endParaRPr lang="en-US" dirty="0">
              <a:solidFill>
                <a:srgbClr val="000000"/>
              </a:solidFill>
            </a:endParaRPr>
          </a:p>
          <a:p>
            <a:pPr marL="342900" indent="-342900" algn="l">
              <a:buFont typeface="Wingdings" pitchFamily="2" charset="2"/>
              <a:buChar char="§"/>
            </a:pP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If </a:t>
            </a:r>
            <a:r>
              <a:rPr lang="en-US" dirty="0">
                <a:solidFill>
                  <a:srgbClr val="000000"/>
                </a:solidFill>
              </a:rPr>
              <a:t>the destination IPv4 host is not on the local network, t</a:t>
            </a:r>
            <a:r>
              <a:rPr lang="en-US" dirty="0" smtClean="0">
                <a:solidFill>
                  <a:srgbClr val="000000"/>
                </a:solidFill>
              </a:rPr>
              <a:t>he source </a:t>
            </a:r>
            <a:r>
              <a:rPr lang="en-US" dirty="0">
                <a:solidFill>
                  <a:srgbClr val="000000"/>
                </a:solidFill>
              </a:rPr>
              <a:t>uses the ARP process to determine a MAC address for the router interface serving as the </a:t>
            </a:r>
            <a:r>
              <a:rPr lang="en-US" dirty="0" smtClean="0">
                <a:solidFill>
                  <a:srgbClr val="000000"/>
                </a:solidFill>
              </a:rPr>
              <a:t>gateway</a:t>
            </a:r>
            <a:endParaRPr lang="en-US" dirty="0">
              <a:solidFill>
                <a:srgbClr val="000000"/>
              </a:solidFill>
            </a:endParaRPr>
          </a:p>
          <a:p>
            <a:pPr marL="342900" indent="-342900" algn="l">
              <a:buFont typeface="Wingdings" pitchFamily="2" charset="2"/>
              <a:buChar char="§"/>
            </a:pPr>
            <a:endParaRPr lang="en-US" dirty="0">
              <a:solidFill>
                <a:srgbClr val="000000"/>
              </a:solidFill>
            </a:endParaRPr>
          </a:p>
          <a:p>
            <a:pPr marL="342900" indent="-342900" algn="l">
              <a:buFont typeface="Wingdings" pitchFamily="2" charset="2"/>
              <a:buChar char="§"/>
            </a:pPr>
            <a:r>
              <a:rPr lang="en-US" dirty="0" smtClean="0">
                <a:solidFill>
                  <a:srgbClr val="000000"/>
                </a:solidFill>
              </a:rPr>
              <a:t>In </a:t>
            </a:r>
            <a:r>
              <a:rPr lang="en-US" dirty="0">
                <a:solidFill>
                  <a:srgbClr val="000000"/>
                </a:solidFill>
              </a:rPr>
              <a:t>the event that the gateway entry is not in the table, </a:t>
            </a:r>
            <a:r>
              <a:rPr lang="en-US" dirty="0" smtClean="0">
                <a:solidFill>
                  <a:srgbClr val="000000"/>
                </a:solidFill>
              </a:rPr>
              <a:t>an </a:t>
            </a:r>
            <a:r>
              <a:rPr lang="en-US" dirty="0">
                <a:solidFill>
                  <a:srgbClr val="000000"/>
                </a:solidFill>
              </a:rPr>
              <a:t>ARP </a:t>
            </a:r>
            <a:r>
              <a:rPr lang="en-US" dirty="0" smtClean="0">
                <a:solidFill>
                  <a:srgbClr val="000000"/>
                </a:solidFill>
              </a:rPr>
              <a:t>request is used </a:t>
            </a:r>
            <a:r>
              <a:rPr lang="en-US" dirty="0">
                <a:solidFill>
                  <a:srgbClr val="000000"/>
                </a:solidFill>
              </a:rPr>
              <a:t>to retrieve the MAC address associated with the IP address of the router </a:t>
            </a:r>
            <a:r>
              <a:rPr lang="en-US" dirty="0" smtClean="0">
                <a:solidFill>
                  <a:srgbClr val="000000"/>
                </a:solidFill>
              </a:rPr>
              <a:t>interface</a:t>
            </a:r>
            <a:endParaRPr lang="en-US" dirty="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val="135166387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lstStyle/>
          <a:p>
            <a:pPr eaLnBrk="1" hangingPunct="1"/>
            <a:r>
              <a:rPr lang="en-US" sz="3600" dirty="0" smtClean="0">
                <a:latin typeface="Arial" charset="0"/>
              </a:rPr>
              <a:t>Removing Entries from an ARP Table</a:t>
            </a:r>
            <a:endParaRPr lang="en-US" sz="3600" dirty="0">
              <a:latin typeface="Arial" charset="0"/>
            </a:endParaRPr>
          </a:p>
        </p:txBody>
      </p:sp>
      <p:sp>
        <p:nvSpPr>
          <p:cNvPr id="2" name="TextBox 1"/>
          <p:cNvSpPr txBox="1"/>
          <p:nvPr/>
        </p:nvSpPr>
        <p:spPr>
          <a:xfrm>
            <a:off x="304800" y="1642337"/>
            <a:ext cx="8534400" cy="2031325"/>
          </a:xfrm>
          <a:prstGeom prst="rect">
            <a:avLst/>
          </a:prstGeom>
          <a:noFill/>
        </p:spPr>
        <p:txBody>
          <a:bodyPr wrap="square" rtlCol="0">
            <a:spAutoFit/>
          </a:bodyPr>
          <a:lstStyle/>
          <a:p>
            <a:pPr marL="342900" indent="-342900" algn="l">
              <a:buFont typeface="Wingdings" pitchFamily="2" charset="2"/>
              <a:buChar char="§"/>
            </a:pPr>
            <a:r>
              <a:rPr lang="en-US" dirty="0" smtClean="0">
                <a:solidFill>
                  <a:srgbClr val="000000"/>
                </a:solidFill>
              </a:rPr>
              <a:t>ARP </a:t>
            </a:r>
            <a:r>
              <a:rPr lang="en-US" dirty="0">
                <a:solidFill>
                  <a:srgbClr val="000000"/>
                </a:solidFill>
              </a:rPr>
              <a:t>cache timer removes ARP entries that have not been used for a specified period of </a:t>
            </a:r>
            <a:r>
              <a:rPr lang="en-US" dirty="0" smtClean="0">
                <a:solidFill>
                  <a:srgbClr val="000000"/>
                </a:solidFill>
              </a:rPr>
              <a:t>time</a:t>
            </a:r>
          </a:p>
          <a:p>
            <a:pPr marL="342900" indent="-342900" algn="l">
              <a:buFont typeface="Wingdings" pitchFamily="2" charset="2"/>
              <a:buChar char="§"/>
            </a:pP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Commands </a:t>
            </a:r>
            <a:r>
              <a:rPr lang="en-US" dirty="0">
                <a:solidFill>
                  <a:srgbClr val="000000"/>
                </a:solidFill>
              </a:rPr>
              <a:t>may also be used to manually remove all or some of the entries in the ARP </a:t>
            </a:r>
            <a:r>
              <a:rPr lang="en-US" dirty="0" smtClean="0">
                <a:solidFill>
                  <a:srgbClr val="000000"/>
                </a:solidFill>
              </a:rPr>
              <a:t>table</a:t>
            </a:r>
          </a:p>
          <a:p>
            <a:pPr algn="l"/>
            <a:endParaRPr lang="en-US" dirty="0">
              <a:solidFill>
                <a:srgbClr val="000000"/>
              </a:solidFill>
            </a:endParaRPr>
          </a:p>
          <a:p>
            <a:pPr algn="l"/>
            <a:endParaRPr lang="en-US" dirty="0">
              <a:solidFill>
                <a:srgbClr val="000000"/>
              </a:solidFill>
            </a:endParaRPr>
          </a:p>
        </p:txBody>
      </p:sp>
      <p:pic>
        <p:nvPicPr>
          <p:cNvPr id="1843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78923" y="3263882"/>
            <a:ext cx="5220652" cy="35941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232887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US" sz="3600" dirty="0" smtClean="0">
                <a:latin typeface="Arial" charset="0"/>
              </a:rPr>
              <a:t>ARP Tables on Networking Devices</a:t>
            </a:r>
            <a:endParaRPr lang="en-US" sz="3600" dirty="0">
              <a:latin typeface="Arial" charset="0"/>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1225" y="1585652"/>
            <a:ext cx="6361550" cy="2513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1225" y="4089862"/>
            <a:ext cx="6447676" cy="24178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3145874"/>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549275" y="76216"/>
            <a:ext cx="8042276" cy="1336956"/>
          </a:xfrm>
        </p:spPr>
        <p:txBody>
          <a:bodyPr/>
          <a:lstStyle/>
          <a:p>
            <a:pPr eaLnBrk="1" hangingPunct="1"/>
            <a:r>
              <a:rPr lang="en-US" sz="3600" dirty="0" smtClean="0">
                <a:latin typeface="Arial" charset="0"/>
              </a:rPr>
              <a:t>How ARP Can Create Problems</a:t>
            </a:r>
            <a:endParaRPr lang="en-US" sz="3600" dirty="0">
              <a:latin typeface="Arial" charset="0"/>
            </a:endParaRP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583670"/>
            <a:ext cx="7391650" cy="52683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2471796"/>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549275" y="248695"/>
            <a:ext cx="8042276" cy="1336956"/>
          </a:xfrm>
        </p:spPr>
        <p:txBody>
          <a:bodyPr/>
          <a:lstStyle/>
          <a:p>
            <a:pPr eaLnBrk="1" hangingPunct="1"/>
            <a:r>
              <a:rPr lang="en-US" dirty="0" smtClean="0">
                <a:latin typeface="Arial" charset="0"/>
              </a:rPr>
              <a:t>Mitigating ARP Problems</a:t>
            </a:r>
            <a:endParaRPr lang="en-US" dirty="0">
              <a:latin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572" y="2148471"/>
            <a:ext cx="9030428" cy="3354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4244820"/>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549275" y="2569321"/>
            <a:ext cx="8042276" cy="1336956"/>
          </a:xfrm>
        </p:spPr>
        <p:txBody>
          <a:bodyPr/>
          <a:lstStyle/>
          <a:p>
            <a:pPr eaLnBrk="1" hangingPunct="1"/>
            <a:r>
              <a:rPr lang="en-US" sz="7200" dirty="0" smtClean="0">
                <a:latin typeface="Arial" charset="0"/>
              </a:rPr>
              <a:t>LAN Switches</a:t>
            </a:r>
            <a:endParaRPr lang="en-US" sz="7200" dirty="0">
              <a:latin typeface="Arial" charset="0"/>
            </a:endParaRPr>
          </a:p>
        </p:txBody>
      </p:sp>
    </p:spTree>
    <p:extLst>
      <p:ext uri="{BB962C8B-B14F-4D97-AF65-F5344CB8AC3E}">
        <p14:creationId xmlns:p14="http://schemas.microsoft.com/office/powerpoint/2010/main" val="34982167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smtClean="0">
                <a:latin typeface="Arial" charset="0"/>
              </a:rPr>
              <a:t>Switch Port Fundamentals</a:t>
            </a:r>
            <a:endParaRPr lang="en-US" sz="3600" dirty="0">
              <a:latin typeface="Arial" charset="0"/>
            </a:endParaRPr>
          </a:p>
        </p:txBody>
      </p:sp>
      <p:sp>
        <p:nvSpPr>
          <p:cNvPr id="2" name="TextBox 1"/>
          <p:cNvSpPr txBox="1"/>
          <p:nvPr/>
        </p:nvSpPr>
        <p:spPr>
          <a:xfrm>
            <a:off x="549275" y="1932395"/>
            <a:ext cx="8304438" cy="2308324"/>
          </a:xfrm>
          <a:prstGeom prst="rect">
            <a:avLst/>
          </a:prstGeom>
          <a:noFill/>
        </p:spPr>
        <p:txBody>
          <a:bodyPr wrap="square" rtlCol="0">
            <a:spAutoFit/>
          </a:bodyPr>
          <a:lstStyle/>
          <a:p>
            <a:pPr algn="l"/>
            <a:r>
              <a:rPr lang="en-US" b="1" dirty="0" smtClean="0">
                <a:solidFill>
                  <a:srgbClr val="000000"/>
                </a:solidFill>
              </a:rPr>
              <a:t>Layer 2 LAN switch</a:t>
            </a:r>
          </a:p>
          <a:p>
            <a:pPr algn="l"/>
            <a:endParaRPr lang="en-US" dirty="0">
              <a:solidFill>
                <a:srgbClr val="000000"/>
              </a:solidFill>
            </a:endParaRPr>
          </a:p>
          <a:p>
            <a:pPr marL="342900" indent="-342900" algn="l">
              <a:buFont typeface="Wingdings" pitchFamily="2" charset="2"/>
              <a:buChar char="§"/>
            </a:pPr>
            <a:r>
              <a:rPr lang="en-US" dirty="0" smtClean="0">
                <a:solidFill>
                  <a:srgbClr val="000000"/>
                </a:solidFill>
              </a:rPr>
              <a:t>Connects end devices to a central intermediate device on </a:t>
            </a:r>
            <a:r>
              <a:rPr lang="en-US" dirty="0">
                <a:solidFill>
                  <a:srgbClr val="000000"/>
                </a:solidFill>
              </a:rPr>
              <a:t>most Ethernet </a:t>
            </a:r>
            <a:r>
              <a:rPr lang="en-US" dirty="0" smtClean="0">
                <a:solidFill>
                  <a:srgbClr val="000000"/>
                </a:solidFill>
              </a:rPr>
              <a:t>networks</a:t>
            </a:r>
            <a:endParaRPr lang="en-US" dirty="0">
              <a:solidFill>
                <a:srgbClr val="000000"/>
              </a:solidFill>
            </a:endParaRPr>
          </a:p>
          <a:p>
            <a:pPr marL="342900" indent="-342900" algn="l">
              <a:buFont typeface="Wingdings" pitchFamily="2" charset="2"/>
              <a:buChar char="§"/>
            </a:pPr>
            <a:r>
              <a:rPr lang="en-US" dirty="0">
                <a:solidFill>
                  <a:srgbClr val="000000"/>
                </a:solidFill>
              </a:rPr>
              <a:t>P</a:t>
            </a:r>
            <a:r>
              <a:rPr lang="en-US" dirty="0" smtClean="0">
                <a:solidFill>
                  <a:srgbClr val="000000"/>
                </a:solidFill>
              </a:rPr>
              <a:t>erforms </a:t>
            </a:r>
            <a:r>
              <a:rPr lang="en-US" dirty="0">
                <a:solidFill>
                  <a:srgbClr val="000000"/>
                </a:solidFill>
              </a:rPr>
              <a:t>switching and filtering based </a:t>
            </a:r>
            <a:r>
              <a:rPr lang="en-US" dirty="0" smtClean="0">
                <a:solidFill>
                  <a:srgbClr val="000000"/>
                </a:solidFill>
              </a:rPr>
              <a:t>only on the MAC address</a:t>
            </a:r>
          </a:p>
          <a:p>
            <a:pPr marL="342900" indent="-342900" algn="l">
              <a:buFont typeface="Wingdings" pitchFamily="2" charset="2"/>
              <a:buChar char="§"/>
            </a:pPr>
            <a:r>
              <a:rPr lang="en-US" dirty="0">
                <a:solidFill>
                  <a:srgbClr val="000000"/>
                </a:solidFill>
              </a:rPr>
              <a:t>B</a:t>
            </a:r>
            <a:r>
              <a:rPr lang="en-US" dirty="0" smtClean="0">
                <a:solidFill>
                  <a:srgbClr val="000000"/>
                </a:solidFill>
              </a:rPr>
              <a:t>uilds </a:t>
            </a:r>
            <a:r>
              <a:rPr lang="en-US" dirty="0">
                <a:solidFill>
                  <a:srgbClr val="000000"/>
                </a:solidFill>
              </a:rPr>
              <a:t>a MAC address table that it uses to make forwarding </a:t>
            </a:r>
            <a:r>
              <a:rPr lang="en-US" dirty="0" smtClean="0">
                <a:solidFill>
                  <a:srgbClr val="000000"/>
                </a:solidFill>
              </a:rPr>
              <a:t>decisions</a:t>
            </a:r>
          </a:p>
          <a:p>
            <a:pPr marL="342900" indent="-342900" algn="l">
              <a:buFont typeface="Wingdings" pitchFamily="2" charset="2"/>
              <a:buChar char="§"/>
            </a:pPr>
            <a:r>
              <a:rPr lang="en-US" dirty="0" smtClean="0">
                <a:solidFill>
                  <a:srgbClr val="000000"/>
                </a:solidFill>
              </a:rPr>
              <a:t>Depends on </a:t>
            </a:r>
            <a:r>
              <a:rPr lang="en-US" dirty="0">
                <a:solidFill>
                  <a:srgbClr val="000000"/>
                </a:solidFill>
              </a:rPr>
              <a:t>routers to pass data between </a:t>
            </a:r>
            <a:r>
              <a:rPr lang="en-US" dirty="0" smtClean="0">
                <a:solidFill>
                  <a:srgbClr val="000000"/>
                </a:solidFill>
              </a:rPr>
              <a:t>IP </a:t>
            </a:r>
            <a:r>
              <a:rPr lang="en-US" dirty="0" err="1" smtClean="0">
                <a:solidFill>
                  <a:srgbClr val="000000"/>
                </a:solidFill>
              </a:rPr>
              <a:t>subnetworks</a:t>
            </a:r>
            <a:endParaRPr lang="en-US" dirty="0">
              <a:solidFill>
                <a:srgbClr val="000000"/>
              </a:solidFill>
            </a:endParaRPr>
          </a:p>
          <a:p>
            <a:pPr algn="l"/>
            <a:endParaRPr lang="en-US" dirty="0">
              <a:solidFill>
                <a:srgbClr val="000000"/>
              </a:solidFill>
            </a:endParaRPr>
          </a:p>
        </p:txBody>
      </p:sp>
    </p:spTree>
    <p:extLst>
      <p:ext uri="{BB962C8B-B14F-4D97-AF65-F5344CB8AC3E}">
        <p14:creationId xmlns:p14="http://schemas.microsoft.com/office/powerpoint/2010/main" val="206145805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smtClean="0">
                <a:latin typeface="Arial" charset="0"/>
              </a:rPr>
              <a:t>Switch MAC Address Table</a:t>
            </a:r>
            <a:endParaRPr lang="en-US" sz="3600" dirty="0">
              <a:latin typeface="Arial" charset="0"/>
            </a:endParaRPr>
          </a:p>
        </p:txBody>
      </p:sp>
      <p:sp>
        <p:nvSpPr>
          <p:cNvPr id="2" name="TextBox 1"/>
          <p:cNvSpPr txBox="1"/>
          <p:nvPr/>
        </p:nvSpPr>
        <p:spPr>
          <a:xfrm>
            <a:off x="290285" y="3441680"/>
            <a:ext cx="8679543" cy="2585323"/>
          </a:xfrm>
          <a:prstGeom prst="rect">
            <a:avLst/>
          </a:prstGeom>
          <a:noFill/>
        </p:spPr>
        <p:txBody>
          <a:bodyPr wrap="square" rtlCol="0">
            <a:spAutoFit/>
          </a:bodyPr>
          <a:lstStyle/>
          <a:p>
            <a:pPr marL="347663" indent="-347663" algn="l"/>
            <a:r>
              <a:rPr lang="en-US" b="1" dirty="0" smtClean="0">
                <a:solidFill>
                  <a:srgbClr val="000000"/>
                </a:solidFill>
              </a:rPr>
              <a:t>1</a:t>
            </a:r>
            <a:r>
              <a:rPr lang="en-US" b="1" dirty="0">
                <a:solidFill>
                  <a:srgbClr val="000000"/>
                </a:solidFill>
              </a:rPr>
              <a:t>.</a:t>
            </a:r>
            <a:r>
              <a:rPr lang="en-US" dirty="0">
                <a:solidFill>
                  <a:srgbClr val="000000"/>
                </a:solidFill>
              </a:rPr>
              <a:t> The switch receives a broadcast frame from PC 1 on Port 1.</a:t>
            </a:r>
          </a:p>
          <a:p>
            <a:pPr marL="347663" indent="-347663" algn="l"/>
            <a:r>
              <a:rPr lang="en-US" b="1" dirty="0" smtClean="0">
                <a:solidFill>
                  <a:srgbClr val="000000"/>
                </a:solidFill>
              </a:rPr>
              <a:t>2</a:t>
            </a:r>
            <a:r>
              <a:rPr lang="en-US" b="1" dirty="0">
                <a:solidFill>
                  <a:srgbClr val="000000"/>
                </a:solidFill>
              </a:rPr>
              <a:t>.</a:t>
            </a:r>
            <a:r>
              <a:rPr lang="en-US" dirty="0">
                <a:solidFill>
                  <a:srgbClr val="000000"/>
                </a:solidFill>
              </a:rPr>
              <a:t> The switch enters the source MAC address and the switch port that received the frame into the address table.</a:t>
            </a:r>
          </a:p>
          <a:p>
            <a:pPr marL="347663" indent="-347663" algn="l"/>
            <a:r>
              <a:rPr lang="en-US" b="1" dirty="0" smtClean="0">
                <a:solidFill>
                  <a:srgbClr val="000000"/>
                </a:solidFill>
              </a:rPr>
              <a:t>3</a:t>
            </a:r>
            <a:r>
              <a:rPr lang="en-US" b="1" dirty="0">
                <a:solidFill>
                  <a:srgbClr val="000000"/>
                </a:solidFill>
              </a:rPr>
              <a:t>.</a:t>
            </a:r>
            <a:r>
              <a:rPr lang="en-US" dirty="0">
                <a:solidFill>
                  <a:srgbClr val="000000"/>
                </a:solidFill>
              </a:rPr>
              <a:t> Because the destination address is a broadcast, the switch floods the frame to all ports, except the port on which it received the frame.</a:t>
            </a:r>
          </a:p>
          <a:p>
            <a:pPr marL="347663" indent="-347663" algn="l"/>
            <a:r>
              <a:rPr lang="en-US" b="1" dirty="0" smtClean="0">
                <a:solidFill>
                  <a:srgbClr val="000000"/>
                </a:solidFill>
              </a:rPr>
              <a:t>4</a:t>
            </a:r>
            <a:r>
              <a:rPr lang="en-US" b="1" dirty="0">
                <a:solidFill>
                  <a:srgbClr val="000000"/>
                </a:solidFill>
              </a:rPr>
              <a:t>.</a:t>
            </a:r>
            <a:r>
              <a:rPr lang="en-US" dirty="0">
                <a:solidFill>
                  <a:srgbClr val="000000"/>
                </a:solidFill>
              </a:rPr>
              <a:t> The destination device replies to the broadcast with a unicast frame addressed to PC </a:t>
            </a:r>
            <a:r>
              <a:rPr lang="en-US" dirty="0" smtClean="0">
                <a:solidFill>
                  <a:srgbClr val="000000"/>
                </a:solidFill>
              </a:rPr>
              <a:t>1.</a:t>
            </a:r>
          </a:p>
          <a:p>
            <a:pPr marL="347663" indent="-347663" algn="l"/>
            <a:endParaRPr lang="en-US" dirty="0">
              <a:solidFill>
                <a:srgbClr val="000000"/>
              </a:solidFill>
            </a:endParaRPr>
          </a:p>
          <a:p>
            <a:pPr marL="347663" indent="-347663" algn="l"/>
            <a:r>
              <a:rPr lang="en-US" dirty="0" smtClean="0">
                <a:solidFill>
                  <a:srgbClr val="000000"/>
                </a:solidFill>
              </a:rPr>
              <a:t>Continued…</a:t>
            </a:r>
            <a:endParaRPr lang="en-US" dirty="0">
              <a:solidFill>
                <a:srgbClr val="000000"/>
              </a:solidFill>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7772" y="1622405"/>
            <a:ext cx="4410075" cy="181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48412381"/>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smtClean="0">
                <a:latin typeface="Arial" charset="0"/>
              </a:rPr>
              <a:t>Switch MAC Address Table</a:t>
            </a:r>
            <a:endParaRPr lang="en-US" sz="3600" dirty="0">
              <a:latin typeface="Arial" charset="0"/>
            </a:endParaRPr>
          </a:p>
        </p:txBody>
      </p:sp>
      <p:sp>
        <p:nvSpPr>
          <p:cNvPr id="2" name="TextBox 1"/>
          <p:cNvSpPr txBox="1"/>
          <p:nvPr/>
        </p:nvSpPr>
        <p:spPr>
          <a:xfrm>
            <a:off x="290284" y="1994491"/>
            <a:ext cx="8679543" cy="2308324"/>
          </a:xfrm>
          <a:prstGeom prst="rect">
            <a:avLst/>
          </a:prstGeom>
          <a:noFill/>
        </p:spPr>
        <p:txBody>
          <a:bodyPr wrap="square" rtlCol="0">
            <a:spAutoFit/>
          </a:bodyPr>
          <a:lstStyle/>
          <a:p>
            <a:pPr marL="347663" indent="-347663" algn="l"/>
            <a:r>
              <a:rPr lang="en-US" b="1" dirty="0" smtClean="0">
                <a:solidFill>
                  <a:srgbClr val="000000"/>
                </a:solidFill>
              </a:rPr>
              <a:t>5</a:t>
            </a:r>
            <a:r>
              <a:rPr lang="en-US" b="1" dirty="0">
                <a:solidFill>
                  <a:srgbClr val="000000"/>
                </a:solidFill>
              </a:rPr>
              <a:t>.</a:t>
            </a:r>
            <a:r>
              <a:rPr lang="en-US" dirty="0">
                <a:solidFill>
                  <a:srgbClr val="000000"/>
                </a:solidFill>
              </a:rPr>
              <a:t> The switch enters the source MAC address of PC 2 and the port number of the switch port that received the frame into the address table. The destination address of the frame and its associated port is found in the MAC address table.</a:t>
            </a:r>
          </a:p>
          <a:p>
            <a:pPr marL="347663" indent="-347663" algn="l"/>
            <a:r>
              <a:rPr lang="en-US" b="1" dirty="0" smtClean="0">
                <a:solidFill>
                  <a:srgbClr val="000000"/>
                </a:solidFill>
              </a:rPr>
              <a:t>6</a:t>
            </a:r>
            <a:r>
              <a:rPr lang="en-US" b="1" dirty="0">
                <a:solidFill>
                  <a:srgbClr val="000000"/>
                </a:solidFill>
              </a:rPr>
              <a:t>.</a:t>
            </a:r>
            <a:r>
              <a:rPr lang="en-US" dirty="0">
                <a:solidFill>
                  <a:srgbClr val="000000"/>
                </a:solidFill>
              </a:rPr>
              <a:t> The switch can now forward frames between source and destination devices without flooding, because it has entries in the address table that identify the associated ports.</a:t>
            </a:r>
          </a:p>
          <a:p>
            <a:pPr algn="l"/>
            <a:endParaRPr lang="en-US" dirty="0">
              <a:solidFill>
                <a:srgbClr val="000000"/>
              </a:solidFill>
            </a:endParaRPr>
          </a:p>
        </p:txBody>
      </p:sp>
    </p:spTree>
    <p:extLst>
      <p:ext uri="{BB962C8B-B14F-4D97-AF65-F5344CB8AC3E}">
        <p14:creationId xmlns:p14="http://schemas.microsoft.com/office/powerpoint/2010/main" val="166080668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p:txBody>
          <a:bodyPr/>
          <a:lstStyle/>
          <a:p>
            <a:pPr eaLnBrk="1" hangingPunct="1"/>
            <a:r>
              <a:rPr lang="en-US" sz="3600" dirty="0" smtClean="0">
                <a:latin typeface="Arial" charset="0"/>
              </a:rPr>
              <a:t>Duplex Settings</a:t>
            </a:r>
            <a:endParaRPr lang="en-US" sz="3600" dirty="0">
              <a:latin typeface="Arial" charset="0"/>
            </a:endParaRP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40" y="1581977"/>
            <a:ext cx="7465963" cy="49684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8084831"/>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p:txBody>
          <a:bodyPr/>
          <a:lstStyle/>
          <a:p>
            <a:pPr eaLnBrk="1" hangingPunct="1"/>
            <a:r>
              <a:rPr lang="en-US" sz="3600" dirty="0" smtClean="0">
                <a:latin typeface="Arial" charset="0"/>
              </a:rPr>
              <a:t>Auto-MDIX</a:t>
            </a:r>
            <a:endParaRPr lang="en-US" sz="3600" dirty="0">
              <a:latin typeface="Arial"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015" y="1366759"/>
            <a:ext cx="6898173" cy="5207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9816120"/>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562294"/>
            <a:ext cx="8042276" cy="1336956"/>
          </a:xfrm>
        </p:spPr>
        <p:txBody>
          <a:bodyPr/>
          <a:lstStyle/>
          <a:p>
            <a:pPr eaLnBrk="1" hangingPunct="1"/>
            <a:r>
              <a:rPr lang="en-US" sz="3200" dirty="0" smtClean="0">
                <a:latin typeface="Arial" charset="0"/>
              </a:rPr>
              <a:t>Frame Forwarding Methods on Cisco Switches</a:t>
            </a:r>
            <a:endParaRPr lang="en-US" sz="3200" dirty="0">
              <a:latin typeface="Arial" charset="0"/>
            </a:endParaRPr>
          </a:p>
        </p:txBody>
      </p:sp>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6668" y="2116788"/>
            <a:ext cx="5832092" cy="4758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658200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549275" y="-17864"/>
            <a:ext cx="8042276" cy="1336956"/>
          </a:xfrm>
        </p:spPr>
        <p:txBody>
          <a:bodyPr/>
          <a:lstStyle/>
          <a:p>
            <a:pPr eaLnBrk="1" hangingPunct="1"/>
            <a:r>
              <a:rPr lang="en-US" sz="3600" dirty="0" smtClean="0">
                <a:latin typeface="Arial" charset="0"/>
              </a:rPr>
              <a:t>Cut-through Switching</a:t>
            </a:r>
            <a:endParaRPr lang="en-US" sz="3600" dirty="0">
              <a:latin typeface="Arial" charset="0"/>
            </a:endParaRPr>
          </a:p>
        </p:txBody>
      </p:sp>
      <p:sp>
        <p:nvSpPr>
          <p:cNvPr id="3" name="Rectangle 2"/>
          <p:cNvSpPr/>
          <p:nvPr/>
        </p:nvSpPr>
        <p:spPr>
          <a:xfrm>
            <a:off x="5718630" y="1580689"/>
            <a:ext cx="3235262" cy="4801315"/>
          </a:xfrm>
          <a:prstGeom prst="rect">
            <a:avLst/>
          </a:prstGeom>
        </p:spPr>
        <p:txBody>
          <a:bodyPr wrap="square">
            <a:spAutoFit/>
          </a:bodyPr>
          <a:lstStyle/>
          <a:p>
            <a:pPr algn="l"/>
            <a:r>
              <a:rPr lang="en-US" dirty="0">
                <a:solidFill>
                  <a:srgbClr val="000000"/>
                </a:solidFill>
              </a:rPr>
              <a:t>T</a:t>
            </a:r>
            <a:r>
              <a:rPr lang="en-US" dirty="0" smtClean="0">
                <a:solidFill>
                  <a:srgbClr val="000000"/>
                </a:solidFill>
              </a:rPr>
              <a:t>wo variants:</a:t>
            </a:r>
            <a:endParaRPr lang="en-US" dirty="0">
              <a:solidFill>
                <a:srgbClr val="000000"/>
              </a:solidFill>
            </a:endParaRPr>
          </a:p>
          <a:p>
            <a:pPr algn="l"/>
            <a:endParaRPr lang="en-US" b="1" dirty="0" smtClean="0">
              <a:solidFill>
                <a:srgbClr val="000000"/>
              </a:solidFill>
            </a:endParaRPr>
          </a:p>
          <a:p>
            <a:pPr algn="l"/>
            <a:r>
              <a:rPr lang="en-US" b="1" dirty="0" smtClean="0">
                <a:solidFill>
                  <a:srgbClr val="000000"/>
                </a:solidFill>
              </a:rPr>
              <a:t>Fast-forward </a:t>
            </a:r>
            <a:r>
              <a:rPr lang="en-US" b="1" dirty="0">
                <a:solidFill>
                  <a:srgbClr val="000000"/>
                </a:solidFill>
              </a:rPr>
              <a:t>switching</a:t>
            </a:r>
            <a:r>
              <a:rPr lang="en-US" dirty="0">
                <a:solidFill>
                  <a:srgbClr val="000000"/>
                </a:solidFill>
              </a:rPr>
              <a:t>: </a:t>
            </a:r>
            <a:endParaRPr lang="en-US" dirty="0" smtClean="0">
              <a:solidFill>
                <a:srgbClr val="000000"/>
              </a:solidFill>
            </a:endParaRPr>
          </a:p>
          <a:p>
            <a:pPr marL="342900" indent="-342900" algn="l">
              <a:buFont typeface="Arial" pitchFamily="34" charset="0"/>
              <a:buChar char="•"/>
            </a:pPr>
            <a:r>
              <a:rPr lang="en-US" dirty="0" smtClean="0">
                <a:solidFill>
                  <a:srgbClr val="000000"/>
                </a:solidFill>
              </a:rPr>
              <a:t>Lowest </a:t>
            </a:r>
            <a:r>
              <a:rPr lang="en-US" dirty="0">
                <a:solidFill>
                  <a:srgbClr val="000000"/>
                </a:solidFill>
              </a:rPr>
              <a:t>level of </a:t>
            </a:r>
            <a:r>
              <a:rPr lang="en-US" dirty="0" smtClean="0">
                <a:solidFill>
                  <a:srgbClr val="000000"/>
                </a:solidFill>
              </a:rPr>
              <a:t>latency </a:t>
            </a:r>
            <a:r>
              <a:rPr lang="en-US" dirty="0">
                <a:solidFill>
                  <a:srgbClr val="000000"/>
                </a:solidFill>
              </a:rPr>
              <a:t>immediately forwards a packet after reading the destination </a:t>
            </a:r>
            <a:r>
              <a:rPr lang="en-US" dirty="0" smtClean="0">
                <a:solidFill>
                  <a:srgbClr val="000000"/>
                </a:solidFill>
              </a:rPr>
              <a:t>address, </a:t>
            </a:r>
            <a:r>
              <a:rPr lang="en-US" dirty="0">
                <a:solidFill>
                  <a:srgbClr val="000000"/>
                </a:solidFill>
              </a:rPr>
              <a:t>typical cut-through method of switching</a:t>
            </a:r>
            <a:endParaRPr lang="en-US" dirty="0" smtClean="0">
              <a:solidFill>
                <a:srgbClr val="000000"/>
              </a:solidFill>
            </a:endParaRPr>
          </a:p>
          <a:p>
            <a:pPr algn="l"/>
            <a:endParaRPr lang="en-US" b="1" dirty="0" smtClean="0">
              <a:solidFill>
                <a:srgbClr val="000000"/>
              </a:solidFill>
            </a:endParaRPr>
          </a:p>
          <a:p>
            <a:pPr algn="l"/>
            <a:r>
              <a:rPr lang="en-US" b="1" dirty="0" smtClean="0">
                <a:solidFill>
                  <a:srgbClr val="000000"/>
                </a:solidFill>
              </a:rPr>
              <a:t>Fragment-free </a:t>
            </a:r>
            <a:r>
              <a:rPr lang="en-US" b="1" dirty="0">
                <a:solidFill>
                  <a:srgbClr val="000000"/>
                </a:solidFill>
              </a:rPr>
              <a:t>switching</a:t>
            </a:r>
            <a:r>
              <a:rPr lang="en-US" dirty="0">
                <a:solidFill>
                  <a:srgbClr val="000000"/>
                </a:solidFill>
              </a:rPr>
              <a:t>: </a:t>
            </a:r>
            <a:endParaRPr lang="en-US" dirty="0" smtClean="0">
              <a:solidFill>
                <a:srgbClr val="000000"/>
              </a:solidFill>
            </a:endParaRPr>
          </a:p>
          <a:p>
            <a:pPr marL="342900" indent="-342900" algn="l">
              <a:buFont typeface="Arial" pitchFamily="34" charset="0"/>
              <a:buChar char="•"/>
            </a:pPr>
            <a:r>
              <a:rPr lang="en-US" dirty="0" smtClean="0">
                <a:solidFill>
                  <a:srgbClr val="000000"/>
                </a:solidFill>
              </a:rPr>
              <a:t>Switch </a:t>
            </a:r>
            <a:r>
              <a:rPr lang="en-US" dirty="0">
                <a:solidFill>
                  <a:srgbClr val="000000"/>
                </a:solidFill>
              </a:rPr>
              <a:t>stores the first 64 bytes of the frame before </a:t>
            </a:r>
            <a:r>
              <a:rPr lang="en-US" dirty="0" smtClean="0">
                <a:solidFill>
                  <a:srgbClr val="000000"/>
                </a:solidFill>
              </a:rPr>
              <a:t>forwarding, most </a:t>
            </a:r>
            <a:r>
              <a:rPr lang="en-US" dirty="0">
                <a:solidFill>
                  <a:srgbClr val="000000"/>
                </a:solidFill>
              </a:rPr>
              <a:t>network errors and collisions occur during the first 64 </a:t>
            </a:r>
            <a:r>
              <a:rPr lang="en-US" dirty="0" smtClean="0">
                <a:solidFill>
                  <a:srgbClr val="000000"/>
                </a:solidFill>
              </a:rPr>
              <a:t>bytes</a:t>
            </a:r>
            <a:endParaRPr lang="en-US" dirty="0">
              <a:solidFill>
                <a:srgbClr val="000000"/>
              </a:solidFill>
            </a:endParaRPr>
          </a:p>
        </p:txBody>
      </p:sp>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888" y="1512127"/>
            <a:ext cx="4608865" cy="44945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283914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549275" y="201656"/>
            <a:ext cx="8042276" cy="1336956"/>
          </a:xfrm>
        </p:spPr>
        <p:txBody>
          <a:bodyPr/>
          <a:lstStyle/>
          <a:p>
            <a:pPr eaLnBrk="1" hangingPunct="1"/>
            <a:r>
              <a:rPr lang="en-US" sz="4000" dirty="0" smtClean="0">
                <a:latin typeface="Arial" charset="0"/>
              </a:rPr>
              <a:t>Memory Buffering on Switches</a:t>
            </a:r>
            <a:endParaRPr lang="en-US" sz="4000" dirty="0">
              <a:latin typeface="Arial" charset="0"/>
            </a:endParaRP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361" y="2346080"/>
            <a:ext cx="8432667" cy="22444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553065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Fixed verses Modular Configuration</a:t>
            </a:r>
            <a:endParaRPr lang="en-US" sz="3600" dirty="0">
              <a:latin typeface="Arial" charset="0"/>
            </a:endParaRPr>
          </a:p>
        </p:txBody>
      </p:sp>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817" y="1755371"/>
            <a:ext cx="7540959" cy="5102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296152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Fixed verses Modular Configuration</a:t>
            </a:r>
            <a:endParaRPr lang="en-US" sz="3600" dirty="0">
              <a:latin typeface="Arial" charset="0"/>
            </a:endParaRP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662" y="1771829"/>
            <a:ext cx="7377369" cy="4936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6947503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Module Options for Cisco Switch Slots</a:t>
            </a:r>
            <a:endParaRPr lang="en-US" sz="3600" dirty="0">
              <a:latin typeface="Arial" charset="0"/>
            </a:endParaRP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3863" y="1903725"/>
            <a:ext cx="4110751" cy="47346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616586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Layer 2 verses Layer 3 Switching</a:t>
            </a:r>
            <a:endParaRPr lang="en-US" sz="3600" dirty="0">
              <a:latin typeface="Arial" charset="0"/>
            </a:endParaRPr>
          </a:p>
        </p:txBody>
      </p:sp>
      <p:pic>
        <p:nvPicPr>
          <p:cNvPr id="286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4265" y="2562966"/>
            <a:ext cx="4100444" cy="35967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8675"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512696" y="2438273"/>
            <a:ext cx="4380797" cy="37214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077403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Types of Layer 3 Interfaces</a:t>
            </a:r>
            <a:endParaRPr lang="en-US" sz="3600" dirty="0">
              <a:latin typeface="Arial" charset="0"/>
            </a:endParaRPr>
          </a:p>
        </p:txBody>
      </p:sp>
      <p:sp>
        <p:nvSpPr>
          <p:cNvPr id="3" name="Content Placeholder 2"/>
          <p:cNvSpPr>
            <a:spLocks noGrp="1"/>
          </p:cNvSpPr>
          <p:nvPr>
            <p:ph idx="1"/>
          </p:nvPr>
        </p:nvSpPr>
        <p:spPr>
          <a:xfrm>
            <a:off x="549275" y="1928628"/>
            <a:ext cx="8379582" cy="4788291"/>
          </a:xfrm>
        </p:spPr>
        <p:txBody>
          <a:bodyPr>
            <a:normAutofit/>
          </a:bodyPr>
          <a:lstStyle/>
          <a:p>
            <a:pPr marL="0" indent="0">
              <a:buNone/>
            </a:pPr>
            <a:r>
              <a:rPr lang="en-US" sz="2000" dirty="0">
                <a:solidFill>
                  <a:srgbClr val="000000"/>
                </a:solidFill>
              </a:rPr>
              <a:t>The major types of Layer 3 interfaces are</a:t>
            </a:r>
            <a:r>
              <a:rPr lang="en-US" sz="2000" dirty="0" smtClean="0">
                <a:solidFill>
                  <a:srgbClr val="000000"/>
                </a:solidFill>
              </a:rPr>
              <a:t>:</a:t>
            </a:r>
            <a:endParaRPr lang="en-US" sz="2000" dirty="0">
              <a:solidFill>
                <a:srgbClr val="000000"/>
              </a:solidFill>
            </a:endParaRPr>
          </a:p>
          <a:p>
            <a:r>
              <a:rPr lang="en-US" sz="2000" b="1" dirty="0">
                <a:solidFill>
                  <a:srgbClr val="000000"/>
                </a:solidFill>
              </a:rPr>
              <a:t>Switch Virtual Interface (SVI)</a:t>
            </a:r>
            <a:r>
              <a:rPr lang="en-US" sz="2000" dirty="0">
                <a:solidFill>
                  <a:srgbClr val="000000"/>
                </a:solidFill>
              </a:rPr>
              <a:t> – Logical </a:t>
            </a:r>
            <a:r>
              <a:rPr lang="en-US" sz="2000" dirty="0" smtClean="0">
                <a:solidFill>
                  <a:srgbClr val="000000"/>
                </a:solidFill>
              </a:rPr>
              <a:t>interface </a:t>
            </a:r>
            <a:r>
              <a:rPr lang="en-US" sz="2000" dirty="0">
                <a:solidFill>
                  <a:srgbClr val="000000"/>
                </a:solidFill>
              </a:rPr>
              <a:t>on a switch associated with a virtual local area network (VLAN).</a:t>
            </a:r>
          </a:p>
          <a:p>
            <a:r>
              <a:rPr lang="en-US" sz="2000" b="1" dirty="0">
                <a:solidFill>
                  <a:srgbClr val="000000"/>
                </a:solidFill>
              </a:rPr>
              <a:t>Routed Port</a:t>
            </a:r>
            <a:r>
              <a:rPr lang="en-US" sz="2000" dirty="0">
                <a:solidFill>
                  <a:srgbClr val="000000"/>
                </a:solidFill>
              </a:rPr>
              <a:t> – Physical port on a Layer 3 switch configured to act as a router port</a:t>
            </a:r>
            <a:r>
              <a:rPr lang="en-US" sz="2000" dirty="0" smtClean="0">
                <a:solidFill>
                  <a:srgbClr val="000000"/>
                </a:solidFill>
              </a:rPr>
              <a:t>. </a:t>
            </a:r>
            <a:r>
              <a:rPr lang="en-US" sz="2000" dirty="0">
                <a:solidFill>
                  <a:srgbClr val="000000"/>
                </a:solidFill>
              </a:rPr>
              <a:t>Configure routed ports by putting the interface into Layer 3 mode with the </a:t>
            </a:r>
            <a:r>
              <a:rPr lang="en-US" sz="2000" b="1" dirty="0">
                <a:solidFill>
                  <a:srgbClr val="000000"/>
                </a:solidFill>
              </a:rPr>
              <a:t>no </a:t>
            </a:r>
            <a:r>
              <a:rPr lang="en-US" sz="2000" b="1" dirty="0" err="1" smtClean="0">
                <a:solidFill>
                  <a:srgbClr val="000000"/>
                </a:solidFill>
              </a:rPr>
              <a:t>switchport</a:t>
            </a:r>
            <a:r>
              <a:rPr lang="en-US" sz="2000" b="1" dirty="0" smtClean="0">
                <a:solidFill>
                  <a:srgbClr val="000000"/>
                </a:solidFill>
              </a:rPr>
              <a:t> </a:t>
            </a:r>
            <a:r>
              <a:rPr lang="en-US" sz="2000" dirty="0" smtClean="0">
                <a:solidFill>
                  <a:srgbClr val="000000"/>
                </a:solidFill>
              </a:rPr>
              <a:t>interface </a:t>
            </a:r>
            <a:r>
              <a:rPr lang="en-US" sz="2000" dirty="0">
                <a:solidFill>
                  <a:srgbClr val="000000"/>
                </a:solidFill>
              </a:rPr>
              <a:t>configuration command.</a:t>
            </a:r>
          </a:p>
          <a:p>
            <a:r>
              <a:rPr lang="en-US" sz="2000" b="1" dirty="0">
                <a:solidFill>
                  <a:srgbClr val="000000"/>
                </a:solidFill>
              </a:rPr>
              <a:t>Layer 3 </a:t>
            </a:r>
            <a:r>
              <a:rPr lang="en-US" sz="2000" b="1" dirty="0" err="1">
                <a:solidFill>
                  <a:srgbClr val="000000"/>
                </a:solidFill>
              </a:rPr>
              <a:t>EtherChannel</a:t>
            </a:r>
            <a:r>
              <a:rPr lang="en-US" sz="2000" dirty="0">
                <a:solidFill>
                  <a:srgbClr val="000000"/>
                </a:solidFill>
              </a:rPr>
              <a:t> – Logical interface on a Cisco device associated with a </a:t>
            </a:r>
            <a:r>
              <a:rPr lang="en-US" sz="2000" i="1" dirty="0">
                <a:solidFill>
                  <a:srgbClr val="000000"/>
                </a:solidFill>
              </a:rPr>
              <a:t>bundle</a:t>
            </a:r>
            <a:r>
              <a:rPr lang="en-US" sz="2000" dirty="0">
                <a:solidFill>
                  <a:srgbClr val="000000"/>
                </a:solidFill>
              </a:rPr>
              <a:t> of routed ports.</a:t>
            </a:r>
          </a:p>
          <a:p>
            <a:endParaRPr lang="en-US" sz="2000" dirty="0">
              <a:solidFill>
                <a:srgbClr val="000000"/>
              </a:solidFill>
            </a:endParaRPr>
          </a:p>
        </p:txBody>
      </p:sp>
    </p:spTree>
    <p:extLst>
      <p:ext uri="{BB962C8B-B14F-4D97-AF65-F5344CB8AC3E}">
        <p14:creationId xmlns:p14="http://schemas.microsoft.com/office/powerpoint/2010/main" val="1241779924"/>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549275" y="640693"/>
            <a:ext cx="8042276" cy="1336956"/>
          </a:xfrm>
        </p:spPr>
        <p:txBody>
          <a:bodyPr/>
          <a:lstStyle/>
          <a:p>
            <a:pPr eaLnBrk="1" hangingPunct="1"/>
            <a:r>
              <a:rPr lang="en-US" sz="3600" dirty="0" smtClean="0">
                <a:latin typeface="Arial" charset="0"/>
              </a:rPr>
              <a:t>Configuring a Routed Port on a Layer 3 Switch</a:t>
            </a:r>
            <a:endParaRPr lang="en-US" sz="3600" dirty="0">
              <a:latin typeface="Arial" charset="0"/>
            </a:endParaRPr>
          </a:p>
        </p:txBody>
      </p:sp>
      <p:pic>
        <p:nvPicPr>
          <p:cNvPr id="296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6750" y="2101107"/>
            <a:ext cx="6859921" cy="45029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913421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2800" dirty="0">
              <a:latin typeface="Arial" charset="0"/>
            </a:endParaRPr>
          </a:p>
        </p:txBody>
      </p:sp>
      <p:sp>
        <p:nvSpPr>
          <p:cNvPr id="3" name="Content Placeholder 2"/>
          <p:cNvSpPr>
            <a:spLocks noGrp="1"/>
          </p:cNvSpPr>
          <p:nvPr>
            <p:ph idx="1"/>
          </p:nvPr>
        </p:nvSpPr>
        <p:spPr/>
        <p:txBody>
          <a:bodyPr>
            <a:normAutofit fontScale="85000" lnSpcReduction="10000"/>
          </a:bodyPr>
          <a:lstStyle/>
          <a:p>
            <a:r>
              <a:rPr lang="en-US" dirty="0">
                <a:solidFill>
                  <a:srgbClr val="000000"/>
                </a:solidFill>
              </a:rPr>
              <a:t>Ethernet is the most widely used LAN technology used today.</a:t>
            </a:r>
          </a:p>
          <a:p>
            <a:r>
              <a:rPr lang="en-US" dirty="0">
                <a:solidFill>
                  <a:srgbClr val="000000"/>
                </a:solidFill>
              </a:rPr>
              <a:t>Ethernet standards define both the Layer 2 protocols and the Layer 1 technologies. </a:t>
            </a:r>
          </a:p>
          <a:p>
            <a:r>
              <a:rPr lang="en-US" dirty="0">
                <a:solidFill>
                  <a:srgbClr val="000000"/>
                </a:solidFill>
              </a:rPr>
              <a:t>The Ethernet frame structure adds headers and trailers around the Layer 3 PDU to encapsulate the message being sent.</a:t>
            </a:r>
          </a:p>
          <a:p>
            <a:r>
              <a:rPr lang="en-US" dirty="0">
                <a:solidFill>
                  <a:srgbClr val="000000"/>
                </a:solidFill>
              </a:rPr>
              <a:t>As an implementation of the IEEE 802.2/3 standards, the Ethernet frame provides MAC addressing and error checking.</a:t>
            </a:r>
          </a:p>
          <a:p>
            <a:r>
              <a:rPr lang="en-US" dirty="0">
                <a:solidFill>
                  <a:srgbClr val="000000"/>
                </a:solidFill>
              </a:rPr>
              <a:t>Replacing hubs with switches in the local network has reduced the probability of frame collisions in half-duplex links. </a:t>
            </a:r>
          </a:p>
          <a:p>
            <a:pPr marL="0" indent="0">
              <a:buNone/>
            </a:pPr>
            <a:endParaRPr lang="en-US" dirty="0">
              <a:solidFill>
                <a:srgbClr val="000000"/>
              </a:solidFill>
            </a:endParaRPr>
          </a:p>
        </p:txBody>
      </p:sp>
    </p:spTree>
    <p:extLst>
      <p:ext uri="{BB962C8B-B14F-4D97-AF65-F5344CB8AC3E}">
        <p14:creationId xmlns:p14="http://schemas.microsoft.com/office/powerpoint/2010/main" val="348636774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3" name="Content Placeholder 2"/>
          <p:cNvSpPr>
            <a:spLocks noGrp="1"/>
          </p:cNvSpPr>
          <p:nvPr>
            <p:ph idx="1"/>
          </p:nvPr>
        </p:nvSpPr>
        <p:spPr/>
        <p:txBody>
          <a:bodyPr>
            <a:normAutofit fontScale="92500" lnSpcReduction="20000"/>
          </a:bodyPr>
          <a:lstStyle/>
          <a:p>
            <a:r>
              <a:rPr lang="en-US" dirty="0">
                <a:solidFill>
                  <a:srgbClr val="000000"/>
                </a:solidFill>
              </a:rPr>
              <a:t>The Layer 2 addressing provided by Ethernet supports unicast, multicast, and broadcast communications. </a:t>
            </a:r>
          </a:p>
          <a:p>
            <a:r>
              <a:rPr lang="en-US" dirty="0">
                <a:solidFill>
                  <a:srgbClr val="000000"/>
                </a:solidFill>
              </a:rPr>
              <a:t>Ethernet uses the Address Resolution Protocol to determine the MAC addresses of destinations and map them against known Network layer addresses.</a:t>
            </a:r>
          </a:p>
          <a:p>
            <a:r>
              <a:rPr lang="en-US" dirty="0">
                <a:solidFill>
                  <a:srgbClr val="000000"/>
                </a:solidFill>
              </a:rPr>
              <a:t>Each node on an IP network has both a MAC address and an IP address. </a:t>
            </a:r>
          </a:p>
          <a:p>
            <a:r>
              <a:rPr lang="en-US" dirty="0">
                <a:solidFill>
                  <a:srgbClr val="000000"/>
                </a:solidFill>
              </a:rPr>
              <a:t>The ARP protocol resolves IPv4 addresses to MAC addresses and maintains a table of mappings.</a:t>
            </a:r>
          </a:p>
          <a:p>
            <a:r>
              <a:rPr lang="en-US" dirty="0">
                <a:solidFill>
                  <a:srgbClr val="000000"/>
                </a:solidFill>
              </a:rPr>
              <a:t>A Layer 2 switch builds a MAC address table that it uses to make forwarding decisions. </a:t>
            </a:r>
          </a:p>
        </p:txBody>
      </p:sp>
    </p:spTree>
    <p:extLst>
      <p:ext uri="{BB962C8B-B14F-4D97-AF65-F5344CB8AC3E}">
        <p14:creationId xmlns:p14="http://schemas.microsoft.com/office/powerpoint/2010/main" val="148659242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3" name="Content Placeholder 2"/>
          <p:cNvSpPr>
            <a:spLocks noGrp="1"/>
          </p:cNvSpPr>
          <p:nvPr>
            <p:ph idx="1"/>
          </p:nvPr>
        </p:nvSpPr>
        <p:spPr/>
        <p:txBody>
          <a:bodyPr/>
          <a:lstStyle/>
          <a:p>
            <a:r>
              <a:rPr lang="en-US" dirty="0">
                <a:solidFill>
                  <a:srgbClr val="000000"/>
                </a:solidFill>
              </a:rPr>
              <a:t>Layer 3 switches are also capable of performing Layer 3 routing functions, reducing the need for dedicated routers on a LAN. </a:t>
            </a:r>
          </a:p>
          <a:p>
            <a:r>
              <a:rPr lang="en-US" dirty="0">
                <a:solidFill>
                  <a:srgbClr val="000000"/>
                </a:solidFill>
              </a:rPr>
              <a:t>Layer 3 switches have specialized switching hardware so they can typically route data as quickly as they can switch.</a:t>
            </a:r>
          </a:p>
          <a:p>
            <a:pPr marL="0" indent="0">
              <a:buNone/>
            </a:pPr>
            <a:endParaRPr lang="en-US" dirty="0">
              <a:solidFill>
                <a:srgbClr val="000000"/>
              </a:solidFill>
            </a:endParaRPr>
          </a:p>
        </p:txBody>
      </p:sp>
    </p:spTree>
    <p:extLst>
      <p:ext uri="{BB962C8B-B14F-4D97-AF65-F5344CB8AC3E}">
        <p14:creationId xmlns:p14="http://schemas.microsoft.com/office/powerpoint/2010/main" val="369589691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2748</TotalTime>
  <Words>1963</Words>
  <Application>Microsoft Macintosh PowerPoint</Application>
  <PresentationFormat>On-screen Show (4:3)</PresentationFormat>
  <Paragraphs>274</Paragraphs>
  <Slides>59</Slides>
  <Notes>59</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Breeze</vt:lpstr>
      <vt:lpstr>Ethernet</vt:lpstr>
      <vt:lpstr>Objectives</vt:lpstr>
      <vt:lpstr>Ethernet Protocol</vt:lpstr>
      <vt:lpstr>LLC and MAC Sublayers</vt:lpstr>
      <vt:lpstr>LLC and MAC Sublayers</vt:lpstr>
      <vt:lpstr>LLC and MAC Sublayers</vt:lpstr>
      <vt:lpstr>MAC Sublayer</vt:lpstr>
      <vt:lpstr>MAC Sublayer</vt:lpstr>
      <vt:lpstr>MAC Sublayer</vt:lpstr>
      <vt:lpstr>Media Access Control</vt:lpstr>
      <vt:lpstr>Media Access Control</vt:lpstr>
      <vt:lpstr>Media Access Control</vt:lpstr>
      <vt:lpstr>Media Access Control</vt:lpstr>
      <vt:lpstr>Media Access Control</vt:lpstr>
      <vt:lpstr>MAC Address: Ethernet Identity</vt:lpstr>
      <vt:lpstr>Frame Processing</vt:lpstr>
      <vt:lpstr>Ethernet Encapsulation</vt:lpstr>
      <vt:lpstr>Ethernet Frame Size</vt:lpstr>
      <vt:lpstr>Introduction to the Ethernet Frame</vt:lpstr>
      <vt:lpstr>MAC Addresses and Hexadecimal</vt:lpstr>
      <vt:lpstr>MAC Address Representations</vt:lpstr>
      <vt:lpstr>Unicast MAC Address</vt:lpstr>
      <vt:lpstr>Broadcast MAC Address</vt:lpstr>
      <vt:lpstr>Multicast MAC Address</vt:lpstr>
      <vt:lpstr>MAC and IP</vt:lpstr>
      <vt:lpstr>End-to-End Connectivity, MAC, and IP</vt:lpstr>
      <vt:lpstr>End-to-End Connectivity, MAC, and IP</vt:lpstr>
      <vt:lpstr>Address Resolution Protocol</vt:lpstr>
      <vt:lpstr>Introduction to ARP</vt:lpstr>
      <vt:lpstr>Introduction to ARP</vt:lpstr>
      <vt:lpstr>ARP Functions/Operation</vt:lpstr>
      <vt:lpstr>ARP Functions/Operation</vt:lpstr>
      <vt:lpstr>ARP Functions/Operation</vt:lpstr>
      <vt:lpstr>ARP Functions/Operation</vt:lpstr>
      <vt:lpstr>ARP Functions/Operation</vt:lpstr>
      <vt:lpstr>ARP Functions/Operation</vt:lpstr>
      <vt:lpstr>ARP Role in Remote Communication</vt:lpstr>
      <vt:lpstr>Removing Entries from an ARP Table</vt:lpstr>
      <vt:lpstr>ARP Tables on Networking Devices</vt:lpstr>
      <vt:lpstr>How ARP Can Create Problems</vt:lpstr>
      <vt:lpstr>Mitigating ARP Problems</vt:lpstr>
      <vt:lpstr>LAN Switches</vt:lpstr>
      <vt:lpstr>Switch Port Fundamentals</vt:lpstr>
      <vt:lpstr>Switch MAC Address Table</vt:lpstr>
      <vt:lpstr>Switch MAC Address Table</vt:lpstr>
      <vt:lpstr>Duplex Settings</vt:lpstr>
      <vt:lpstr>Auto-MDIX</vt:lpstr>
      <vt:lpstr>Frame Forwarding Methods on Cisco Switches</vt:lpstr>
      <vt:lpstr>Cut-through Switching</vt:lpstr>
      <vt:lpstr>Memory Buffering on Switches</vt:lpstr>
      <vt:lpstr>Fixed verses Modular Configuration</vt:lpstr>
      <vt:lpstr>Fixed verses Modular Configuration</vt:lpstr>
      <vt:lpstr>Module Options for Cisco Switch Slots</vt:lpstr>
      <vt:lpstr>Layer 2 verses Layer 3 Switching</vt:lpstr>
      <vt:lpstr>Types of Layer 3 Interfaces</vt:lpstr>
      <vt:lpstr>Configuring a Routed Port on a Layer 3 Switch</vt:lpstr>
      <vt:lpstr>Summary</vt:lpstr>
      <vt:lpstr>Summary</vt:lpstr>
      <vt:lpstr>Summary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166</cp:revision>
  <dcterms:created xsi:type="dcterms:W3CDTF">2011-10-03T10:20:59Z</dcterms:created>
  <dcterms:modified xsi:type="dcterms:W3CDTF">2014-11-01T15:20:20Z</dcterms:modified>
</cp:coreProperties>
</file>