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9"/>
  </p:notesMasterIdLst>
  <p:sldIdLst>
    <p:sldId id="256" r:id="rId23"/>
    <p:sldId id="257" r:id="rId24"/>
    <p:sldId id="274" r:id="rId25"/>
    <p:sldId id="364" r:id="rId26"/>
    <p:sldId id="314" r:id="rId27"/>
    <p:sldId id="366" r:id="rId28"/>
    <p:sldId id="306" r:id="rId29"/>
    <p:sldId id="349" r:id="rId30"/>
    <p:sldId id="348" r:id="rId31"/>
    <p:sldId id="347" r:id="rId32"/>
    <p:sldId id="346" r:id="rId33"/>
    <p:sldId id="345" r:id="rId34"/>
    <p:sldId id="344" r:id="rId35"/>
    <p:sldId id="343" r:id="rId36"/>
    <p:sldId id="342" r:id="rId37"/>
    <p:sldId id="337" r:id="rId38"/>
    <p:sldId id="311" r:id="rId39"/>
    <p:sldId id="312" r:id="rId40"/>
    <p:sldId id="310" r:id="rId41"/>
    <p:sldId id="309" r:id="rId42"/>
    <p:sldId id="315" r:id="rId43"/>
    <p:sldId id="316" r:id="rId44"/>
    <p:sldId id="317" r:id="rId45"/>
    <p:sldId id="307" r:id="rId46"/>
    <p:sldId id="318" r:id="rId47"/>
    <p:sldId id="367" r:id="rId4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995F09-B33D-4F1B-AD17-6173648BDAFB}" v="204" dt="2024-07-12T08:34:14.0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61995F09-B33D-4F1B-AD17-6173648BDAFB}"/>
    <pc:docChg chg="undo custSel addSld delSld modSld">
      <pc:chgData name="Stephanie Bradley" userId="bb573b86-6a01-430f-ba3c-43c2b2970490" providerId="ADAL" clId="{61995F09-B33D-4F1B-AD17-6173648BDAFB}" dt="2024-07-14T19:10:46.378" v="208" actId="2696"/>
      <pc:docMkLst>
        <pc:docMk/>
      </pc:docMkLst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1038847033" sldId="269"/>
        </pc:sldMkLst>
      </pc:sldChg>
      <pc:sldChg chg="del">
        <pc:chgData name="Stephanie Bradley" userId="bb573b86-6a01-430f-ba3c-43c2b2970490" providerId="ADAL" clId="{61995F09-B33D-4F1B-AD17-6173648BDAFB}" dt="2024-07-14T19:09:59.219" v="207" actId="2696"/>
        <pc:sldMkLst>
          <pc:docMk/>
          <pc:sldMk cId="1897792545" sldId="287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3707847185" sldId="301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670375357" sldId="313"/>
        </pc:sldMkLst>
      </pc:sldChg>
      <pc:sldChg chg="del">
        <pc:chgData name="Stephanie Bradley" userId="bb573b86-6a01-430f-ba3c-43c2b2970490" providerId="ADAL" clId="{61995F09-B33D-4F1B-AD17-6173648BDAFB}" dt="2024-07-14T19:09:17.882" v="206" actId="2696"/>
        <pc:sldMkLst>
          <pc:docMk/>
          <pc:sldMk cId="3645316402" sldId="319"/>
        </pc:sldMkLst>
      </pc:sldChg>
      <pc:sldChg chg="del">
        <pc:chgData name="Stephanie Bradley" userId="bb573b86-6a01-430f-ba3c-43c2b2970490" providerId="ADAL" clId="{61995F09-B33D-4F1B-AD17-6173648BDAFB}" dt="2024-07-14T19:09:17.882" v="206" actId="2696"/>
        <pc:sldMkLst>
          <pc:docMk/>
          <pc:sldMk cId="538358985" sldId="320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153810123" sldId="321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1347157801" sldId="322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3897704381" sldId="324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998797581" sldId="325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232166130" sldId="326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1878706402" sldId="327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449526429" sldId="338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4275321978" sldId="353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356096180" sldId="358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3257821692" sldId="359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4030657912" sldId="360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4151135040" sldId="363"/>
        </pc:sldMkLst>
      </pc:sldChg>
      <pc:sldChg chg="del">
        <pc:chgData name="Stephanie Bradley" userId="bb573b86-6a01-430f-ba3c-43c2b2970490" providerId="ADAL" clId="{61995F09-B33D-4F1B-AD17-6173648BDAFB}" dt="2024-07-14T19:10:46.378" v="208" actId="2696"/>
        <pc:sldMkLst>
          <pc:docMk/>
          <pc:sldMk cId="3364305243" sldId="365"/>
        </pc:sldMkLst>
      </pc:sldChg>
      <pc:sldChg chg="addSp delSp modSp new mod setBg">
        <pc:chgData name="Stephanie Bradley" userId="bb573b86-6a01-430f-ba3c-43c2b2970490" providerId="ADAL" clId="{61995F09-B33D-4F1B-AD17-6173648BDAFB}" dt="2024-07-12T08:34:14.067" v="205" actId="207"/>
        <pc:sldMkLst>
          <pc:docMk/>
          <pc:sldMk cId="1997649742" sldId="367"/>
        </pc:sldMkLst>
        <pc:spChg chg="mod ord">
          <ac:chgData name="Stephanie Bradley" userId="bb573b86-6a01-430f-ba3c-43c2b2970490" providerId="ADAL" clId="{61995F09-B33D-4F1B-AD17-6173648BDAFB}" dt="2024-07-12T08:30:37.192" v="38" actId="26606"/>
          <ac:spMkLst>
            <pc:docMk/>
            <pc:sldMk cId="1997649742" sldId="367"/>
            <ac:spMk id="2" creationId="{2DD585AB-B9DA-ABAB-59DC-E739E98A6B67}"/>
          </ac:spMkLst>
        </pc:spChg>
        <pc:spChg chg="del">
          <ac:chgData name="Stephanie Bradley" userId="bb573b86-6a01-430f-ba3c-43c2b2970490" providerId="ADAL" clId="{61995F09-B33D-4F1B-AD17-6173648BDAFB}" dt="2024-07-12T08:28:00.036" v="30"/>
          <ac:spMkLst>
            <pc:docMk/>
            <pc:sldMk cId="1997649742" sldId="367"/>
            <ac:spMk id="3" creationId="{7CDDAE7E-4A55-A018-0D79-FA92E2C1677E}"/>
          </ac:spMkLst>
        </pc:spChg>
        <pc:spChg chg="add mod ord">
          <ac:chgData name="Stephanie Bradley" userId="bb573b86-6a01-430f-ba3c-43c2b2970490" providerId="ADAL" clId="{61995F09-B33D-4F1B-AD17-6173648BDAFB}" dt="2024-07-12T08:30:37.192" v="38" actId="26606"/>
          <ac:spMkLst>
            <pc:docMk/>
            <pc:sldMk cId="1997649742" sldId="367"/>
            <ac:spMk id="6" creationId="{7222E7B1-46D7-1934-F5CB-6F3F0D757F12}"/>
          </ac:spMkLst>
        </pc:spChg>
        <pc:spChg chg="add mod">
          <ac:chgData name="Stephanie Bradley" userId="bb573b86-6a01-430f-ba3c-43c2b2970490" providerId="ADAL" clId="{61995F09-B33D-4F1B-AD17-6173648BDAFB}" dt="2024-07-12T08:30:37.192" v="38" actId="26606"/>
          <ac:spMkLst>
            <pc:docMk/>
            <pc:sldMk cId="1997649742" sldId="367"/>
            <ac:spMk id="9" creationId="{92544B93-0018-2490-4B3A-1C6806CB1D96}"/>
          </ac:spMkLst>
        </pc:spChg>
        <pc:spChg chg="add mod">
          <ac:chgData name="Stephanie Bradley" userId="bb573b86-6a01-430f-ba3c-43c2b2970490" providerId="ADAL" clId="{61995F09-B33D-4F1B-AD17-6173648BDAFB}" dt="2024-07-12T08:31:35.554" v="92" actId="14100"/>
          <ac:spMkLst>
            <pc:docMk/>
            <pc:sldMk cId="1997649742" sldId="367"/>
            <ac:spMk id="10" creationId="{F8378CEC-D1ED-BCA4-D294-B46141052FB9}"/>
          </ac:spMkLst>
        </pc:spChg>
        <pc:spChg chg="add mod">
          <ac:chgData name="Stephanie Bradley" userId="bb573b86-6a01-430f-ba3c-43c2b2970490" providerId="ADAL" clId="{61995F09-B33D-4F1B-AD17-6173648BDAFB}" dt="2024-07-12T08:34:14.067" v="205" actId="207"/>
          <ac:spMkLst>
            <pc:docMk/>
            <pc:sldMk cId="1997649742" sldId="367"/>
            <ac:spMk id="11" creationId="{E3374121-4BDC-5B7E-65FC-708CB1AD6260}"/>
          </ac:spMkLst>
        </pc:spChg>
        <pc:spChg chg="add mod">
          <ac:chgData name="Stephanie Bradley" userId="bb573b86-6a01-430f-ba3c-43c2b2970490" providerId="ADAL" clId="{61995F09-B33D-4F1B-AD17-6173648BDAFB}" dt="2024-07-12T08:33:24.883" v="158" actId="767"/>
          <ac:spMkLst>
            <pc:docMk/>
            <pc:sldMk cId="1997649742" sldId="367"/>
            <ac:spMk id="12" creationId="{94AB6DC0-4FCF-654A-D746-7B6FB234E5D0}"/>
          </ac:spMkLst>
        </pc:spChg>
        <pc:spChg chg="add del mod">
          <ac:chgData name="Stephanie Bradley" userId="bb573b86-6a01-430f-ba3c-43c2b2970490" providerId="ADAL" clId="{61995F09-B33D-4F1B-AD17-6173648BDAFB}" dt="2024-07-12T08:34:06.774" v="204"/>
          <ac:spMkLst>
            <pc:docMk/>
            <pc:sldMk cId="1997649742" sldId="367"/>
            <ac:spMk id="13" creationId="{71DAB032-A901-7B06-547C-3922E1D54C8C}"/>
          </ac:spMkLst>
        </pc:spChg>
        <pc:spChg chg="add mod">
          <ac:chgData name="Stephanie Bradley" userId="bb573b86-6a01-430f-ba3c-43c2b2970490" providerId="ADAL" clId="{61995F09-B33D-4F1B-AD17-6173648BDAFB}" dt="2024-07-12T08:33:54.673" v="202" actId="207"/>
          <ac:spMkLst>
            <pc:docMk/>
            <pc:sldMk cId="1997649742" sldId="367"/>
            <ac:spMk id="14" creationId="{0BF985A2-9C52-E672-7A7B-883DB1DE2BD2}"/>
          </ac:spMkLst>
        </pc:spChg>
        <pc:spChg chg="add">
          <ac:chgData name="Stephanie Bradley" userId="bb573b86-6a01-430f-ba3c-43c2b2970490" providerId="ADAL" clId="{61995F09-B33D-4F1B-AD17-6173648BDAFB}" dt="2024-07-12T08:30:37.192" v="38" actId="26606"/>
          <ac:spMkLst>
            <pc:docMk/>
            <pc:sldMk cId="1997649742" sldId="367"/>
            <ac:spMk id="1031" creationId="{848F64AA-5BE2-4280-BEFA-DC288118FCCE}"/>
          </ac:spMkLst>
        </pc:spChg>
        <pc:picChg chg="add mod">
          <ac:chgData name="Stephanie Bradley" userId="bb573b86-6a01-430f-ba3c-43c2b2970490" providerId="ADAL" clId="{61995F09-B33D-4F1B-AD17-6173648BDAFB}" dt="2024-07-12T08:30:37.192" v="38" actId="26606"/>
          <ac:picMkLst>
            <pc:docMk/>
            <pc:sldMk cId="1997649742" sldId="367"/>
            <ac:picMk id="5" creationId="{77ED056E-2768-81D5-0641-0F3417344AB5}"/>
          </ac:picMkLst>
        </pc:picChg>
        <pc:picChg chg="add mod">
          <ac:chgData name="Stephanie Bradley" userId="bb573b86-6a01-430f-ba3c-43c2b2970490" providerId="ADAL" clId="{61995F09-B33D-4F1B-AD17-6173648BDAFB}" dt="2024-07-12T08:30:37.192" v="38" actId="26606"/>
          <ac:picMkLst>
            <pc:docMk/>
            <pc:sldMk cId="1997649742" sldId="367"/>
            <ac:picMk id="8" creationId="{41907174-772E-F942-4046-8993EDAB7945}"/>
          </ac:picMkLst>
        </pc:picChg>
        <pc:picChg chg="add mod">
          <ac:chgData name="Stephanie Bradley" userId="bb573b86-6a01-430f-ba3c-43c2b2970490" providerId="ADAL" clId="{61995F09-B33D-4F1B-AD17-6173648BDAFB}" dt="2024-07-12T08:30:37.192" v="38" actId="26606"/>
          <ac:picMkLst>
            <pc:docMk/>
            <pc:sldMk cId="1997649742" sldId="367"/>
            <ac:picMk id="1026" creationId="{B268B9CA-F626-1596-3F20-1AF95039F34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s.bradley@uwtsd.ac.uk" TargetMode="Externa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O0N7j9yI10" TargetMode="Externa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7989/514/778" TargetMode="Externa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O0N7j9yI10" TargetMode="Externa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7989/730/780" TargetMode="Externa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group-a-all-about-britain-7fw0lmv5y0gy3fut" TargetMode="External"/><Relationship Id="rId2" Type="http://schemas.openxmlformats.org/officeDocument/2006/relationships/hyperlink" Target="https://padlet.com/transitiontales/group-b-all-about-london-g7h7uh4owh77y7oe" TargetMode="Externa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geograph.org.uk/photo/307021" TargetMode="External"/><Relationship Id="rId5" Type="http://schemas.openxmlformats.org/officeDocument/2006/relationships/image" Target="../media/image29.jpeg"/><Relationship Id="rId4" Type="http://schemas.openxmlformats.org/officeDocument/2006/relationships/hyperlink" Target="http://flickr.com/photos/nigel321/572305484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8</a:t>
            </a:r>
            <a:r>
              <a:rPr lang="en-GB" baseline="30000"/>
              <a:t>th</a:t>
            </a:r>
            <a:r>
              <a:rPr lang="en-GB"/>
              <a:t> July – 13</a:t>
            </a:r>
            <a:r>
              <a:rPr lang="en-GB" baseline="30000"/>
              <a:t>th</a:t>
            </a:r>
            <a:r>
              <a:rPr lang="en-GB"/>
              <a:t> September 2023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/>
            </a:br>
            <a:r>
              <a:rPr lang="en-GB"/>
              <a:t>10 Week Course (10 PSE)</a:t>
            </a:r>
            <a:br>
              <a:rPr lang="en-GB"/>
            </a:br>
            <a:br>
              <a:rPr lang="en-GB"/>
            </a:br>
            <a:r>
              <a:rPr lang="en-GB" b="1"/>
              <a:t>WEEK ONE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Course Introduction</a:t>
            </a:r>
            <a:br>
              <a:rPr lang="en-GB"/>
            </a:br>
            <a:r>
              <a:rPr lang="en-GB"/>
              <a:t>- Getting to Know Each Other</a:t>
            </a:r>
            <a:br>
              <a:rPr lang="en-GB"/>
            </a:br>
            <a:r>
              <a:rPr lang="en-GB"/>
              <a:t>- Exploring Teams and Class Apps</a:t>
            </a:r>
            <a:br>
              <a:rPr lang="en-GB"/>
            </a:br>
            <a:r>
              <a:rPr lang="en-GB"/>
              <a:t>- Needs Analysis</a:t>
            </a:r>
            <a:br>
              <a:rPr lang="en-GB"/>
            </a:br>
            <a:r>
              <a:rPr lang="en-GB"/>
              <a:t>- Skills Practice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Five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Writing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Review vocabulary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Overview of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358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D4533-4E79-C667-B030-2EF9DC585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Academic Words</a:t>
            </a: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– what do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08307-D6D9-9BA1-7FBD-7C16B431E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Kahoot! </a:t>
            </a:r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Unit 1, Page 18-19</a:t>
            </a:r>
          </a:p>
        </p:txBody>
      </p:sp>
    </p:spTree>
    <p:extLst>
      <p:ext uri="{BB962C8B-B14F-4D97-AF65-F5344CB8AC3E}">
        <p14:creationId xmlns:p14="http://schemas.microsoft.com/office/powerpoint/2010/main" val="3491127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B85B2-9A29-59CB-F469-6252E6A60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Review self-study, Unit 2, p28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ADD9B-93C3-D817-488A-2D0CA7FB9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. Find the link on Teams.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298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E57FE-60A5-7813-B883-173AD9627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277CF-CB92-10DE-58A0-F05DDACAE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What stereotypes are common in China?</a:t>
            </a:r>
          </a:p>
          <a:p>
            <a:endParaRPr lang="en-GB"/>
          </a:p>
          <a:p>
            <a:r>
              <a:rPr lang="en-GB"/>
              <a:t>Young/Old</a:t>
            </a:r>
          </a:p>
          <a:p>
            <a:r>
              <a:rPr lang="en-GB"/>
              <a:t>East/West</a:t>
            </a:r>
          </a:p>
          <a:p>
            <a:endParaRPr lang="en-GB"/>
          </a:p>
          <a:p>
            <a:r>
              <a:rPr lang="en-GB"/>
              <a:t>Do you think there is any truth in them? Give examples.</a:t>
            </a:r>
          </a:p>
        </p:txBody>
      </p:sp>
    </p:spTree>
    <p:extLst>
      <p:ext uri="{BB962C8B-B14F-4D97-AF65-F5344CB8AC3E}">
        <p14:creationId xmlns:p14="http://schemas.microsoft.com/office/powerpoint/2010/main" val="4175485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0707-8DE2-4B49-07F1-9EE9DD261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task – deadline Wednesday.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FE37A-8E24-305D-B9E7-AB61235F6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7"/>
            <a:ext cx="7886700" cy="4486275"/>
          </a:xfrm>
        </p:spPr>
        <p:txBody>
          <a:bodyPr/>
          <a:lstStyle/>
          <a:p>
            <a:endParaRPr lang="en-GB"/>
          </a:p>
          <a:p>
            <a:r>
              <a:rPr lang="en-GB"/>
              <a:t>Write your final version of the Introduction task.</a:t>
            </a:r>
          </a:p>
          <a:p>
            <a:r>
              <a:rPr lang="en-GB"/>
              <a:t>Remember – all self-study tasks should contain your name, student number, and a title e.g.</a:t>
            </a:r>
            <a:r>
              <a:rPr lang="en-GB" i="1"/>
              <a:t> self-study task 1 – About Me.</a:t>
            </a:r>
          </a:p>
          <a:p>
            <a:r>
              <a:rPr lang="en-GB"/>
              <a:t>Write on Word. Use font size 12 and double spacing. Use a font such as Times New Roman or Arial.</a:t>
            </a:r>
          </a:p>
        </p:txBody>
      </p:sp>
    </p:spTree>
    <p:extLst>
      <p:ext uri="{BB962C8B-B14F-4D97-AF65-F5344CB8AC3E}">
        <p14:creationId xmlns:p14="http://schemas.microsoft.com/office/powerpoint/2010/main" val="2329491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A00A2-EC19-3F28-78A0-E84F60035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>
                <a:solidFill>
                  <a:schemeClr val="accent1"/>
                </a:solidFill>
              </a:rPr>
              <a:t>Self-Study Task – deadline Friday.</a:t>
            </a:r>
            <a:r>
              <a:rPr lang="en-GB" b="1">
                <a:solidFill>
                  <a:srgbClr val="002060"/>
                </a:solidFill>
              </a:rPr>
              <a:t>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C9534-5B9B-605C-3C4D-80E82EF48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3779"/>
            <a:ext cx="7886700" cy="3696511"/>
          </a:xfrm>
        </p:spPr>
        <p:txBody>
          <a:bodyPr lIns="91440" tIns="45720" rIns="91440" bIns="45720" anchor="t"/>
          <a:lstStyle/>
          <a:p>
            <a:r>
              <a:rPr lang="en-GB"/>
              <a:t>Write about your ambitions for the future.</a:t>
            </a:r>
          </a:p>
          <a:p>
            <a:endParaRPr lang="en-GB"/>
          </a:p>
          <a:p>
            <a:r>
              <a:rPr lang="en-GB"/>
              <a:t>Include:</a:t>
            </a:r>
          </a:p>
          <a:p>
            <a:endParaRPr lang="en-GB"/>
          </a:p>
          <a:p>
            <a:r>
              <a:rPr lang="en-GB"/>
              <a:t>An introduction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Your ambitions</a:t>
            </a:r>
          </a:p>
          <a:p>
            <a:r>
              <a:rPr lang="en-GB"/>
              <a:t>A conclusion</a:t>
            </a:r>
          </a:p>
          <a:p>
            <a:endParaRPr lang="en-GB"/>
          </a:p>
          <a:p>
            <a:r>
              <a:rPr lang="en-GB"/>
              <a:t>Email your work to </a:t>
            </a:r>
            <a:r>
              <a:rPr lang="en-GB">
                <a:hlinkClick r:id="rId2"/>
              </a:rPr>
              <a:t>s.bradley@uwtsd.ac.uk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1042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C86A6-3F4E-5147-F7DB-931BFB047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>
                <a:solidFill>
                  <a:srgbClr val="002060"/>
                </a:solidFill>
              </a:rPr>
              <a:t> Writing Task Hints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5F4C0-DD96-8BCB-833B-64D332AB2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GB"/>
              <a:t>Think about:</a:t>
            </a:r>
            <a:endParaRPr lang="en-US"/>
          </a:p>
          <a:p>
            <a:r>
              <a:rPr lang="en-GB" b="1"/>
              <a:t>Vocabulary</a:t>
            </a:r>
          </a:p>
          <a:p>
            <a:r>
              <a:rPr lang="en-GB" b="1"/>
              <a:t>Grammar</a:t>
            </a:r>
          </a:p>
          <a:p>
            <a:r>
              <a:rPr lang="en-GB" b="1"/>
              <a:t>Structure and clarity</a:t>
            </a:r>
          </a:p>
          <a:p>
            <a:r>
              <a:rPr lang="en-GB" b="1"/>
              <a:t>Task achievement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6628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C715B-4693-DD42-FBEE-4638B8F76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E426A-9FC1-B083-5A28-664E14418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9628"/>
            <a:ext cx="7886700" cy="5117335"/>
          </a:xfrm>
        </p:spPr>
        <p:txBody>
          <a:bodyPr/>
          <a:lstStyle/>
          <a:p>
            <a:r>
              <a:rPr lang="en-GB" b="1"/>
              <a:t>Introduction</a:t>
            </a:r>
          </a:p>
          <a:p>
            <a:r>
              <a:rPr lang="en-GB"/>
              <a:t>Tells the reader what the text is going to be about.</a:t>
            </a:r>
          </a:p>
          <a:p>
            <a:r>
              <a:rPr lang="en-GB" i="1"/>
              <a:t>In this paper I will provide an overview …</a:t>
            </a:r>
            <a:endParaRPr lang="en-GB" b="1" i="1"/>
          </a:p>
          <a:p>
            <a:r>
              <a:rPr lang="en-GB" b="1"/>
              <a:t>Main Body</a:t>
            </a:r>
          </a:p>
          <a:p>
            <a:r>
              <a:rPr lang="en-GB" i="1"/>
              <a:t>My ambition is…</a:t>
            </a:r>
          </a:p>
          <a:p>
            <a:r>
              <a:rPr lang="en-GB" i="1"/>
              <a:t>The reasons…</a:t>
            </a:r>
          </a:p>
          <a:p>
            <a:r>
              <a:rPr lang="en-GB" b="1"/>
              <a:t>Conclusion</a:t>
            </a:r>
          </a:p>
          <a:p>
            <a:r>
              <a:rPr lang="en-GB"/>
              <a:t>Summarise the main point</a:t>
            </a:r>
          </a:p>
          <a:p>
            <a:r>
              <a:rPr lang="en-GB" i="1"/>
              <a:t>In conclusion, In summary…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213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4C4BC-D0CD-BAC5-4052-5F27ACE5C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Register and Style in Writing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BC47EA8-4112-95E6-3AF5-1F6F28A420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2452183912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32424240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Informal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Academic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5212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Slang, similar to spoken English.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Academic words, formal written style.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3038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Chatty, offers advice or hopes in the conclusion.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Clear structure must be followed. Conclusion summarises main points.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7150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Short simple sentences are OK.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Complex sentences, use of clauses.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98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And, but, because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 addition to, however, since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209220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B61EF18-4BFF-6C62-A17F-03DBBE46553A}"/>
              </a:ext>
            </a:extLst>
          </p:cNvPr>
          <p:cNvSpPr txBox="1"/>
          <p:nvPr/>
        </p:nvSpPr>
        <p:spPr>
          <a:xfrm>
            <a:off x="505609" y="5147534"/>
            <a:ext cx="8095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2060"/>
                </a:solidFill>
              </a:rPr>
              <a:t>Register</a:t>
            </a:r>
            <a:r>
              <a:rPr lang="en-GB"/>
              <a:t> refers to the type of words you choose and how you address your reader.</a:t>
            </a:r>
          </a:p>
          <a:p>
            <a:r>
              <a:rPr lang="en-GB" b="1">
                <a:solidFill>
                  <a:srgbClr val="002060"/>
                </a:solidFill>
              </a:rPr>
              <a:t>Style</a:t>
            </a:r>
            <a:r>
              <a:rPr lang="en-GB"/>
              <a:t> is the structure you use and how you connect your ideas.</a:t>
            </a:r>
          </a:p>
        </p:txBody>
      </p:sp>
    </p:spTree>
    <p:extLst>
      <p:ext uri="{BB962C8B-B14F-4D97-AF65-F5344CB8AC3E}">
        <p14:creationId xmlns:p14="http://schemas.microsoft.com/office/powerpoint/2010/main" val="346399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FEA65-17E9-3E6E-50E8-3A81AD878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Typical Weekly Timetable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AEC78F50-3AFA-4263-9ADC-311C38DD57B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7745" y="1825625"/>
          <a:ext cx="8375515" cy="193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5103">
                  <a:extLst>
                    <a:ext uri="{9D8B030D-6E8A-4147-A177-3AD203B41FA5}">
                      <a16:colId xmlns:a16="http://schemas.microsoft.com/office/drawing/2014/main" val="131815574"/>
                    </a:ext>
                  </a:extLst>
                </a:gridCol>
                <a:gridCol w="1675103">
                  <a:extLst>
                    <a:ext uri="{9D8B030D-6E8A-4147-A177-3AD203B41FA5}">
                      <a16:colId xmlns:a16="http://schemas.microsoft.com/office/drawing/2014/main" val="1428134478"/>
                    </a:ext>
                  </a:extLst>
                </a:gridCol>
                <a:gridCol w="1675103">
                  <a:extLst>
                    <a:ext uri="{9D8B030D-6E8A-4147-A177-3AD203B41FA5}">
                      <a16:colId xmlns:a16="http://schemas.microsoft.com/office/drawing/2014/main" val="1321267765"/>
                    </a:ext>
                  </a:extLst>
                </a:gridCol>
                <a:gridCol w="1675103">
                  <a:extLst>
                    <a:ext uri="{9D8B030D-6E8A-4147-A177-3AD203B41FA5}">
                      <a16:colId xmlns:a16="http://schemas.microsoft.com/office/drawing/2014/main" val="2871971797"/>
                    </a:ext>
                  </a:extLst>
                </a:gridCol>
                <a:gridCol w="1675103">
                  <a:extLst>
                    <a:ext uri="{9D8B030D-6E8A-4147-A177-3AD203B41FA5}">
                      <a16:colId xmlns:a16="http://schemas.microsoft.com/office/drawing/2014/main" val="20471757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Tuesday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Wednesday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Thursday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Friday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530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Start New Topic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New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Skills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Skills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3647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Skills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Skills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Skills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Tutorials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Research, Communication &amp; Cultural Studies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939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177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9936A-6A57-464A-ABA1-651793B9E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22A4C-6E9D-6A49-88EA-C70567AAC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15961"/>
            <a:ext cx="7886700" cy="506100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/>
              <a:t>1. Continuous Assessment (see handout in Teams file)</a:t>
            </a:r>
          </a:p>
          <a:p>
            <a:r>
              <a:rPr lang="en-GB">
                <a:solidFill>
                  <a:srgbClr val="C00000"/>
                </a:solidFill>
              </a:rPr>
              <a:t>Score at least</a:t>
            </a:r>
            <a:r>
              <a:rPr lang="en-GB" b="1">
                <a:solidFill>
                  <a:srgbClr val="C00000"/>
                </a:solidFill>
              </a:rPr>
              <a:t> 80%</a:t>
            </a:r>
            <a:r>
              <a:rPr lang="en-GB">
                <a:solidFill>
                  <a:srgbClr val="C00000"/>
                </a:solidFill>
              </a:rPr>
              <a:t> in all activities.</a:t>
            </a:r>
          </a:p>
          <a:p>
            <a:r>
              <a:rPr lang="en-GB">
                <a:solidFill>
                  <a:srgbClr val="C00000"/>
                </a:solidFill>
              </a:rPr>
              <a:t>Attendance – minimum requirement </a:t>
            </a:r>
            <a:r>
              <a:rPr lang="en-GB" b="1">
                <a:solidFill>
                  <a:srgbClr val="C00000"/>
                </a:solidFill>
              </a:rPr>
              <a:t>90%</a:t>
            </a:r>
          </a:p>
          <a:p>
            <a:r>
              <a:rPr lang="en-GB">
                <a:solidFill>
                  <a:srgbClr val="C00000"/>
                </a:solidFill>
              </a:rPr>
              <a:t>Engagement – minimum requirement</a:t>
            </a:r>
            <a:r>
              <a:rPr lang="en-GB" b="1">
                <a:solidFill>
                  <a:srgbClr val="C00000"/>
                </a:solidFill>
              </a:rPr>
              <a:t> 90%</a:t>
            </a:r>
          </a:p>
          <a:p>
            <a:pPr marL="0" indent="0">
              <a:buNone/>
            </a:pPr>
            <a:r>
              <a:rPr lang="en-GB"/>
              <a:t>2. Portfolio (see handout in Teams file) </a:t>
            </a:r>
            <a:r>
              <a:rPr lang="en-GB" sz="2800"/>
              <a:t>Compile in Week 10.</a:t>
            </a:r>
            <a:endParaRPr lang="en-GB"/>
          </a:p>
          <a:p>
            <a:r>
              <a:rPr lang="en-GB" sz="2600">
                <a:solidFill>
                  <a:srgbClr val="C00000"/>
                </a:solidFill>
              </a:rPr>
              <a:t>Your best essays over the course (minimum 2)</a:t>
            </a:r>
          </a:p>
          <a:p>
            <a:r>
              <a:rPr lang="en-GB" sz="2600">
                <a:solidFill>
                  <a:srgbClr val="C00000"/>
                </a:solidFill>
              </a:rPr>
              <a:t>All successfully completed timed reading tasks &amp; listening tasks.</a:t>
            </a:r>
          </a:p>
          <a:p>
            <a:r>
              <a:rPr lang="en-GB" sz="2600">
                <a:solidFill>
                  <a:srgbClr val="C00000"/>
                </a:solidFill>
              </a:rPr>
              <a:t>Recordings of oral presentations.</a:t>
            </a:r>
          </a:p>
          <a:p>
            <a:r>
              <a:rPr lang="en-GB" sz="2600">
                <a:solidFill>
                  <a:srgbClr val="C00000"/>
                </a:solidFill>
              </a:rPr>
              <a:t>Recordings of a debate and a discussion.</a:t>
            </a:r>
          </a:p>
          <a:p>
            <a:endParaRPr lang="en-GB">
              <a:solidFill>
                <a:srgbClr val="C00000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588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5DFA9-E410-83FD-75A4-5DF8F3969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Assessment Timetable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37E6CD4-1F26-ACD1-2108-4C60E3563A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0592805"/>
              </p:ext>
            </p:extLst>
          </p:nvPr>
        </p:nvGraphicFramePr>
        <p:xfrm>
          <a:off x="344243" y="1825625"/>
          <a:ext cx="8536190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442">
                  <a:extLst>
                    <a:ext uri="{9D8B030D-6E8A-4147-A177-3AD203B41FA5}">
                      <a16:colId xmlns:a16="http://schemas.microsoft.com/office/drawing/2014/main" val="1027230155"/>
                    </a:ext>
                  </a:extLst>
                </a:gridCol>
                <a:gridCol w="846306">
                  <a:extLst>
                    <a:ext uri="{9D8B030D-6E8A-4147-A177-3AD203B41FA5}">
                      <a16:colId xmlns:a16="http://schemas.microsoft.com/office/drawing/2014/main" val="2371516714"/>
                    </a:ext>
                  </a:extLst>
                </a:gridCol>
                <a:gridCol w="739303">
                  <a:extLst>
                    <a:ext uri="{9D8B030D-6E8A-4147-A177-3AD203B41FA5}">
                      <a16:colId xmlns:a16="http://schemas.microsoft.com/office/drawing/2014/main" val="3482611092"/>
                    </a:ext>
                  </a:extLst>
                </a:gridCol>
                <a:gridCol w="836578">
                  <a:extLst>
                    <a:ext uri="{9D8B030D-6E8A-4147-A177-3AD203B41FA5}">
                      <a16:colId xmlns:a16="http://schemas.microsoft.com/office/drawing/2014/main" val="3489083310"/>
                    </a:ext>
                  </a:extLst>
                </a:gridCol>
                <a:gridCol w="1011677">
                  <a:extLst>
                    <a:ext uri="{9D8B030D-6E8A-4147-A177-3AD203B41FA5}">
                      <a16:colId xmlns:a16="http://schemas.microsoft.com/office/drawing/2014/main" val="3813712832"/>
                    </a:ext>
                  </a:extLst>
                </a:gridCol>
                <a:gridCol w="880639">
                  <a:extLst>
                    <a:ext uri="{9D8B030D-6E8A-4147-A177-3AD203B41FA5}">
                      <a16:colId xmlns:a16="http://schemas.microsoft.com/office/drawing/2014/main" val="361405459"/>
                    </a:ext>
                  </a:extLst>
                </a:gridCol>
                <a:gridCol w="779388">
                  <a:extLst>
                    <a:ext uri="{9D8B030D-6E8A-4147-A177-3AD203B41FA5}">
                      <a16:colId xmlns:a16="http://schemas.microsoft.com/office/drawing/2014/main" val="354851931"/>
                    </a:ext>
                  </a:extLst>
                </a:gridCol>
                <a:gridCol w="1015079">
                  <a:extLst>
                    <a:ext uri="{9D8B030D-6E8A-4147-A177-3AD203B41FA5}">
                      <a16:colId xmlns:a16="http://schemas.microsoft.com/office/drawing/2014/main" val="3479723260"/>
                    </a:ext>
                  </a:extLst>
                </a:gridCol>
                <a:gridCol w="797668">
                  <a:extLst>
                    <a:ext uri="{9D8B030D-6E8A-4147-A177-3AD203B41FA5}">
                      <a16:colId xmlns:a16="http://schemas.microsoft.com/office/drawing/2014/main" val="2000404631"/>
                    </a:ext>
                  </a:extLst>
                </a:gridCol>
                <a:gridCol w="748110">
                  <a:extLst>
                    <a:ext uri="{9D8B030D-6E8A-4147-A177-3AD203B41FA5}">
                      <a16:colId xmlns:a16="http://schemas.microsoft.com/office/drawing/2014/main" val="1940690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34382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/>
                        <a:t>Speaking diagnostic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Speaking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Listening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Debate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 Listening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0842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/>
                        <a:t>Writing diagnostic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Reading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Compare Contrast 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Reading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Opinion 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Listening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 Reference 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Extended 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Prepare portfolio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68212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ED15787-FC45-D7F1-330D-D4308D17FC13}"/>
              </a:ext>
            </a:extLst>
          </p:cNvPr>
          <p:cNvSpPr txBox="1"/>
          <p:nvPr/>
        </p:nvSpPr>
        <p:spPr>
          <a:xfrm>
            <a:off x="403413" y="4652682"/>
            <a:ext cx="7603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Any assessment that fails to get 80% can be retaken once only.</a:t>
            </a:r>
          </a:p>
          <a:p>
            <a:r>
              <a:rPr lang="en-GB"/>
              <a:t>Portfolios will be assembled in Week 10.</a:t>
            </a:r>
          </a:p>
        </p:txBody>
      </p:sp>
    </p:spTree>
    <p:extLst>
      <p:ext uri="{BB962C8B-B14F-4D97-AF65-F5344CB8AC3E}">
        <p14:creationId xmlns:p14="http://schemas.microsoft.com/office/powerpoint/2010/main" val="2866915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Take a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5309710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Five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  Cultural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Listening Practice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Doing Research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Cultural Differences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A215A-7F7E-66DE-6692-AFB59E6C2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What do you know about the UK?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DB019-B0D5-F849-8006-3D1BDB3A9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What are the Chinese stereotypes of the British?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See if they are true!</a:t>
            </a:r>
          </a:p>
        </p:txBody>
      </p:sp>
    </p:spTree>
    <p:extLst>
      <p:ext uri="{BB962C8B-B14F-4D97-AF65-F5344CB8AC3E}">
        <p14:creationId xmlns:p14="http://schemas.microsoft.com/office/powerpoint/2010/main" val="2758155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11B73-B247-C372-C2D2-F9C604CDA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Song – London Boy – Taylor Swift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23B99-FB26-E6F3-AF03-A6BC25011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r>
              <a:rPr lang="en-GB"/>
              <a:t>Download the worksheet from Team Posts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Listen to the song – watch the video:    </a:t>
            </a:r>
            <a:r>
              <a:rPr lang="en-GB" sz="1800">
                <a:hlinkClick r:id="rId2"/>
              </a:rPr>
              <a:t>https://www.youtube.com/watch?v=UO0N7j9yI10</a:t>
            </a:r>
            <a:r>
              <a:rPr lang="en-GB" sz="1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1035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B27EF-670C-2BCF-53A6-DA6167762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Check out the vocabulary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80CE5-8FE9-09E7-A5A4-AA7C30075D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:</a:t>
            </a:r>
          </a:p>
          <a:p>
            <a:r>
              <a:rPr lang="en-GB">
                <a:hlinkClick r:id="rId2"/>
              </a:rPr>
              <a:t>https://wordwall.net/play/57989/514/778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2719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6EC8F-E4CC-4649-69C7-DA40DB490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London Boy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041AF-F998-365C-EFEA-7FDC14444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Listen again:    </a:t>
            </a:r>
            <a:r>
              <a:rPr lang="en-GB">
                <a:hlinkClick r:id="rId2"/>
              </a:rPr>
              <a:t>https://www.youtube.com/watch?v=UO0N7j9yI10</a:t>
            </a:r>
            <a:r>
              <a:rPr lang="en-GB"/>
              <a:t>  </a:t>
            </a:r>
          </a:p>
          <a:p>
            <a:endParaRPr lang="en-GB"/>
          </a:p>
          <a:p>
            <a:r>
              <a:rPr lang="en-GB"/>
              <a:t>What is the song about?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56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68A4A-6998-D902-CE7B-70E02DBA2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Find all the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69E48-84DB-8FF2-7552-6F1C5EF0E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Group A – to the UK</a:t>
            </a:r>
          </a:p>
          <a:p>
            <a:endParaRPr lang="en-GB"/>
          </a:p>
          <a:p>
            <a:r>
              <a:rPr lang="en-GB"/>
              <a:t>Group B – to the USA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Tell the others about what you found out.</a:t>
            </a:r>
          </a:p>
        </p:txBody>
      </p:sp>
    </p:spTree>
    <p:extLst>
      <p:ext uri="{BB962C8B-B14F-4D97-AF65-F5344CB8AC3E}">
        <p14:creationId xmlns:p14="http://schemas.microsoft.com/office/powerpoint/2010/main" val="2589084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69297-2165-99C4-49D0-DE7F90ECE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London or Britain?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E7019-F398-F9F5-EACF-DE3AA6FF3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: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https://wordwall.net/play/57989/730/780</a:t>
            </a:r>
            <a:r>
              <a:rPr lang="en-GB"/>
              <a:t>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0471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0F3B0-2CED-B7DC-6478-EC841EAB2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Research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D017F-4BA9-04EB-221D-CA8D81E4C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Group A – Find out about London:</a:t>
            </a:r>
          </a:p>
          <a:p>
            <a:r>
              <a:rPr lang="en-GB">
                <a:hlinkClick r:id="rId2"/>
              </a:rPr>
              <a:t>https://padlet.com/transitiontales/group-b-all-about-london-g7h7uh4owh77y7oe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Group B – Find out about British culture:</a:t>
            </a:r>
          </a:p>
          <a:p>
            <a:r>
              <a:rPr lang="en-GB">
                <a:hlinkClick r:id="rId3"/>
              </a:rPr>
              <a:t>https://padlet.com/transitiontales/group-a-all-about-britain-7fw0lmv5y0gy3fut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5335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5C73C-E14D-423C-9D3E-652BE1EF5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Share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ADF7B-A87D-060C-AC64-BB93CC929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Tell your new partner/s about your research – London or Britain</a:t>
            </a:r>
          </a:p>
        </p:txBody>
      </p:sp>
    </p:spTree>
    <p:extLst>
      <p:ext uri="{BB962C8B-B14F-4D97-AF65-F5344CB8AC3E}">
        <p14:creationId xmlns:p14="http://schemas.microsoft.com/office/powerpoint/2010/main" val="8872070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enby (featuring Tenby harbour)AerialPembrokeshireSouthTowns &amp; Villages ...">
            <a:extLst>
              <a:ext uri="{FF2B5EF4-FFF2-40B4-BE49-F238E27FC236}">
                <a16:creationId xmlns:a16="http://schemas.microsoft.com/office/drawing/2014/main" id="{B268B9CA-F626-1596-3F20-1AF95039F3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34" r="-3" b="-3"/>
          <a:stretch/>
        </p:blipFill>
        <p:spPr bwMode="auto">
          <a:xfrm>
            <a:off x="20" y="2"/>
            <a:ext cx="565096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stone building with a tower&#10;&#10;Description automatically generated">
            <a:extLst>
              <a:ext uri="{FF2B5EF4-FFF2-40B4-BE49-F238E27FC236}">
                <a16:creationId xmlns:a16="http://schemas.microsoft.com/office/drawing/2014/main" id="{77ED056E-2768-81D5-0641-0F3417344A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442" r="15714" b="-1"/>
          <a:stretch/>
        </p:blipFill>
        <p:spPr>
          <a:xfrm>
            <a:off x="5740152" y="1"/>
            <a:ext cx="3403847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8" name="Picture 7" descr="A ferris wheel in front of a building&#10;&#10;Description automatically generated">
            <a:extLst>
              <a:ext uri="{FF2B5EF4-FFF2-40B4-BE49-F238E27FC236}">
                <a16:creationId xmlns:a16="http://schemas.microsoft.com/office/drawing/2014/main" id="{41907174-772E-F942-4046-8993EDAB794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7482" b="16425"/>
          <a:stretch/>
        </p:blipFill>
        <p:spPr>
          <a:xfrm>
            <a:off x="20" y="4316255"/>
            <a:ext cx="5127618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D585AB-B9DA-ABAB-59DC-E739E98A6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737" y="3996130"/>
            <a:ext cx="4129361" cy="157691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Cultural Trips 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22E7B1-46D7-1934-F5CB-6F3F0D757F12}"/>
              </a:ext>
            </a:extLst>
          </p:cNvPr>
          <p:cNvSpPr txBox="1"/>
          <p:nvPr/>
        </p:nvSpPr>
        <p:spPr>
          <a:xfrm>
            <a:off x="683695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flickr.com/photos/nigel321/572305484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544B93-0018-2490-4B3A-1C6806CB1D96}"/>
              </a:ext>
            </a:extLst>
          </p:cNvPr>
          <p:cNvSpPr txBox="1"/>
          <p:nvPr/>
        </p:nvSpPr>
        <p:spPr>
          <a:xfrm>
            <a:off x="4517216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geograph.org.uk/photo/3070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378CEC-D1ED-BCA4-D294-B46141052FB9}"/>
              </a:ext>
            </a:extLst>
          </p:cNvPr>
          <p:cNvSpPr txBox="1"/>
          <p:nvPr/>
        </p:nvSpPr>
        <p:spPr>
          <a:xfrm>
            <a:off x="256902" y="3667539"/>
            <a:ext cx="3826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Tenby – traditional seaside town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374121-4BDC-5B7E-65FC-708CB1AD6260}"/>
              </a:ext>
            </a:extLst>
          </p:cNvPr>
          <p:cNvSpPr txBox="1"/>
          <p:nvPr/>
        </p:nvSpPr>
        <p:spPr>
          <a:xfrm>
            <a:off x="622570" y="6352162"/>
            <a:ext cx="2378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Swansea – old and new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F985A2-9C52-E672-7A7B-883DB1DE2BD2}"/>
              </a:ext>
            </a:extLst>
          </p:cNvPr>
          <p:cNvSpPr txBox="1"/>
          <p:nvPr/>
        </p:nvSpPr>
        <p:spPr>
          <a:xfrm>
            <a:off x="5904083" y="486383"/>
            <a:ext cx="3403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St David’s – Culture and Nature</a:t>
            </a:r>
          </a:p>
        </p:txBody>
      </p:sp>
    </p:spTree>
    <p:extLst>
      <p:ext uri="{BB962C8B-B14F-4D97-AF65-F5344CB8AC3E}">
        <p14:creationId xmlns:p14="http://schemas.microsoft.com/office/powerpoint/2010/main" val="1997649742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852</Words>
  <Application>Microsoft Office PowerPoint</Application>
  <PresentationFormat>On-screen Show (4:3)</PresentationFormat>
  <Paragraphs>193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26</vt:i4>
      </vt:variant>
    </vt:vector>
  </HeadingPairs>
  <TitlesOfParts>
    <vt:vector size="47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2023</vt:lpstr>
      <vt:lpstr> 10 Week Course (10 PSE)  WEEK ONE  - Course Introduction - Getting to Know Each Other - Exploring Teams and Class Apps - Needs Analysis - Skills Practice</vt:lpstr>
      <vt:lpstr>  WEEK ONE   Day Five   Session One</vt:lpstr>
      <vt:lpstr>Academic Words – what do you remember?</vt:lpstr>
      <vt:lpstr>Review self-study, Unit 2, p28</vt:lpstr>
      <vt:lpstr>Speaking Practice</vt:lpstr>
      <vt:lpstr>Self-Study task – deadline Wednesday.</vt:lpstr>
      <vt:lpstr>Self-Study Task – deadline Friday.  </vt:lpstr>
      <vt:lpstr> Writing Task Hints </vt:lpstr>
      <vt:lpstr>Model</vt:lpstr>
      <vt:lpstr>Register and Style in Writing</vt:lpstr>
      <vt:lpstr>Typical Weekly Timetable</vt:lpstr>
      <vt:lpstr>Assessment</vt:lpstr>
      <vt:lpstr>Assessment Timetable</vt:lpstr>
      <vt:lpstr>Take a break</vt:lpstr>
      <vt:lpstr>  WEEK ONE   Day Five   Session Two</vt:lpstr>
      <vt:lpstr>What do you know about the UK?</vt:lpstr>
      <vt:lpstr>Song – London Boy – Taylor Swift</vt:lpstr>
      <vt:lpstr>Check out the vocabulary</vt:lpstr>
      <vt:lpstr>London Boy</vt:lpstr>
      <vt:lpstr>Find all the references</vt:lpstr>
      <vt:lpstr>London or Britain?</vt:lpstr>
      <vt:lpstr>Research the UK</vt:lpstr>
      <vt:lpstr>Share Information</vt:lpstr>
      <vt:lpstr>Cultural Trips 2024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</cp:revision>
  <dcterms:created xsi:type="dcterms:W3CDTF">2021-03-10T12:10:47Z</dcterms:created>
  <dcterms:modified xsi:type="dcterms:W3CDTF">2024-07-14T19:10:55Z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