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9" r:id="rId1"/>
  </p:sldMasterIdLst>
  <p:notesMasterIdLst>
    <p:notesMasterId r:id="rId36"/>
  </p:notesMasterIdLst>
  <p:sldIdLst>
    <p:sldId id="256" r:id="rId2"/>
    <p:sldId id="498" r:id="rId3"/>
    <p:sldId id="511" r:id="rId4"/>
    <p:sldId id="494" r:id="rId5"/>
    <p:sldId id="513" r:id="rId6"/>
    <p:sldId id="510" r:id="rId7"/>
    <p:sldId id="434" r:id="rId8"/>
    <p:sldId id="497" r:id="rId9"/>
    <p:sldId id="495" r:id="rId10"/>
    <p:sldId id="395" r:id="rId11"/>
    <p:sldId id="396" r:id="rId12"/>
    <p:sldId id="397" r:id="rId13"/>
    <p:sldId id="398" r:id="rId14"/>
    <p:sldId id="433" r:id="rId15"/>
    <p:sldId id="400" r:id="rId16"/>
    <p:sldId id="500" r:id="rId17"/>
    <p:sldId id="410" r:id="rId18"/>
    <p:sldId id="401" r:id="rId19"/>
    <p:sldId id="502" r:id="rId20"/>
    <p:sldId id="405" r:id="rId21"/>
    <p:sldId id="504" r:id="rId22"/>
    <p:sldId id="506" r:id="rId23"/>
    <p:sldId id="503" r:id="rId24"/>
    <p:sldId id="507" r:id="rId25"/>
    <p:sldId id="435" r:id="rId26"/>
    <p:sldId id="496" r:id="rId27"/>
    <p:sldId id="512" r:id="rId28"/>
    <p:sldId id="315" r:id="rId29"/>
    <p:sldId id="501" r:id="rId30"/>
    <p:sldId id="509" r:id="rId31"/>
    <p:sldId id="392" r:id="rId32"/>
    <p:sldId id="447" r:id="rId33"/>
    <p:sldId id="309" r:id="rId34"/>
    <p:sldId id="40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44" autoAdjust="0"/>
    <p:restoredTop sz="94106" autoAdjust="0"/>
  </p:normalViewPr>
  <p:slideViewPr>
    <p:cSldViewPr snapToGrid="0">
      <p:cViewPr varScale="1">
        <p:scale>
          <a:sx n="58" d="100"/>
          <a:sy n="58" d="100"/>
        </p:scale>
        <p:origin x="408" y="30"/>
      </p:cViewPr>
      <p:guideLst/>
    </p:cSldViewPr>
  </p:slideViewPr>
  <p:notesTextViewPr>
    <p:cViewPr>
      <p:scale>
        <a:sx n="1" d="1"/>
        <a:sy n="1" d="1"/>
      </p:scale>
      <p:origin x="0" y="0"/>
    </p:cViewPr>
  </p:notesTextViewPr>
  <p:sorterViewPr>
    <p:cViewPr>
      <p:scale>
        <a:sx n="70" d="100"/>
        <a:sy n="70" d="100"/>
      </p:scale>
      <p:origin x="0" y="-283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4408BD-1CA6-46DA-A6EC-4E6DB9DB9966}" type="datetimeFigureOut">
              <a:rPr lang="en-GB" smtClean="0"/>
              <a:t>02/11/2022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E1F0CB-AC4F-463F-A400-B6079113F21F}" type="slidenum">
              <a:rPr lang="en-GB" smtClean="0"/>
              <a:t>‹#›</a:t>
            </a:fld>
            <a:endParaRPr lang="en-GB"/>
          </a:p>
        </p:txBody>
      </p:sp>
    </p:spTree>
    <p:extLst>
      <p:ext uri="{BB962C8B-B14F-4D97-AF65-F5344CB8AC3E}">
        <p14:creationId xmlns:p14="http://schemas.microsoft.com/office/powerpoint/2010/main" val="28792070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E1F0CB-AC4F-463F-A400-B6079113F21F}" type="slidenum">
              <a:rPr lang="en-GB" smtClean="0"/>
              <a:t>1</a:t>
            </a:fld>
            <a:endParaRPr lang="en-GB"/>
          </a:p>
        </p:txBody>
      </p:sp>
    </p:spTree>
    <p:extLst>
      <p:ext uri="{BB962C8B-B14F-4D97-AF65-F5344CB8AC3E}">
        <p14:creationId xmlns:p14="http://schemas.microsoft.com/office/powerpoint/2010/main" val="1821851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fld id="{DE5CF2B2-A7FF-4D37-A3E7-27AF4810700C}" type="slidenum">
              <a:rPr lang="en-GB" altLang="en-US" smtClean="0"/>
              <a:pPr/>
              <a:t>18</a:t>
            </a:fld>
            <a:endParaRPr lang="en-GB" altLang="en-US"/>
          </a:p>
        </p:txBody>
      </p:sp>
    </p:spTree>
    <p:extLst>
      <p:ext uri="{BB962C8B-B14F-4D97-AF65-F5344CB8AC3E}">
        <p14:creationId xmlns:p14="http://schemas.microsoft.com/office/powerpoint/2010/main" val="3618360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E1F0CB-AC4F-463F-A400-B6079113F21F}" type="slidenum">
              <a:rPr lang="en-GB" smtClean="0"/>
              <a:t>20</a:t>
            </a:fld>
            <a:endParaRPr lang="en-GB"/>
          </a:p>
        </p:txBody>
      </p:sp>
    </p:spTree>
    <p:extLst>
      <p:ext uri="{BB962C8B-B14F-4D97-AF65-F5344CB8AC3E}">
        <p14:creationId xmlns:p14="http://schemas.microsoft.com/office/powerpoint/2010/main" val="34652769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BDE81C76-8E97-4A9C-880D-EB8A295FC595}" type="datetimeFigureOut">
              <a:rPr lang="en-GB" smtClean="0"/>
              <a:t>02/11/2022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658375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02/11/2022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1783078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DE81C76-8E97-4A9C-880D-EB8A295FC595}" type="datetimeFigureOut">
              <a:rPr lang="en-GB" smtClean="0"/>
              <a:t>02/11/2022</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348142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DE81C76-8E97-4A9C-880D-EB8A295FC595}" type="datetimeFigureOut">
              <a:rPr lang="en-GB" smtClean="0"/>
              <a:t>02/11/2022</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4002541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DE81C76-8E97-4A9C-880D-EB8A295FC595}" type="datetimeFigureOut">
              <a:rPr lang="en-GB" smtClean="0"/>
              <a:t>02/11/2022</a:t>
            </a:fld>
            <a:endParaRPr lang="en-GB"/>
          </a:p>
        </p:txBody>
      </p:sp>
      <p:sp>
        <p:nvSpPr>
          <p:cNvPr id="9" name="Slide Number Placeholder 8"/>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4193513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DE81C76-8E97-4A9C-880D-EB8A295FC595}" type="datetimeFigureOut">
              <a:rPr lang="en-GB" smtClean="0"/>
              <a:t>02/11/2022</a:t>
            </a:fld>
            <a:endParaRPr lang="en-GB"/>
          </a:p>
        </p:txBody>
      </p:sp>
      <p:sp>
        <p:nvSpPr>
          <p:cNvPr id="5" name="Slide Number Placeholder 4"/>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1996356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E81C76-8E97-4A9C-880D-EB8A295FC595}" type="datetimeFigureOut">
              <a:rPr lang="en-GB" smtClean="0"/>
              <a:t>02/11/2022</a:t>
            </a:fld>
            <a:endParaRPr lang="en-GB"/>
          </a:p>
        </p:txBody>
      </p:sp>
      <p:sp>
        <p:nvSpPr>
          <p:cNvPr id="4" name="Slide Number Placeholder 3"/>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3310422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DE81C76-8E97-4A9C-880D-EB8A295FC595}" type="datetimeFigureOut">
              <a:rPr lang="en-GB" smtClean="0"/>
              <a:t>02/11/2022</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3025031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DE81C76-8E97-4A9C-880D-EB8A295FC595}" type="datetimeFigureOut">
              <a:rPr lang="en-GB" smtClean="0"/>
              <a:t>02/11/2022</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649835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02/11/2022</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3403757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02/11/2022</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308128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BDE81C76-8E97-4A9C-880D-EB8A295FC595}" type="datetimeFigureOut">
              <a:rPr lang="en-GB" smtClean="0"/>
              <a:t>02/11/2022</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773A7962-2399-43FD-9FF8-7E1071DDBD97}" type="slidenum">
              <a:rPr lang="en-GB" smtClean="0"/>
              <a:t>‹#›</a:t>
            </a:fld>
            <a:endParaRPr lang="en-GB"/>
          </a:p>
        </p:txBody>
      </p:sp>
    </p:spTree>
    <p:extLst>
      <p:ext uri="{BB962C8B-B14F-4D97-AF65-F5344CB8AC3E}">
        <p14:creationId xmlns:p14="http://schemas.microsoft.com/office/powerpoint/2010/main" val="4218266899"/>
      </p:ext>
    </p:extLst>
  </p:cSld>
  <p:clrMap bg1="lt1" tx1="dk1" bg2="lt2" tx2="dk2" accent1="accent1" accent2="accent2" accent3="accent3" accent4="accent4" accent5="accent5" accent6="accent6" hlink="hlink" folHlink="folHlink"/>
  <p:sldLayoutIdLst>
    <p:sldLayoutId id="2147483970" r:id="rId1"/>
    <p:sldLayoutId id="2147483971" r:id="rId2"/>
    <p:sldLayoutId id="2147483972" r:id="rId3"/>
    <p:sldLayoutId id="2147483973" r:id="rId4"/>
    <p:sldLayoutId id="2147483974" r:id="rId5"/>
    <p:sldLayoutId id="2147483975" r:id="rId6"/>
    <p:sldLayoutId id="2147483976" r:id="rId7"/>
    <p:sldLayoutId id="2147483977" r:id="rId8"/>
    <p:sldLayoutId id="2147483978" r:id="rId9"/>
    <p:sldLayoutId id="2147483979" r:id="rId10"/>
    <p:sldLayoutId id="214748398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svg"/><Relationship Id="rId3" Type="http://schemas.openxmlformats.org/officeDocument/2006/relationships/image" Target="../media/image6.svg"/><Relationship Id="rId7" Type="http://schemas.openxmlformats.org/officeDocument/2006/relationships/image" Target="../media/image10.svg"/><Relationship Id="rId12"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sv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belbin.com/about/belbin-team-roles/" TargetMode="External"/><Relationship Id="rId2" Type="http://schemas.openxmlformats.org/officeDocument/2006/relationships/hyperlink" Target="http://www.123test.com/team-roles-test/"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123test.com/team-roles-test/"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123test.com/team-roles-test/"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personalitymax.com/personality-test/" TargetMode="External"/><Relationship Id="rId2" Type="http://schemas.openxmlformats.org/officeDocument/2006/relationships/hyperlink" Target="https://www.truity.com/test/type-finder-personality-test-new" TargetMode="External"/><Relationship Id="rId1" Type="http://schemas.openxmlformats.org/officeDocument/2006/relationships/slideLayout" Target="../slideLayouts/slideLayout2.xml"/><Relationship Id="rId5" Type="http://schemas.openxmlformats.org/officeDocument/2006/relationships/hyperlink" Target="https://www.themyersbriggs.com/" TargetMode="External"/><Relationship Id="rId4" Type="http://schemas.openxmlformats.org/officeDocument/2006/relationships/hyperlink" Target="https://personalitymax.com/personality-type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briancullen.net/training/wp-content/uploads/Profiles-MBTI.jpg" TargetMode="External"/></Relationships>
</file>

<file path=ppt/slides/_rels/slide19.xml.rels><?xml version="1.0" encoding="UTF-8" standalone="yes"?>
<Relationships xmlns="http://schemas.openxmlformats.org/package/2006/relationships"><Relationship Id="rId2" Type="http://schemas.openxmlformats.org/officeDocument/2006/relationships/hyperlink" Target="https://www.simplypsychology.org/multiple-intelligences.html"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watch?v=s2EdujrM0vA&amp;feature=emb_logo"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hyperlink" Target="https://personalitymax.com/multiple-intelligences/" TargetMode="External"/><Relationship Id="rId2" Type="http://schemas.openxmlformats.org/officeDocument/2006/relationships/hyperlink" Target="https://mypersonality.info/multiple-intelligence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hyperlink" Target="https://365tests.com/personality-tests/free-color-personality-test/" TargetMode="Externa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hyperlink" Target="https://www.discprofile.com/what-is-disc/overview/" TargetMode="External"/><Relationship Id="rId2" Type="http://schemas.openxmlformats.org/officeDocument/2006/relationships/hyperlink" Target="https://www.123test.com/disc-personality-test" TargetMode="External"/><Relationship Id="rId1" Type="http://schemas.openxmlformats.org/officeDocument/2006/relationships/slideLayout" Target="../slideLayouts/slideLayout2.xml"/><Relationship Id="rId4" Type="http://schemas.openxmlformats.org/officeDocument/2006/relationships/hyperlink" Target="http://www.viacharacter.org/www/Character-Strengths-Survey"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truity.com/test/type-finder-personality-test-new" TargetMode="External"/><Relationship Id="rId7" Type="http://schemas.openxmlformats.org/officeDocument/2006/relationships/hyperlink" Target="https://365tests.com/personality-tests/free-color-personality-test/" TargetMode="External"/><Relationship Id="rId2" Type="http://schemas.openxmlformats.org/officeDocument/2006/relationships/hyperlink" Target="http://www.123test.com/team-roles-test/" TargetMode="External"/><Relationship Id="rId1" Type="http://schemas.openxmlformats.org/officeDocument/2006/relationships/slideLayout" Target="../slideLayouts/slideLayout2.xml"/><Relationship Id="rId6" Type="http://schemas.openxmlformats.org/officeDocument/2006/relationships/hyperlink" Target="https://personalitymax.com/multiple-intelligences/" TargetMode="External"/><Relationship Id="rId5" Type="http://schemas.openxmlformats.org/officeDocument/2006/relationships/hyperlink" Target="https://mypersonality.info/multiple-intelligences/" TargetMode="External"/><Relationship Id="rId4" Type="http://schemas.openxmlformats.org/officeDocument/2006/relationships/hyperlink" Target="https://personalitymax.com/personality-test/"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hyperlink" Target="https://personalitymax.com/personality-types/" TargetMode="External"/><Relationship Id="rId2" Type="http://schemas.openxmlformats.org/officeDocument/2006/relationships/hyperlink" Target="https://personalitymax.com/personality-test/"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www.henley.reading.ac.uk/"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mypersonality.info/basic-vs-pro/personality-type-test" TargetMode="External"/><Relationship Id="rId2" Type="http://schemas.openxmlformats.org/officeDocument/2006/relationships/hyperlink" Target="https://www.123test.com/team-roles-test/"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img09.deviantart.net/b9bc/i/2012/179/3/a/mbti_chart_chibis_by_ri_m-d51reh5.jpg"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814430" y="1911246"/>
            <a:ext cx="8563140" cy="2402947"/>
          </a:xfrm>
          <a:prstGeom prst="rect">
            <a:avLst/>
          </a:prstGeom>
          <a:gradFill>
            <a:gsLst>
              <a:gs pos="0">
                <a:schemeClr val="accent1">
                  <a:lumMod val="5000"/>
                  <a:lumOff val="95000"/>
                  <a:alpha val="16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u="sng" dirty="0">
                <a:solidFill>
                  <a:srgbClr val="FFFF00"/>
                </a:solidFill>
                <a:effectLst>
                  <a:outerShdw blurRad="38100" dist="38100" dir="2700000" algn="tl">
                    <a:srgbClr val="000000">
                      <a:alpha val="43137"/>
                    </a:srgbClr>
                  </a:outerShdw>
                </a:effectLst>
              </a:rPr>
              <a:t>UCM L4 LDE: Assignment 2 </a:t>
            </a:r>
          </a:p>
          <a:p>
            <a:r>
              <a:rPr lang="en-GB" b="1" dirty="0">
                <a:solidFill>
                  <a:srgbClr val="FFFF00"/>
                </a:solidFill>
                <a:effectLst>
                  <a:outerShdw blurRad="38100" dist="38100" dir="2700000" algn="tl">
                    <a:srgbClr val="000000">
                      <a:alpha val="43137"/>
                    </a:srgbClr>
                  </a:outerShdw>
                </a:effectLst>
              </a:rPr>
              <a:t>Task 1: Self-evaluation</a:t>
            </a:r>
          </a:p>
        </p:txBody>
      </p:sp>
    </p:spTree>
    <p:extLst>
      <p:ext uri="{BB962C8B-B14F-4D97-AF65-F5344CB8AC3E}">
        <p14:creationId xmlns:p14="http://schemas.microsoft.com/office/powerpoint/2010/main" val="987384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C4313-F21F-465B-89E5-EC25D19FE8BB}"/>
              </a:ext>
            </a:extLst>
          </p:cNvPr>
          <p:cNvSpPr>
            <a:spLocks noGrp="1"/>
          </p:cNvSpPr>
          <p:nvPr>
            <p:ph type="title"/>
          </p:nvPr>
        </p:nvSpPr>
        <p:spPr>
          <a:xfrm>
            <a:off x="609600" y="274638"/>
            <a:ext cx="10972800" cy="936324"/>
          </a:xfrm>
        </p:spPr>
        <p:txBody>
          <a:bodyPr/>
          <a:lstStyle/>
          <a:p>
            <a:r>
              <a:rPr lang="en-GB" b="1" u="sng" dirty="0"/>
              <a:t>Contents</a:t>
            </a:r>
          </a:p>
        </p:txBody>
      </p:sp>
      <p:sp>
        <p:nvSpPr>
          <p:cNvPr id="3" name="Content Placeholder 2">
            <a:extLst>
              <a:ext uri="{FF2B5EF4-FFF2-40B4-BE49-F238E27FC236}">
                <a16:creationId xmlns:a16="http://schemas.microsoft.com/office/drawing/2014/main" id="{3CED894A-F4C6-4D76-9814-3744BBAE41C5}"/>
              </a:ext>
            </a:extLst>
          </p:cNvPr>
          <p:cNvSpPr>
            <a:spLocks noGrp="1"/>
          </p:cNvSpPr>
          <p:nvPr>
            <p:ph idx="1"/>
          </p:nvPr>
        </p:nvSpPr>
        <p:spPr>
          <a:xfrm>
            <a:off x="726449" y="1311936"/>
            <a:ext cx="10739102" cy="3917032"/>
          </a:xfrm>
        </p:spPr>
        <p:txBody>
          <a:bodyPr>
            <a:normAutofit fontScale="85000" lnSpcReduction="20000"/>
          </a:bodyPr>
          <a:lstStyle/>
          <a:p>
            <a:r>
              <a:rPr lang="en-GB" dirty="0"/>
              <a:t>Overview: Assignment 2</a:t>
            </a:r>
          </a:p>
          <a:p>
            <a:r>
              <a:rPr lang="en-GB" dirty="0"/>
              <a:t>Assignment 2: Tasks &amp; Task 1</a:t>
            </a:r>
          </a:p>
          <a:p>
            <a:r>
              <a:rPr lang="en-GB" dirty="0"/>
              <a:t>Belbin Team Role Theory</a:t>
            </a:r>
            <a:r>
              <a:rPr lang="en-GB" altLang="en-US" sz="3200" dirty="0"/>
              <a:t>.</a:t>
            </a:r>
          </a:p>
          <a:p>
            <a:r>
              <a:rPr lang="en-GB" dirty="0"/>
              <a:t>Myers–Briggs Type Indicator.</a:t>
            </a:r>
            <a:endParaRPr lang="en-GB" altLang="en-US" sz="3200" dirty="0"/>
          </a:p>
          <a:p>
            <a:r>
              <a:rPr lang="en-US" altLang="en-US" sz="3200" dirty="0"/>
              <a:t>Gardner’s Theory of Multiple Intelligences.</a:t>
            </a:r>
          </a:p>
          <a:p>
            <a:r>
              <a:rPr lang="en-US" altLang="en-US" dirty="0"/>
              <a:t>Color Personality Test.</a:t>
            </a:r>
          </a:p>
          <a:p>
            <a:r>
              <a:rPr lang="en-US" altLang="en-US" sz="3200" dirty="0"/>
              <a:t>Optional: Level-Up tools.</a:t>
            </a:r>
          </a:p>
          <a:p>
            <a:r>
              <a:rPr lang="en-US" altLang="en-US" dirty="0"/>
              <a:t>Conclusion</a:t>
            </a:r>
          </a:p>
          <a:p>
            <a:r>
              <a:rPr lang="en-US" altLang="en-US" sz="3200" dirty="0"/>
              <a:t>Tutorial Activity; Self-evaluation &amp; Assignment 2 Task 1.</a:t>
            </a:r>
            <a:endParaRPr lang="en-GB" altLang="en-US" sz="3200" dirty="0"/>
          </a:p>
          <a:p>
            <a:endParaRPr lang="en-GB" dirty="0"/>
          </a:p>
        </p:txBody>
      </p:sp>
      <p:pic>
        <p:nvPicPr>
          <p:cNvPr id="5" name="Graphic 4" descr="List outline">
            <a:extLst>
              <a:ext uri="{FF2B5EF4-FFF2-40B4-BE49-F238E27FC236}">
                <a16:creationId xmlns:a16="http://schemas.microsoft.com/office/drawing/2014/main" id="{1BC3CF78-3815-EA21-8B4C-8925538CED1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344308" y="1629032"/>
            <a:ext cx="2121243" cy="2121243"/>
          </a:xfrm>
          <a:prstGeom prst="rect">
            <a:avLst/>
          </a:prstGeom>
        </p:spPr>
      </p:pic>
    </p:spTree>
    <p:extLst>
      <p:ext uri="{BB962C8B-B14F-4D97-AF65-F5344CB8AC3E}">
        <p14:creationId xmlns:p14="http://schemas.microsoft.com/office/powerpoint/2010/main" val="279620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EEF85-E889-4990-914E-3030D5A7BE4B}"/>
              </a:ext>
            </a:extLst>
          </p:cNvPr>
          <p:cNvSpPr>
            <a:spLocks noGrp="1"/>
          </p:cNvSpPr>
          <p:nvPr>
            <p:ph type="title"/>
          </p:nvPr>
        </p:nvSpPr>
        <p:spPr/>
        <p:txBody>
          <a:bodyPr/>
          <a:lstStyle/>
          <a:p>
            <a:r>
              <a:rPr lang="en-GB" b="1" u="sng" dirty="0"/>
              <a:t>Assignment 2</a:t>
            </a:r>
          </a:p>
        </p:txBody>
      </p:sp>
      <p:sp>
        <p:nvSpPr>
          <p:cNvPr id="3" name="Content Placeholder 2">
            <a:extLst>
              <a:ext uri="{FF2B5EF4-FFF2-40B4-BE49-F238E27FC236}">
                <a16:creationId xmlns:a16="http://schemas.microsoft.com/office/drawing/2014/main" id="{FD8B5F09-69D2-4B82-BCD3-A194AD63D71C}"/>
              </a:ext>
            </a:extLst>
          </p:cNvPr>
          <p:cNvSpPr>
            <a:spLocks noGrp="1"/>
          </p:cNvSpPr>
          <p:nvPr>
            <p:ph idx="1"/>
          </p:nvPr>
        </p:nvSpPr>
        <p:spPr>
          <a:xfrm>
            <a:off x="609600" y="1299261"/>
            <a:ext cx="11162270" cy="4259478"/>
          </a:xfrm>
        </p:spPr>
        <p:txBody>
          <a:bodyPr>
            <a:normAutofit fontScale="92500" lnSpcReduction="10000"/>
          </a:bodyPr>
          <a:lstStyle/>
          <a:p>
            <a:pPr>
              <a:lnSpc>
                <a:spcPct val="110000"/>
              </a:lnSpc>
              <a:spcBef>
                <a:spcPts val="600"/>
              </a:spcBef>
            </a:pPr>
            <a:r>
              <a:rPr lang="en-GB" sz="2400" dirty="0">
                <a:effectLst/>
                <a:ea typeface="Times New Roman" panose="02020603050405020304" pitchFamily="18" charset="0"/>
                <a:cs typeface="Arial" panose="020B0604020202020204" pitchFamily="34" charset="0"/>
              </a:rPr>
              <a:t>Create a </a:t>
            </a:r>
            <a:r>
              <a:rPr lang="en-GB" sz="2400" b="1" dirty="0">
                <a:effectLst/>
                <a:ea typeface="Times New Roman" panose="02020603050405020304" pitchFamily="18" charset="0"/>
                <a:cs typeface="Arial" panose="020B0604020202020204" pitchFamily="34" charset="0"/>
              </a:rPr>
              <a:t>Video presentation (3-4 minutes) </a:t>
            </a:r>
            <a:r>
              <a:rPr lang="en-GB" sz="2400" dirty="0">
                <a:effectLst/>
                <a:ea typeface="Times New Roman" panose="02020603050405020304" pitchFamily="18" charset="0"/>
                <a:cs typeface="Arial" panose="020B0604020202020204" pitchFamily="34" charset="0"/>
              </a:rPr>
              <a:t>that include your answers to the Assignment tasks. </a:t>
            </a:r>
          </a:p>
          <a:p>
            <a:pPr>
              <a:lnSpc>
                <a:spcPct val="110000"/>
              </a:lnSpc>
              <a:spcBef>
                <a:spcPts val="600"/>
              </a:spcBef>
            </a:pPr>
            <a:r>
              <a:rPr lang="en-GB" sz="2400" dirty="0">
                <a:solidFill>
                  <a:srgbClr val="201F1E"/>
                </a:solidFill>
                <a:effectLst/>
                <a:ea typeface="Times New Roman" panose="02020603050405020304" pitchFamily="18" charset="0"/>
                <a:cs typeface="Arial" panose="020B0604020202020204" pitchFamily="34" charset="0"/>
              </a:rPr>
              <a:t>Include several c</a:t>
            </a:r>
            <a:r>
              <a:rPr lang="en-GB" sz="2400" dirty="0">
                <a:effectLst/>
                <a:ea typeface="Times New Roman" panose="02020603050405020304" pitchFamily="18" charset="0"/>
                <a:cs typeface="Arial" panose="020B0604020202020204" pitchFamily="34" charset="0"/>
              </a:rPr>
              <a:t>itations in each task answer and a list of references at the end of the video presentation. </a:t>
            </a:r>
          </a:p>
          <a:p>
            <a:pPr>
              <a:lnSpc>
                <a:spcPct val="110000"/>
              </a:lnSpc>
              <a:spcBef>
                <a:spcPts val="600"/>
              </a:spcBef>
            </a:pPr>
            <a:r>
              <a:rPr lang="en-GB" sz="2400" dirty="0">
                <a:effectLst/>
                <a:ea typeface="Times New Roman" panose="02020603050405020304" pitchFamily="18" charset="0"/>
                <a:cs typeface="Arial" panose="020B0604020202020204" pitchFamily="34" charset="0"/>
              </a:rPr>
              <a:t>Submit a working link to your Video presentation in a word document to the Turnitin Assignment 2 link by the assessment submission date. </a:t>
            </a:r>
          </a:p>
          <a:p>
            <a:pPr>
              <a:lnSpc>
                <a:spcPct val="110000"/>
              </a:lnSpc>
              <a:spcBef>
                <a:spcPts val="600"/>
              </a:spcBef>
            </a:pPr>
            <a:r>
              <a:rPr lang="en-GB" sz="2400" dirty="0">
                <a:effectLst/>
                <a:ea typeface="Times New Roman" panose="02020603050405020304" pitchFamily="18" charset="0"/>
                <a:cs typeface="Arial" panose="020B0604020202020204" pitchFamily="34" charset="0"/>
              </a:rPr>
              <a:t>See guidance in the Assignment specification on how to create your video and submit it’s link &amp; screenshot evidence of your work in a word document to TURNITIN. </a:t>
            </a:r>
            <a:r>
              <a:rPr lang="en-GB" sz="2400" dirty="0">
                <a:ea typeface="Times New Roman" panose="02020603050405020304" pitchFamily="18" charset="0"/>
                <a:cs typeface="Arial" panose="020B0604020202020204" pitchFamily="34" charset="0"/>
              </a:rPr>
              <a:t>This will also be covered in the Lecture/tutorials.</a:t>
            </a:r>
            <a:endParaRPr lang="en-GB" sz="2400" dirty="0">
              <a:effectLst/>
              <a:ea typeface="Times New Roman" panose="02020603050405020304" pitchFamily="18" charset="0"/>
              <a:cs typeface="Arial" panose="020B0604020202020204" pitchFamily="34" charset="0"/>
            </a:endParaRPr>
          </a:p>
          <a:p>
            <a:pPr>
              <a:lnSpc>
                <a:spcPct val="110000"/>
              </a:lnSpc>
              <a:spcBef>
                <a:spcPts val="600"/>
              </a:spcBef>
            </a:pPr>
            <a:r>
              <a:rPr lang="en-GB" sz="2400" dirty="0">
                <a:effectLst/>
                <a:ea typeface="Times New Roman" panose="02020603050405020304" pitchFamily="18" charset="0"/>
                <a:cs typeface="Arial" panose="020B0604020202020204" pitchFamily="34" charset="0"/>
              </a:rPr>
              <a:t>A Submission Template is provided</a:t>
            </a:r>
            <a:r>
              <a:rPr lang="en-GB" sz="2400" dirty="0">
                <a:ea typeface="Times New Roman" panose="02020603050405020304" pitchFamily="18" charset="0"/>
                <a:cs typeface="Arial" panose="020B0604020202020204" pitchFamily="34" charset="0"/>
              </a:rPr>
              <a:t> in the Assignment specification. This will also be covered in the Lecture/tutorials.</a:t>
            </a:r>
            <a:endParaRPr lang="en-GB" sz="2400" dirty="0">
              <a:effectLst/>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8660413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EEF85-E889-4990-914E-3030D5A7BE4B}"/>
              </a:ext>
            </a:extLst>
          </p:cNvPr>
          <p:cNvSpPr>
            <a:spLocks noGrp="1"/>
          </p:cNvSpPr>
          <p:nvPr>
            <p:ph type="title"/>
          </p:nvPr>
        </p:nvSpPr>
        <p:spPr/>
        <p:txBody>
          <a:bodyPr/>
          <a:lstStyle/>
          <a:p>
            <a:r>
              <a:rPr lang="en-GB" b="1" u="sng" dirty="0"/>
              <a:t>Assignment 2 tasks</a:t>
            </a:r>
          </a:p>
        </p:txBody>
      </p:sp>
      <p:sp>
        <p:nvSpPr>
          <p:cNvPr id="3" name="Content Placeholder 2">
            <a:extLst>
              <a:ext uri="{FF2B5EF4-FFF2-40B4-BE49-F238E27FC236}">
                <a16:creationId xmlns:a16="http://schemas.microsoft.com/office/drawing/2014/main" id="{FD8B5F09-69D2-4B82-BCD3-A194AD63D71C}"/>
              </a:ext>
            </a:extLst>
          </p:cNvPr>
          <p:cNvSpPr>
            <a:spLocks noGrp="1"/>
          </p:cNvSpPr>
          <p:nvPr>
            <p:ph idx="1"/>
          </p:nvPr>
        </p:nvSpPr>
        <p:spPr>
          <a:xfrm>
            <a:off x="609600" y="1417638"/>
            <a:ext cx="11162270" cy="3961670"/>
          </a:xfrm>
        </p:spPr>
        <p:txBody>
          <a:bodyPr>
            <a:normAutofit/>
          </a:bodyPr>
          <a:lstStyle/>
          <a:p>
            <a:pPr>
              <a:lnSpc>
                <a:spcPct val="110000"/>
              </a:lnSpc>
              <a:spcBef>
                <a:spcPts val="1200"/>
              </a:spcBef>
            </a:pPr>
            <a:r>
              <a:rPr lang="en-GB" sz="2800" b="1" dirty="0">
                <a:latin typeface="Arial" panose="020B0604020202020204" pitchFamily="34" charset="0"/>
                <a:ea typeface="Times New Roman" panose="02020603050405020304" pitchFamily="18" charset="0"/>
                <a:cs typeface="Arial" panose="020B0604020202020204" pitchFamily="34" charset="0"/>
              </a:rPr>
              <a:t>Task 1: </a:t>
            </a:r>
            <a:r>
              <a:rPr lang="en-GB" sz="2800" b="1" dirty="0">
                <a:effectLst/>
                <a:latin typeface="Arial" panose="020B0604020202020204" pitchFamily="34" charset="0"/>
                <a:ea typeface="Times New Roman" panose="02020603050405020304" pitchFamily="18" charset="0"/>
              </a:rPr>
              <a:t>Self-evaluation</a:t>
            </a:r>
            <a:endParaRPr lang="en-GB" sz="2800" b="1" dirty="0">
              <a:latin typeface="Arial" panose="020B0604020202020204" pitchFamily="34" charset="0"/>
              <a:ea typeface="Times New Roman" panose="02020603050405020304" pitchFamily="18" charset="0"/>
              <a:cs typeface="Arial" panose="020B0604020202020204" pitchFamily="34" charset="0"/>
            </a:endParaRPr>
          </a:p>
          <a:p>
            <a:pPr>
              <a:lnSpc>
                <a:spcPct val="110000"/>
              </a:lnSpc>
              <a:spcBef>
                <a:spcPts val="1200"/>
              </a:spcBef>
            </a:pPr>
            <a:r>
              <a:rPr lang="en-GB" sz="2800" b="1" dirty="0">
                <a:effectLst/>
                <a:latin typeface="Arial" panose="020B0604020202020204" pitchFamily="34" charset="0"/>
                <a:ea typeface="Times New Roman" panose="02020603050405020304" pitchFamily="18" charset="0"/>
                <a:cs typeface="Arial" panose="020B0604020202020204" pitchFamily="34" charset="0"/>
              </a:rPr>
              <a:t>Task 2: </a:t>
            </a:r>
            <a:r>
              <a:rPr lang="en-GB" sz="2800" b="1" dirty="0">
                <a:effectLst/>
                <a:latin typeface="Arial" panose="020B0604020202020204" pitchFamily="34" charset="0"/>
                <a:ea typeface="Times New Roman" panose="02020603050405020304" pitchFamily="18" charset="0"/>
              </a:rPr>
              <a:t>Produce a professional development plan (PDP)</a:t>
            </a:r>
            <a:r>
              <a:rPr lang="en-GB" sz="2800" dirty="0">
                <a:effectLst/>
                <a:latin typeface="Arial" panose="020B0604020202020204" pitchFamily="34" charset="0"/>
                <a:ea typeface="Times New Roman" panose="02020603050405020304" pitchFamily="18" charset="0"/>
              </a:rPr>
              <a:t> </a:t>
            </a:r>
            <a:endParaRPr lang="en-GB" sz="2800" b="1" dirty="0">
              <a:effectLst/>
              <a:latin typeface="Arial" panose="020B0604020202020204" pitchFamily="34" charset="0"/>
              <a:ea typeface="Times New Roman" panose="02020603050405020304" pitchFamily="18" charset="0"/>
              <a:cs typeface="Arial" panose="020B0604020202020204" pitchFamily="34" charset="0"/>
            </a:endParaRPr>
          </a:p>
          <a:p>
            <a:pPr>
              <a:lnSpc>
                <a:spcPct val="110000"/>
              </a:lnSpc>
              <a:spcBef>
                <a:spcPts val="1200"/>
              </a:spcBef>
            </a:pPr>
            <a:r>
              <a:rPr lang="en-GB" sz="2800" b="1" dirty="0">
                <a:latin typeface="Arial" panose="020B0604020202020204" pitchFamily="34" charset="0"/>
                <a:ea typeface="Times New Roman" panose="02020603050405020304" pitchFamily="18" charset="0"/>
                <a:cs typeface="Arial" panose="020B0604020202020204" pitchFamily="34" charset="0"/>
              </a:rPr>
              <a:t>Task 3: </a:t>
            </a:r>
            <a:r>
              <a:rPr lang="en-GB" sz="2800" b="1" dirty="0">
                <a:solidFill>
                  <a:srgbClr val="201F1E"/>
                </a:solidFill>
                <a:effectLst/>
                <a:latin typeface="Arial" panose="020B0604020202020204" pitchFamily="34" charset="0"/>
                <a:ea typeface="Times New Roman" panose="02020603050405020304" pitchFamily="18" charset="0"/>
              </a:rPr>
              <a:t>Unit 4 Topic summary.</a:t>
            </a:r>
            <a:endParaRPr lang="en-GB" sz="2800" dirty="0">
              <a:solidFill>
                <a:srgbClr val="201F1E"/>
              </a:solidFill>
              <a:effectLst/>
              <a:latin typeface="Arial" panose="020B0604020202020204" pitchFamily="34" charset="0"/>
              <a:ea typeface="Times New Roman" panose="02020603050405020304" pitchFamily="18" charset="0"/>
            </a:endParaRPr>
          </a:p>
          <a:p>
            <a:pPr>
              <a:lnSpc>
                <a:spcPct val="110000"/>
              </a:lnSpc>
              <a:spcBef>
                <a:spcPts val="1200"/>
              </a:spcBef>
            </a:pPr>
            <a:r>
              <a:rPr lang="en-GB" sz="2800" b="1" dirty="0">
                <a:effectLst/>
                <a:latin typeface="Arial" panose="020B0604020202020204" pitchFamily="34" charset="0"/>
                <a:ea typeface="Times New Roman" panose="02020603050405020304" pitchFamily="18" charset="0"/>
                <a:cs typeface="Times New Roman" panose="02020603050405020304" pitchFamily="18" charset="0"/>
              </a:rPr>
              <a:t>Task 4: </a:t>
            </a:r>
            <a:r>
              <a:rPr lang="en-GB" sz="2800" b="1" dirty="0">
                <a:effectLst/>
                <a:latin typeface="Arial" panose="020B0604020202020204" pitchFamily="34" charset="0"/>
                <a:ea typeface="Times New Roman" panose="02020603050405020304" pitchFamily="18" charset="0"/>
              </a:rPr>
              <a:t>Produce a 3-4 minute Video presentation</a:t>
            </a:r>
            <a:r>
              <a:rPr lang="en-GB" sz="2800" b="1" dirty="0">
                <a:latin typeface="Arial" panose="020B0604020202020204" pitchFamily="34" charset="0"/>
                <a:ea typeface="Times New Roman" panose="02020603050405020304" pitchFamily="18" charset="0"/>
              </a:rPr>
              <a:t>.</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39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EEF85-E889-4990-914E-3030D5A7BE4B}"/>
              </a:ext>
            </a:extLst>
          </p:cNvPr>
          <p:cNvSpPr>
            <a:spLocks noGrp="1"/>
          </p:cNvSpPr>
          <p:nvPr>
            <p:ph type="title"/>
          </p:nvPr>
        </p:nvSpPr>
        <p:spPr/>
        <p:txBody>
          <a:bodyPr/>
          <a:lstStyle/>
          <a:p>
            <a:r>
              <a:rPr lang="en-GB" b="1" u="sng" dirty="0"/>
              <a:t>Assignment 2: Task 1</a:t>
            </a:r>
          </a:p>
        </p:txBody>
      </p:sp>
      <p:sp>
        <p:nvSpPr>
          <p:cNvPr id="3" name="Content Placeholder 2">
            <a:extLst>
              <a:ext uri="{FF2B5EF4-FFF2-40B4-BE49-F238E27FC236}">
                <a16:creationId xmlns:a16="http://schemas.microsoft.com/office/drawing/2014/main" id="{FD8B5F09-69D2-4B82-BCD3-A194AD63D71C}"/>
              </a:ext>
            </a:extLst>
          </p:cNvPr>
          <p:cNvSpPr>
            <a:spLocks noGrp="1"/>
          </p:cNvSpPr>
          <p:nvPr>
            <p:ph idx="1"/>
          </p:nvPr>
        </p:nvSpPr>
        <p:spPr>
          <a:xfrm>
            <a:off x="609600" y="1417638"/>
            <a:ext cx="11162270" cy="3961670"/>
          </a:xfrm>
        </p:spPr>
        <p:txBody>
          <a:bodyPr>
            <a:normAutofit/>
          </a:bodyPr>
          <a:lstStyle/>
          <a:p>
            <a:pPr>
              <a:lnSpc>
                <a:spcPct val="110000"/>
              </a:lnSpc>
              <a:spcBef>
                <a:spcPts val="1200"/>
              </a:spcBef>
            </a:pPr>
            <a:r>
              <a:rPr lang="en-GB" sz="2800" b="1" dirty="0">
                <a:effectLst/>
                <a:latin typeface="Arial" panose="020B0604020202020204" pitchFamily="34" charset="0"/>
                <a:ea typeface="Times New Roman" panose="02020603050405020304" pitchFamily="18" charset="0"/>
                <a:cs typeface="Arial" panose="020B0604020202020204" pitchFamily="34" charset="0"/>
              </a:rPr>
              <a:t>Self-evaluation:</a:t>
            </a:r>
            <a:r>
              <a:rPr lang="en-GB" sz="2800" dirty="0">
                <a:effectLst/>
                <a:latin typeface="Arial" panose="020B0604020202020204" pitchFamily="34" charset="0"/>
                <a:ea typeface="Times New Roman" panose="02020603050405020304" pitchFamily="18" charset="0"/>
                <a:cs typeface="Arial" panose="020B0604020202020204" pitchFamily="34" charset="0"/>
              </a:rPr>
              <a:t> Provide an overview of yourself including areas such as strengths, weaknesses and traits gained from your own self-reflection and from the various self-assessment tools provided.</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p:txBody>
      </p:sp>
      <p:grpSp>
        <p:nvGrpSpPr>
          <p:cNvPr id="16" name="Group 15">
            <a:extLst>
              <a:ext uri="{FF2B5EF4-FFF2-40B4-BE49-F238E27FC236}">
                <a16:creationId xmlns:a16="http://schemas.microsoft.com/office/drawing/2014/main" id="{BEFA5104-E130-50CC-488A-1663027D30F9}"/>
              </a:ext>
            </a:extLst>
          </p:cNvPr>
          <p:cNvGrpSpPr/>
          <p:nvPr/>
        </p:nvGrpSpPr>
        <p:grpSpPr>
          <a:xfrm>
            <a:off x="1599769" y="3045938"/>
            <a:ext cx="9181932" cy="1874611"/>
            <a:chOff x="1155533" y="2971798"/>
            <a:chExt cx="9181932" cy="1874611"/>
          </a:xfrm>
        </p:grpSpPr>
        <p:pic>
          <p:nvPicPr>
            <p:cNvPr id="5" name="Graphic 4" descr="Office worker female outline">
              <a:extLst>
                <a:ext uri="{FF2B5EF4-FFF2-40B4-BE49-F238E27FC236}">
                  <a16:creationId xmlns:a16="http://schemas.microsoft.com/office/drawing/2014/main" id="{836E9372-1F01-E620-9BDB-BCEA2B39140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37854" y="3046797"/>
              <a:ext cx="1799611" cy="1799611"/>
            </a:xfrm>
            <a:prstGeom prst="rect">
              <a:avLst/>
            </a:prstGeom>
          </p:spPr>
        </p:pic>
        <p:pic>
          <p:nvPicPr>
            <p:cNvPr id="7" name="Graphic 6" descr="Female Profile outline">
              <a:extLst>
                <a:ext uri="{FF2B5EF4-FFF2-40B4-BE49-F238E27FC236}">
                  <a16:creationId xmlns:a16="http://schemas.microsoft.com/office/drawing/2014/main" id="{A04631F8-14A8-2F7F-4923-1EA996714A6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969396" y="3046797"/>
              <a:ext cx="1799611" cy="1799611"/>
            </a:xfrm>
            <a:prstGeom prst="rect">
              <a:avLst/>
            </a:prstGeom>
          </p:spPr>
        </p:pic>
        <p:pic>
          <p:nvPicPr>
            <p:cNvPr id="9" name="Graphic 8" descr="User outline">
              <a:extLst>
                <a:ext uri="{FF2B5EF4-FFF2-40B4-BE49-F238E27FC236}">
                  <a16:creationId xmlns:a16="http://schemas.microsoft.com/office/drawing/2014/main" id="{B42ED9EC-F439-8B26-050E-C8D377C5DE7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400938" y="3046797"/>
              <a:ext cx="1799611" cy="1799611"/>
            </a:xfrm>
            <a:prstGeom prst="rect">
              <a:avLst/>
            </a:prstGeom>
          </p:spPr>
        </p:pic>
        <p:pic>
          <p:nvPicPr>
            <p:cNvPr id="11" name="Graphic 10" descr="Male profile outline">
              <a:extLst>
                <a:ext uri="{FF2B5EF4-FFF2-40B4-BE49-F238E27FC236}">
                  <a16:creationId xmlns:a16="http://schemas.microsoft.com/office/drawing/2014/main" id="{91142455-373A-AABC-D523-4D7212F343A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966534" y="3046798"/>
              <a:ext cx="1799611" cy="1799611"/>
            </a:xfrm>
            <a:prstGeom prst="rect">
              <a:avLst/>
            </a:prstGeom>
          </p:spPr>
        </p:pic>
        <p:pic>
          <p:nvPicPr>
            <p:cNvPr id="13" name="Graphic 12" descr="Call center outline">
              <a:extLst>
                <a:ext uri="{FF2B5EF4-FFF2-40B4-BE49-F238E27FC236}">
                  <a16:creationId xmlns:a16="http://schemas.microsoft.com/office/drawing/2014/main" id="{2D5B8B4D-D7F9-4C9F-C8DE-640F922A4007}"/>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497360" y="2971798"/>
              <a:ext cx="1799611" cy="1799611"/>
            </a:xfrm>
            <a:prstGeom prst="rect">
              <a:avLst/>
            </a:prstGeom>
          </p:spPr>
        </p:pic>
        <p:pic>
          <p:nvPicPr>
            <p:cNvPr id="15" name="Graphic 14" descr="School boy outline">
              <a:extLst>
                <a:ext uri="{FF2B5EF4-FFF2-40B4-BE49-F238E27FC236}">
                  <a16:creationId xmlns:a16="http://schemas.microsoft.com/office/drawing/2014/main" id="{21E4364D-0739-5065-5A8A-0FB9E62A6E0A}"/>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55533" y="2975057"/>
              <a:ext cx="1799611" cy="1799611"/>
            </a:xfrm>
            <a:prstGeom prst="rect">
              <a:avLst/>
            </a:prstGeom>
          </p:spPr>
        </p:pic>
      </p:grpSp>
    </p:spTree>
    <p:extLst>
      <p:ext uri="{BB962C8B-B14F-4D97-AF65-F5344CB8AC3E}">
        <p14:creationId xmlns:p14="http://schemas.microsoft.com/office/powerpoint/2010/main" val="25715675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EEF85-E889-4990-914E-3030D5A7BE4B}"/>
              </a:ext>
            </a:extLst>
          </p:cNvPr>
          <p:cNvSpPr>
            <a:spLocks noGrp="1"/>
          </p:cNvSpPr>
          <p:nvPr>
            <p:ph type="title"/>
          </p:nvPr>
        </p:nvSpPr>
        <p:spPr/>
        <p:txBody>
          <a:bodyPr/>
          <a:lstStyle/>
          <a:p>
            <a:r>
              <a:rPr lang="en-GB" b="1" dirty="0"/>
              <a:t>1. </a:t>
            </a:r>
            <a:r>
              <a:rPr lang="en-GB" b="1" u="sng" dirty="0"/>
              <a:t>Overview: Self-evaluation</a:t>
            </a:r>
          </a:p>
        </p:txBody>
      </p:sp>
      <p:sp>
        <p:nvSpPr>
          <p:cNvPr id="3" name="Content Placeholder 2">
            <a:extLst>
              <a:ext uri="{FF2B5EF4-FFF2-40B4-BE49-F238E27FC236}">
                <a16:creationId xmlns:a16="http://schemas.microsoft.com/office/drawing/2014/main" id="{FD8B5F09-69D2-4B82-BCD3-A194AD63D71C}"/>
              </a:ext>
            </a:extLst>
          </p:cNvPr>
          <p:cNvSpPr>
            <a:spLocks noGrp="1"/>
          </p:cNvSpPr>
          <p:nvPr>
            <p:ph idx="1"/>
          </p:nvPr>
        </p:nvSpPr>
        <p:spPr/>
        <p:txBody>
          <a:bodyPr>
            <a:normAutofit fontScale="85000" lnSpcReduction="20000"/>
          </a:bodyPr>
          <a:lstStyle/>
          <a:p>
            <a:r>
              <a:rPr lang="en-GB" dirty="0"/>
              <a:t>The following slides provide links to online self-evaluation questionnaires. </a:t>
            </a:r>
          </a:p>
          <a:p>
            <a:r>
              <a:rPr lang="en-GB" dirty="0"/>
              <a:t>The questionnaire results help you to understand yourself more.</a:t>
            </a:r>
          </a:p>
          <a:p>
            <a:r>
              <a:rPr lang="en-GB" dirty="0"/>
              <a:t>The process of completing the online questionnaires, reflecting on the results and reflecting on yourself i.e. your view/perspective, your feelings, attitude and behaviour will help you to understand who you are as a unique individual. </a:t>
            </a:r>
          </a:p>
          <a:p>
            <a:r>
              <a:rPr lang="en-GB" dirty="0"/>
              <a:t>They will also help you to discover your innate strengths, weaknesses and support you to develop yourself to become the next best version of who you want to be in the world.</a:t>
            </a:r>
          </a:p>
        </p:txBody>
      </p:sp>
    </p:spTree>
    <p:extLst>
      <p:ext uri="{BB962C8B-B14F-4D97-AF65-F5344CB8AC3E}">
        <p14:creationId xmlns:p14="http://schemas.microsoft.com/office/powerpoint/2010/main" val="2680380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630907" y="323396"/>
            <a:ext cx="8229600" cy="801537"/>
          </a:xfrm>
        </p:spPr>
        <p:txBody>
          <a:bodyPr/>
          <a:lstStyle/>
          <a:p>
            <a:pPr>
              <a:defRPr/>
            </a:pPr>
            <a:r>
              <a:rPr lang="en-GB" b="1" dirty="0"/>
              <a:t>2. </a:t>
            </a:r>
            <a:r>
              <a:rPr lang="en-GB" b="1" u="sng" dirty="0"/>
              <a:t>Belbin Team Role Theory</a:t>
            </a:r>
          </a:p>
        </p:txBody>
      </p:sp>
      <p:sp>
        <p:nvSpPr>
          <p:cNvPr id="34818" name="Content Placeholder 2"/>
          <p:cNvSpPr>
            <a:spLocks noGrp="1"/>
          </p:cNvSpPr>
          <p:nvPr>
            <p:ph idx="1"/>
          </p:nvPr>
        </p:nvSpPr>
        <p:spPr>
          <a:xfrm>
            <a:off x="388654" y="1124933"/>
            <a:ext cx="11414692" cy="3356085"/>
          </a:xfrm>
        </p:spPr>
        <p:txBody>
          <a:bodyPr>
            <a:noAutofit/>
          </a:bodyPr>
          <a:lstStyle/>
          <a:p>
            <a:pPr>
              <a:spcBef>
                <a:spcPts val="0"/>
              </a:spcBef>
              <a:spcAft>
                <a:spcPts val="0"/>
              </a:spcAft>
            </a:pPr>
            <a:r>
              <a:rPr lang="en-GB" altLang="en-US" sz="2600" b="1" dirty="0"/>
              <a:t>Dr Meredith Belbin </a:t>
            </a:r>
            <a:r>
              <a:rPr lang="en-GB" altLang="en-US" sz="2600" dirty="0"/>
              <a:t>and his research team at ‘Henley Management College’ revealed each individual displayed certain traits and fulfilled different Team Roles. </a:t>
            </a:r>
          </a:p>
          <a:p>
            <a:pPr>
              <a:spcBef>
                <a:spcPts val="0"/>
              </a:spcBef>
              <a:spcAft>
                <a:spcPts val="0"/>
              </a:spcAft>
            </a:pPr>
            <a:r>
              <a:rPr lang="en-GB" altLang="en-US" sz="2600" dirty="0"/>
              <a:t>A Team Role came to be defined as “A tendency to behave, contribute and interrelate with others in a particular way.” </a:t>
            </a:r>
          </a:p>
          <a:p>
            <a:pPr>
              <a:spcBef>
                <a:spcPts val="0"/>
              </a:spcBef>
              <a:spcAft>
                <a:spcPts val="0"/>
              </a:spcAft>
            </a:pPr>
            <a:r>
              <a:rPr lang="en-GB" altLang="en-US" sz="2600" dirty="0"/>
              <a:t>It was found that the most </a:t>
            </a:r>
            <a:r>
              <a:rPr lang="en-GB" altLang="en-US" sz="2600" b="1" dirty="0"/>
              <a:t>Successful Teams </a:t>
            </a:r>
            <a:r>
              <a:rPr lang="en-GB" altLang="en-US" sz="2600" dirty="0"/>
              <a:t>contain a </a:t>
            </a:r>
            <a:r>
              <a:rPr lang="en-GB" altLang="en-US" sz="2600" b="1" dirty="0"/>
              <a:t>mixture</a:t>
            </a:r>
            <a:r>
              <a:rPr lang="en-GB" altLang="en-US" sz="2600" dirty="0"/>
              <a:t> of Team roles.</a:t>
            </a:r>
          </a:p>
          <a:p>
            <a:pPr>
              <a:spcBef>
                <a:spcPts val="0"/>
              </a:spcBef>
              <a:spcAft>
                <a:spcPts val="0"/>
              </a:spcAft>
              <a:defRPr/>
            </a:pPr>
            <a:r>
              <a:rPr lang="en-GB" sz="2600" dirty="0"/>
              <a:t>Each ‘team role’ is associated with typical behaviours, strengths and weaknesses. </a:t>
            </a:r>
          </a:p>
          <a:p>
            <a:pPr>
              <a:spcBef>
                <a:spcPts val="0"/>
              </a:spcBef>
              <a:spcAft>
                <a:spcPts val="0"/>
              </a:spcAft>
              <a:defRPr/>
            </a:pPr>
            <a:r>
              <a:rPr lang="en-GB" sz="2600" dirty="0"/>
              <a:t>Belbin called the weaknesses of team-roles “allowable”. We can’t all be great at everything.</a:t>
            </a:r>
            <a:endParaRPr lang="en-GB" altLang="en-US" sz="2600" dirty="0"/>
          </a:p>
          <a:p>
            <a:pPr>
              <a:spcBef>
                <a:spcPts val="0"/>
              </a:spcBef>
              <a:spcAft>
                <a:spcPts val="0"/>
              </a:spcAft>
            </a:pPr>
            <a:endParaRPr lang="en-GB" altLang="en-US" sz="2600" dirty="0"/>
          </a:p>
        </p:txBody>
      </p:sp>
      <p:sp>
        <p:nvSpPr>
          <p:cNvPr id="34820" name="TextBox 3"/>
          <p:cNvSpPr txBox="1">
            <a:spLocks noChangeArrowheads="1"/>
          </p:cNvSpPr>
          <p:nvPr/>
        </p:nvSpPr>
        <p:spPr bwMode="auto">
          <a:xfrm>
            <a:off x="0" y="6611937"/>
            <a:ext cx="2871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sz="1000" dirty="0"/>
              <a:t>(1) http://www.belbin.com/rte.asp?id=8</a:t>
            </a:r>
          </a:p>
        </p:txBody>
      </p:sp>
    </p:spTree>
    <p:extLst>
      <p:ext uri="{BB962C8B-B14F-4D97-AF65-F5344CB8AC3E}">
        <p14:creationId xmlns:p14="http://schemas.microsoft.com/office/powerpoint/2010/main" val="1663753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675877" y="345881"/>
            <a:ext cx="8229600" cy="801537"/>
          </a:xfrm>
        </p:spPr>
        <p:txBody>
          <a:bodyPr/>
          <a:lstStyle/>
          <a:p>
            <a:pPr>
              <a:defRPr/>
            </a:pPr>
            <a:r>
              <a:rPr lang="en-GB" b="1" u="sng" dirty="0"/>
              <a:t>Belbin Team Role Theory</a:t>
            </a:r>
          </a:p>
        </p:txBody>
      </p:sp>
      <p:sp>
        <p:nvSpPr>
          <p:cNvPr id="34818" name="Content Placeholder 2"/>
          <p:cNvSpPr>
            <a:spLocks noGrp="1"/>
          </p:cNvSpPr>
          <p:nvPr>
            <p:ph idx="1"/>
          </p:nvPr>
        </p:nvSpPr>
        <p:spPr>
          <a:xfrm>
            <a:off x="713519" y="1293229"/>
            <a:ext cx="10343214" cy="1202566"/>
          </a:xfrm>
        </p:spPr>
        <p:txBody>
          <a:bodyPr>
            <a:noAutofit/>
          </a:bodyPr>
          <a:lstStyle/>
          <a:p>
            <a:pPr marL="109537" indent="0">
              <a:spcBef>
                <a:spcPts val="0"/>
              </a:spcBef>
              <a:spcAft>
                <a:spcPts val="0"/>
              </a:spcAft>
              <a:buNone/>
              <a:defRPr/>
            </a:pPr>
            <a:r>
              <a:rPr lang="en-GB" sz="2400" b="1" dirty="0"/>
              <a:t>Belbin identified 9 team roles, and he categorised those roles into 3 groups:</a:t>
            </a:r>
          </a:p>
          <a:p>
            <a:pPr marL="566737" indent="-457200">
              <a:spcBef>
                <a:spcPts val="0"/>
              </a:spcBef>
              <a:spcAft>
                <a:spcPts val="0"/>
              </a:spcAft>
              <a:buFont typeface="+mj-lt"/>
              <a:buAutoNum type="arabicPeriod"/>
              <a:defRPr/>
            </a:pPr>
            <a:r>
              <a:rPr lang="en-GB" sz="2400" b="1" dirty="0"/>
              <a:t>People Oriented </a:t>
            </a:r>
            <a:r>
              <a:rPr lang="en-GB" sz="2400" dirty="0"/>
              <a:t>(Communicators):</a:t>
            </a:r>
          </a:p>
          <a:p>
            <a:pPr marL="966787" lvl="1" indent="-457200">
              <a:spcBef>
                <a:spcPts val="0"/>
              </a:spcBef>
              <a:buFont typeface="Wingdings" panose="05000000000000000000" pitchFamily="2" charset="2"/>
              <a:buChar char="Ø"/>
              <a:defRPr/>
            </a:pPr>
            <a:r>
              <a:rPr lang="en-GB" sz="2400" dirty="0"/>
              <a:t>A Co-ordinator, a Team-worker and a Resource Investigator.</a:t>
            </a:r>
          </a:p>
          <a:p>
            <a:pPr marL="566737" indent="-457200">
              <a:spcBef>
                <a:spcPts val="0"/>
              </a:spcBef>
              <a:spcAft>
                <a:spcPts val="0"/>
              </a:spcAft>
              <a:buFont typeface="+mj-lt"/>
              <a:buAutoNum type="arabicPeriod"/>
              <a:defRPr/>
            </a:pPr>
            <a:r>
              <a:rPr lang="en-GB" sz="2400" b="1" dirty="0"/>
              <a:t>Thought Oriented </a:t>
            </a:r>
            <a:r>
              <a:rPr lang="en-GB" sz="2400" dirty="0"/>
              <a:t>(Planners, Designers):</a:t>
            </a:r>
          </a:p>
          <a:p>
            <a:pPr marL="966787" lvl="1" indent="-457200">
              <a:spcBef>
                <a:spcPts val="0"/>
              </a:spcBef>
              <a:buFont typeface="Wingdings" panose="05000000000000000000" pitchFamily="2" charset="2"/>
              <a:buChar char="Ø"/>
              <a:defRPr/>
            </a:pPr>
            <a:r>
              <a:rPr lang="en-GB" sz="2400" dirty="0"/>
              <a:t> A Plant, Monitor Evaluator and Specialist.</a:t>
            </a:r>
          </a:p>
          <a:p>
            <a:pPr marL="566737" indent="-457200">
              <a:spcBef>
                <a:spcPts val="0"/>
              </a:spcBef>
              <a:spcAft>
                <a:spcPts val="0"/>
              </a:spcAft>
              <a:buFont typeface="+mj-lt"/>
              <a:buAutoNum type="arabicPeriod"/>
              <a:defRPr/>
            </a:pPr>
            <a:r>
              <a:rPr lang="en-GB" sz="2400" b="1" dirty="0"/>
              <a:t>Action Oriented</a:t>
            </a:r>
            <a:r>
              <a:rPr lang="en-GB" sz="2400" dirty="0"/>
              <a:t> (Implementers):</a:t>
            </a:r>
          </a:p>
          <a:p>
            <a:pPr marL="966787" lvl="1" indent="-457200">
              <a:spcBef>
                <a:spcPts val="0"/>
              </a:spcBef>
              <a:buFont typeface="Wingdings" panose="05000000000000000000" pitchFamily="2" charset="2"/>
              <a:buChar char="Ø"/>
              <a:defRPr/>
            </a:pPr>
            <a:r>
              <a:rPr lang="en-GB" sz="2400" dirty="0"/>
              <a:t>Shaper, Implementer and Completer Finisher.</a:t>
            </a:r>
          </a:p>
          <a:p>
            <a:pPr marL="107950" indent="0">
              <a:spcBef>
                <a:spcPts val="0"/>
              </a:spcBef>
              <a:spcAft>
                <a:spcPts val="0"/>
              </a:spcAft>
              <a:buNone/>
            </a:pPr>
            <a:endParaRPr lang="en-GB" altLang="en-US" sz="2400" dirty="0"/>
          </a:p>
          <a:p>
            <a:pPr marL="107950" indent="0">
              <a:spcBef>
                <a:spcPts val="0"/>
              </a:spcBef>
              <a:spcAft>
                <a:spcPts val="0"/>
              </a:spcAft>
              <a:buNone/>
            </a:pPr>
            <a:r>
              <a:rPr lang="en-GB" altLang="en-US" sz="2400" dirty="0"/>
              <a:t>Let’s find out which role you would be best at in a Team and which one most reflects your qualities and strengths.</a:t>
            </a:r>
          </a:p>
          <a:p>
            <a:pPr>
              <a:spcBef>
                <a:spcPts val="0"/>
              </a:spcBef>
              <a:spcAft>
                <a:spcPts val="0"/>
              </a:spcAft>
            </a:pPr>
            <a:endParaRPr lang="en-GB" altLang="en-US" sz="2400" dirty="0"/>
          </a:p>
        </p:txBody>
      </p:sp>
      <p:sp>
        <p:nvSpPr>
          <p:cNvPr id="34820" name="TextBox 3"/>
          <p:cNvSpPr txBox="1">
            <a:spLocks noChangeArrowheads="1"/>
          </p:cNvSpPr>
          <p:nvPr/>
        </p:nvSpPr>
        <p:spPr bwMode="auto">
          <a:xfrm>
            <a:off x="0" y="6611937"/>
            <a:ext cx="2871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sz="1000" dirty="0"/>
              <a:t>(1) http://www.belbin.com/rte.asp?id=8</a:t>
            </a:r>
          </a:p>
        </p:txBody>
      </p:sp>
    </p:spTree>
    <p:extLst>
      <p:ext uri="{BB962C8B-B14F-4D97-AF65-F5344CB8AC3E}">
        <p14:creationId xmlns:p14="http://schemas.microsoft.com/office/powerpoint/2010/main" val="752043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234A0-E831-4177-8CE5-7BFA0406D304}"/>
              </a:ext>
            </a:extLst>
          </p:cNvPr>
          <p:cNvSpPr>
            <a:spLocks noGrp="1"/>
          </p:cNvSpPr>
          <p:nvPr>
            <p:ph type="title"/>
          </p:nvPr>
        </p:nvSpPr>
        <p:spPr/>
        <p:txBody>
          <a:bodyPr/>
          <a:lstStyle/>
          <a:p>
            <a:r>
              <a:rPr lang="en-GB" b="1" u="sng" dirty="0"/>
              <a:t>Belbin Team Role Test</a:t>
            </a:r>
            <a:endParaRPr lang="en-GB" dirty="0"/>
          </a:p>
        </p:txBody>
      </p:sp>
      <p:sp>
        <p:nvSpPr>
          <p:cNvPr id="3" name="Content Placeholder 2">
            <a:extLst>
              <a:ext uri="{FF2B5EF4-FFF2-40B4-BE49-F238E27FC236}">
                <a16:creationId xmlns:a16="http://schemas.microsoft.com/office/drawing/2014/main" id="{7F8953C0-EE25-459D-A0FD-278A5F3A1425}"/>
              </a:ext>
            </a:extLst>
          </p:cNvPr>
          <p:cNvSpPr>
            <a:spLocks noGrp="1"/>
          </p:cNvSpPr>
          <p:nvPr>
            <p:ph idx="1"/>
          </p:nvPr>
        </p:nvSpPr>
        <p:spPr>
          <a:xfrm>
            <a:off x="609600" y="1470484"/>
            <a:ext cx="10972800" cy="3917032"/>
          </a:xfrm>
        </p:spPr>
        <p:txBody>
          <a:bodyPr>
            <a:normAutofit fontScale="92500" lnSpcReduction="20000"/>
          </a:bodyPr>
          <a:lstStyle/>
          <a:p>
            <a:pPr marL="450850" indent="-342900">
              <a:spcBef>
                <a:spcPts val="0"/>
              </a:spcBef>
            </a:pPr>
            <a:r>
              <a:rPr lang="en-GB" altLang="en-US" sz="3200" dirty="0"/>
              <a:t>Belbin’s Self-Perception Inventory questionnaire is a professional tool that is carried out by a </a:t>
            </a:r>
            <a:r>
              <a:rPr lang="en-GB" altLang="en-US" dirty="0"/>
              <a:t>trained professional and </a:t>
            </a:r>
            <a:r>
              <a:rPr lang="en-GB" altLang="en-US" sz="3200" dirty="0"/>
              <a:t>costs to complete. </a:t>
            </a:r>
          </a:p>
          <a:p>
            <a:pPr marL="450850" indent="-342900">
              <a:spcBef>
                <a:spcPts val="0"/>
              </a:spcBef>
            </a:pPr>
            <a:r>
              <a:rPr lang="en-GB" altLang="en-US" sz="3200" dirty="0"/>
              <a:t>The following test is based on Belbin’s Self-Perception Inventory questionnaire.</a:t>
            </a:r>
          </a:p>
          <a:p>
            <a:pPr marL="450850" indent="-342900">
              <a:spcBef>
                <a:spcPts val="0"/>
              </a:spcBef>
            </a:pPr>
            <a:r>
              <a:rPr lang="en-GB" sz="3200" b="1" dirty="0"/>
              <a:t>Complete the following </a:t>
            </a:r>
            <a:r>
              <a:rPr lang="en-GB" altLang="en-US" sz="3200" b="1" dirty="0"/>
              <a:t>Team Role test: </a:t>
            </a:r>
            <a:r>
              <a:rPr lang="en-GB" altLang="en-US" sz="3200" dirty="0">
                <a:hlinkClick r:id="rId2"/>
              </a:rPr>
              <a:t>http://www.123test.com/team-roles-test/</a:t>
            </a:r>
            <a:r>
              <a:rPr lang="en-GB" altLang="en-US" sz="3200" dirty="0"/>
              <a:t>.</a:t>
            </a:r>
          </a:p>
          <a:p>
            <a:pPr marL="965200" lvl="1" indent="-457200">
              <a:spcBef>
                <a:spcPts val="0"/>
              </a:spcBef>
              <a:buFont typeface="Wingdings" panose="05000000000000000000" pitchFamily="2" charset="2"/>
              <a:buChar char="§"/>
            </a:pPr>
            <a:r>
              <a:rPr lang="en-GB" dirty="0"/>
              <a:t>For further information you can review Belbin’s 9 Team roles here: </a:t>
            </a:r>
            <a:r>
              <a:rPr lang="en-GB" dirty="0">
                <a:hlinkClick r:id="rId3"/>
              </a:rPr>
              <a:t>http://www.belbin.com/about/belbin-team-roles/</a:t>
            </a:r>
            <a:r>
              <a:rPr lang="en-GB" dirty="0"/>
              <a:t> or on the following slides.</a:t>
            </a:r>
          </a:p>
          <a:p>
            <a:endParaRPr lang="en-GB" dirty="0"/>
          </a:p>
        </p:txBody>
      </p:sp>
    </p:spTree>
    <p:extLst>
      <p:ext uri="{BB962C8B-B14F-4D97-AF65-F5344CB8AC3E}">
        <p14:creationId xmlns:p14="http://schemas.microsoft.com/office/powerpoint/2010/main" val="7867818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779585" y="0"/>
            <a:ext cx="8229600" cy="764704"/>
          </a:xfrm>
          <a:prstGeom prst="rect">
            <a:avLst/>
          </a:prstGeom>
        </p:spPr>
        <p:txBody>
          <a:bodyPr anchor="ctr">
            <a:normAutofit/>
            <a:scene3d>
              <a:camera prst="orthographicFront"/>
              <a:lightRig rig="soft" dir="t"/>
            </a:scene3d>
            <a:sp3d prstMaterial="softEdge">
              <a:bevelT w="25400" h="25400"/>
            </a:sp3d>
          </a:bodyPr>
          <a:lstStyle/>
          <a:p>
            <a:pPr>
              <a:defRPr/>
            </a:pPr>
            <a:r>
              <a:rPr lang="en-GB" sz="2800" dirty="0"/>
              <a:t>Bg: </a:t>
            </a:r>
            <a:r>
              <a:rPr lang="en-GB" sz="2800" b="1" u="sng" dirty="0">
                <a:ea typeface="Verdana" pitchFamily="34" charset="0"/>
                <a:cs typeface="Verdana" pitchFamily="34" charset="0"/>
              </a:rPr>
              <a:t>Action Oriented Roles: </a:t>
            </a:r>
          </a:p>
        </p:txBody>
      </p:sp>
      <p:sp>
        <p:nvSpPr>
          <p:cNvPr id="5" name="Rectangle 3"/>
          <p:cNvSpPr>
            <a:spLocks noGrp="1" noChangeArrowheads="1"/>
          </p:cNvSpPr>
          <p:nvPr>
            <p:ph idx="1"/>
          </p:nvPr>
        </p:nvSpPr>
        <p:spPr>
          <a:xfrm>
            <a:off x="431243" y="629779"/>
            <a:ext cx="11347100" cy="5040313"/>
          </a:xfrm>
        </p:spPr>
        <p:txBody>
          <a:bodyPr rtlCol="0">
            <a:noAutofit/>
          </a:bodyPr>
          <a:lstStyle/>
          <a:p>
            <a:pPr marL="365760" indent="-256032">
              <a:spcAft>
                <a:spcPts val="0"/>
              </a:spcAft>
              <a:buNone/>
              <a:defRPr/>
            </a:pPr>
            <a:r>
              <a:rPr lang="en-GB" sz="1800" b="1" dirty="0"/>
              <a:t>1. Shaper (SH)</a:t>
            </a:r>
            <a:r>
              <a:rPr lang="en-GB" sz="1800" dirty="0"/>
              <a:t> </a:t>
            </a:r>
          </a:p>
          <a:p>
            <a:pPr marL="365760" indent="-256032">
              <a:spcAft>
                <a:spcPts val="0"/>
              </a:spcAft>
              <a:buFont typeface="Arial" pitchFamily="34" charset="0"/>
              <a:buChar char="•"/>
              <a:defRPr/>
            </a:pPr>
            <a:r>
              <a:rPr lang="en-GB" sz="1800" dirty="0"/>
              <a:t>Shapers are people who challenge the team to improve. They are dynamic and </a:t>
            </a:r>
            <a:r>
              <a:rPr lang="en-GB" sz="1800" b="1" dirty="0"/>
              <a:t>usually extroverted people who enjoy stimulating others</a:t>
            </a:r>
            <a:r>
              <a:rPr lang="en-GB" sz="1800" dirty="0"/>
              <a:t>, questioning norms, and finding the best approaches to problems. Shapers often see obstacles as exciting challenges and they tend to have the courage to push on when others feel like quitting.  Their </a:t>
            </a:r>
            <a:r>
              <a:rPr lang="en-GB" sz="1800" b="1" dirty="0"/>
              <a:t>potential weaknesses may be that they’re argumentative</a:t>
            </a:r>
            <a:r>
              <a:rPr lang="en-GB" sz="1800" dirty="0"/>
              <a:t>, and that they may offend people’s feelings.</a:t>
            </a:r>
          </a:p>
          <a:p>
            <a:pPr marL="365760" indent="-256032">
              <a:spcAft>
                <a:spcPts val="0"/>
              </a:spcAft>
              <a:buNone/>
              <a:defRPr/>
            </a:pPr>
            <a:r>
              <a:rPr lang="en-GB" sz="1800" b="1" dirty="0"/>
              <a:t>2. Implementer (IMP)</a:t>
            </a:r>
            <a:r>
              <a:rPr lang="en-GB" sz="1800" dirty="0"/>
              <a:t> </a:t>
            </a:r>
          </a:p>
          <a:p>
            <a:pPr marL="365760" indent="-256032">
              <a:spcAft>
                <a:spcPts val="0"/>
              </a:spcAft>
              <a:buFont typeface="Arial" pitchFamily="34" charset="0"/>
              <a:buChar char="•"/>
              <a:defRPr/>
            </a:pPr>
            <a:r>
              <a:rPr lang="en-GB" sz="1800" dirty="0"/>
              <a:t>Implementers are the people who get things done. They turn the team’s ideas and concepts into </a:t>
            </a:r>
            <a:r>
              <a:rPr lang="en-GB" sz="1800" b="1" dirty="0"/>
              <a:t>practical actions and plans</a:t>
            </a:r>
            <a:r>
              <a:rPr lang="en-GB" sz="1800" dirty="0"/>
              <a:t>. They are typically </a:t>
            </a:r>
            <a:r>
              <a:rPr lang="en-GB" sz="1800" b="1" dirty="0"/>
              <a:t>conservative, disciplined people </a:t>
            </a:r>
            <a:r>
              <a:rPr lang="en-GB" sz="1800" dirty="0"/>
              <a:t>who work systematically and efficiently and are </a:t>
            </a:r>
            <a:r>
              <a:rPr lang="en-GB" sz="1800" b="1" dirty="0"/>
              <a:t>very well organized</a:t>
            </a:r>
            <a:r>
              <a:rPr lang="en-GB" sz="1800" dirty="0"/>
              <a:t>. These are the people who you can count on to get the job done.  On the downside, Implementers </a:t>
            </a:r>
            <a:r>
              <a:rPr lang="en-GB" sz="1800" b="1" dirty="0"/>
              <a:t>may be inflexible </a:t>
            </a:r>
            <a:r>
              <a:rPr lang="en-GB" sz="1800" dirty="0"/>
              <a:t>and somewhat </a:t>
            </a:r>
            <a:r>
              <a:rPr lang="en-GB" sz="1800" b="1" dirty="0"/>
              <a:t>resistant to change.</a:t>
            </a:r>
          </a:p>
          <a:p>
            <a:pPr marL="365760" indent="-256032">
              <a:spcAft>
                <a:spcPts val="0"/>
              </a:spcAft>
              <a:buNone/>
              <a:defRPr/>
            </a:pPr>
            <a:r>
              <a:rPr lang="en-GB" sz="1800" b="1" dirty="0"/>
              <a:t>3. Completer Finisher (CF)</a:t>
            </a:r>
            <a:r>
              <a:rPr lang="en-GB" sz="1800" dirty="0"/>
              <a:t> </a:t>
            </a:r>
          </a:p>
          <a:p>
            <a:pPr marL="365760" indent="-256032">
              <a:spcAft>
                <a:spcPts val="0"/>
              </a:spcAft>
              <a:buFont typeface="Arial" pitchFamily="34" charset="0"/>
              <a:buChar char="•"/>
              <a:defRPr/>
            </a:pPr>
            <a:r>
              <a:rPr lang="en-GB" sz="1800" b="1" dirty="0"/>
              <a:t>Completer–Finishers are the people who see that projects are completed thoroughly</a:t>
            </a:r>
            <a:r>
              <a:rPr lang="en-GB" sz="1800" dirty="0"/>
              <a:t>. They ensure there have been no errors or omissions and they pay attention to the smallest of details. They are very concerned with deadlines and will push the team to make sure the job is completed on time. They are described as</a:t>
            </a:r>
            <a:r>
              <a:rPr lang="en-GB" sz="1800" b="1" dirty="0"/>
              <a:t> perfectionists </a:t>
            </a:r>
            <a:r>
              <a:rPr lang="en-GB" sz="1800" dirty="0"/>
              <a:t>who are orderly, conscientious, and anxious.  However, a Completer-Finisher </a:t>
            </a:r>
            <a:r>
              <a:rPr lang="en-GB" sz="1800" b="1" dirty="0"/>
              <a:t>may worry unnecessarily and find it hard to delegate</a:t>
            </a:r>
            <a:r>
              <a:rPr lang="en-GB" sz="1800" dirty="0"/>
              <a:t>.</a:t>
            </a:r>
          </a:p>
          <a:p>
            <a:pPr marL="476250" indent="-476250">
              <a:spcAft>
                <a:spcPts val="0"/>
              </a:spcAft>
              <a:buFont typeface="Arial" pitchFamily="34" charset="0"/>
              <a:buChar char="•"/>
              <a:defRPr/>
            </a:pPr>
            <a:endParaRPr lang="en-GB" sz="1800" dirty="0"/>
          </a:p>
        </p:txBody>
      </p:sp>
    </p:spTree>
    <p:extLst>
      <p:ext uri="{BB962C8B-B14F-4D97-AF65-F5344CB8AC3E}">
        <p14:creationId xmlns:p14="http://schemas.microsoft.com/office/powerpoint/2010/main" val="1756897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Box 4"/>
          <p:cNvSpPr txBox="1">
            <a:spLocks noChangeArrowheads="1"/>
          </p:cNvSpPr>
          <p:nvPr/>
        </p:nvSpPr>
        <p:spPr bwMode="auto">
          <a:xfrm>
            <a:off x="276671" y="0"/>
            <a:ext cx="11298471"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dirty="0">
                <a:latin typeface="+mn-lt"/>
              </a:rPr>
              <a:t>Bg: </a:t>
            </a:r>
            <a:r>
              <a:rPr lang="en-GB" altLang="en-US" sz="2400" b="1" u="sng" dirty="0">
                <a:latin typeface="+mn-lt"/>
              </a:rPr>
              <a:t>People Oriented Roles:</a:t>
            </a:r>
          </a:p>
          <a:p>
            <a:pPr marL="285750" indent="-285750">
              <a:buFont typeface="Arial" panose="020B0604020202020204" pitchFamily="34" charset="0"/>
              <a:buChar char="•"/>
            </a:pPr>
            <a:r>
              <a:rPr lang="en-GB" altLang="en-US" b="1" dirty="0">
                <a:latin typeface="+mn-lt"/>
              </a:rPr>
              <a:t>4. Coordinator (CO)</a:t>
            </a:r>
            <a:r>
              <a:rPr lang="en-GB" altLang="en-US" dirty="0">
                <a:latin typeface="+mn-lt"/>
              </a:rPr>
              <a:t> </a:t>
            </a:r>
          </a:p>
          <a:p>
            <a:r>
              <a:rPr lang="en-GB" altLang="en-US" dirty="0">
                <a:latin typeface="+mn-lt"/>
              </a:rPr>
              <a:t>Coordinators are the ones who </a:t>
            </a:r>
            <a:r>
              <a:rPr lang="en-GB" altLang="en-US" b="1" dirty="0">
                <a:latin typeface="+mn-lt"/>
              </a:rPr>
              <a:t>take on the traditional team–leader role </a:t>
            </a:r>
            <a:r>
              <a:rPr lang="en-GB" altLang="en-US" dirty="0">
                <a:latin typeface="+mn-lt"/>
              </a:rPr>
              <a:t>and have also been referred to as the chairmen. </a:t>
            </a:r>
            <a:r>
              <a:rPr lang="en-GB" altLang="en-US" b="1" dirty="0">
                <a:latin typeface="+mn-lt"/>
              </a:rPr>
              <a:t>They guide the team </a:t>
            </a:r>
            <a:r>
              <a:rPr lang="en-GB" altLang="en-US" dirty="0">
                <a:latin typeface="+mn-lt"/>
              </a:rPr>
              <a:t>to what they perceive are the objectives. They are often </a:t>
            </a:r>
            <a:r>
              <a:rPr lang="en-GB" altLang="en-US" b="1" dirty="0">
                <a:latin typeface="+mn-lt"/>
              </a:rPr>
              <a:t>excellent listeners </a:t>
            </a:r>
            <a:r>
              <a:rPr lang="en-GB" altLang="en-US" dirty="0">
                <a:latin typeface="+mn-lt"/>
              </a:rPr>
              <a:t>and they are </a:t>
            </a:r>
            <a:r>
              <a:rPr lang="en-GB" altLang="en-US" b="1" dirty="0">
                <a:latin typeface="+mn-lt"/>
              </a:rPr>
              <a:t>naturally able to recognize the value that each team members brings to the table</a:t>
            </a:r>
            <a:r>
              <a:rPr lang="en-GB" altLang="en-US" dirty="0">
                <a:latin typeface="+mn-lt"/>
              </a:rPr>
              <a:t>. They are </a:t>
            </a:r>
            <a:r>
              <a:rPr lang="en-GB" altLang="en-US" b="1" dirty="0">
                <a:latin typeface="+mn-lt"/>
              </a:rPr>
              <a:t>calm and good-natured and delegate tasks very effectively</a:t>
            </a:r>
            <a:r>
              <a:rPr lang="en-GB" altLang="en-US" dirty="0">
                <a:latin typeface="+mn-lt"/>
              </a:rPr>
              <a:t>.  Their potential weaknesses are that they </a:t>
            </a:r>
            <a:r>
              <a:rPr lang="en-GB" altLang="en-US" b="1" dirty="0">
                <a:latin typeface="+mn-lt"/>
              </a:rPr>
              <a:t>may delegate away too much personal responsibility</a:t>
            </a:r>
            <a:r>
              <a:rPr lang="en-GB" altLang="en-US" dirty="0">
                <a:latin typeface="+mn-lt"/>
              </a:rPr>
              <a:t>, and may tend to be manipulative.</a:t>
            </a:r>
            <a:br>
              <a:rPr lang="en-GB" altLang="en-US" dirty="0">
                <a:latin typeface="+mn-lt"/>
              </a:rPr>
            </a:br>
            <a:endParaRPr lang="en-GB" altLang="en-US" dirty="0">
              <a:latin typeface="+mn-lt"/>
            </a:endParaRPr>
          </a:p>
          <a:p>
            <a:pPr marL="285750" indent="-285750">
              <a:buFont typeface="Arial" panose="020B0604020202020204" pitchFamily="34" charset="0"/>
              <a:buChar char="•"/>
            </a:pPr>
            <a:r>
              <a:rPr lang="en-GB" altLang="en-US" b="1" dirty="0">
                <a:latin typeface="+mn-lt"/>
              </a:rPr>
              <a:t>5. Team Worker (TW)</a:t>
            </a:r>
            <a:r>
              <a:rPr lang="en-GB" altLang="en-US" dirty="0">
                <a:latin typeface="+mn-lt"/>
              </a:rPr>
              <a:t> </a:t>
            </a:r>
          </a:p>
          <a:p>
            <a:r>
              <a:rPr lang="en-GB" altLang="en-US" dirty="0">
                <a:latin typeface="+mn-lt"/>
              </a:rPr>
              <a:t>Team Workers are the people who </a:t>
            </a:r>
            <a:r>
              <a:rPr lang="en-GB" altLang="en-US" b="1" dirty="0">
                <a:latin typeface="+mn-lt"/>
              </a:rPr>
              <a:t>provide support and make sure the team is working together. </a:t>
            </a:r>
            <a:r>
              <a:rPr lang="en-GB" altLang="en-US" dirty="0">
                <a:latin typeface="+mn-lt"/>
              </a:rPr>
              <a:t>These people fill the role of n</a:t>
            </a:r>
            <a:r>
              <a:rPr lang="en-GB" altLang="en-US" b="1" dirty="0">
                <a:latin typeface="+mn-lt"/>
              </a:rPr>
              <a:t>egotiators within the team and they are diplomatic,</a:t>
            </a:r>
            <a:r>
              <a:rPr lang="en-GB" altLang="en-US" dirty="0">
                <a:latin typeface="+mn-lt"/>
              </a:rPr>
              <a:t> and perceptive. These tend to be popular people who are very capable in their own right but who prioritize team cohesion and helping people getting along.  Their weaknesses may be a tendency to be indecisive, and maintain </a:t>
            </a:r>
            <a:r>
              <a:rPr lang="en-GB" altLang="en-US" b="1" dirty="0">
                <a:latin typeface="+mn-lt"/>
              </a:rPr>
              <a:t>uncommitted positions during discussions and decision-making</a:t>
            </a:r>
            <a:r>
              <a:rPr lang="en-GB" altLang="en-US" dirty="0">
                <a:latin typeface="+mn-lt"/>
              </a:rPr>
              <a:t>.</a:t>
            </a:r>
            <a:br>
              <a:rPr lang="en-GB" altLang="en-US" dirty="0">
                <a:latin typeface="+mn-lt"/>
              </a:rPr>
            </a:br>
            <a:endParaRPr lang="en-GB" altLang="en-US" dirty="0">
              <a:latin typeface="+mn-lt"/>
            </a:endParaRPr>
          </a:p>
          <a:p>
            <a:pPr marL="285750" indent="-285750">
              <a:buFont typeface="Arial" panose="020B0604020202020204" pitchFamily="34" charset="0"/>
              <a:buChar char="•"/>
            </a:pPr>
            <a:r>
              <a:rPr lang="en-GB" altLang="en-US" b="1" dirty="0">
                <a:latin typeface="+mn-lt"/>
              </a:rPr>
              <a:t>6. Resource Investigator (RI)</a:t>
            </a:r>
            <a:r>
              <a:rPr lang="en-GB" altLang="en-US" dirty="0">
                <a:latin typeface="+mn-lt"/>
              </a:rPr>
              <a:t> </a:t>
            </a:r>
          </a:p>
          <a:p>
            <a:r>
              <a:rPr lang="en-GB" altLang="en-US" dirty="0">
                <a:latin typeface="+mn-lt"/>
              </a:rPr>
              <a:t>Resource Investigators are </a:t>
            </a:r>
            <a:r>
              <a:rPr lang="en-GB" altLang="en-US" b="1" dirty="0">
                <a:latin typeface="+mn-lt"/>
              </a:rPr>
              <a:t>innovative and curious</a:t>
            </a:r>
            <a:r>
              <a:rPr lang="en-GB" altLang="en-US" dirty="0">
                <a:latin typeface="+mn-lt"/>
              </a:rPr>
              <a:t>. They explore available options, develop contacts, and </a:t>
            </a:r>
            <a:r>
              <a:rPr lang="en-GB" altLang="en-US" b="1" dirty="0">
                <a:latin typeface="+mn-lt"/>
              </a:rPr>
              <a:t>negotiate for resources on behalf of the team</a:t>
            </a:r>
            <a:r>
              <a:rPr lang="en-GB" altLang="en-US" dirty="0">
                <a:latin typeface="+mn-lt"/>
              </a:rPr>
              <a:t>. They identify and work with external stakeholders to help the team accomplish its objective. They are outgoing and are often extroverted, meaning that others are often receptive to them and their ideas.  On the downside, </a:t>
            </a:r>
            <a:r>
              <a:rPr lang="en-GB" altLang="en-US" b="1" dirty="0">
                <a:latin typeface="+mn-lt"/>
              </a:rPr>
              <a:t>they may lose enthusiasm quickly, and are often overly optimistic.</a:t>
            </a:r>
          </a:p>
          <a:p>
            <a:endParaRPr lang="en-GB" altLang="en-US" dirty="0"/>
          </a:p>
        </p:txBody>
      </p:sp>
    </p:spTree>
    <p:extLst>
      <p:ext uri="{BB962C8B-B14F-4D97-AF65-F5344CB8AC3E}">
        <p14:creationId xmlns:p14="http://schemas.microsoft.com/office/powerpoint/2010/main" val="686457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Box 6"/>
          <p:cNvSpPr txBox="1">
            <a:spLocks noChangeArrowheads="1"/>
          </p:cNvSpPr>
          <p:nvPr/>
        </p:nvSpPr>
        <p:spPr bwMode="auto">
          <a:xfrm>
            <a:off x="199502" y="192768"/>
            <a:ext cx="11338381" cy="569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dirty="0">
                <a:latin typeface="+mn-lt"/>
              </a:rPr>
              <a:t>Bg: </a:t>
            </a:r>
            <a:r>
              <a:rPr lang="en-GB" altLang="en-US" sz="2400" b="1" u="sng" dirty="0">
                <a:latin typeface="+mn-lt"/>
              </a:rPr>
              <a:t>Thought Oriented Roles:</a:t>
            </a:r>
          </a:p>
          <a:p>
            <a:pPr marL="285750" indent="-285750">
              <a:buFont typeface="Arial" panose="020B0604020202020204" pitchFamily="34" charset="0"/>
              <a:buChar char="•"/>
            </a:pPr>
            <a:r>
              <a:rPr lang="en-GB" altLang="en-US" b="1" dirty="0">
                <a:latin typeface="+mn-lt"/>
              </a:rPr>
              <a:t>7. Plant (PL)</a:t>
            </a:r>
            <a:r>
              <a:rPr lang="en-GB" altLang="en-US" dirty="0">
                <a:latin typeface="+mn-lt"/>
              </a:rPr>
              <a:t> </a:t>
            </a:r>
          </a:p>
          <a:p>
            <a:r>
              <a:rPr lang="en-GB" altLang="en-US" dirty="0">
                <a:latin typeface="+mn-lt"/>
              </a:rPr>
              <a:t>The Plant is the creative </a:t>
            </a:r>
            <a:r>
              <a:rPr lang="en-GB" altLang="en-US" b="1" dirty="0">
                <a:latin typeface="+mn-lt"/>
              </a:rPr>
              <a:t>innovator who comes up with new ideas and approaches</a:t>
            </a:r>
            <a:r>
              <a:rPr lang="en-GB" altLang="en-US" dirty="0">
                <a:latin typeface="+mn-lt"/>
              </a:rPr>
              <a:t>. They </a:t>
            </a:r>
            <a:r>
              <a:rPr lang="en-GB" altLang="en-US" b="1" dirty="0">
                <a:latin typeface="+mn-lt"/>
              </a:rPr>
              <a:t>thrive on praise </a:t>
            </a:r>
            <a:r>
              <a:rPr lang="en-GB" altLang="en-US" dirty="0">
                <a:latin typeface="+mn-lt"/>
              </a:rPr>
              <a:t>but criticism is especially hard for them to deal with. Plants are often introverted and prefer to work apart from the team. </a:t>
            </a:r>
            <a:r>
              <a:rPr lang="en-GB" altLang="en-US" b="1" dirty="0">
                <a:latin typeface="+mn-lt"/>
              </a:rPr>
              <a:t>Because their ideas are so novel, they can be impractical at times. </a:t>
            </a:r>
            <a:r>
              <a:rPr lang="en-GB" altLang="en-US" dirty="0">
                <a:latin typeface="+mn-lt"/>
              </a:rPr>
              <a:t>They may also be poor communicators and can </a:t>
            </a:r>
            <a:r>
              <a:rPr lang="en-GB" altLang="en-US" b="1" dirty="0">
                <a:latin typeface="+mn-lt"/>
              </a:rPr>
              <a:t>tend to ignore given parameters and constraints.</a:t>
            </a:r>
            <a:br>
              <a:rPr lang="en-GB" altLang="en-US" dirty="0">
                <a:latin typeface="+mn-lt"/>
              </a:rPr>
            </a:br>
            <a:endParaRPr lang="en-GB" altLang="en-US" dirty="0">
              <a:latin typeface="+mn-lt"/>
            </a:endParaRPr>
          </a:p>
          <a:p>
            <a:pPr marL="285750" indent="-285750">
              <a:buFont typeface="Arial" panose="020B0604020202020204" pitchFamily="34" charset="0"/>
              <a:buChar char="•"/>
            </a:pPr>
            <a:r>
              <a:rPr lang="en-GB" altLang="en-US" b="1" dirty="0">
                <a:latin typeface="+mn-lt"/>
              </a:rPr>
              <a:t>8. Monitor – Evaluator (ME)</a:t>
            </a:r>
            <a:r>
              <a:rPr lang="en-GB" altLang="en-US" dirty="0">
                <a:latin typeface="+mn-lt"/>
              </a:rPr>
              <a:t> </a:t>
            </a:r>
          </a:p>
          <a:p>
            <a:r>
              <a:rPr lang="en-GB" altLang="en-US" b="1" dirty="0">
                <a:latin typeface="+mn-lt"/>
              </a:rPr>
              <a:t>Monitor-Evaluators are best at </a:t>
            </a:r>
            <a:r>
              <a:rPr lang="en-GB" altLang="en-US" b="1" dirty="0" err="1">
                <a:latin typeface="+mn-lt"/>
              </a:rPr>
              <a:t>analyzing</a:t>
            </a:r>
            <a:r>
              <a:rPr lang="en-GB" altLang="en-US" b="1" dirty="0">
                <a:latin typeface="+mn-lt"/>
              </a:rPr>
              <a:t> and evaluating ideas that other people (often Plants) come up with. </a:t>
            </a:r>
            <a:r>
              <a:rPr lang="en-GB" altLang="en-US" dirty="0">
                <a:latin typeface="+mn-lt"/>
              </a:rPr>
              <a:t>These people are shrewd and objective and they </a:t>
            </a:r>
            <a:r>
              <a:rPr lang="en-GB" altLang="en-US" b="1" dirty="0">
                <a:latin typeface="+mn-lt"/>
              </a:rPr>
              <a:t>carefully weigh the pros and cons of all the options before coming to a decision. </a:t>
            </a:r>
            <a:r>
              <a:rPr lang="en-GB" altLang="en-US" dirty="0">
                <a:latin typeface="+mn-lt"/>
              </a:rPr>
              <a:t> Monitor-Evaluators are </a:t>
            </a:r>
            <a:r>
              <a:rPr lang="en-GB" altLang="en-US" b="1" dirty="0">
                <a:latin typeface="+mn-lt"/>
              </a:rPr>
              <a:t>critical thinkers </a:t>
            </a:r>
            <a:r>
              <a:rPr lang="en-GB" altLang="en-US" dirty="0">
                <a:latin typeface="+mn-lt"/>
              </a:rPr>
              <a:t>and very strategic in their approach. They are </a:t>
            </a:r>
            <a:r>
              <a:rPr lang="en-GB" altLang="en-US" b="1" dirty="0">
                <a:latin typeface="+mn-lt"/>
              </a:rPr>
              <a:t>often perceived as detached or unemotional</a:t>
            </a:r>
            <a:r>
              <a:rPr lang="en-GB" altLang="en-US" dirty="0">
                <a:latin typeface="+mn-lt"/>
              </a:rPr>
              <a:t>. Sometimes they are </a:t>
            </a:r>
            <a:r>
              <a:rPr lang="en-GB" altLang="en-US" b="1" dirty="0">
                <a:latin typeface="+mn-lt"/>
              </a:rPr>
              <a:t>poor motivators </a:t>
            </a:r>
            <a:r>
              <a:rPr lang="en-GB" altLang="en-US" dirty="0">
                <a:latin typeface="+mn-lt"/>
              </a:rPr>
              <a:t>who react to events rather than instigating them</a:t>
            </a:r>
          </a:p>
          <a:p>
            <a:endParaRPr lang="en-GB" altLang="en-US" b="1" dirty="0">
              <a:latin typeface="+mn-lt"/>
            </a:endParaRPr>
          </a:p>
          <a:p>
            <a:pPr marL="285750" indent="-285750">
              <a:buFont typeface="Arial" panose="020B0604020202020204" pitchFamily="34" charset="0"/>
              <a:buChar char="•"/>
            </a:pPr>
            <a:r>
              <a:rPr lang="en-GB" altLang="en-US" b="1" dirty="0">
                <a:latin typeface="+mn-lt"/>
              </a:rPr>
              <a:t>9. Specialist (SP)</a:t>
            </a:r>
            <a:r>
              <a:rPr lang="en-GB" altLang="en-US" dirty="0">
                <a:latin typeface="+mn-lt"/>
              </a:rPr>
              <a:t> </a:t>
            </a:r>
          </a:p>
          <a:p>
            <a:r>
              <a:rPr lang="en-GB" altLang="en-US" dirty="0">
                <a:latin typeface="+mn-lt"/>
              </a:rPr>
              <a:t>Specialists are </a:t>
            </a:r>
            <a:r>
              <a:rPr lang="en-GB" altLang="en-US" b="1" dirty="0">
                <a:latin typeface="+mn-lt"/>
              </a:rPr>
              <a:t>people who have specialized knowledge that is needed to get the job done</a:t>
            </a:r>
            <a:r>
              <a:rPr lang="en-GB" altLang="en-US" dirty="0">
                <a:latin typeface="+mn-lt"/>
              </a:rPr>
              <a:t>. They pride themselves on their skills and abilities, and they work to maintain their professional status. </a:t>
            </a:r>
            <a:r>
              <a:rPr lang="en-GB" altLang="en-US" b="1" dirty="0">
                <a:latin typeface="+mn-lt"/>
              </a:rPr>
              <a:t>Their job within the team is to be an expert in the area, and they commit themselves fully to their field of expertise</a:t>
            </a:r>
            <a:r>
              <a:rPr lang="en-GB" altLang="en-US" dirty="0">
                <a:latin typeface="+mn-lt"/>
              </a:rPr>
              <a:t>.  This may </a:t>
            </a:r>
            <a:r>
              <a:rPr lang="en-GB" altLang="en-US" b="1" dirty="0">
                <a:latin typeface="+mn-lt"/>
              </a:rPr>
              <a:t>limit their contribution, and lead to a preoccupation with technicalities</a:t>
            </a:r>
            <a:r>
              <a:rPr lang="en-GB" altLang="en-US" dirty="0">
                <a:latin typeface="+mn-lt"/>
              </a:rPr>
              <a:t> at the expense of the bigger picture.</a:t>
            </a:r>
          </a:p>
          <a:p>
            <a:endParaRPr lang="en-GB" altLang="en-US" sz="1600" dirty="0"/>
          </a:p>
        </p:txBody>
      </p:sp>
    </p:spTree>
    <p:extLst>
      <p:ext uri="{BB962C8B-B14F-4D97-AF65-F5344CB8AC3E}">
        <p14:creationId xmlns:p14="http://schemas.microsoft.com/office/powerpoint/2010/main" val="3105942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Box 5"/>
          <p:cNvSpPr txBox="1">
            <a:spLocks noChangeArrowheads="1"/>
          </p:cNvSpPr>
          <p:nvPr/>
        </p:nvSpPr>
        <p:spPr bwMode="auto">
          <a:xfrm>
            <a:off x="207650" y="730054"/>
            <a:ext cx="11338577"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285750" indent="-285750">
              <a:buFont typeface="Arial" panose="020B0604020202020204" pitchFamily="34" charset="0"/>
              <a:buChar char="•"/>
            </a:pPr>
            <a:r>
              <a:rPr lang="en-GB" altLang="en-US" sz="1600" b="1" dirty="0"/>
              <a:t>Balance is key:</a:t>
            </a:r>
          </a:p>
          <a:p>
            <a:r>
              <a:rPr lang="en-GB" altLang="en-US" sz="1600" dirty="0"/>
              <a:t>Whilst some Team Roles were more “high profile” and some team members shouted more loudly than others, </a:t>
            </a:r>
            <a:r>
              <a:rPr lang="en-GB" altLang="en-US" sz="1600" b="1" dirty="0"/>
              <a:t>each of the behaviours are EQUALLY essential </a:t>
            </a:r>
            <a:r>
              <a:rPr lang="en-GB" altLang="en-US" sz="1600" dirty="0"/>
              <a:t>in getting the team successfully from start to finish. The key to the most successful Teams was </a:t>
            </a:r>
            <a:r>
              <a:rPr lang="en-GB" altLang="en-US" sz="1600" b="1" dirty="0"/>
              <a:t>BALANCE</a:t>
            </a:r>
            <a:r>
              <a:rPr lang="en-GB" altLang="en-US" sz="1600" dirty="0"/>
              <a:t>. </a:t>
            </a:r>
          </a:p>
          <a:p>
            <a:r>
              <a:rPr lang="en-GB" altLang="en-US" sz="1600" dirty="0"/>
              <a:t>For example, Meredith Belbin found that a team with no Plant struggled to come up with the initial spark of an idea with which to push forward. However, once too many Plants were in the team, bad ideas concealed good ones and non-starters were given too much airtime. </a:t>
            </a:r>
            <a:br>
              <a:rPr lang="en-GB" altLang="en-US" sz="1600" dirty="0"/>
            </a:br>
            <a:endParaRPr lang="en-GB" altLang="en-US" sz="1600" dirty="0"/>
          </a:p>
          <a:p>
            <a:pPr marL="285750" indent="-285750">
              <a:buFont typeface="Arial" panose="020B0604020202020204" pitchFamily="34" charset="0"/>
              <a:buChar char="•"/>
            </a:pPr>
            <a:r>
              <a:rPr lang="en-GB" altLang="en-US" sz="1600" b="1" dirty="0"/>
              <a:t>Strengths and allowable weaknesses</a:t>
            </a:r>
          </a:p>
          <a:p>
            <a:r>
              <a:rPr lang="en-GB" altLang="en-US" sz="1600" dirty="0"/>
              <a:t>As well as the strength or contribution they provided, each Team Role was also found to have an “allowable weakness”: a flipside of the behavioural characteristics, which is allowable in the team because of the strength which goes with it. For example, the unorthodox Plant could be forgetful or scatty. </a:t>
            </a:r>
            <a:r>
              <a:rPr lang="en-GB" altLang="en-US" sz="1600" dirty="0" err="1"/>
              <a:t>Teamworkers</a:t>
            </a:r>
            <a:r>
              <a:rPr lang="en-GB" altLang="en-US" sz="1600" dirty="0"/>
              <a:t>, concerned with the welfare and morale of the team, found it difficult to make decisions. Shapers risked becoming aggressive and bad-humoured in their attempts to get things done.</a:t>
            </a:r>
            <a:br>
              <a:rPr lang="en-GB" altLang="en-US" sz="1600" dirty="0"/>
            </a:br>
            <a:endParaRPr lang="en-GB" altLang="en-US" sz="1600" dirty="0"/>
          </a:p>
          <a:p>
            <a:pPr marL="285750" indent="-285750">
              <a:buFont typeface="Arial" panose="020B0604020202020204" pitchFamily="34" charset="0"/>
              <a:buChar char="•"/>
            </a:pPr>
            <a:r>
              <a:rPr lang="en-GB" altLang="en-US" sz="1600" b="1" dirty="0"/>
              <a:t>How do I find out my Team Role preferences?</a:t>
            </a:r>
          </a:p>
          <a:p>
            <a:r>
              <a:rPr lang="en-GB" altLang="en-US" sz="1600" dirty="0"/>
              <a:t>To find out which of the 9 Belbin Team Roles you have an affinity towards, and which ones you don’t, you need to complete a Belbin Self-Perception Inventory. This slide deck provides a quick test to help you identify which role you might affiliate with and is based on Belbin Self-Perception Inventory questionnaire</a:t>
            </a:r>
            <a:r>
              <a:rPr lang="en-GB" altLang="en-US" sz="1600" b="1" dirty="0"/>
              <a:t>: </a:t>
            </a:r>
            <a:r>
              <a:rPr lang="en-GB" altLang="en-US" sz="1600" dirty="0">
                <a:hlinkClick r:id="rId2"/>
              </a:rPr>
              <a:t>http://www.123test.com/team-roles-test/</a:t>
            </a:r>
            <a:r>
              <a:rPr lang="en-GB" altLang="en-US" sz="1600" dirty="0"/>
              <a:t>.</a:t>
            </a:r>
            <a:endParaRPr lang="en-GB" sz="1600" dirty="0"/>
          </a:p>
          <a:p>
            <a:r>
              <a:rPr lang="en-GB" altLang="en-US" sz="1600" dirty="0"/>
              <a:t> </a:t>
            </a:r>
            <a:endParaRPr lang="en-GB" altLang="en-US" dirty="0"/>
          </a:p>
        </p:txBody>
      </p:sp>
      <p:sp>
        <p:nvSpPr>
          <p:cNvPr id="5" name="Title 1"/>
          <p:cNvSpPr>
            <a:spLocks noGrp="1"/>
          </p:cNvSpPr>
          <p:nvPr>
            <p:ph type="title"/>
          </p:nvPr>
        </p:nvSpPr>
        <p:spPr>
          <a:xfrm>
            <a:off x="1522297" y="63430"/>
            <a:ext cx="8229600" cy="801537"/>
          </a:xfrm>
        </p:spPr>
        <p:txBody>
          <a:bodyPr/>
          <a:lstStyle/>
          <a:p>
            <a:pPr>
              <a:defRPr/>
            </a:pPr>
            <a:r>
              <a:rPr lang="en-GB" sz="2400" dirty="0" err="1"/>
              <a:t>Bg</a:t>
            </a:r>
            <a:r>
              <a:rPr lang="en-GB" sz="2400" dirty="0"/>
              <a:t>: </a:t>
            </a:r>
            <a:r>
              <a:rPr lang="en-GB" b="1" u="sng" dirty="0"/>
              <a:t>Belbin Team Role Theory</a:t>
            </a:r>
          </a:p>
        </p:txBody>
      </p:sp>
    </p:spTree>
    <p:extLst>
      <p:ext uri="{BB962C8B-B14F-4D97-AF65-F5344CB8AC3E}">
        <p14:creationId xmlns:p14="http://schemas.microsoft.com/office/powerpoint/2010/main" val="2832722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Belbin’s Team Test Activity:</a:t>
            </a:r>
          </a:p>
        </p:txBody>
      </p:sp>
      <p:sp>
        <p:nvSpPr>
          <p:cNvPr id="3" name="Content Placeholder 2"/>
          <p:cNvSpPr>
            <a:spLocks noGrp="1"/>
          </p:cNvSpPr>
          <p:nvPr>
            <p:ph idx="1"/>
          </p:nvPr>
        </p:nvSpPr>
        <p:spPr/>
        <p:txBody>
          <a:bodyPr>
            <a:normAutofit/>
          </a:bodyPr>
          <a:lstStyle/>
          <a:p>
            <a:pPr marL="450850" indent="-342900">
              <a:spcBef>
                <a:spcPts val="0"/>
              </a:spcBef>
            </a:pPr>
            <a:r>
              <a:rPr lang="en-GB" dirty="0"/>
              <a:t>If you haven’t already done so (from the previous slide), c</a:t>
            </a:r>
            <a:r>
              <a:rPr lang="en-GB" sz="3200" dirty="0"/>
              <a:t>omplete the following </a:t>
            </a:r>
            <a:r>
              <a:rPr lang="en-GB" sz="3200" b="1" dirty="0"/>
              <a:t>Belbin</a:t>
            </a:r>
            <a:r>
              <a:rPr lang="en-GB" sz="3200" dirty="0"/>
              <a:t> </a:t>
            </a:r>
            <a:r>
              <a:rPr lang="en-GB" altLang="en-US" sz="3200" b="1" dirty="0"/>
              <a:t>Team Role test </a:t>
            </a:r>
            <a:r>
              <a:rPr lang="en-GB" altLang="en-US" sz="3200" dirty="0"/>
              <a:t>that is based on Belbin’s Self-Perception Inventory questionnaire: </a:t>
            </a:r>
          </a:p>
          <a:p>
            <a:pPr marL="450850" indent="-342900">
              <a:spcBef>
                <a:spcPts val="0"/>
              </a:spcBef>
            </a:pPr>
            <a:r>
              <a:rPr lang="en-GB" altLang="en-US" sz="3200" dirty="0">
                <a:hlinkClick r:id="rId2"/>
              </a:rPr>
              <a:t>http://www.123test.com/team-roles-test/</a:t>
            </a:r>
            <a:r>
              <a:rPr lang="en-GB" altLang="en-US" sz="3200" dirty="0"/>
              <a:t>.</a:t>
            </a:r>
          </a:p>
        </p:txBody>
      </p:sp>
    </p:spTree>
    <p:extLst>
      <p:ext uri="{BB962C8B-B14F-4D97-AF65-F5344CB8AC3E}">
        <p14:creationId xmlns:p14="http://schemas.microsoft.com/office/powerpoint/2010/main" val="39257493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33461" y="135908"/>
            <a:ext cx="9725077" cy="992676"/>
          </a:xfrm>
        </p:spPr>
        <p:txBody>
          <a:bodyPr>
            <a:normAutofit fontScale="90000"/>
          </a:bodyPr>
          <a:lstStyle/>
          <a:p>
            <a:pPr algn="ctr">
              <a:defRPr/>
            </a:pPr>
            <a:r>
              <a:rPr lang="en-GB" b="1" dirty="0"/>
              <a:t>3. </a:t>
            </a:r>
            <a:r>
              <a:rPr lang="en-GB" b="1" u="sng" dirty="0"/>
              <a:t>Myers-Briggs Type Indicator (MBTI)</a:t>
            </a:r>
          </a:p>
        </p:txBody>
      </p:sp>
      <p:sp>
        <p:nvSpPr>
          <p:cNvPr id="60418" name="Content Placeholder 1"/>
          <p:cNvSpPr>
            <a:spLocks noGrp="1"/>
          </p:cNvSpPr>
          <p:nvPr>
            <p:ph idx="1"/>
          </p:nvPr>
        </p:nvSpPr>
        <p:spPr>
          <a:xfrm>
            <a:off x="375430" y="970360"/>
            <a:ext cx="11441140" cy="4752521"/>
          </a:xfrm>
        </p:spPr>
        <p:txBody>
          <a:bodyPr>
            <a:normAutofit fontScale="92500"/>
          </a:bodyPr>
          <a:lstStyle/>
          <a:p>
            <a:r>
              <a:rPr lang="en-GB" altLang="en-US" sz="2400" dirty="0"/>
              <a:t>The </a:t>
            </a:r>
            <a:r>
              <a:rPr lang="en-GB" altLang="en-US" sz="2400" b="1" dirty="0"/>
              <a:t>Myers–Briggs Type Indicator</a:t>
            </a:r>
            <a:r>
              <a:rPr lang="en-GB" altLang="en-US" sz="2400" dirty="0"/>
              <a:t> (</a:t>
            </a:r>
            <a:r>
              <a:rPr lang="en-GB" altLang="en-US" sz="2400" b="1" dirty="0"/>
              <a:t>MBTI</a:t>
            </a:r>
            <a:r>
              <a:rPr lang="en-GB" altLang="en-US" sz="2400" dirty="0"/>
              <a:t>) is an introspective self-report questionnaire designed to indicate  preferences in how people perceive the world and make decisions.</a:t>
            </a:r>
          </a:p>
          <a:p>
            <a:r>
              <a:rPr lang="en-GB" altLang="en-US" sz="2400" dirty="0"/>
              <a:t>It can help you to identify your </a:t>
            </a:r>
            <a:r>
              <a:rPr lang="en-GB" altLang="en-US" sz="2400" b="1" dirty="0"/>
              <a:t>character strengths &amp; traits, </a:t>
            </a:r>
            <a:r>
              <a:rPr lang="en-GB" altLang="en-US" sz="2400" dirty="0"/>
              <a:t>and to help you know how you can best contribute to a team.</a:t>
            </a:r>
          </a:p>
          <a:p>
            <a:r>
              <a:rPr lang="en-GB" altLang="en-US" sz="2400" dirty="0"/>
              <a:t>The MBTI was constructed by </a:t>
            </a:r>
            <a:r>
              <a:rPr lang="en-GB" altLang="en-US" sz="2400" b="1" dirty="0"/>
              <a:t>Katharine Cook Briggs</a:t>
            </a:r>
            <a:r>
              <a:rPr lang="en-GB" altLang="en-US" sz="2400" dirty="0"/>
              <a:t> and her daughter </a:t>
            </a:r>
            <a:r>
              <a:rPr lang="en-GB" altLang="en-US" sz="2400" b="1" dirty="0"/>
              <a:t>Isabel Briggs Myers</a:t>
            </a:r>
            <a:r>
              <a:rPr lang="en-GB" altLang="en-US" sz="2400" dirty="0"/>
              <a:t>. </a:t>
            </a:r>
          </a:p>
          <a:p>
            <a:r>
              <a:rPr lang="en-GB" altLang="en-US" sz="2400" dirty="0"/>
              <a:t>The underlying assumption of the MBTI is that we all have specific preferences in the way we interpret our experiences, and these preferences underlie our interests, needs, values, and motivation.</a:t>
            </a:r>
          </a:p>
          <a:p>
            <a:r>
              <a:rPr lang="en-GB" altLang="en-US" sz="2400" dirty="0"/>
              <a:t>It is based on the typological theory proposed by </a:t>
            </a:r>
            <a:r>
              <a:rPr lang="en-GB" altLang="en-US" sz="2400" b="1" dirty="0"/>
              <a:t>Carl Jung </a:t>
            </a:r>
            <a:r>
              <a:rPr lang="en-GB" altLang="en-US" sz="2400" dirty="0"/>
              <a:t>who had speculated that there are </a:t>
            </a:r>
            <a:r>
              <a:rPr lang="en-GB" altLang="en-US" sz="2400" b="1" dirty="0"/>
              <a:t>four principal psychological functions </a:t>
            </a:r>
            <a:r>
              <a:rPr lang="en-GB" altLang="en-US" sz="2400" dirty="0"/>
              <a:t>by which humans experience the world: </a:t>
            </a:r>
            <a:r>
              <a:rPr lang="en-GB" altLang="en-US" sz="2400" b="1" dirty="0"/>
              <a:t>sensation</a:t>
            </a:r>
            <a:r>
              <a:rPr lang="en-GB" altLang="en-US" sz="2400" dirty="0"/>
              <a:t>, </a:t>
            </a:r>
            <a:r>
              <a:rPr lang="en-GB" altLang="en-US" sz="2400" b="1" dirty="0"/>
              <a:t>intuition</a:t>
            </a:r>
            <a:r>
              <a:rPr lang="en-GB" altLang="en-US" sz="2400" dirty="0"/>
              <a:t>, </a:t>
            </a:r>
            <a:r>
              <a:rPr lang="en-GB" altLang="en-US" sz="2400" b="1" dirty="0"/>
              <a:t>feeling</a:t>
            </a:r>
            <a:r>
              <a:rPr lang="en-GB" altLang="en-US" sz="2400" dirty="0"/>
              <a:t>, </a:t>
            </a:r>
            <a:r>
              <a:rPr lang="en-GB" altLang="en-US" sz="2400" b="1" dirty="0"/>
              <a:t>and thinking </a:t>
            </a:r>
            <a:r>
              <a:rPr lang="en-GB" altLang="en-US" sz="2400" dirty="0"/>
              <a:t>– </a:t>
            </a:r>
            <a:r>
              <a:rPr lang="en-GB" altLang="en-US" sz="2400" b="1" dirty="0"/>
              <a:t>and that one of these four functions is dominant for a person most of the time</a:t>
            </a:r>
            <a:r>
              <a:rPr lang="en-GB" altLang="en-US" sz="2400" dirty="0"/>
              <a:t>.</a:t>
            </a:r>
            <a:endParaRPr lang="en-GB" altLang="en-US" sz="2400" baseline="30000" dirty="0"/>
          </a:p>
          <a:p>
            <a:endParaRPr lang="en-US" altLang="en-US" sz="2400" dirty="0"/>
          </a:p>
        </p:txBody>
      </p:sp>
    </p:spTree>
    <p:extLst>
      <p:ext uri="{BB962C8B-B14F-4D97-AF65-F5344CB8AC3E}">
        <p14:creationId xmlns:p14="http://schemas.microsoft.com/office/powerpoint/2010/main" val="1836813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DED07-3200-4178-B059-5F080FF6F2E0}"/>
              </a:ext>
            </a:extLst>
          </p:cNvPr>
          <p:cNvSpPr>
            <a:spLocks noGrp="1"/>
          </p:cNvSpPr>
          <p:nvPr>
            <p:ph type="title"/>
          </p:nvPr>
        </p:nvSpPr>
        <p:spPr/>
        <p:txBody>
          <a:bodyPr/>
          <a:lstStyle/>
          <a:p>
            <a:r>
              <a:rPr lang="en-GB" b="1" u="sng" dirty="0"/>
              <a:t>MBTI types</a:t>
            </a:r>
          </a:p>
        </p:txBody>
      </p:sp>
      <p:sp>
        <p:nvSpPr>
          <p:cNvPr id="3" name="Content Placeholder 2">
            <a:extLst>
              <a:ext uri="{FF2B5EF4-FFF2-40B4-BE49-F238E27FC236}">
                <a16:creationId xmlns:a16="http://schemas.microsoft.com/office/drawing/2014/main" id="{7F477F9A-0568-401A-829A-2284A351224E}"/>
              </a:ext>
            </a:extLst>
          </p:cNvPr>
          <p:cNvSpPr>
            <a:spLocks noGrp="1"/>
          </p:cNvSpPr>
          <p:nvPr>
            <p:ph idx="1"/>
          </p:nvPr>
        </p:nvSpPr>
        <p:spPr>
          <a:xfrm>
            <a:off x="683740" y="1410130"/>
            <a:ext cx="10972800" cy="3917032"/>
          </a:xfrm>
        </p:spPr>
        <p:txBody>
          <a:bodyPr>
            <a:normAutofit fontScale="85000" lnSpcReduction="20000"/>
          </a:bodyPr>
          <a:lstStyle/>
          <a:p>
            <a:r>
              <a:rPr lang="en-GB" sz="2800" b="0" i="0" dirty="0">
                <a:solidFill>
                  <a:srgbClr val="202122"/>
                </a:solidFill>
                <a:effectLst/>
              </a:rPr>
              <a:t>The four categories are:</a:t>
            </a:r>
          </a:p>
          <a:p>
            <a:pPr lvl="1">
              <a:buFont typeface="Courier New" panose="02070309020205020404" pitchFamily="49" charset="0"/>
              <a:buChar char="o"/>
            </a:pPr>
            <a:r>
              <a:rPr lang="en-GB" b="1" i="0" dirty="0">
                <a:solidFill>
                  <a:srgbClr val="202122"/>
                </a:solidFill>
                <a:effectLst/>
              </a:rPr>
              <a:t>Introversion/Extraversion; </a:t>
            </a:r>
          </a:p>
          <a:p>
            <a:pPr lvl="1">
              <a:buFont typeface="Courier New" panose="02070309020205020404" pitchFamily="49" charset="0"/>
              <a:buChar char="o"/>
            </a:pPr>
            <a:r>
              <a:rPr lang="en-GB" b="1" i="0" dirty="0">
                <a:solidFill>
                  <a:srgbClr val="202122"/>
                </a:solidFill>
                <a:effectLst/>
              </a:rPr>
              <a:t>Sensing/Intuition;</a:t>
            </a:r>
          </a:p>
          <a:p>
            <a:pPr lvl="1">
              <a:buFont typeface="Courier New" panose="02070309020205020404" pitchFamily="49" charset="0"/>
              <a:buChar char="o"/>
            </a:pPr>
            <a:r>
              <a:rPr lang="en-GB" b="1" i="0" dirty="0">
                <a:solidFill>
                  <a:srgbClr val="202122"/>
                </a:solidFill>
                <a:effectLst/>
              </a:rPr>
              <a:t>Thinking/Feeling; </a:t>
            </a:r>
          </a:p>
          <a:p>
            <a:pPr lvl="1">
              <a:buFont typeface="Courier New" panose="02070309020205020404" pitchFamily="49" charset="0"/>
              <a:buChar char="o"/>
            </a:pPr>
            <a:r>
              <a:rPr lang="en-GB" b="1" i="0" dirty="0">
                <a:solidFill>
                  <a:srgbClr val="202122"/>
                </a:solidFill>
                <a:effectLst/>
              </a:rPr>
              <a:t>Judging/Perceiving. </a:t>
            </a:r>
          </a:p>
          <a:p>
            <a:pPr>
              <a:buFont typeface="Courier New" panose="02070309020205020404" pitchFamily="49" charset="0"/>
              <a:buChar char="o"/>
            </a:pPr>
            <a:r>
              <a:rPr lang="en-GB" sz="2800" b="0" i="0" dirty="0">
                <a:solidFill>
                  <a:srgbClr val="202122"/>
                </a:solidFill>
                <a:effectLst/>
              </a:rPr>
              <a:t>Each person is said to have one preferred quality from each category. </a:t>
            </a:r>
          </a:p>
          <a:p>
            <a:pPr>
              <a:buFont typeface="Courier New" panose="02070309020205020404" pitchFamily="49" charset="0"/>
              <a:buChar char="o"/>
            </a:pPr>
            <a:r>
              <a:rPr lang="en-GB" sz="2800" b="0" i="0" dirty="0">
                <a:solidFill>
                  <a:srgbClr val="202122"/>
                </a:solidFill>
                <a:effectLst/>
              </a:rPr>
              <a:t>Although each person is unique, people generally fall under 16 MBTI types / roles. </a:t>
            </a:r>
          </a:p>
          <a:p>
            <a:pPr>
              <a:buFont typeface="Courier New" panose="02070309020205020404" pitchFamily="49" charset="0"/>
              <a:buChar char="o"/>
            </a:pPr>
            <a:r>
              <a:rPr lang="en-GB" sz="2800" b="0" i="0" dirty="0">
                <a:solidFill>
                  <a:srgbClr val="202124"/>
                </a:solidFill>
                <a:effectLst/>
              </a:rPr>
              <a:t>The </a:t>
            </a:r>
            <a:r>
              <a:rPr lang="en-GB" sz="2800" b="1" i="0" dirty="0">
                <a:solidFill>
                  <a:srgbClr val="202124"/>
                </a:solidFill>
                <a:effectLst/>
              </a:rPr>
              <a:t>MBTI</a:t>
            </a:r>
            <a:r>
              <a:rPr lang="en-GB" sz="2800" b="0" i="0" dirty="0">
                <a:solidFill>
                  <a:srgbClr val="202124"/>
                </a:solidFill>
                <a:effectLst/>
              </a:rPr>
              <a:t> tool analyses for preferences, creating 16 different </a:t>
            </a:r>
            <a:r>
              <a:rPr lang="en-GB" sz="2800" b="1" i="0" dirty="0">
                <a:solidFill>
                  <a:srgbClr val="202124"/>
                </a:solidFill>
                <a:effectLst/>
              </a:rPr>
              <a:t>personality</a:t>
            </a:r>
            <a:r>
              <a:rPr lang="en-GB" sz="2800" b="0" i="0" dirty="0">
                <a:solidFill>
                  <a:srgbClr val="202124"/>
                </a:solidFill>
                <a:effectLst/>
              </a:rPr>
              <a:t> types that can be used to identify suitable team roles / career choices.</a:t>
            </a:r>
            <a:endParaRPr lang="en-GB" sz="2800" dirty="0"/>
          </a:p>
        </p:txBody>
      </p:sp>
    </p:spTree>
    <p:extLst>
      <p:ext uri="{BB962C8B-B14F-4D97-AF65-F5344CB8AC3E}">
        <p14:creationId xmlns:p14="http://schemas.microsoft.com/office/powerpoint/2010/main" val="8794717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Activity:</a:t>
            </a:r>
            <a:br>
              <a:rPr lang="en-GB" b="1" u="sng" dirty="0"/>
            </a:br>
            <a:r>
              <a:rPr lang="en-GB" b="1" u="sng" dirty="0"/>
              <a:t>MBTI Self-Discovery Survey (</a:t>
            </a:r>
            <a:r>
              <a:rPr lang="en-GB" b="1" u="sng" dirty="0" err="1"/>
              <a:t>MBTi</a:t>
            </a:r>
            <a:r>
              <a:rPr lang="en-GB" b="1" u="sng" dirty="0"/>
              <a:t>)</a:t>
            </a:r>
          </a:p>
        </p:txBody>
      </p:sp>
      <p:sp>
        <p:nvSpPr>
          <p:cNvPr id="3" name="Content Placeholder 2"/>
          <p:cNvSpPr>
            <a:spLocks noGrp="1"/>
          </p:cNvSpPr>
          <p:nvPr>
            <p:ph idx="1"/>
          </p:nvPr>
        </p:nvSpPr>
        <p:spPr/>
        <p:txBody>
          <a:bodyPr>
            <a:normAutofit lnSpcReduction="10000"/>
          </a:bodyPr>
          <a:lstStyle/>
          <a:p>
            <a:r>
              <a:rPr lang="en-GB" dirty="0"/>
              <a:t>To discover your MBTI role, try a similar and simplified version of the Myers-Briggs </a:t>
            </a:r>
            <a:r>
              <a:rPr lang="en-GB" dirty="0" err="1"/>
              <a:t>MBTi</a:t>
            </a:r>
            <a:r>
              <a:rPr lang="en-GB" dirty="0"/>
              <a:t> questionnaire to identify your Strengths and </a:t>
            </a:r>
            <a:r>
              <a:rPr lang="en-GB" altLang="en-US" dirty="0"/>
              <a:t>Positive Characteristics. </a:t>
            </a:r>
          </a:p>
          <a:p>
            <a:r>
              <a:rPr lang="en-GB" altLang="en-US" dirty="0"/>
              <a:t>Choose from one of the tests below:</a:t>
            </a:r>
          </a:p>
          <a:p>
            <a:pPr lvl="1">
              <a:buFont typeface="Wingdings" panose="05000000000000000000" pitchFamily="2" charset="2"/>
              <a:buChar char="Ø"/>
            </a:pPr>
            <a:r>
              <a:rPr lang="en-GB" altLang="en-US" dirty="0">
                <a:hlinkClick r:id="rId2"/>
              </a:rPr>
              <a:t>https://www.truity.com/test/type-finder-personality-test-new</a:t>
            </a:r>
            <a:r>
              <a:rPr lang="en-GB" altLang="en-US" dirty="0"/>
              <a:t>.</a:t>
            </a:r>
          </a:p>
          <a:p>
            <a:pPr lvl="1">
              <a:buFont typeface="Wingdings" panose="05000000000000000000" pitchFamily="2" charset="2"/>
              <a:buChar char="Ø"/>
            </a:pPr>
            <a:r>
              <a:rPr lang="en-GB" altLang="en-US" dirty="0">
                <a:hlinkClick r:id="rId3"/>
              </a:rPr>
              <a:t>https://personalitymax.com/personality-test/</a:t>
            </a:r>
            <a:r>
              <a:rPr lang="en-GB" altLang="en-US" dirty="0"/>
              <a:t>.</a:t>
            </a:r>
          </a:p>
          <a:p>
            <a:pPr lvl="2">
              <a:buFont typeface="Courier New" panose="02070309020205020404" pitchFamily="49" charset="0"/>
              <a:buChar char="o"/>
            </a:pPr>
            <a:r>
              <a:rPr lang="en-GB" altLang="en-US" sz="1600" dirty="0"/>
              <a:t>For more information about the test and the personality types please </a:t>
            </a:r>
            <a:r>
              <a:rPr lang="en-GB" altLang="en-US" sz="1600" dirty="0">
                <a:hlinkClick r:id="rId4"/>
              </a:rPr>
              <a:t>click-here</a:t>
            </a:r>
            <a:r>
              <a:rPr lang="en-GB" altLang="en-US" sz="1600" dirty="0"/>
              <a:t>. For </a:t>
            </a:r>
            <a:r>
              <a:rPr lang="en-GB" sz="1600" b="0" i="0" dirty="0">
                <a:solidFill>
                  <a:srgbClr val="242222"/>
                </a:solidFill>
                <a:effectLst/>
              </a:rPr>
              <a:t>more information about the Myers Briggs Type assessment and/or to</a:t>
            </a:r>
            <a:r>
              <a:rPr lang="en-GB" altLang="en-US" sz="1600" dirty="0"/>
              <a:t> learn more about </a:t>
            </a:r>
            <a:r>
              <a:rPr lang="en-GB" sz="1600" b="0" i="0" dirty="0">
                <a:solidFill>
                  <a:srgbClr val="242222"/>
                </a:solidFill>
                <a:effectLst/>
              </a:rPr>
              <a:t>the official Myers Briggs Type Indicator, please </a:t>
            </a:r>
            <a:r>
              <a:rPr lang="en-GB" sz="1600" b="0" i="0" dirty="0">
                <a:solidFill>
                  <a:srgbClr val="242222"/>
                </a:solidFill>
                <a:effectLst/>
                <a:hlinkClick r:id="rId5"/>
              </a:rPr>
              <a:t>click-here</a:t>
            </a:r>
            <a:r>
              <a:rPr lang="en-GB" sz="1600" b="0" i="0" dirty="0">
                <a:solidFill>
                  <a:srgbClr val="242222"/>
                </a:solidFill>
                <a:effectLst/>
              </a:rPr>
              <a:t>.</a:t>
            </a:r>
            <a:endParaRPr lang="en-GB" altLang="en-US" sz="1600" dirty="0"/>
          </a:p>
        </p:txBody>
      </p:sp>
    </p:spTree>
    <p:extLst>
      <p:ext uri="{BB962C8B-B14F-4D97-AF65-F5344CB8AC3E}">
        <p14:creationId xmlns:p14="http://schemas.microsoft.com/office/powerpoint/2010/main" val="2417074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www.briancullen.net/training/wp-content/uploads/Profiles-MBT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908" y="72078"/>
            <a:ext cx="7825641" cy="5604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0" y="5399315"/>
            <a:ext cx="660400" cy="276999"/>
          </a:xfrm>
          <a:prstGeom prst="rect">
            <a:avLst/>
          </a:prstGeom>
          <a:noFill/>
        </p:spPr>
        <p:txBody>
          <a:bodyPr wrap="square" rtlCol="0">
            <a:spAutoFit/>
          </a:bodyPr>
          <a:lstStyle/>
          <a:p>
            <a:r>
              <a:rPr lang="en-GB" sz="1200" dirty="0"/>
              <a:t>Ref: </a:t>
            </a:r>
            <a:r>
              <a:rPr lang="en-GB" sz="1200" dirty="0">
                <a:hlinkClick r:id="rId4"/>
              </a:rPr>
              <a:t>(1)</a:t>
            </a:r>
            <a:endParaRPr lang="en-GB" sz="1200" dirty="0"/>
          </a:p>
        </p:txBody>
      </p:sp>
      <p:sp>
        <p:nvSpPr>
          <p:cNvPr id="3" name="TextBox 2">
            <a:extLst>
              <a:ext uri="{FF2B5EF4-FFF2-40B4-BE49-F238E27FC236}">
                <a16:creationId xmlns:a16="http://schemas.microsoft.com/office/drawing/2014/main" id="{F4D9A7FF-76E0-43C3-97CA-8C8A525EF9E7}"/>
              </a:ext>
            </a:extLst>
          </p:cNvPr>
          <p:cNvSpPr txBox="1"/>
          <p:nvPr/>
        </p:nvSpPr>
        <p:spPr>
          <a:xfrm>
            <a:off x="164892" y="337279"/>
            <a:ext cx="2368446" cy="1384995"/>
          </a:xfrm>
          <a:prstGeom prst="rect">
            <a:avLst/>
          </a:prstGeom>
          <a:noFill/>
        </p:spPr>
        <p:txBody>
          <a:bodyPr wrap="square" rtlCol="0">
            <a:spAutoFit/>
          </a:bodyPr>
          <a:lstStyle/>
          <a:p>
            <a:r>
              <a:rPr lang="en-GB" sz="2800" b="1" u="sng" dirty="0"/>
              <a:t>The 16 roles / personality types:</a:t>
            </a:r>
          </a:p>
        </p:txBody>
      </p:sp>
    </p:spTree>
    <p:extLst>
      <p:ext uri="{BB962C8B-B14F-4D97-AF65-F5344CB8AC3E}">
        <p14:creationId xmlns:p14="http://schemas.microsoft.com/office/powerpoint/2010/main" val="7608286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FCF87-9B3F-4888-A811-9BDC1ED5FBA5}"/>
              </a:ext>
            </a:extLst>
          </p:cNvPr>
          <p:cNvSpPr>
            <a:spLocks noGrp="1"/>
          </p:cNvSpPr>
          <p:nvPr>
            <p:ph type="title"/>
          </p:nvPr>
        </p:nvSpPr>
        <p:spPr/>
        <p:txBody>
          <a:bodyPr/>
          <a:lstStyle/>
          <a:p>
            <a:r>
              <a:rPr lang="en-GB" b="1" i="0" u="sng" dirty="0">
                <a:solidFill>
                  <a:srgbClr val="121212"/>
                </a:solidFill>
                <a:effectLst/>
                <a:latin typeface="Noto Sans" panose="020B0502040504020204" pitchFamily="34" charset="0"/>
              </a:rPr>
              <a:t>Multiple </a:t>
            </a:r>
            <a:r>
              <a:rPr lang="en-GB" b="1" u="sng" dirty="0">
                <a:solidFill>
                  <a:srgbClr val="121212"/>
                </a:solidFill>
                <a:latin typeface="Noto Sans" panose="020B0502040504020204" pitchFamily="34" charset="0"/>
              </a:rPr>
              <a:t>I</a:t>
            </a:r>
            <a:r>
              <a:rPr lang="en-GB" b="1" i="0" u="sng" dirty="0">
                <a:solidFill>
                  <a:srgbClr val="121212"/>
                </a:solidFill>
                <a:effectLst/>
                <a:latin typeface="Noto Sans" panose="020B0502040504020204" pitchFamily="34" charset="0"/>
              </a:rPr>
              <a:t>ntelligence Theory</a:t>
            </a:r>
            <a:endParaRPr lang="en-GB" b="1" u="sng" dirty="0"/>
          </a:p>
        </p:txBody>
      </p:sp>
      <p:sp>
        <p:nvSpPr>
          <p:cNvPr id="3" name="Content Placeholder 2">
            <a:extLst>
              <a:ext uri="{FF2B5EF4-FFF2-40B4-BE49-F238E27FC236}">
                <a16:creationId xmlns:a16="http://schemas.microsoft.com/office/drawing/2014/main" id="{BDEF5BE1-D3C2-4753-ACFF-A8446FA8DF20}"/>
              </a:ext>
            </a:extLst>
          </p:cNvPr>
          <p:cNvSpPr>
            <a:spLocks noGrp="1"/>
          </p:cNvSpPr>
          <p:nvPr>
            <p:ph idx="1"/>
          </p:nvPr>
        </p:nvSpPr>
        <p:spPr>
          <a:xfrm>
            <a:off x="452204" y="1417638"/>
            <a:ext cx="10972800" cy="3917032"/>
          </a:xfrm>
        </p:spPr>
        <p:txBody>
          <a:bodyPr>
            <a:normAutofit fontScale="77500" lnSpcReduction="20000"/>
          </a:bodyPr>
          <a:lstStyle/>
          <a:p>
            <a:pPr algn="l">
              <a:buFont typeface="Arial" panose="020B0604020202020204" pitchFamily="34" charset="0"/>
              <a:buChar char="•"/>
            </a:pPr>
            <a:r>
              <a:rPr lang="en-GB" b="1" i="0" dirty="0">
                <a:solidFill>
                  <a:srgbClr val="121212"/>
                </a:solidFill>
                <a:effectLst/>
                <a:latin typeface="Myriad Pro" panose="020B0503030403020204" pitchFamily="34" charset="0"/>
              </a:rPr>
              <a:t>Howard Gardner's </a:t>
            </a:r>
            <a:r>
              <a:rPr lang="en-GB" b="0" i="0" dirty="0">
                <a:solidFill>
                  <a:srgbClr val="121212"/>
                </a:solidFill>
                <a:effectLst/>
                <a:latin typeface="Myriad Pro" panose="020B0503030403020204" pitchFamily="34" charset="0"/>
              </a:rPr>
              <a:t>theory of multiple intelligences proposes that people are not born with all of the intelligence they will ever have.</a:t>
            </a:r>
          </a:p>
          <a:p>
            <a:pPr algn="l">
              <a:buFont typeface="Arial" panose="020B0604020202020204" pitchFamily="34" charset="0"/>
              <a:buChar char="•"/>
            </a:pPr>
            <a:r>
              <a:rPr lang="en-GB" b="0" i="0" dirty="0">
                <a:solidFill>
                  <a:srgbClr val="121212"/>
                </a:solidFill>
                <a:effectLst/>
                <a:latin typeface="Myriad Pro" panose="020B0503030403020204" pitchFamily="34" charset="0"/>
              </a:rPr>
              <a:t>This theory challenged the traditional notion that there is one single type of intelligence, sometimes known as “g” for general intelligence, that only focuses on cognitive abilities.</a:t>
            </a:r>
          </a:p>
          <a:p>
            <a:pPr algn="l">
              <a:buFont typeface="Arial" panose="020B0604020202020204" pitchFamily="34" charset="0"/>
              <a:buChar char="•"/>
            </a:pPr>
            <a:r>
              <a:rPr lang="en-GB" b="0" i="0" dirty="0">
                <a:solidFill>
                  <a:srgbClr val="121212"/>
                </a:solidFill>
                <a:effectLst/>
                <a:latin typeface="Myriad Pro" panose="020B0503030403020204" pitchFamily="34" charset="0"/>
              </a:rPr>
              <a:t>To broaden this notion of intelligence, Gardner introduced eight different types of intelligences consisting of: Logical/Mathematical, Linguistic, Musical, Spatial, Bodily-</a:t>
            </a:r>
            <a:r>
              <a:rPr lang="en-GB" b="0" i="0" dirty="0" err="1">
                <a:solidFill>
                  <a:srgbClr val="121212"/>
                </a:solidFill>
                <a:effectLst/>
                <a:latin typeface="Myriad Pro" panose="020B0503030403020204" pitchFamily="34" charset="0"/>
              </a:rPr>
              <a:t>Kinesthetic</a:t>
            </a:r>
            <a:r>
              <a:rPr lang="en-GB" b="0" i="0" dirty="0">
                <a:solidFill>
                  <a:srgbClr val="121212"/>
                </a:solidFill>
                <a:effectLst/>
                <a:latin typeface="Myriad Pro" panose="020B0503030403020204" pitchFamily="34" charset="0"/>
              </a:rPr>
              <a:t>, Naturalist, Interpersonal, and Intrapersonal.</a:t>
            </a:r>
          </a:p>
          <a:p>
            <a:pPr algn="l">
              <a:buFont typeface="Arial" panose="020B0604020202020204" pitchFamily="34" charset="0"/>
              <a:buChar char="•"/>
            </a:pPr>
            <a:r>
              <a:rPr lang="en-GB" b="0" i="0" dirty="0">
                <a:solidFill>
                  <a:srgbClr val="121212"/>
                </a:solidFill>
                <a:effectLst/>
                <a:latin typeface="Myriad Pro" panose="020B0503030403020204" pitchFamily="34" charset="0"/>
              </a:rPr>
              <a:t>Gardner suggests that there may be other intelligences</a:t>
            </a:r>
            <a:r>
              <a:rPr lang="en-GB" dirty="0">
                <a:solidFill>
                  <a:srgbClr val="121212"/>
                </a:solidFill>
                <a:latin typeface="Myriad Pro" panose="020B0503030403020204" pitchFamily="34" charset="0"/>
              </a:rPr>
              <a:t> </a:t>
            </a:r>
            <a:r>
              <a:rPr lang="en-GB" b="0" i="0" dirty="0">
                <a:solidFill>
                  <a:srgbClr val="121212"/>
                </a:solidFill>
                <a:effectLst/>
                <a:latin typeface="Myriad Pro" panose="020B0503030403020204" pitchFamily="34" charset="0"/>
              </a:rPr>
              <a:t>such as spiritual intelligence, existential intelligence, and moral intelligence. </a:t>
            </a:r>
            <a:r>
              <a:rPr lang="en-GB" sz="1000" dirty="0">
                <a:solidFill>
                  <a:srgbClr val="121212"/>
                </a:solidFill>
                <a:latin typeface="Myriad Pro" panose="020B0503030403020204" pitchFamily="34" charset="0"/>
              </a:rPr>
              <a:t>(</a:t>
            </a:r>
            <a:r>
              <a:rPr lang="en-GB" sz="1000" dirty="0">
                <a:solidFill>
                  <a:srgbClr val="121212"/>
                </a:solidFill>
                <a:latin typeface="Myriad Pro" panose="020B0503030403020204" pitchFamily="34" charset="0"/>
                <a:hlinkClick r:id="rId2"/>
              </a:rPr>
              <a:t>2</a:t>
            </a:r>
            <a:r>
              <a:rPr lang="en-GB" sz="1000" dirty="0">
                <a:solidFill>
                  <a:srgbClr val="121212"/>
                </a:solidFill>
                <a:latin typeface="Myriad Pro" panose="020B0503030403020204" pitchFamily="34" charset="0"/>
              </a:rPr>
              <a:t>)</a:t>
            </a:r>
            <a:endParaRPr lang="en-GB" sz="1000" dirty="0">
              <a:latin typeface="Myriad Pro" panose="020B0503030403020204" pitchFamily="34" charset="0"/>
            </a:endParaRPr>
          </a:p>
        </p:txBody>
      </p:sp>
    </p:spTree>
    <p:extLst>
      <p:ext uri="{BB962C8B-B14F-4D97-AF65-F5344CB8AC3E}">
        <p14:creationId xmlns:p14="http://schemas.microsoft.com/office/powerpoint/2010/main" val="117785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134" y="69905"/>
            <a:ext cx="10972800" cy="1143000"/>
          </a:xfrm>
        </p:spPr>
        <p:txBody>
          <a:bodyPr>
            <a:normAutofit/>
          </a:bodyPr>
          <a:lstStyle/>
          <a:p>
            <a:r>
              <a:rPr lang="en-US" altLang="en-US" sz="4000" b="1" u="sng" dirty="0"/>
              <a:t>Gardner’s Theory of Multiple Intelligences</a:t>
            </a:r>
            <a:endParaRPr lang="en-GB" sz="4000" b="1" u="sng"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34845319"/>
              </p:ext>
            </p:extLst>
          </p:nvPr>
        </p:nvGraphicFramePr>
        <p:xfrm>
          <a:off x="2585107" y="2498746"/>
          <a:ext cx="7213416" cy="3317872"/>
        </p:xfrm>
        <a:graphic>
          <a:graphicData uri="http://schemas.openxmlformats.org/drawingml/2006/table">
            <a:tbl>
              <a:tblPr/>
              <a:tblGrid>
                <a:gridCol w="3606708">
                  <a:extLst>
                    <a:ext uri="{9D8B030D-6E8A-4147-A177-3AD203B41FA5}">
                      <a16:colId xmlns:a16="http://schemas.microsoft.com/office/drawing/2014/main" val="20000"/>
                    </a:ext>
                  </a:extLst>
                </a:gridCol>
                <a:gridCol w="3606708">
                  <a:extLst>
                    <a:ext uri="{9D8B030D-6E8A-4147-A177-3AD203B41FA5}">
                      <a16:colId xmlns:a16="http://schemas.microsoft.com/office/drawing/2014/main" val="20001"/>
                    </a:ext>
                  </a:extLst>
                </a:gridCol>
              </a:tblGrid>
              <a:tr h="414734">
                <a:tc>
                  <a:txBody>
                    <a:bodyPr/>
                    <a:lstStyle/>
                    <a:p>
                      <a:pPr algn="ctr" fontAlgn="t"/>
                      <a:r>
                        <a:rPr lang="en-GB" sz="1700" b="1" u="sng" dirty="0">
                          <a:effectLst/>
                        </a:rPr>
                        <a:t>Intelligence</a:t>
                      </a:r>
                      <a:endParaRPr lang="en-GB" sz="1700" u="sng" dirty="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ctr" fontAlgn="t"/>
                      <a:r>
                        <a:rPr lang="en-GB" sz="1700" b="1" u="sng" dirty="0">
                          <a:effectLst/>
                        </a:rPr>
                        <a:t>Capability and perception</a:t>
                      </a:r>
                      <a:endParaRPr lang="en-GB" sz="1700" u="sng" dirty="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414734">
                <a:tc>
                  <a:txBody>
                    <a:bodyPr/>
                    <a:lstStyle/>
                    <a:p>
                      <a:pPr fontAlgn="t"/>
                      <a:r>
                        <a:rPr lang="en-GB" sz="1700" b="1" dirty="0">
                          <a:effectLst/>
                        </a:rPr>
                        <a:t>Linguistic</a:t>
                      </a:r>
                      <a:endParaRPr lang="en-GB" sz="1700" dirty="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words and language</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14734">
                <a:tc>
                  <a:txBody>
                    <a:bodyPr/>
                    <a:lstStyle/>
                    <a:p>
                      <a:pPr fontAlgn="t"/>
                      <a:r>
                        <a:rPr lang="en-GB" sz="1700" b="1">
                          <a:effectLst/>
                        </a:rPr>
                        <a:t>Logical-Mathematical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logic and numbers</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14734">
                <a:tc>
                  <a:txBody>
                    <a:bodyPr/>
                    <a:lstStyle/>
                    <a:p>
                      <a:pPr fontAlgn="t"/>
                      <a:r>
                        <a:rPr lang="en-GB" sz="1700" b="1">
                          <a:effectLst/>
                        </a:rPr>
                        <a:t>Musical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music, sound, rhythm</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14734">
                <a:tc>
                  <a:txBody>
                    <a:bodyPr/>
                    <a:lstStyle/>
                    <a:p>
                      <a:pPr fontAlgn="t"/>
                      <a:r>
                        <a:rPr lang="en-GB" sz="1700" b="1">
                          <a:effectLst/>
                        </a:rPr>
                        <a:t>Bodily-Kinesthetic </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dirty="0">
                          <a:effectLst/>
                        </a:rPr>
                        <a:t>body movement control</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14734">
                <a:tc>
                  <a:txBody>
                    <a:bodyPr/>
                    <a:lstStyle/>
                    <a:p>
                      <a:pPr fontAlgn="t"/>
                      <a:r>
                        <a:rPr lang="en-GB" sz="1700" b="1">
                          <a:effectLst/>
                        </a:rPr>
                        <a:t>Spatial-Visual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images and space</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14734">
                <a:tc>
                  <a:txBody>
                    <a:bodyPr/>
                    <a:lstStyle/>
                    <a:p>
                      <a:pPr fontAlgn="t"/>
                      <a:r>
                        <a:rPr lang="en-GB" sz="1700" b="1">
                          <a:effectLst/>
                        </a:rPr>
                        <a:t>Interpersonal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other people's feelings</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414734">
                <a:tc>
                  <a:txBody>
                    <a:bodyPr/>
                    <a:lstStyle/>
                    <a:p>
                      <a:pPr fontAlgn="t"/>
                      <a:r>
                        <a:rPr lang="en-GB" sz="1700" b="1">
                          <a:effectLst/>
                        </a:rPr>
                        <a:t>Intrapersonal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dirty="0">
                          <a:effectLst/>
                        </a:rPr>
                        <a:t>self-awareness</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bl>
          </a:graphicData>
        </a:graphic>
      </p:graphicFrame>
      <p:sp>
        <p:nvSpPr>
          <p:cNvPr id="3" name="TextBox 2"/>
          <p:cNvSpPr txBox="1"/>
          <p:nvPr/>
        </p:nvSpPr>
        <p:spPr>
          <a:xfrm>
            <a:off x="429717" y="961123"/>
            <a:ext cx="11322572" cy="1631216"/>
          </a:xfrm>
          <a:prstGeom prst="rect">
            <a:avLst/>
          </a:prstGeom>
          <a:noFill/>
        </p:spPr>
        <p:txBody>
          <a:bodyPr wrap="square" rtlCol="0">
            <a:spAutoFit/>
          </a:bodyPr>
          <a:lstStyle/>
          <a:p>
            <a:pPr marL="342900" indent="-342900">
              <a:buFont typeface="Arial" panose="020B0604020202020204" pitchFamily="34" charset="0"/>
              <a:buChar char="•"/>
            </a:pPr>
            <a:r>
              <a:rPr lang="en-GB" sz="2000" dirty="0"/>
              <a:t>Gardner’s research states that we have multiple intelligences and whereas we ALL posses ALL aspects, individuals differ in the strength of each intelligence. </a:t>
            </a:r>
          </a:p>
          <a:p>
            <a:pPr marL="342900" indent="-342900">
              <a:buFont typeface="Arial" panose="020B0604020202020204" pitchFamily="34" charset="0"/>
              <a:buChar char="•"/>
            </a:pPr>
            <a:r>
              <a:rPr lang="en-GB" sz="2000" dirty="0"/>
              <a:t>And that each of us has a unique ‘</a:t>
            </a:r>
            <a:r>
              <a:rPr lang="en-GB" sz="2000" b="1" dirty="0"/>
              <a:t>intelligence profile</a:t>
            </a:r>
            <a:r>
              <a:rPr lang="en-GB" sz="2000" dirty="0"/>
              <a:t>’.</a:t>
            </a:r>
          </a:p>
          <a:p>
            <a:pPr marL="342900" indent="-342900">
              <a:buFont typeface="Arial" panose="020B0604020202020204" pitchFamily="34" charset="0"/>
              <a:buChar char="•"/>
            </a:pPr>
            <a:r>
              <a:rPr lang="en-GB" sz="2000" dirty="0"/>
              <a:t>In his book ‘Frames of Mind: The Theory of Multiple Intelligences (1983), Gardner’s proposed the multiple intelligences (below), that we posses to varying and different degrees.</a:t>
            </a:r>
          </a:p>
        </p:txBody>
      </p:sp>
    </p:spTree>
    <p:extLst>
      <p:ext uri="{BB962C8B-B14F-4D97-AF65-F5344CB8AC3E}">
        <p14:creationId xmlns:p14="http://schemas.microsoft.com/office/powerpoint/2010/main" val="22739517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A707A-4059-49F9-B006-8AAD91FFA9B4}"/>
              </a:ext>
            </a:extLst>
          </p:cNvPr>
          <p:cNvSpPr>
            <a:spLocks noGrp="1"/>
          </p:cNvSpPr>
          <p:nvPr>
            <p:ph type="title"/>
          </p:nvPr>
        </p:nvSpPr>
        <p:spPr/>
        <p:txBody>
          <a:bodyPr/>
          <a:lstStyle/>
          <a:p>
            <a:r>
              <a:rPr lang="en-GB" b="1" i="0" u="sng" dirty="0">
                <a:solidFill>
                  <a:srgbClr val="202124"/>
                </a:solidFill>
                <a:effectLst/>
                <a:latin typeface="Google Sans"/>
              </a:rPr>
              <a:t>Types of Intelligence</a:t>
            </a:r>
            <a:endParaRPr lang="en-GB" b="1" u="sng" dirty="0"/>
          </a:p>
        </p:txBody>
      </p:sp>
      <p:sp>
        <p:nvSpPr>
          <p:cNvPr id="3" name="Content Placeholder 2">
            <a:extLst>
              <a:ext uri="{FF2B5EF4-FFF2-40B4-BE49-F238E27FC236}">
                <a16:creationId xmlns:a16="http://schemas.microsoft.com/office/drawing/2014/main" id="{9F6B5D57-2446-4449-BB40-0B81C5C3BC0F}"/>
              </a:ext>
            </a:extLst>
          </p:cNvPr>
          <p:cNvSpPr>
            <a:spLocks noGrp="1"/>
          </p:cNvSpPr>
          <p:nvPr>
            <p:ph idx="1"/>
          </p:nvPr>
        </p:nvSpPr>
        <p:spPr>
          <a:xfrm>
            <a:off x="609600" y="1417638"/>
            <a:ext cx="10972800" cy="3917032"/>
          </a:xfrm>
        </p:spPr>
        <p:txBody>
          <a:bodyPr>
            <a:normAutofit fontScale="92500" lnSpcReduction="20000"/>
          </a:bodyPr>
          <a:lstStyle/>
          <a:p>
            <a:pPr marL="0" indent="0" algn="l">
              <a:buNone/>
            </a:pPr>
            <a:r>
              <a:rPr lang="en-GB" b="1" i="0" dirty="0">
                <a:solidFill>
                  <a:srgbClr val="202124"/>
                </a:solidFill>
                <a:effectLst/>
                <a:latin typeface="Google Sans"/>
              </a:rPr>
              <a:t>Gardner identified the following types of Intelligence:</a:t>
            </a:r>
            <a:endParaRPr lang="en-GB" b="0" i="0" dirty="0">
              <a:solidFill>
                <a:srgbClr val="202124"/>
              </a:solidFill>
              <a:effectLst/>
              <a:latin typeface="Google Sans"/>
            </a:endParaRPr>
          </a:p>
          <a:p>
            <a:pPr lvl="1">
              <a:buFont typeface="Arial" panose="020B0604020202020204" pitchFamily="34" charset="0"/>
              <a:buChar char="•"/>
            </a:pPr>
            <a:r>
              <a:rPr lang="en-GB" b="1" i="0" dirty="0">
                <a:solidFill>
                  <a:srgbClr val="202124"/>
                </a:solidFill>
                <a:effectLst/>
                <a:latin typeface="arial" panose="020B0604020202020204" pitchFamily="34" charset="0"/>
              </a:rPr>
              <a:t>Naturalist</a:t>
            </a:r>
            <a:r>
              <a:rPr lang="en-GB" b="0" i="0" dirty="0">
                <a:solidFill>
                  <a:srgbClr val="202124"/>
                </a:solidFill>
                <a:effectLst/>
                <a:latin typeface="arial" panose="020B0604020202020204" pitchFamily="34" charset="0"/>
              </a:rPr>
              <a:t> (nature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Musical</a:t>
            </a:r>
            <a:r>
              <a:rPr lang="en-GB" b="0" i="0" dirty="0">
                <a:solidFill>
                  <a:srgbClr val="202124"/>
                </a:solidFill>
                <a:effectLst/>
                <a:latin typeface="arial" panose="020B0604020202020204" pitchFamily="34" charset="0"/>
              </a:rPr>
              <a:t> (sound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Logical</a:t>
            </a:r>
            <a:r>
              <a:rPr lang="en-GB" b="0" i="0" dirty="0">
                <a:solidFill>
                  <a:srgbClr val="202124"/>
                </a:solidFill>
                <a:effectLst/>
                <a:latin typeface="arial" panose="020B0604020202020204" pitchFamily="34" charset="0"/>
              </a:rPr>
              <a:t>-mathematical (number/reasoning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Existential</a:t>
            </a:r>
            <a:r>
              <a:rPr lang="en-GB" b="0" i="0" dirty="0">
                <a:solidFill>
                  <a:srgbClr val="202124"/>
                </a:solidFill>
                <a:effectLst/>
                <a:latin typeface="arial" panose="020B0604020202020204" pitchFamily="34" charset="0"/>
              </a:rPr>
              <a:t> (life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Interpersonal</a:t>
            </a:r>
            <a:r>
              <a:rPr lang="en-GB" b="0" i="0" dirty="0">
                <a:solidFill>
                  <a:srgbClr val="202124"/>
                </a:solidFill>
                <a:effectLst/>
                <a:latin typeface="arial" panose="020B0604020202020204" pitchFamily="34" charset="0"/>
              </a:rPr>
              <a:t> (people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Bodily-</a:t>
            </a:r>
            <a:r>
              <a:rPr lang="en-GB" b="1" i="0" dirty="0" err="1">
                <a:solidFill>
                  <a:srgbClr val="202124"/>
                </a:solidFill>
                <a:effectLst/>
                <a:latin typeface="arial" panose="020B0604020202020204" pitchFamily="34" charset="0"/>
              </a:rPr>
              <a:t>kinesthetic</a:t>
            </a:r>
            <a:r>
              <a:rPr lang="en-GB" b="0" i="0" dirty="0">
                <a:solidFill>
                  <a:srgbClr val="202124"/>
                </a:solidFill>
                <a:effectLst/>
                <a:latin typeface="arial" panose="020B0604020202020204" pitchFamily="34" charset="0"/>
              </a:rPr>
              <a:t> (body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Linguistic</a:t>
            </a:r>
            <a:r>
              <a:rPr lang="en-GB" b="0" i="0" dirty="0">
                <a:solidFill>
                  <a:srgbClr val="202124"/>
                </a:solidFill>
                <a:effectLst/>
                <a:latin typeface="arial" panose="020B0604020202020204" pitchFamily="34" charset="0"/>
              </a:rPr>
              <a:t> (word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Intra-personal</a:t>
            </a:r>
            <a:r>
              <a:rPr lang="en-GB" b="0" i="0" dirty="0">
                <a:solidFill>
                  <a:srgbClr val="202124"/>
                </a:solidFill>
                <a:effectLst/>
                <a:latin typeface="arial" panose="020B0604020202020204" pitchFamily="34" charset="0"/>
              </a:rPr>
              <a:t> (self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endParaRPr lang="en-GB" dirty="0"/>
          </a:p>
        </p:txBody>
      </p:sp>
    </p:spTree>
    <p:extLst>
      <p:ext uri="{BB962C8B-B14F-4D97-AF65-F5344CB8AC3E}">
        <p14:creationId xmlns:p14="http://schemas.microsoft.com/office/powerpoint/2010/main" val="16771600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A2B89-9D51-4A5E-B93B-1C31994D7B34}"/>
              </a:ext>
            </a:extLst>
          </p:cNvPr>
          <p:cNvSpPr>
            <a:spLocks noGrp="1"/>
          </p:cNvSpPr>
          <p:nvPr>
            <p:ph type="title"/>
          </p:nvPr>
        </p:nvSpPr>
        <p:spPr/>
        <p:txBody>
          <a:bodyPr>
            <a:normAutofit fontScale="90000"/>
          </a:bodyPr>
          <a:lstStyle/>
          <a:p>
            <a:r>
              <a:rPr lang="en-GB" sz="6000" b="1" i="0" dirty="0">
                <a:effectLst/>
                <a:latin typeface="Roboto" panose="02000000000000000000" pitchFamily="2" charset="0"/>
              </a:rPr>
              <a:t>Bg. </a:t>
            </a:r>
            <a:r>
              <a:rPr lang="en-GB" b="1" i="0" u="sng" dirty="0">
                <a:effectLst/>
                <a:latin typeface="Roboto" panose="02000000000000000000" pitchFamily="2" charset="0"/>
              </a:rPr>
              <a:t>Video: Theory of Multiple Intelligences Explained</a:t>
            </a:r>
            <a:endParaRPr lang="en-GB" b="1" u="sng" dirty="0"/>
          </a:p>
        </p:txBody>
      </p:sp>
      <p:sp>
        <p:nvSpPr>
          <p:cNvPr id="3" name="Content Placeholder 2">
            <a:extLst>
              <a:ext uri="{FF2B5EF4-FFF2-40B4-BE49-F238E27FC236}">
                <a16:creationId xmlns:a16="http://schemas.microsoft.com/office/drawing/2014/main" id="{4DF7814B-40DE-48F3-B61D-EA96BE5FB712}"/>
              </a:ext>
            </a:extLst>
          </p:cNvPr>
          <p:cNvSpPr>
            <a:spLocks noGrp="1"/>
          </p:cNvSpPr>
          <p:nvPr>
            <p:ph idx="1"/>
          </p:nvPr>
        </p:nvSpPr>
        <p:spPr/>
        <p:txBody>
          <a:bodyPr>
            <a:normAutofit/>
          </a:bodyPr>
          <a:lstStyle/>
          <a:p>
            <a:r>
              <a:rPr lang="en-GB" sz="2800" dirty="0">
                <a:hlinkClick r:id="rId2"/>
              </a:rPr>
              <a:t>Click here</a:t>
            </a:r>
            <a:r>
              <a:rPr lang="en-GB" sz="2800" dirty="0"/>
              <a:t> or below to watch a short video that explains </a:t>
            </a:r>
            <a:r>
              <a:rPr lang="en-GB" sz="2800" dirty="0" err="1"/>
              <a:t>Garnder’s</a:t>
            </a:r>
            <a:r>
              <a:rPr lang="en-GB" sz="2800" dirty="0"/>
              <a:t> theory of Multiple intelligences.</a:t>
            </a:r>
          </a:p>
        </p:txBody>
      </p:sp>
      <p:pic>
        <p:nvPicPr>
          <p:cNvPr id="5" name="Picture 4" descr="Calendar&#10;&#10;Description automatically generated">
            <a:hlinkClick r:id="rId2"/>
            <a:extLst>
              <a:ext uri="{FF2B5EF4-FFF2-40B4-BE49-F238E27FC236}">
                <a16:creationId xmlns:a16="http://schemas.microsoft.com/office/drawing/2014/main" id="{9BF13922-5091-4108-A39E-9DA56FB79453}"/>
              </a:ext>
            </a:extLst>
          </p:cNvPr>
          <p:cNvPicPr>
            <a:picLocks noChangeAspect="1"/>
          </p:cNvPicPr>
          <p:nvPr/>
        </p:nvPicPr>
        <p:blipFill rotWithShape="1">
          <a:blip r:embed="rId3">
            <a:extLst>
              <a:ext uri="{28A0092B-C50C-407E-A947-70E740481C1C}">
                <a14:useLocalDpi xmlns:a14="http://schemas.microsoft.com/office/drawing/2010/main" val="0"/>
              </a:ext>
            </a:extLst>
          </a:blip>
          <a:srcRect t="20321"/>
          <a:stretch/>
        </p:blipFill>
        <p:spPr>
          <a:xfrm>
            <a:off x="2921889" y="2720715"/>
            <a:ext cx="6048419" cy="2394465"/>
          </a:xfrm>
          <a:prstGeom prst="rect">
            <a:avLst/>
          </a:prstGeom>
        </p:spPr>
      </p:pic>
      <p:pic>
        <p:nvPicPr>
          <p:cNvPr id="6" name="Picture 2" descr="http://www.clker.com/cliparts/U/2/w/h/l/f/mouse-pointer-hi.png">
            <a:extLst>
              <a:ext uri="{FF2B5EF4-FFF2-40B4-BE49-F238E27FC236}">
                <a16:creationId xmlns:a16="http://schemas.microsoft.com/office/drawing/2014/main" id="{3796CBC4-4B7C-4208-8082-A287B905847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588118">
            <a:off x="8471046" y="3947479"/>
            <a:ext cx="1302601" cy="1411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7706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C6CC6-3DD1-44F2-AAB9-2BDCB1519B82}"/>
              </a:ext>
            </a:extLst>
          </p:cNvPr>
          <p:cNvSpPr>
            <a:spLocks noGrp="1"/>
          </p:cNvSpPr>
          <p:nvPr>
            <p:ph type="title"/>
          </p:nvPr>
        </p:nvSpPr>
        <p:spPr/>
        <p:txBody>
          <a:bodyPr/>
          <a:lstStyle/>
          <a:p>
            <a:r>
              <a:rPr lang="en-US" altLang="en-US" sz="4400" b="1" u="sng" dirty="0"/>
              <a:t>Activity: </a:t>
            </a:r>
            <a:r>
              <a:rPr lang="en-GB" b="1" u="sng" dirty="0"/>
              <a:t>Multiple intelligence</a:t>
            </a:r>
          </a:p>
        </p:txBody>
      </p:sp>
      <p:sp>
        <p:nvSpPr>
          <p:cNvPr id="3" name="Content Placeholder 2">
            <a:extLst>
              <a:ext uri="{FF2B5EF4-FFF2-40B4-BE49-F238E27FC236}">
                <a16:creationId xmlns:a16="http://schemas.microsoft.com/office/drawing/2014/main" id="{D7856F50-91B7-4E8B-B30B-B17C5C70AB10}"/>
              </a:ext>
            </a:extLst>
          </p:cNvPr>
          <p:cNvSpPr>
            <a:spLocks noGrp="1"/>
          </p:cNvSpPr>
          <p:nvPr>
            <p:ph idx="1"/>
          </p:nvPr>
        </p:nvSpPr>
        <p:spPr>
          <a:xfrm>
            <a:off x="609600" y="1417638"/>
            <a:ext cx="10972800" cy="3917032"/>
          </a:xfrm>
        </p:spPr>
        <p:txBody>
          <a:bodyPr>
            <a:normAutofit/>
          </a:bodyPr>
          <a:lstStyle/>
          <a:p>
            <a:r>
              <a:rPr lang="en-GB" sz="2800" b="0" i="0" dirty="0">
                <a:solidFill>
                  <a:srgbClr val="212121"/>
                </a:solidFill>
                <a:effectLst/>
              </a:rPr>
              <a:t>Learning about multiple intelligences can help you better understand yourself, your strengths and identify </a:t>
            </a:r>
            <a:r>
              <a:rPr lang="en-GB" sz="2800" dirty="0"/>
              <a:t>well suited team roles/</a:t>
            </a:r>
            <a:r>
              <a:rPr lang="en-GB" sz="2800" b="0" i="0" dirty="0">
                <a:solidFill>
                  <a:srgbClr val="212121"/>
                </a:solidFill>
                <a:effectLst/>
              </a:rPr>
              <a:t>career paths or areas of interest for personal study or hobbies.</a:t>
            </a:r>
          </a:p>
          <a:p>
            <a:r>
              <a:rPr lang="en-GB" sz="2800" b="1" dirty="0"/>
              <a:t>Complete the Multiple intelligence survey below to learn more:</a:t>
            </a:r>
            <a:br>
              <a:rPr lang="en-GB" sz="2800" dirty="0"/>
            </a:br>
            <a:r>
              <a:rPr lang="en-GB" sz="2400" dirty="0">
                <a:hlinkClick r:id="rId2"/>
              </a:rPr>
              <a:t>https://mypersonality.info/multiple-intelligences/</a:t>
            </a:r>
            <a:r>
              <a:rPr lang="en-GB" sz="2400" dirty="0"/>
              <a:t> </a:t>
            </a:r>
          </a:p>
          <a:p>
            <a:pPr lvl="1">
              <a:buFont typeface="Courier New" panose="02070309020205020404" pitchFamily="49" charset="0"/>
              <a:buChar char="o"/>
            </a:pPr>
            <a:r>
              <a:rPr lang="en-GB" sz="2000" dirty="0"/>
              <a:t>Back-up: Also located here: </a:t>
            </a:r>
            <a:r>
              <a:rPr lang="en-GB" sz="2000" dirty="0">
                <a:hlinkClick r:id="rId3"/>
              </a:rPr>
              <a:t>https://personalitymax.com/multiple-intelligences/</a:t>
            </a:r>
            <a:r>
              <a:rPr lang="en-GB" sz="2000" dirty="0"/>
              <a:t>. </a:t>
            </a:r>
          </a:p>
          <a:p>
            <a:endParaRPr lang="en-GB" sz="2800" dirty="0"/>
          </a:p>
        </p:txBody>
      </p:sp>
    </p:spTree>
    <p:extLst>
      <p:ext uri="{BB962C8B-B14F-4D97-AF65-F5344CB8AC3E}">
        <p14:creationId xmlns:p14="http://schemas.microsoft.com/office/powerpoint/2010/main" val="4089684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nchor="ctr">
            <a:normAutofit/>
          </a:bodyPr>
          <a:lstStyle/>
          <a:p>
            <a:r>
              <a:rPr lang="en-GB" b="1" u="sng" dirty="0"/>
              <a:t>Activity: Color Personality Test</a:t>
            </a:r>
          </a:p>
        </p:txBody>
      </p:sp>
      <p:sp>
        <p:nvSpPr>
          <p:cNvPr id="3" name="Content Placeholder 2"/>
          <p:cNvSpPr>
            <a:spLocks noGrp="1"/>
          </p:cNvSpPr>
          <p:nvPr>
            <p:ph sz="half" idx="1"/>
          </p:nvPr>
        </p:nvSpPr>
        <p:spPr>
          <a:xfrm>
            <a:off x="609600" y="1600201"/>
            <a:ext cx="5384800" cy="3989040"/>
          </a:xfrm>
        </p:spPr>
        <p:txBody>
          <a:bodyPr>
            <a:normAutofit/>
          </a:bodyPr>
          <a:lstStyle/>
          <a:p>
            <a:pPr marL="0" indent="0">
              <a:lnSpc>
                <a:spcPct val="90000"/>
              </a:lnSpc>
              <a:buNone/>
            </a:pPr>
            <a:r>
              <a:rPr lang="en-GB" dirty="0"/>
              <a:t>To further discover your strengths and weaknesses, to enhance your self-discovery and/or to highlight your skills at interviews, try the Color Personality test below.</a:t>
            </a:r>
          </a:p>
          <a:p>
            <a:pPr>
              <a:lnSpc>
                <a:spcPct val="90000"/>
              </a:lnSpc>
              <a:buFont typeface="Wingdings" panose="05000000000000000000" pitchFamily="2" charset="2"/>
              <a:buChar char="Ø"/>
            </a:pPr>
            <a:r>
              <a:rPr lang="en-GB" dirty="0"/>
              <a:t>Click on the following link to complete the </a:t>
            </a:r>
            <a:r>
              <a:rPr lang="en-GB" dirty="0">
                <a:hlinkClick r:id="rId2"/>
              </a:rPr>
              <a:t>Color Personality questionnaire</a:t>
            </a:r>
            <a:r>
              <a:rPr lang="en-GB" dirty="0"/>
              <a:t>. </a:t>
            </a:r>
          </a:p>
        </p:txBody>
      </p:sp>
      <p:pic>
        <p:nvPicPr>
          <p:cNvPr id="5" name="Picture 4">
            <a:extLst>
              <a:ext uri="{FF2B5EF4-FFF2-40B4-BE49-F238E27FC236}">
                <a16:creationId xmlns:a16="http://schemas.microsoft.com/office/drawing/2014/main" id="{9284CD19-C52D-42F4-B6DE-940AA8C3B199}"/>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15727" r="8341"/>
          <a:stretch/>
        </p:blipFill>
        <p:spPr>
          <a:xfrm>
            <a:off x="6197600" y="1417638"/>
            <a:ext cx="5384800" cy="3989040"/>
          </a:xfrm>
          <a:prstGeom prst="rect">
            <a:avLst/>
          </a:prstGeom>
          <a:noFill/>
        </p:spPr>
      </p:pic>
      <p:sp>
        <p:nvSpPr>
          <p:cNvPr id="6" name="TextBox 5">
            <a:extLst>
              <a:ext uri="{FF2B5EF4-FFF2-40B4-BE49-F238E27FC236}">
                <a16:creationId xmlns:a16="http://schemas.microsoft.com/office/drawing/2014/main" id="{D536772B-3EEE-4A17-815A-D829BF4DF2BE}"/>
              </a:ext>
            </a:extLst>
          </p:cNvPr>
          <p:cNvSpPr txBox="1"/>
          <p:nvPr/>
        </p:nvSpPr>
        <p:spPr>
          <a:xfrm>
            <a:off x="6197600" y="5378806"/>
            <a:ext cx="5384800" cy="123111"/>
          </a:xfrm>
          <a:prstGeom prst="rect">
            <a:avLst/>
          </a:prstGeom>
          <a:noFill/>
        </p:spPr>
        <p:txBody>
          <a:bodyPr wrap="square" rtlCol="0">
            <a:spAutoFit/>
          </a:bodyPr>
          <a:lstStyle/>
          <a:p>
            <a:r>
              <a:rPr lang="en-GB" sz="200" dirty="0"/>
              <a:t>CC: https://www.google.com/url?sa=i&amp;url=https%3A%2F%2Fwww.needpix.com%2Fphoto%2Fdownload%2F1215520%2Fcreativity-abstract-alive-multicolored-colors-the-background-colorful-colored-graphics&amp;psig=AOvVaw29nnxfGqAmEUPjxmpXqdtN&amp;ust=1606474689038000&amp;source=images&amp;cd=vfe&amp;ved=2ahUKEwjPz9vahqDtAhUPgFwKHcEAD_4QjRx6BAgAEAc </a:t>
            </a:r>
          </a:p>
        </p:txBody>
      </p:sp>
    </p:spTree>
    <p:extLst>
      <p:ext uri="{BB962C8B-B14F-4D97-AF65-F5344CB8AC3E}">
        <p14:creationId xmlns:p14="http://schemas.microsoft.com/office/powerpoint/2010/main" val="16704070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Level-Up: Additional discovery tools</a:t>
            </a: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GB" dirty="0"/>
              <a:t>To discover more about your behaviour and group fit, try the short </a:t>
            </a:r>
            <a:r>
              <a:rPr lang="en-GB" b="1" dirty="0">
                <a:hlinkClick r:id="rId2"/>
              </a:rPr>
              <a:t>DISC personality type</a:t>
            </a:r>
            <a:r>
              <a:rPr lang="en-GB" b="1" dirty="0"/>
              <a:t> </a:t>
            </a:r>
            <a:r>
              <a:rPr lang="en-GB" dirty="0"/>
              <a:t>test. </a:t>
            </a:r>
          </a:p>
          <a:p>
            <a:pPr lvl="1">
              <a:buFont typeface="Wingdings" panose="05000000000000000000" pitchFamily="2" charset="2"/>
              <a:buChar char="Ø"/>
            </a:pPr>
            <a:r>
              <a:rPr lang="en-GB" sz="2400" dirty="0"/>
              <a:t>If interested, for more information about DISC, please </a:t>
            </a:r>
            <a:r>
              <a:rPr lang="en-GB" sz="2400" dirty="0">
                <a:hlinkClick r:id="rId3"/>
              </a:rPr>
              <a:t>click here</a:t>
            </a:r>
            <a:r>
              <a:rPr lang="en-GB" sz="2400" dirty="0"/>
              <a:t>. </a:t>
            </a:r>
          </a:p>
          <a:p>
            <a:pPr marL="514350" indent="-514350">
              <a:buFont typeface="+mj-lt"/>
              <a:buAutoNum type="arabicPeriod"/>
            </a:pPr>
            <a:r>
              <a:rPr lang="en-GB" dirty="0"/>
              <a:t>To discover more about your Strengths, try the </a:t>
            </a:r>
            <a:r>
              <a:rPr lang="en-GB" b="1" dirty="0"/>
              <a:t>VIA Character Strengths questionnaire:</a:t>
            </a:r>
            <a:br>
              <a:rPr lang="en-GB" dirty="0"/>
            </a:br>
            <a:r>
              <a:rPr lang="en-GB" dirty="0">
                <a:hlinkClick r:id="rId4"/>
              </a:rPr>
              <a:t>http://www.viacharacter.org/www/Character-Strengths-Survey</a:t>
            </a:r>
            <a:r>
              <a:rPr lang="en-GB" dirty="0"/>
              <a:t>.</a:t>
            </a:r>
          </a:p>
        </p:txBody>
      </p:sp>
    </p:spTree>
    <p:extLst>
      <p:ext uri="{BB962C8B-B14F-4D97-AF65-F5344CB8AC3E}">
        <p14:creationId xmlns:p14="http://schemas.microsoft.com/office/powerpoint/2010/main" val="36552963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CAC3C-F9C9-4A66-B47F-290C14B7F97A}"/>
              </a:ext>
            </a:extLst>
          </p:cNvPr>
          <p:cNvSpPr>
            <a:spLocks noGrp="1"/>
          </p:cNvSpPr>
          <p:nvPr>
            <p:ph type="title"/>
          </p:nvPr>
        </p:nvSpPr>
        <p:spPr/>
        <p:txBody>
          <a:bodyPr/>
          <a:lstStyle/>
          <a:p>
            <a:r>
              <a:rPr lang="en-GB" b="1" u="sng" dirty="0"/>
              <a:t>Conclusion</a:t>
            </a:r>
          </a:p>
        </p:txBody>
      </p:sp>
      <p:sp>
        <p:nvSpPr>
          <p:cNvPr id="3" name="Content Placeholder 2">
            <a:extLst>
              <a:ext uri="{FF2B5EF4-FFF2-40B4-BE49-F238E27FC236}">
                <a16:creationId xmlns:a16="http://schemas.microsoft.com/office/drawing/2014/main" id="{86F647D4-E636-47E1-8C51-6AB76AF93648}"/>
              </a:ext>
            </a:extLst>
          </p:cNvPr>
          <p:cNvSpPr>
            <a:spLocks noGrp="1"/>
          </p:cNvSpPr>
          <p:nvPr>
            <p:ph idx="1"/>
          </p:nvPr>
        </p:nvSpPr>
        <p:spPr>
          <a:xfrm>
            <a:off x="459697" y="1337872"/>
            <a:ext cx="11270105" cy="4230973"/>
          </a:xfrm>
        </p:spPr>
        <p:txBody>
          <a:bodyPr>
            <a:normAutofit fontScale="92500" lnSpcReduction="20000"/>
          </a:bodyPr>
          <a:lstStyle/>
          <a:p>
            <a:r>
              <a:rPr lang="en-GB" sz="2400" dirty="0"/>
              <a:t>This slide deck contains questionnaires to aid and support your self-evaluation &amp; discovery. </a:t>
            </a:r>
          </a:p>
          <a:p>
            <a:r>
              <a:rPr lang="en-GB" sz="2400" dirty="0"/>
              <a:t>They will never be 100% accurate of course, but they are tried and tested methods that can be very useful to help you learn about who you are and to discover your gifts &amp; potential.</a:t>
            </a:r>
          </a:p>
          <a:p>
            <a:r>
              <a:rPr lang="en-GB" sz="2400" dirty="0"/>
              <a:t>Along with your own self-reflection, they can help you to learn about who you are as a unique individual. </a:t>
            </a:r>
          </a:p>
          <a:p>
            <a:r>
              <a:rPr lang="en-GB" sz="2400" dirty="0"/>
              <a:t>The above tests are similar and simplified versions of professional self-discovery tools. They are useful to help you to enhance your self-awareness, self-esteem, self-confidence, self-actualisation &amp; if needed (e.g. at interview) self-promotion.</a:t>
            </a:r>
          </a:p>
          <a:p>
            <a:r>
              <a:rPr lang="en-GB" sz="2400" dirty="0"/>
              <a:t>If you are aware of or come across other tools that you would like to use, please feel free to do so. </a:t>
            </a:r>
          </a:p>
          <a:p>
            <a:r>
              <a:rPr lang="en-GB" sz="2400" dirty="0"/>
              <a:t>Use the results from these tools to answer Assignment 2.</a:t>
            </a:r>
          </a:p>
        </p:txBody>
      </p:sp>
    </p:spTree>
    <p:extLst>
      <p:ext uri="{BB962C8B-B14F-4D97-AF65-F5344CB8AC3E}">
        <p14:creationId xmlns:p14="http://schemas.microsoft.com/office/powerpoint/2010/main" val="19775389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664476"/>
          </a:xfrm>
        </p:spPr>
        <p:txBody>
          <a:bodyPr>
            <a:normAutofit fontScale="90000"/>
          </a:bodyPr>
          <a:lstStyle/>
          <a:p>
            <a:r>
              <a:rPr lang="en-GB" b="1" u="sng" dirty="0"/>
              <a:t>Tutorial Activity: Task 1 Self-evaluation</a:t>
            </a:r>
          </a:p>
        </p:txBody>
      </p:sp>
      <p:sp>
        <p:nvSpPr>
          <p:cNvPr id="3" name="Content Placeholder 2"/>
          <p:cNvSpPr>
            <a:spLocks noGrp="1"/>
          </p:cNvSpPr>
          <p:nvPr>
            <p:ph idx="1"/>
          </p:nvPr>
        </p:nvSpPr>
        <p:spPr>
          <a:xfrm>
            <a:off x="440724" y="1046206"/>
            <a:ext cx="11310551" cy="4572000"/>
          </a:xfrm>
        </p:spPr>
        <p:txBody>
          <a:bodyPr>
            <a:normAutofit fontScale="92500" lnSpcReduction="20000"/>
          </a:bodyPr>
          <a:lstStyle/>
          <a:p>
            <a:pPr marL="493200" indent="-457200">
              <a:lnSpc>
                <a:spcPct val="120000"/>
              </a:lnSpc>
              <a:spcBef>
                <a:spcPts val="600"/>
              </a:spcBef>
              <a:buFont typeface="+mj-lt"/>
              <a:buAutoNum type="arabicPeriod"/>
            </a:pPr>
            <a:r>
              <a:rPr lang="en-GB" sz="2400" dirty="0"/>
              <a:t>Complete the </a:t>
            </a:r>
            <a:r>
              <a:rPr lang="en-GB" sz="2400" b="1" dirty="0"/>
              <a:t>Belbin</a:t>
            </a:r>
            <a:r>
              <a:rPr lang="en-GB" sz="2400" dirty="0"/>
              <a:t> </a:t>
            </a:r>
            <a:r>
              <a:rPr lang="en-GB" altLang="en-US" sz="2400" b="1" dirty="0"/>
              <a:t>Team Role test </a:t>
            </a:r>
            <a:r>
              <a:rPr lang="en-GB" altLang="en-US" sz="2400" dirty="0"/>
              <a:t>and save/document the results: </a:t>
            </a:r>
            <a:r>
              <a:rPr lang="en-GB" altLang="en-US" sz="2400" dirty="0">
                <a:hlinkClick r:id="rId2"/>
              </a:rPr>
              <a:t>http://www.123test.com/team-roles-test/</a:t>
            </a:r>
            <a:r>
              <a:rPr lang="en-GB" altLang="en-US" sz="2400" dirty="0"/>
              <a:t>.</a:t>
            </a:r>
          </a:p>
          <a:p>
            <a:pPr marL="493200" indent="-457200">
              <a:lnSpc>
                <a:spcPct val="120000"/>
              </a:lnSpc>
              <a:spcBef>
                <a:spcPts val="600"/>
              </a:spcBef>
              <a:buFont typeface="+mj-lt"/>
              <a:buAutoNum type="arabicPeriod"/>
            </a:pPr>
            <a:r>
              <a:rPr lang="en-GB" altLang="en-US" sz="2400" dirty="0"/>
              <a:t>Complete the MBTI test and save/document the results: </a:t>
            </a:r>
            <a:r>
              <a:rPr lang="en-GB" altLang="en-US" sz="2400" dirty="0">
                <a:hlinkClick r:id="rId3"/>
              </a:rPr>
              <a:t>https://www.truity.com/test/type-finder-personality-test-new</a:t>
            </a:r>
            <a:r>
              <a:rPr lang="en-GB" altLang="en-US" sz="2400" dirty="0"/>
              <a:t> </a:t>
            </a:r>
            <a:r>
              <a:rPr lang="en-GB" altLang="en-US" sz="1400" dirty="0"/>
              <a:t>(or here </a:t>
            </a:r>
            <a:r>
              <a:rPr lang="en-GB" altLang="en-US" sz="1400" dirty="0">
                <a:hlinkClick r:id="rId4"/>
              </a:rPr>
              <a:t>https://personalitymax.com/personality-test/</a:t>
            </a:r>
            <a:r>
              <a:rPr lang="en-GB" altLang="en-US" sz="1400" dirty="0"/>
              <a:t>).</a:t>
            </a:r>
          </a:p>
          <a:p>
            <a:pPr marL="493200" indent="-457200">
              <a:lnSpc>
                <a:spcPct val="120000"/>
              </a:lnSpc>
              <a:spcBef>
                <a:spcPts val="600"/>
              </a:spcBef>
              <a:buFont typeface="+mj-lt"/>
              <a:buAutoNum type="arabicPeriod"/>
            </a:pPr>
            <a:r>
              <a:rPr lang="en-GB" sz="2000" dirty="0"/>
              <a:t>Complete the </a:t>
            </a:r>
            <a:r>
              <a:rPr lang="en-GB" sz="2000" b="1" dirty="0"/>
              <a:t>Multiple intelligence survey </a:t>
            </a:r>
            <a:r>
              <a:rPr lang="en-GB" sz="2000" dirty="0"/>
              <a:t>below to learn more:</a:t>
            </a:r>
            <a:br>
              <a:rPr lang="en-GB" sz="2000" dirty="0"/>
            </a:br>
            <a:r>
              <a:rPr lang="en-GB" sz="2400" dirty="0">
                <a:hlinkClick r:id="rId5"/>
              </a:rPr>
              <a:t>https://mypersonality.info/multiple-intelligences/</a:t>
            </a:r>
            <a:r>
              <a:rPr lang="en-GB" sz="2400" dirty="0"/>
              <a:t> </a:t>
            </a:r>
            <a:r>
              <a:rPr lang="en-GB" sz="1600" dirty="0"/>
              <a:t>(or </a:t>
            </a:r>
            <a:r>
              <a:rPr lang="en-GB" sz="1400" dirty="0"/>
              <a:t>here: </a:t>
            </a:r>
            <a:r>
              <a:rPr lang="en-GB" sz="1400" dirty="0">
                <a:hlinkClick r:id="rId6"/>
              </a:rPr>
              <a:t>https://personalitymax.com/multiple-intelligences/</a:t>
            </a:r>
            <a:r>
              <a:rPr lang="en-GB" sz="1400" dirty="0"/>
              <a:t>. </a:t>
            </a:r>
          </a:p>
          <a:p>
            <a:pPr marL="493200" indent="-457200">
              <a:lnSpc>
                <a:spcPct val="120000"/>
              </a:lnSpc>
              <a:spcBef>
                <a:spcPts val="600"/>
              </a:spcBef>
              <a:buFont typeface="+mj-lt"/>
              <a:buAutoNum type="arabicPeriod"/>
            </a:pPr>
            <a:r>
              <a:rPr lang="en-GB" sz="2000" dirty="0"/>
              <a:t>Complete the Colour Personality questionnaire: </a:t>
            </a:r>
            <a:r>
              <a:rPr lang="en-GB" sz="2000" dirty="0">
                <a:hlinkClick r:id="rId7"/>
              </a:rPr>
              <a:t>https://365tests.com/personality-tests/free-color-personality-test/</a:t>
            </a:r>
            <a:endParaRPr lang="en-GB" altLang="en-US" sz="2400" dirty="0"/>
          </a:p>
          <a:p>
            <a:pPr marL="493200" indent="-457200">
              <a:lnSpc>
                <a:spcPct val="120000"/>
              </a:lnSpc>
              <a:spcBef>
                <a:spcPts val="600"/>
              </a:spcBef>
              <a:buFont typeface="+mj-lt"/>
              <a:buAutoNum type="arabicPeriod"/>
            </a:pPr>
            <a:r>
              <a:rPr lang="en-GB" sz="2400" dirty="0"/>
              <a:t>Task 1: Document an overview of yourself including areas such as strengths, weaknesses and traits gained from your own self-reflection and from the various self-assessment tools provided above. Save your answer to include in the Video presentation.</a:t>
            </a:r>
            <a:endParaRPr lang="en-GB" altLang="en-US" sz="2400" dirty="0"/>
          </a:p>
        </p:txBody>
      </p:sp>
    </p:spTree>
    <p:extLst>
      <p:ext uri="{BB962C8B-B14F-4D97-AF65-F5344CB8AC3E}">
        <p14:creationId xmlns:p14="http://schemas.microsoft.com/office/powerpoint/2010/main" val="7888575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James Williams\AppData\Local\Microsoft\Windows\Temporary Internet Files\Content.IE5\73Z2SIFX\MC900116362[1].wmf"/>
          <p:cNvPicPr>
            <a:picLocks noChangeAspect="1" noChangeArrowheads="1"/>
          </p:cNvPicPr>
          <p:nvPr/>
        </p:nvPicPr>
        <p:blipFill>
          <a:blip r:embed="rId2" cstate="print"/>
          <a:srcRect/>
          <a:stretch>
            <a:fillRect/>
          </a:stretch>
        </p:blipFill>
        <p:spPr bwMode="auto">
          <a:xfrm>
            <a:off x="4649277" y="1942099"/>
            <a:ext cx="3297862" cy="1483272"/>
          </a:xfrm>
          <a:prstGeom prst="rect">
            <a:avLst/>
          </a:prstGeom>
          <a:noFill/>
        </p:spPr>
      </p:pic>
    </p:spTree>
    <p:extLst>
      <p:ext uri="{BB962C8B-B14F-4D97-AF65-F5344CB8AC3E}">
        <p14:creationId xmlns:p14="http://schemas.microsoft.com/office/powerpoint/2010/main" val="4068818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8FBE3-DAEF-4C63-B222-8F3D2923EB7E}"/>
              </a:ext>
            </a:extLst>
          </p:cNvPr>
          <p:cNvSpPr>
            <a:spLocks noGrp="1"/>
          </p:cNvSpPr>
          <p:nvPr>
            <p:ph type="title"/>
          </p:nvPr>
        </p:nvSpPr>
        <p:spPr/>
        <p:txBody>
          <a:bodyPr/>
          <a:lstStyle/>
          <a:p>
            <a:r>
              <a:rPr lang="en-GB" dirty="0"/>
              <a:t>Archive.</a:t>
            </a:r>
          </a:p>
        </p:txBody>
      </p:sp>
    </p:spTree>
    <p:extLst>
      <p:ext uri="{BB962C8B-B14F-4D97-AF65-F5344CB8AC3E}">
        <p14:creationId xmlns:p14="http://schemas.microsoft.com/office/powerpoint/2010/main" val="23085906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4FC8E-4D23-4D3F-9780-8F19B22D732D}"/>
              </a:ext>
            </a:extLst>
          </p:cNvPr>
          <p:cNvSpPr>
            <a:spLocks noGrp="1"/>
          </p:cNvSpPr>
          <p:nvPr>
            <p:ph type="title"/>
          </p:nvPr>
        </p:nvSpPr>
        <p:spPr/>
        <p:txBody>
          <a:bodyPr>
            <a:normAutofit fontScale="90000"/>
          </a:bodyPr>
          <a:lstStyle/>
          <a:p>
            <a:r>
              <a:rPr lang="en-GB" dirty="0"/>
              <a:t>Bu: Original</a:t>
            </a:r>
            <a:br>
              <a:rPr lang="en-GB" dirty="0"/>
            </a:br>
            <a:r>
              <a:rPr lang="en-GB" b="1" u="sng" dirty="0"/>
              <a:t>Myers-Briggs </a:t>
            </a:r>
            <a:r>
              <a:rPr lang="en-GB" b="1" u="sng" dirty="0" err="1"/>
              <a:t>MBTi</a:t>
            </a:r>
            <a:r>
              <a:rPr lang="en-GB" b="1" u="sng" dirty="0"/>
              <a:t> questionnaire</a:t>
            </a:r>
          </a:p>
        </p:txBody>
      </p:sp>
      <p:sp>
        <p:nvSpPr>
          <p:cNvPr id="3" name="Content Placeholder 2">
            <a:extLst>
              <a:ext uri="{FF2B5EF4-FFF2-40B4-BE49-F238E27FC236}">
                <a16:creationId xmlns:a16="http://schemas.microsoft.com/office/drawing/2014/main" id="{2A1185A8-76B0-429A-8F0C-66BD7978507C}"/>
              </a:ext>
            </a:extLst>
          </p:cNvPr>
          <p:cNvSpPr>
            <a:spLocks noGrp="1"/>
          </p:cNvSpPr>
          <p:nvPr>
            <p:ph idx="1"/>
          </p:nvPr>
        </p:nvSpPr>
        <p:spPr/>
        <p:txBody>
          <a:bodyPr/>
          <a:lstStyle/>
          <a:p>
            <a:r>
              <a:rPr lang="en-GB" altLang="en-US" dirty="0">
                <a:hlinkClick r:id="rId2"/>
              </a:rPr>
              <a:t>https://personalitymax.com/personality-test/</a:t>
            </a:r>
            <a:r>
              <a:rPr lang="en-GB" altLang="en-US" dirty="0"/>
              <a:t>.</a:t>
            </a:r>
          </a:p>
          <a:p>
            <a:pPr lvl="1">
              <a:buFont typeface="Wingdings" panose="05000000000000000000" pitchFamily="2" charset="2"/>
              <a:buChar char="§"/>
            </a:pPr>
            <a:r>
              <a:rPr lang="en-GB" altLang="en-US" sz="2400" dirty="0"/>
              <a:t>For more information about the test and the personality types please </a:t>
            </a:r>
            <a:r>
              <a:rPr lang="en-GB" altLang="en-US" sz="2400" dirty="0">
                <a:hlinkClick r:id="rId3"/>
              </a:rPr>
              <a:t>click-here</a:t>
            </a:r>
            <a:r>
              <a:rPr lang="en-GB" altLang="en-US" sz="2400" dirty="0"/>
              <a:t>.</a:t>
            </a:r>
          </a:p>
          <a:p>
            <a:endParaRPr lang="en-GB" dirty="0"/>
          </a:p>
        </p:txBody>
      </p:sp>
    </p:spTree>
    <p:extLst>
      <p:ext uri="{BB962C8B-B14F-4D97-AF65-F5344CB8AC3E}">
        <p14:creationId xmlns:p14="http://schemas.microsoft.com/office/powerpoint/2010/main" val="509450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753741" y="117408"/>
            <a:ext cx="8229600" cy="1143000"/>
          </a:xfrm>
        </p:spPr>
        <p:txBody>
          <a:bodyPr>
            <a:normAutofit/>
          </a:bodyPr>
          <a:lstStyle/>
          <a:p>
            <a:pPr>
              <a:defRPr/>
            </a:pPr>
            <a:r>
              <a:rPr lang="en-GB" sz="2400" dirty="0"/>
              <a:t>Bg/Background reading</a:t>
            </a:r>
            <a:br>
              <a:rPr lang="en-GB" sz="2400" dirty="0"/>
            </a:br>
            <a:r>
              <a:rPr lang="en-GB" sz="2400" dirty="0"/>
              <a:t>: </a:t>
            </a:r>
            <a:r>
              <a:rPr lang="en-GB" b="1" u="sng" dirty="0"/>
              <a:t>Belbin Team Role Theory</a:t>
            </a:r>
          </a:p>
        </p:txBody>
      </p:sp>
      <p:sp>
        <p:nvSpPr>
          <p:cNvPr id="52226" name="Content Placeholder 2"/>
          <p:cNvSpPr>
            <a:spLocks noGrp="1"/>
          </p:cNvSpPr>
          <p:nvPr>
            <p:ph idx="1"/>
          </p:nvPr>
        </p:nvSpPr>
        <p:spPr>
          <a:xfrm>
            <a:off x="345343" y="1260408"/>
            <a:ext cx="11170124" cy="3588090"/>
          </a:xfrm>
        </p:spPr>
        <p:txBody>
          <a:bodyPr>
            <a:noAutofit/>
          </a:bodyPr>
          <a:lstStyle/>
          <a:p>
            <a:pPr eaLnBrk="1" hangingPunct="1"/>
            <a:r>
              <a:rPr lang="en-GB" altLang="en-US" sz="2000" dirty="0"/>
              <a:t>Ever wondered why some teams just seem to work and others don’t?</a:t>
            </a:r>
            <a:br>
              <a:rPr lang="en-GB" altLang="en-US" sz="2000" dirty="0"/>
            </a:br>
            <a:r>
              <a:rPr lang="en-GB" altLang="en-US" sz="2000" dirty="0"/>
              <a:t>In the 1970s, </a:t>
            </a:r>
            <a:r>
              <a:rPr lang="en-GB" altLang="en-US" sz="2000" b="1" dirty="0"/>
              <a:t>Dr Meredith Belbin </a:t>
            </a:r>
            <a:r>
              <a:rPr lang="en-GB" altLang="en-US" sz="2000" dirty="0"/>
              <a:t>and his research team at </a:t>
            </a:r>
            <a:r>
              <a:rPr lang="en-GB" altLang="en-US" sz="2000" dirty="0">
                <a:hlinkClick r:id="rId2"/>
              </a:rPr>
              <a:t>Henley Management College</a:t>
            </a:r>
            <a:r>
              <a:rPr lang="en-GB" altLang="en-US" sz="2000" dirty="0"/>
              <a:t> set about observing teams, with a view to finding out where and how these differences come about. </a:t>
            </a:r>
          </a:p>
          <a:p>
            <a:pPr eaLnBrk="1" hangingPunct="1"/>
            <a:r>
              <a:rPr lang="en-GB" altLang="en-US" sz="2000" dirty="0"/>
              <a:t>They wanted to control the dynamics of teams to discover if – and how – problems could be pre-empted and avoided. As the research progressed, the research revealed that the difference between success and failure for a team was not dependent on factors such as intellect, but more on </a:t>
            </a:r>
            <a:r>
              <a:rPr lang="en-GB" altLang="en-US" sz="2000" b="1" dirty="0"/>
              <a:t>behaviour</a:t>
            </a:r>
            <a:r>
              <a:rPr lang="en-GB" altLang="en-US" sz="2000" dirty="0"/>
              <a:t>. </a:t>
            </a:r>
          </a:p>
          <a:p>
            <a:pPr eaLnBrk="1" hangingPunct="1"/>
            <a:r>
              <a:rPr lang="en-GB" altLang="en-US" sz="2000" dirty="0"/>
              <a:t>The research team began to identify </a:t>
            </a:r>
            <a:r>
              <a:rPr lang="en-GB" altLang="en-US" sz="2000" b="1" dirty="0"/>
              <a:t>separate clusters of behaviour</a:t>
            </a:r>
            <a:r>
              <a:rPr lang="en-GB" altLang="en-US" sz="2000" dirty="0"/>
              <a:t>, each of which formed a distinct team contribution or </a:t>
            </a:r>
            <a:r>
              <a:rPr lang="en-GB" altLang="en-US" sz="2000" b="1" dirty="0"/>
              <a:t>“Team Role”.  </a:t>
            </a:r>
            <a:r>
              <a:rPr lang="en-GB" altLang="en-US" sz="2000" dirty="0"/>
              <a:t>(1)</a:t>
            </a:r>
          </a:p>
          <a:p>
            <a:pPr eaLnBrk="1" hangingPunct="1"/>
            <a:r>
              <a:rPr lang="en-GB" altLang="en-US" sz="2000" b="1" dirty="0"/>
              <a:t>A ‘Team Role’ came to be defined as: </a:t>
            </a:r>
            <a:r>
              <a:rPr lang="en-GB" altLang="en-US" sz="2000" dirty="0"/>
              <a:t>“A tendency to behave, contribute and interrelate with others in a particular way.” </a:t>
            </a:r>
          </a:p>
          <a:p>
            <a:pPr eaLnBrk="1" hangingPunct="1"/>
            <a:r>
              <a:rPr lang="en-GB" altLang="en-US" sz="2000" dirty="0"/>
              <a:t>It was found that different individuals displayed different Team Roles to varying degrees.</a:t>
            </a:r>
          </a:p>
        </p:txBody>
      </p:sp>
      <p:sp>
        <p:nvSpPr>
          <p:cNvPr id="52228" name="TextBox 3"/>
          <p:cNvSpPr txBox="1">
            <a:spLocks noChangeArrowheads="1"/>
          </p:cNvSpPr>
          <p:nvPr/>
        </p:nvSpPr>
        <p:spPr bwMode="auto">
          <a:xfrm>
            <a:off x="1666875" y="6572251"/>
            <a:ext cx="2871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sz="1000"/>
              <a:t>(1) http://www.belbin.com/rte.asp?id=8</a:t>
            </a:r>
          </a:p>
        </p:txBody>
      </p:sp>
    </p:spTree>
    <p:extLst>
      <p:ext uri="{BB962C8B-B14F-4D97-AF65-F5344CB8AC3E}">
        <p14:creationId xmlns:p14="http://schemas.microsoft.com/office/powerpoint/2010/main" val="32701458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Personal Strengths identification</a:t>
            </a:r>
          </a:p>
        </p:txBody>
      </p:sp>
      <p:sp>
        <p:nvSpPr>
          <p:cNvPr id="3" name="Content Placeholder 2"/>
          <p:cNvSpPr>
            <a:spLocks noGrp="1"/>
          </p:cNvSpPr>
          <p:nvPr>
            <p:ph idx="1"/>
          </p:nvPr>
        </p:nvSpPr>
        <p:spPr>
          <a:xfrm>
            <a:off x="838200" y="1893888"/>
            <a:ext cx="10515600" cy="3599769"/>
          </a:xfrm>
        </p:spPr>
        <p:txBody>
          <a:bodyPr>
            <a:normAutofit/>
          </a:bodyPr>
          <a:lstStyle/>
          <a:p>
            <a:pPr marL="514350" indent="-514350">
              <a:buFont typeface="+mj-lt"/>
              <a:buAutoNum type="arabicPeriod"/>
            </a:pPr>
            <a:r>
              <a:rPr lang="en-GB" b="1" dirty="0"/>
              <a:t>Belbin’s Teams role </a:t>
            </a:r>
            <a:r>
              <a:rPr lang="en-GB" dirty="0"/>
              <a:t>test: </a:t>
            </a:r>
            <a:r>
              <a:rPr lang="en-GB" dirty="0">
                <a:hlinkClick r:id="rId2"/>
              </a:rPr>
              <a:t>https://www.123test.com/team-roles-test/</a:t>
            </a:r>
            <a:r>
              <a:rPr lang="en-GB" dirty="0"/>
              <a:t> </a:t>
            </a:r>
          </a:p>
          <a:p>
            <a:pPr marL="514350" indent="-514350">
              <a:buFont typeface="+mj-lt"/>
              <a:buAutoNum type="arabicPeriod"/>
            </a:pPr>
            <a:r>
              <a:rPr lang="en-GB" b="1" dirty="0"/>
              <a:t>Myers-Briggs Type Inventory: </a:t>
            </a:r>
            <a:r>
              <a:rPr lang="en-GB" dirty="0">
                <a:hlinkClick r:id="rId3"/>
              </a:rPr>
              <a:t>https://mypersonality.info/basic-vs-pro/personality-type-test</a:t>
            </a:r>
            <a:r>
              <a:rPr lang="en-GB" dirty="0"/>
              <a:t>.</a:t>
            </a:r>
          </a:p>
        </p:txBody>
      </p:sp>
    </p:spTree>
    <p:extLst>
      <p:ext uri="{BB962C8B-B14F-4D97-AF65-F5344CB8AC3E}">
        <p14:creationId xmlns:p14="http://schemas.microsoft.com/office/powerpoint/2010/main" val="29078547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023" y="364392"/>
            <a:ext cx="3462034" cy="1449079"/>
          </a:xfrm>
        </p:spPr>
        <p:txBody>
          <a:bodyPr>
            <a:noAutofit/>
          </a:bodyPr>
          <a:lstStyle/>
          <a:p>
            <a:pPr algn="ctr"/>
            <a:r>
              <a:rPr lang="en-GB" sz="5400" b="1" dirty="0"/>
              <a:t>Teamwork =</a:t>
            </a:r>
          </a:p>
        </p:txBody>
      </p:sp>
      <p:pic>
        <p:nvPicPr>
          <p:cNvPr id="46082" name="Picture 2" descr="https://s-media-cache-ak0.pinimg.com/736x/c7/00/cf/c700cf7f9339b6d41d487f9211c35bb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8057" y="98435"/>
            <a:ext cx="5015597" cy="67595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7379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Content Placeholder 3">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98146" y="352425"/>
            <a:ext cx="8234601" cy="5322661"/>
          </a:xfrm>
        </p:spPr>
      </p:pic>
      <p:pic>
        <p:nvPicPr>
          <p:cNvPr id="7" name="Picture 2" descr="http://www.clker.com/cliparts/U/2/w/h/l/f/mouse-pointer-hi.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193012">
            <a:off x="9139726" y="3038471"/>
            <a:ext cx="2167245" cy="2347846"/>
          </a:xfrm>
          <a:prstGeom prst="rect">
            <a:avLst/>
          </a:prstGeom>
          <a:noFill/>
          <a:extLst>
            <a:ext uri="{909E8E84-426E-40DD-AFC4-6F175D3DCCD1}">
              <a14:hiddenFill xmlns:a14="http://schemas.microsoft.com/office/drawing/2010/main">
                <a:solidFill>
                  <a:srgbClr val="FFFFFF"/>
                </a:solidFill>
              </a14:hiddenFill>
            </a:ext>
          </a:extLst>
        </p:spPr>
      </p:pic>
      <p:sp>
        <p:nvSpPr>
          <p:cNvPr id="2" name="Cloud 1">
            <a:extLst>
              <a:ext uri="{FF2B5EF4-FFF2-40B4-BE49-F238E27FC236}">
                <a16:creationId xmlns:a16="http://schemas.microsoft.com/office/drawing/2014/main" id="{C010EA68-1A2F-48DC-B4C2-96D3752C4FEB}"/>
              </a:ext>
            </a:extLst>
          </p:cNvPr>
          <p:cNvSpPr/>
          <p:nvPr/>
        </p:nvSpPr>
        <p:spPr>
          <a:xfrm>
            <a:off x="9518754" y="2803160"/>
            <a:ext cx="2016177" cy="1251679"/>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CLICK IMAGE.</a:t>
            </a:r>
          </a:p>
        </p:txBody>
      </p:sp>
      <p:sp>
        <p:nvSpPr>
          <p:cNvPr id="3" name="TextBox 2">
            <a:extLst>
              <a:ext uri="{FF2B5EF4-FFF2-40B4-BE49-F238E27FC236}">
                <a16:creationId xmlns:a16="http://schemas.microsoft.com/office/drawing/2014/main" id="{A0B22587-D387-4B23-A210-75FC9ABC470B}"/>
              </a:ext>
            </a:extLst>
          </p:cNvPr>
          <p:cNvSpPr txBox="1"/>
          <p:nvPr/>
        </p:nvSpPr>
        <p:spPr>
          <a:xfrm>
            <a:off x="404734" y="5321423"/>
            <a:ext cx="474810" cy="215444"/>
          </a:xfrm>
          <a:prstGeom prst="rect">
            <a:avLst/>
          </a:prstGeom>
          <a:noFill/>
        </p:spPr>
        <p:txBody>
          <a:bodyPr wrap="none" rtlCol="0">
            <a:spAutoFit/>
          </a:bodyPr>
          <a:lstStyle/>
          <a:p>
            <a:r>
              <a:rPr lang="en-GB" sz="800" dirty="0"/>
              <a:t>Ref: (</a:t>
            </a:r>
            <a:r>
              <a:rPr lang="en-GB" sz="800" dirty="0">
                <a:hlinkClick r:id="rId2"/>
              </a:rPr>
              <a:t>1</a:t>
            </a:r>
            <a:r>
              <a:rPr lang="en-GB" sz="800" dirty="0"/>
              <a:t>)</a:t>
            </a:r>
          </a:p>
        </p:txBody>
      </p:sp>
    </p:spTree>
    <p:extLst>
      <p:ext uri="{BB962C8B-B14F-4D97-AF65-F5344CB8AC3E}">
        <p14:creationId xmlns:p14="http://schemas.microsoft.com/office/powerpoint/2010/main" val="459539288"/>
      </p:ext>
    </p:extLst>
  </p:cSld>
  <p:clrMapOvr>
    <a:masterClrMapping/>
  </p:clrMapOvr>
</p:sld>
</file>

<file path=ppt/theme/theme1.xml><?xml version="1.0" encoding="utf-8"?>
<a:theme xmlns:a="http://schemas.openxmlformats.org/drawingml/2006/main" name="UWTSD Theme1">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Theme1" id="{3C8FE4EA-8F2A-4043-B0AD-F87873529AAD}" vid="{34EEF614-ACE0-4DCE-8D22-6319A03D36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1702</TotalTime>
  <Words>3234</Words>
  <Application>Microsoft Office PowerPoint</Application>
  <PresentationFormat>Widescreen</PresentationFormat>
  <Paragraphs>192</Paragraphs>
  <Slides>34</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Google Sans</vt:lpstr>
      <vt:lpstr>Myriad Pro</vt:lpstr>
      <vt:lpstr>Arial</vt:lpstr>
      <vt:lpstr>Arial</vt:lpstr>
      <vt:lpstr>Calibri</vt:lpstr>
      <vt:lpstr>Courier New</vt:lpstr>
      <vt:lpstr>Noto Sans</vt:lpstr>
      <vt:lpstr>Roboto</vt:lpstr>
      <vt:lpstr>Verdana</vt:lpstr>
      <vt:lpstr>Wingdings</vt:lpstr>
      <vt:lpstr>UWTSD Theme1</vt:lpstr>
      <vt:lpstr>PowerPoint Presentation</vt:lpstr>
      <vt:lpstr>Contents</vt:lpstr>
      <vt:lpstr>Assignment 2</vt:lpstr>
      <vt:lpstr>Assignment 2 tasks</vt:lpstr>
      <vt:lpstr>Assignment 2: Task 1</vt:lpstr>
      <vt:lpstr>1. Overview: Self-evaluation</vt:lpstr>
      <vt:lpstr>2. Belbin Team Role Theory</vt:lpstr>
      <vt:lpstr>Belbin Team Role Theory</vt:lpstr>
      <vt:lpstr>Belbin Team Role Test</vt:lpstr>
      <vt:lpstr>PowerPoint Presentation</vt:lpstr>
      <vt:lpstr>PowerPoint Presentation</vt:lpstr>
      <vt:lpstr>PowerPoint Presentation</vt:lpstr>
      <vt:lpstr>Bg: Belbin Team Role Theory</vt:lpstr>
      <vt:lpstr>Belbin’s Team Test Activity:</vt:lpstr>
      <vt:lpstr>3. Myers-Briggs Type Indicator (MBTI)</vt:lpstr>
      <vt:lpstr>MBTI types</vt:lpstr>
      <vt:lpstr>Activity: MBTI Self-Discovery Survey (MBTi)</vt:lpstr>
      <vt:lpstr>PowerPoint Presentation</vt:lpstr>
      <vt:lpstr>Multiple Intelligence Theory</vt:lpstr>
      <vt:lpstr>Gardner’s Theory of Multiple Intelligences</vt:lpstr>
      <vt:lpstr>Types of Intelligence</vt:lpstr>
      <vt:lpstr>Bg. Video: Theory of Multiple Intelligences Explained</vt:lpstr>
      <vt:lpstr>Activity: Multiple intelligence</vt:lpstr>
      <vt:lpstr>Activity: Color Personality Test</vt:lpstr>
      <vt:lpstr>Level-Up: Additional discovery tools</vt:lpstr>
      <vt:lpstr>Conclusion</vt:lpstr>
      <vt:lpstr>Tutorial Activity: Task 1 Self-evaluation</vt:lpstr>
      <vt:lpstr>PowerPoint Presentation</vt:lpstr>
      <vt:lpstr>Archive.</vt:lpstr>
      <vt:lpstr>Bu: Original Myers-Briggs MBTi questionnaire</vt:lpstr>
      <vt:lpstr>Bg/Background reading : Belbin Team Role Theory</vt:lpstr>
      <vt:lpstr>Personal Strengths identification</vt:lpstr>
      <vt:lpstr>Teamwork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Williams</dc:creator>
  <cp:lastModifiedBy>James Williams</cp:lastModifiedBy>
  <cp:revision>21</cp:revision>
  <dcterms:created xsi:type="dcterms:W3CDTF">2020-11-26T10:56:25Z</dcterms:created>
  <dcterms:modified xsi:type="dcterms:W3CDTF">2022-11-03T17:43:03Z</dcterms:modified>
</cp:coreProperties>
</file>