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6" r:id="rId3"/>
    <p:sldId id="267" r:id="rId4"/>
    <p:sldId id="268" r:id="rId5"/>
    <p:sldId id="269" r:id="rId6"/>
  </p:sldIdLst>
  <p:sldSz cx="9144000" cy="6858000" type="screen4x3"/>
  <p:notesSz cx="6858000" cy="9144000"/>
  <p:defaultTextStyle>
    <a:defPPr>
      <a:defRPr lang="es-E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6" d="100"/>
          <a:sy n="56" d="100"/>
        </p:scale>
        <p:origin x="216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Subtítulo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s-ES" smtClean="0"/>
              <a:t>Haga clic para modificar el estilo de subtítulo del patrón</a:t>
            </a:r>
            <a:endParaRPr lang="es-ES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915D7-E15D-49AF-9D34-5C54706DCA52}" type="datetimeFigureOut">
              <a:rPr lang="es-ES" smtClean="0"/>
              <a:pPr/>
              <a:t>23/04/2018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53590-0C0F-4C4E-B290-ACF6FB8ABA91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contenido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915D7-E15D-49AF-9D34-5C54706DCA52}" type="datetimeFigureOut">
              <a:rPr lang="es-ES" smtClean="0"/>
              <a:pPr/>
              <a:t>23/04/2018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53590-0C0F-4C4E-B290-ACF6FB8ABA91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915D7-E15D-49AF-9D34-5C54706DCA52}" type="datetimeFigureOut">
              <a:rPr lang="es-ES" smtClean="0"/>
              <a:pPr/>
              <a:t>23/04/2018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53590-0C0F-4C4E-B290-ACF6FB8ABA91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contenido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contenido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5" name="4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915D7-E15D-49AF-9D34-5C54706DCA52}" type="datetimeFigureOut">
              <a:rPr lang="es-ES" smtClean="0"/>
              <a:pPr/>
              <a:t>23/04/2018</a:t>
            </a:fld>
            <a:endParaRPr lang="es-ES"/>
          </a:p>
        </p:txBody>
      </p:sp>
      <p:sp>
        <p:nvSpPr>
          <p:cNvPr id="6" name="5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7" name="6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53590-0C0F-4C4E-B290-ACF6FB8ABA91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4" name="3 Marcador de contenido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5" name="4 Marcador de texto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6" name="5 Marcador de contenido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7" name="6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915D7-E15D-49AF-9D34-5C54706DCA52}" type="datetimeFigureOut">
              <a:rPr lang="es-ES" smtClean="0"/>
              <a:pPr/>
              <a:t>23/04/2018</a:t>
            </a:fld>
            <a:endParaRPr lang="es-ES"/>
          </a:p>
        </p:txBody>
      </p:sp>
      <p:sp>
        <p:nvSpPr>
          <p:cNvPr id="8" name="7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9" name="8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53590-0C0F-4C4E-B290-ACF6FB8ABA91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ó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915D7-E15D-49AF-9D34-5C54706DCA52}" type="datetimeFigureOut">
              <a:rPr lang="es-ES" smtClean="0"/>
              <a:pPr/>
              <a:t>23/04/2018</a:t>
            </a:fld>
            <a:endParaRPr lang="es-ES"/>
          </a:p>
        </p:txBody>
      </p:sp>
      <p:sp>
        <p:nvSpPr>
          <p:cNvPr id="4" name="3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5" name="4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53590-0C0F-4C4E-B290-ACF6FB8ABA91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915D7-E15D-49AF-9D34-5C54706DCA52}" type="datetimeFigureOut">
              <a:rPr lang="es-ES" smtClean="0"/>
              <a:pPr/>
              <a:t>23/04/2018</a:t>
            </a:fld>
            <a:endParaRPr lang="es-ES"/>
          </a:p>
        </p:txBody>
      </p:sp>
      <p:sp>
        <p:nvSpPr>
          <p:cNvPr id="3" name="2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4" name="3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53590-0C0F-4C4E-B290-ACF6FB8ABA91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ido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contenido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texto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5" name="4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915D7-E15D-49AF-9D34-5C54706DCA52}" type="datetimeFigureOut">
              <a:rPr lang="es-ES" smtClean="0"/>
              <a:pPr/>
              <a:t>23/04/2018</a:t>
            </a:fld>
            <a:endParaRPr lang="es-ES"/>
          </a:p>
        </p:txBody>
      </p:sp>
      <p:sp>
        <p:nvSpPr>
          <p:cNvPr id="6" name="5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7" name="6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53590-0C0F-4C4E-B290-ACF6FB8ABA91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n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posición de imagen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s-ES"/>
          </a:p>
        </p:txBody>
      </p:sp>
      <p:sp>
        <p:nvSpPr>
          <p:cNvPr id="4" name="3 Marcador de texto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5" name="4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915D7-E15D-49AF-9D34-5C54706DCA52}" type="datetimeFigureOut">
              <a:rPr lang="es-ES" smtClean="0"/>
              <a:pPr/>
              <a:t>23/04/2018</a:t>
            </a:fld>
            <a:endParaRPr lang="es-ES"/>
          </a:p>
        </p:txBody>
      </p:sp>
      <p:sp>
        <p:nvSpPr>
          <p:cNvPr id="6" name="5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7" name="6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53590-0C0F-4C4E-B290-ACF6FB8ABA91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y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 vertical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915D7-E15D-49AF-9D34-5C54706DCA52}" type="datetimeFigureOut">
              <a:rPr lang="es-ES" smtClean="0"/>
              <a:pPr/>
              <a:t>23/04/2018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53590-0C0F-4C4E-B290-ACF6FB8ABA91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 vertical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 vertical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915D7-E15D-49AF-9D34-5C54706DCA52}" type="datetimeFigureOut">
              <a:rPr lang="es-ES" smtClean="0"/>
              <a:pPr/>
              <a:t>23/04/2018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53590-0C0F-4C4E-B290-ACF6FB8ABA91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Marcador de título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8915D7-E15D-49AF-9D34-5C54706DCA52}" type="datetimeFigureOut">
              <a:rPr lang="es-ES" smtClean="0"/>
              <a:pPr/>
              <a:t>23/04/2018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F53590-0C0F-4C4E-B290-ACF6FB8ABA91}" type="slidenum">
              <a:rPr lang="es-ES" smtClean="0"/>
              <a:pPr/>
              <a:t>‹#›</a:t>
            </a:fld>
            <a:endParaRPr lang="es-E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s-E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ctrTitle"/>
          </p:nvPr>
        </p:nvSpPr>
        <p:spPr>
          <a:xfrm>
            <a:off x="683568" y="1772816"/>
            <a:ext cx="7772400" cy="1470025"/>
          </a:xfrm>
        </p:spPr>
        <p:txBody>
          <a:bodyPr/>
          <a:lstStyle/>
          <a:p>
            <a:r>
              <a:rPr lang="es-ES_tradnl" dirty="0" smtClean="0"/>
              <a:t>EXAMPLES OF EXAM QUESTIONS</a:t>
            </a:r>
            <a:endParaRPr lang="es-ES" dirty="0"/>
          </a:p>
        </p:txBody>
      </p:sp>
      <p:sp>
        <p:nvSpPr>
          <p:cNvPr id="3" name="2 Subtítulo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s-ES_tradnl" sz="2400" dirty="0" smtClean="0">
                <a:solidFill>
                  <a:schemeClr val="accent6">
                    <a:lumMod val="50000"/>
                  </a:schemeClr>
                </a:solidFill>
              </a:rPr>
              <a:t>PROJECT PLANNING, MONITORING AND CONTROL</a:t>
            </a:r>
            <a:endParaRPr lang="es-ES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3 CuadroTexto"/>
          <p:cNvSpPr txBox="1"/>
          <p:nvPr/>
        </p:nvSpPr>
        <p:spPr>
          <a:xfrm>
            <a:off x="467544" y="980728"/>
            <a:ext cx="82089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dirty="0" smtClean="0"/>
              <a:t>1.</a:t>
            </a:r>
            <a:r>
              <a:rPr lang="es-ES_tradnl" sz="2400" dirty="0" smtClean="0"/>
              <a:t>- </a:t>
            </a:r>
            <a:r>
              <a:rPr lang="es-ES_tradnl" sz="2400" dirty="0" smtClean="0"/>
              <a:t>Describe and compare </a:t>
            </a:r>
            <a:r>
              <a:rPr lang="es-ES_tradnl" sz="2400" dirty="0" err="1" smtClean="0"/>
              <a:t>different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techniques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for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work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measurement</a:t>
            </a:r>
            <a:r>
              <a:rPr lang="es-ES_tradnl" sz="2400" dirty="0" smtClean="0"/>
              <a:t>, </a:t>
            </a:r>
            <a:r>
              <a:rPr lang="es-ES_tradnl" sz="2400" dirty="0" err="1" smtClean="0"/>
              <a:t>used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for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work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study</a:t>
            </a:r>
            <a:r>
              <a:rPr lang="es-ES_tradnl" sz="2400" dirty="0" smtClean="0"/>
              <a:t>. </a:t>
            </a:r>
            <a:r>
              <a:rPr lang="es-ES_tradnl" sz="2400" dirty="0" err="1" smtClean="0"/>
              <a:t>Specify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which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ones</a:t>
            </a:r>
            <a:r>
              <a:rPr lang="es-ES_tradnl" sz="2400" dirty="0" smtClean="0"/>
              <a:t> are </a:t>
            </a:r>
            <a:r>
              <a:rPr lang="es-ES_tradnl" sz="2400" dirty="0" err="1" smtClean="0"/>
              <a:t>most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used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for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construction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processes</a:t>
            </a:r>
            <a:r>
              <a:rPr lang="es-ES_tradnl" sz="2400" dirty="0" smtClean="0"/>
              <a:t>.</a:t>
            </a:r>
            <a:endParaRPr lang="es-ES" sz="2400" dirty="0"/>
          </a:p>
        </p:txBody>
      </p:sp>
      <p:sp>
        <p:nvSpPr>
          <p:cNvPr id="6" name="5 Rectángulo"/>
          <p:cNvSpPr/>
          <p:nvPr/>
        </p:nvSpPr>
        <p:spPr>
          <a:xfrm>
            <a:off x="2267744" y="3068960"/>
            <a:ext cx="4572000" cy="1661993"/>
          </a:xfrm>
          <a:prstGeom prst="rect">
            <a:avLst/>
          </a:prstGeom>
        </p:spPr>
        <p:txBody>
          <a:bodyPr>
            <a:spAutoFit/>
          </a:bodyPr>
          <a:lstStyle/>
          <a:p>
            <a:pPr marL="800100" lvl="1" indent="-342900">
              <a:spcAft>
                <a:spcPts val="1200"/>
              </a:spcAft>
              <a:buFont typeface="+mj-lt"/>
              <a:buAutoNum type="arabicPeriod"/>
            </a:pPr>
            <a:r>
              <a:rPr lang="en-GB" dirty="0" smtClean="0">
                <a:solidFill>
                  <a:srgbClr val="FF0000"/>
                </a:solidFill>
              </a:rPr>
              <a:t>Time studies</a:t>
            </a:r>
          </a:p>
          <a:p>
            <a:pPr marL="800100" lvl="1" indent="-342900">
              <a:spcAft>
                <a:spcPts val="1200"/>
              </a:spcAft>
              <a:buFont typeface="+mj-lt"/>
              <a:buAutoNum type="arabicPeriod"/>
            </a:pPr>
            <a:r>
              <a:rPr lang="en-GB" dirty="0" smtClean="0"/>
              <a:t>Activity sampling</a:t>
            </a:r>
          </a:p>
          <a:p>
            <a:pPr marL="800100" lvl="1" indent="-342900">
              <a:spcAft>
                <a:spcPts val="1200"/>
              </a:spcAft>
              <a:buFont typeface="+mj-lt"/>
              <a:buAutoNum type="arabicPeriod"/>
            </a:pPr>
            <a:r>
              <a:rPr lang="en-GB" dirty="0" smtClean="0"/>
              <a:t>Synthesis</a:t>
            </a:r>
          </a:p>
          <a:p>
            <a:pPr marL="800100" lvl="1" indent="-342900">
              <a:spcAft>
                <a:spcPts val="1200"/>
              </a:spcAft>
              <a:buFont typeface="+mj-lt"/>
              <a:buAutoNum type="arabicPeriod"/>
            </a:pPr>
            <a:r>
              <a:rPr lang="en-GB" dirty="0" smtClean="0"/>
              <a:t>Analytical  estimating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3 CuadroTexto"/>
          <p:cNvSpPr txBox="1"/>
          <p:nvPr/>
        </p:nvSpPr>
        <p:spPr>
          <a:xfrm>
            <a:off x="467544" y="980728"/>
            <a:ext cx="82089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dirty="0"/>
              <a:t>2</a:t>
            </a:r>
            <a:r>
              <a:rPr lang="es-ES_tradnl" sz="2400" dirty="0" smtClean="0"/>
              <a:t>.- </a:t>
            </a:r>
            <a:r>
              <a:rPr lang="es-ES_tradnl" sz="2400" dirty="0" err="1" smtClean="0"/>
              <a:t>You</a:t>
            </a:r>
            <a:r>
              <a:rPr lang="es-ES_tradnl" sz="2400" dirty="0" smtClean="0"/>
              <a:t> are </a:t>
            </a:r>
            <a:r>
              <a:rPr lang="es-ES_tradnl" sz="2400" dirty="0" err="1" smtClean="0"/>
              <a:t>participating</a:t>
            </a:r>
            <a:r>
              <a:rPr lang="es-ES_tradnl" sz="2400" dirty="0" smtClean="0"/>
              <a:t> in a tender </a:t>
            </a:r>
            <a:r>
              <a:rPr lang="es-ES_tradnl" sz="2400" dirty="0" err="1" smtClean="0"/>
              <a:t>process</a:t>
            </a:r>
            <a:r>
              <a:rPr lang="es-ES_tradnl" sz="2400" dirty="0" smtClean="0"/>
              <a:t>. Describe </a:t>
            </a:r>
            <a:r>
              <a:rPr lang="es-ES_tradnl" sz="2400" dirty="0" err="1" smtClean="0"/>
              <a:t>what</a:t>
            </a:r>
            <a:r>
              <a:rPr lang="es-ES_tradnl" sz="2400" dirty="0" smtClean="0"/>
              <a:t> pre-</a:t>
            </a:r>
            <a:r>
              <a:rPr lang="es-ES_tradnl" sz="2400" dirty="0" err="1" smtClean="0"/>
              <a:t>qualification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is</a:t>
            </a:r>
            <a:r>
              <a:rPr lang="es-ES_tradnl" sz="2400" dirty="0" smtClean="0"/>
              <a:t> and </a:t>
            </a:r>
            <a:r>
              <a:rPr lang="es-ES_tradnl" sz="2400" dirty="0" err="1" smtClean="0"/>
              <a:t>explain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the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different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steps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to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cover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for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the</a:t>
            </a:r>
            <a:r>
              <a:rPr lang="es-ES_tradnl" sz="2400" dirty="0" smtClean="0"/>
              <a:t> pre-tender </a:t>
            </a:r>
            <a:r>
              <a:rPr lang="es-ES_tradnl" sz="2400" dirty="0" err="1" smtClean="0"/>
              <a:t>stage</a:t>
            </a:r>
            <a:r>
              <a:rPr lang="es-ES_tradnl" sz="2400" dirty="0" smtClean="0"/>
              <a:t>. </a:t>
            </a:r>
            <a:endParaRPr lang="es-ES" sz="2400" dirty="0"/>
          </a:p>
        </p:txBody>
      </p:sp>
      <p:sp>
        <p:nvSpPr>
          <p:cNvPr id="6" name="5 Rectángulo"/>
          <p:cNvSpPr/>
          <p:nvPr/>
        </p:nvSpPr>
        <p:spPr>
          <a:xfrm>
            <a:off x="2267744" y="3068960"/>
            <a:ext cx="4572000" cy="2862322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lvl="0" indent="-342900">
              <a:buFont typeface="+mj-lt"/>
              <a:buAutoNum type="arabicPeriod"/>
            </a:pPr>
            <a:r>
              <a:rPr lang="en-GB" dirty="0" smtClean="0"/>
              <a:t>The decision to tender</a:t>
            </a:r>
            <a:endParaRPr lang="es-ES" dirty="0" smtClean="0"/>
          </a:p>
          <a:p>
            <a:pPr marL="342900" lvl="0" indent="-342900">
              <a:buFont typeface="+mj-lt"/>
              <a:buAutoNum type="arabicPeriod"/>
            </a:pPr>
            <a:r>
              <a:rPr lang="en-GB" dirty="0" smtClean="0"/>
              <a:t>The pre-tender arrangements</a:t>
            </a:r>
            <a:endParaRPr lang="es-ES" dirty="0" smtClean="0"/>
          </a:p>
          <a:p>
            <a:pPr marL="342900" lvl="0" indent="-342900">
              <a:buFont typeface="+mj-lt"/>
              <a:buAutoNum type="arabicPeriod"/>
            </a:pPr>
            <a:r>
              <a:rPr lang="en-GB" dirty="0" smtClean="0"/>
              <a:t>The site visit report</a:t>
            </a:r>
            <a:endParaRPr lang="es-ES" dirty="0" smtClean="0"/>
          </a:p>
          <a:p>
            <a:pPr marL="342900" lvl="0" indent="-342900">
              <a:buFont typeface="+mj-lt"/>
              <a:buAutoNum type="arabicPeriod"/>
            </a:pPr>
            <a:r>
              <a:rPr lang="en-GB" dirty="0" smtClean="0"/>
              <a:t>Enquiries to subcontractors and suppliers</a:t>
            </a:r>
            <a:endParaRPr lang="es-ES" dirty="0" smtClean="0"/>
          </a:p>
          <a:p>
            <a:pPr marL="342900" lvl="0" indent="-342900">
              <a:buFont typeface="+mj-lt"/>
              <a:buAutoNum type="arabicPeriod"/>
            </a:pPr>
            <a:r>
              <a:rPr lang="en-GB" dirty="0" smtClean="0"/>
              <a:t>The statement of construction methods</a:t>
            </a:r>
            <a:endParaRPr lang="es-ES" dirty="0" smtClean="0"/>
          </a:p>
          <a:p>
            <a:pPr marL="342900" lvl="0" indent="-342900">
              <a:buFont typeface="+mj-lt"/>
              <a:buAutoNum type="arabicPeriod"/>
            </a:pPr>
            <a:r>
              <a:rPr lang="en-GB" dirty="0" smtClean="0"/>
              <a:t>The build-up of the estimate rates</a:t>
            </a:r>
            <a:endParaRPr lang="es-ES" dirty="0" smtClean="0"/>
          </a:p>
          <a:p>
            <a:pPr marL="342900" lvl="0" indent="-342900">
              <a:buFont typeface="+mj-lt"/>
              <a:buAutoNum type="arabicPeriod"/>
            </a:pPr>
            <a:r>
              <a:rPr lang="en-GB" dirty="0" smtClean="0"/>
              <a:t>The pre-tender programme</a:t>
            </a:r>
            <a:endParaRPr lang="es-ES" dirty="0" smtClean="0"/>
          </a:p>
          <a:p>
            <a:pPr marL="342900" lvl="0" indent="-342900">
              <a:buFont typeface="+mj-lt"/>
              <a:buAutoNum type="arabicPeriod"/>
            </a:pPr>
            <a:r>
              <a:rPr lang="en-GB" dirty="0" smtClean="0"/>
              <a:t>The preliminaries build-up</a:t>
            </a:r>
            <a:endParaRPr lang="es-ES" dirty="0" smtClean="0"/>
          </a:p>
          <a:p>
            <a:pPr marL="342900" lvl="0" indent="-342900">
              <a:buFont typeface="+mj-lt"/>
              <a:buAutoNum type="arabicPeriod"/>
            </a:pPr>
            <a:r>
              <a:rPr lang="en-GB" dirty="0" smtClean="0"/>
              <a:t>The estimate adjudication</a:t>
            </a:r>
            <a:endParaRPr lang="es-ES" dirty="0" smtClean="0"/>
          </a:p>
          <a:p>
            <a:pPr marL="342900" lvl="0" indent="-342900">
              <a:buFont typeface="+mj-lt"/>
              <a:buAutoNum type="arabicPeriod"/>
            </a:pPr>
            <a:r>
              <a:rPr lang="en-GB" dirty="0" smtClean="0"/>
              <a:t>Analysis of results</a:t>
            </a:r>
            <a:endParaRPr lang="es-E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3 CuadroTexto"/>
          <p:cNvSpPr txBox="1"/>
          <p:nvPr/>
        </p:nvSpPr>
        <p:spPr>
          <a:xfrm>
            <a:off x="467544" y="980728"/>
            <a:ext cx="82089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dirty="0"/>
              <a:t>3</a:t>
            </a:r>
            <a:r>
              <a:rPr lang="es-ES_tradnl" sz="2400" dirty="0" smtClean="0"/>
              <a:t>.- </a:t>
            </a:r>
            <a:r>
              <a:rPr lang="es-ES_tradnl" sz="2400" dirty="0" err="1" smtClean="0"/>
              <a:t>You</a:t>
            </a:r>
            <a:r>
              <a:rPr lang="es-ES_tradnl" sz="2400" dirty="0" smtClean="0"/>
              <a:t> are in </a:t>
            </a:r>
            <a:r>
              <a:rPr lang="es-ES_tradnl" sz="2400" dirty="0" err="1" smtClean="0"/>
              <a:t>charge</a:t>
            </a:r>
            <a:r>
              <a:rPr lang="es-ES_tradnl" sz="2400" dirty="0" smtClean="0"/>
              <a:t> of </a:t>
            </a:r>
            <a:r>
              <a:rPr lang="es-ES_tradnl" sz="2400" dirty="0" err="1" smtClean="0"/>
              <a:t>the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construction</a:t>
            </a:r>
            <a:r>
              <a:rPr lang="es-ES_tradnl" sz="2400" dirty="0" smtClean="0"/>
              <a:t> of a </a:t>
            </a:r>
            <a:r>
              <a:rPr lang="es-ES_tradnl" sz="2400" dirty="0" err="1" smtClean="0"/>
              <a:t>big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retail</a:t>
            </a:r>
            <a:r>
              <a:rPr lang="es-ES_tradnl" sz="2400" dirty="0" smtClean="0"/>
              <a:t> centre. </a:t>
            </a:r>
            <a:r>
              <a:rPr lang="es-ES_tradnl" sz="2400" dirty="0" err="1" smtClean="0"/>
              <a:t>Explain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how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you</a:t>
            </a:r>
            <a:r>
              <a:rPr lang="es-ES_tradnl" sz="2400" dirty="0" smtClean="0"/>
              <a:t> can control time.  </a:t>
            </a:r>
            <a:endParaRPr lang="es-ES" sz="2400" dirty="0"/>
          </a:p>
        </p:txBody>
      </p:sp>
      <p:sp>
        <p:nvSpPr>
          <p:cNvPr id="6" name="5 Rectángulo"/>
          <p:cNvSpPr/>
          <p:nvPr/>
        </p:nvSpPr>
        <p:spPr>
          <a:xfrm>
            <a:off x="2267744" y="3068960"/>
            <a:ext cx="4572000" cy="1477328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lvl="0" indent="-342900"/>
            <a:r>
              <a:rPr lang="es-ES_tradnl" dirty="0" err="1" smtClean="0"/>
              <a:t>The</a:t>
            </a:r>
            <a:r>
              <a:rPr lang="es-ES_tradnl" dirty="0" smtClean="0"/>
              <a:t> </a:t>
            </a:r>
            <a:r>
              <a:rPr lang="es-ES_tradnl" dirty="0" err="1" smtClean="0"/>
              <a:t>contractor´s</a:t>
            </a:r>
            <a:r>
              <a:rPr lang="es-ES_tradnl" dirty="0" smtClean="0"/>
              <a:t> programme</a:t>
            </a:r>
          </a:p>
          <a:p>
            <a:pPr marL="342900" lvl="0" indent="-342900"/>
            <a:r>
              <a:rPr lang="es-ES_tradnl" dirty="0" err="1" smtClean="0"/>
              <a:t>Milestones</a:t>
            </a:r>
            <a:endParaRPr lang="es-ES_tradnl" dirty="0" smtClean="0"/>
          </a:p>
          <a:p>
            <a:pPr marL="342900" lvl="0" indent="-342900"/>
            <a:r>
              <a:rPr lang="es-ES_tradnl" dirty="0" err="1" smtClean="0"/>
              <a:t>Early</a:t>
            </a:r>
            <a:r>
              <a:rPr lang="es-ES_tradnl" dirty="0" smtClean="0"/>
              <a:t> </a:t>
            </a:r>
            <a:r>
              <a:rPr lang="es-ES_tradnl" dirty="0" err="1" smtClean="0"/>
              <a:t>warning</a:t>
            </a:r>
            <a:r>
              <a:rPr lang="es-ES_tradnl" dirty="0" smtClean="0"/>
              <a:t> </a:t>
            </a:r>
            <a:r>
              <a:rPr lang="es-ES_tradnl" dirty="0" err="1" smtClean="0"/>
              <a:t>sytem</a:t>
            </a:r>
            <a:endParaRPr lang="es-ES_tradnl" dirty="0" smtClean="0"/>
          </a:p>
          <a:p>
            <a:pPr marL="342900" lvl="0" indent="-342900"/>
            <a:r>
              <a:rPr lang="es-ES_tradnl" dirty="0" err="1" smtClean="0"/>
              <a:t>Progress</a:t>
            </a:r>
            <a:r>
              <a:rPr lang="es-ES_tradnl" dirty="0" smtClean="0"/>
              <a:t> </a:t>
            </a:r>
            <a:r>
              <a:rPr lang="es-ES_tradnl" dirty="0" err="1" smtClean="0"/>
              <a:t>recording</a:t>
            </a:r>
            <a:endParaRPr lang="es-ES_tradnl" dirty="0" smtClean="0"/>
          </a:p>
          <a:p>
            <a:pPr marL="342900" lvl="0" indent="-342900">
              <a:buFont typeface="+mj-lt"/>
              <a:buAutoNum type="arabicPeriod"/>
            </a:pPr>
            <a:endParaRPr lang="es-E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3 CuadroTexto"/>
          <p:cNvSpPr txBox="1"/>
          <p:nvPr/>
        </p:nvSpPr>
        <p:spPr>
          <a:xfrm>
            <a:off x="467544" y="980728"/>
            <a:ext cx="82089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dirty="0"/>
              <a:t>4</a:t>
            </a:r>
            <a:r>
              <a:rPr lang="es-ES_tradnl" sz="2400" dirty="0" smtClean="0"/>
              <a:t>.- </a:t>
            </a:r>
            <a:r>
              <a:rPr lang="es-ES_tradnl" sz="2400" dirty="0" err="1" smtClean="0"/>
              <a:t>Explain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what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delay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analysis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is</a:t>
            </a:r>
            <a:r>
              <a:rPr lang="es-ES_tradnl" sz="2400" dirty="0" smtClean="0"/>
              <a:t>, </a:t>
            </a:r>
            <a:r>
              <a:rPr lang="es-ES_tradnl" sz="2400" dirty="0" err="1" smtClean="0"/>
              <a:t>different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techniques</a:t>
            </a:r>
            <a:r>
              <a:rPr lang="es-ES_tradnl" sz="2400" dirty="0" smtClean="0"/>
              <a:t> and </a:t>
            </a:r>
            <a:r>
              <a:rPr lang="es-ES_tradnl" sz="2400" dirty="0" err="1" smtClean="0"/>
              <a:t>when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we</a:t>
            </a:r>
            <a:r>
              <a:rPr lang="es-ES_tradnl" sz="2400" dirty="0" smtClean="0"/>
              <a:t> can </a:t>
            </a:r>
            <a:r>
              <a:rPr lang="es-ES_tradnl" sz="2400" dirty="0" err="1" smtClean="0"/>
              <a:t>ask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for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an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extension</a:t>
            </a:r>
            <a:r>
              <a:rPr lang="es-ES_tradnl" sz="2400" dirty="0" smtClean="0"/>
              <a:t> of time.  </a:t>
            </a:r>
            <a:endParaRPr lang="es-ES" sz="2400" dirty="0"/>
          </a:p>
        </p:txBody>
      </p:sp>
      <p:sp>
        <p:nvSpPr>
          <p:cNvPr id="6" name="5 Rectángulo"/>
          <p:cNvSpPr/>
          <p:nvPr/>
        </p:nvSpPr>
        <p:spPr>
          <a:xfrm>
            <a:off x="1187624" y="2924944"/>
            <a:ext cx="6984776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indent="-342900"/>
            <a:r>
              <a:rPr lang="es-ES_tradnl" dirty="0" err="1" smtClean="0"/>
              <a:t>Investigation</a:t>
            </a:r>
            <a:r>
              <a:rPr lang="es-ES_tradnl" dirty="0" smtClean="0"/>
              <a:t> </a:t>
            </a:r>
            <a:r>
              <a:rPr lang="es-ES_tradnl" dirty="0" err="1" smtClean="0"/>
              <a:t>developed</a:t>
            </a:r>
            <a:r>
              <a:rPr lang="es-ES_tradnl" dirty="0" smtClean="0"/>
              <a:t> </a:t>
            </a:r>
            <a:r>
              <a:rPr lang="es-ES_tradnl" dirty="0" err="1" smtClean="0"/>
              <a:t>to</a:t>
            </a:r>
            <a:r>
              <a:rPr lang="es-ES_tradnl" dirty="0" smtClean="0"/>
              <a:t> </a:t>
            </a:r>
            <a:r>
              <a:rPr lang="es-ES_tradnl" dirty="0" err="1" smtClean="0"/>
              <a:t>know</a:t>
            </a:r>
            <a:r>
              <a:rPr lang="es-ES_tradnl" dirty="0" smtClean="0"/>
              <a:t> </a:t>
            </a:r>
            <a:r>
              <a:rPr lang="es-ES_tradnl" dirty="0" err="1" smtClean="0"/>
              <a:t>who</a:t>
            </a:r>
            <a:r>
              <a:rPr lang="es-ES_tradnl" dirty="0" smtClean="0"/>
              <a:t> </a:t>
            </a:r>
            <a:r>
              <a:rPr lang="es-ES_tradnl" dirty="0" err="1" smtClean="0"/>
              <a:t>is</a:t>
            </a:r>
            <a:r>
              <a:rPr lang="es-ES_tradnl" dirty="0" smtClean="0"/>
              <a:t> </a:t>
            </a:r>
            <a:r>
              <a:rPr lang="es-ES_tradnl" dirty="0" err="1" smtClean="0"/>
              <a:t>responsible</a:t>
            </a:r>
            <a:r>
              <a:rPr lang="es-ES_tradnl" dirty="0" smtClean="0"/>
              <a:t> </a:t>
            </a:r>
            <a:r>
              <a:rPr lang="es-ES_tradnl" dirty="0" err="1" smtClean="0"/>
              <a:t>for</a:t>
            </a:r>
            <a:r>
              <a:rPr lang="es-ES_tradnl" dirty="0" smtClean="0"/>
              <a:t> </a:t>
            </a:r>
            <a:r>
              <a:rPr lang="es-ES_tradnl" dirty="0" err="1" smtClean="0"/>
              <a:t>delay</a:t>
            </a:r>
            <a:r>
              <a:rPr lang="es-ES_tradnl" dirty="0" smtClean="0"/>
              <a:t>/</a:t>
            </a:r>
            <a:r>
              <a:rPr lang="es-ES_tradnl" dirty="0" err="1" smtClean="0"/>
              <a:t>disruption</a:t>
            </a:r>
            <a:r>
              <a:rPr lang="es-ES_tradnl" dirty="0" smtClean="0"/>
              <a:t>.</a:t>
            </a:r>
          </a:p>
          <a:p>
            <a:pPr lvl="0" indent="-342900"/>
            <a:endParaRPr lang="es-ES_tradnl" dirty="0" smtClean="0"/>
          </a:p>
          <a:p>
            <a:pPr lvl="0" indent="-342900"/>
            <a:r>
              <a:rPr lang="es-ES_tradnl" dirty="0" err="1" smtClean="0"/>
              <a:t>Techniques</a:t>
            </a:r>
            <a:r>
              <a:rPr lang="es-ES_tradnl" dirty="0" smtClean="0"/>
              <a:t>:</a:t>
            </a:r>
          </a:p>
          <a:p>
            <a:pPr lvl="0" indent="-342900">
              <a:buFont typeface="+mj-lt"/>
              <a:buAutoNum type="arabicPeriod"/>
            </a:pPr>
            <a:r>
              <a:rPr lang="es-ES_tradnl" dirty="0" smtClean="0"/>
              <a:t>As-</a:t>
            </a:r>
            <a:r>
              <a:rPr lang="es-ES_tradnl" dirty="0" err="1" smtClean="0"/>
              <a:t>planned</a:t>
            </a:r>
            <a:r>
              <a:rPr lang="es-ES_tradnl" dirty="0" smtClean="0"/>
              <a:t> vs as-</a:t>
            </a:r>
            <a:r>
              <a:rPr lang="es-ES_tradnl" dirty="0" err="1" smtClean="0"/>
              <a:t>built</a:t>
            </a:r>
            <a:endParaRPr lang="es-ES_tradnl" dirty="0" smtClean="0"/>
          </a:p>
          <a:p>
            <a:pPr lvl="0" indent="-342900">
              <a:buFont typeface="+mj-lt"/>
              <a:buAutoNum type="arabicPeriod"/>
            </a:pPr>
            <a:r>
              <a:rPr lang="es-ES_tradnl" dirty="0" err="1" smtClean="0"/>
              <a:t>Impacted</a:t>
            </a:r>
            <a:r>
              <a:rPr lang="es-ES_tradnl" dirty="0" smtClean="0"/>
              <a:t> as-</a:t>
            </a:r>
            <a:r>
              <a:rPr lang="es-ES_tradnl" dirty="0" err="1" smtClean="0"/>
              <a:t>planned</a:t>
            </a:r>
            <a:endParaRPr lang="es-ES_tradnl" dirty="0" smtClean="0"/>
          </a:p>
          <a:p>
            <a:pPr lvl="0" indent="-342900">
              <a:buFont typeface="+mj-lt"/>
              <a:buAutoNum type="arabicPeriod"/>
            </a:pPr>
            <a:r>
              <a:rPr lang="es-ES_tradnl" dirty="0" smtClean="0"/>
              <a:t>As </a:t>
            </a:r>
            <a:r>
              <a:rPr lang="es-ES_tradnl" dirty="0" err="1" smtClean="0"/>
              <a:t>planned</a:t>
            </a:r>
            <a:r>
              <a:rPr lang="es-ES_tradnl" dirty="0" smtClean="0"/>
              <a:t> </a:t>
            </a:r>
            <a:r>
              <a:rPr lang="es-ES_tradnl" dirty="0" err="1" smtClean="0"/>
              <a:t>but</a:t>
            </a:r>
            <a:r>
              <a:rPr lang="es-ES_tradnl" dirty="0" smtClean="0"/>
              <a:t> </a:t>
            </a:r>
            <a:r>
              <a:rPr lang="es-ES_tradnl" dirty="0" err="1" smtClean="0"/>
              <a:t>for</a:t>
            </a:r>
            <a:endParaRPr lang="es-ES_tradnl" dirty="0" smtClean="0"/>
          </a:p>
          <a:p>
            <a:pPr lvl="0" indent="-342900">
              <a:buFont typeface="+mj-lt"/>
              <a:buAutoNum type="arabicPeriod"/>
            </a:pPr>
            <a:r>
              <a:rPr lang="es-ES_tradnl" dirty="0" err="1" smtClean="0"/>
              <a:t>Collapsed</a:t>
            </a:r>
            <a:r>
              <a:rPr lang="es-ES_tradnl" dirty="0" smtClean="0"/>
              <a:t> as-</a:t>
            </a:r>
            <a:r>
              <a:rPr lang="es-ES_tradnl" dirty="0" err="1" smtClean="0"/>
              <a:t>built</a:t>
            </a:r>
            <a:endParaRPr lang="es-ES_tradnl" dirty="0" smtClean="0"/>
          </a:p>
          <a:p>
            <a:pPr lvl="0" indent="-342900">
              <a:buFont typeface="+mj-lt"/>
              <a:buAutoNum type="arabicPeriod"/>
            </a:pPr>
            <a:r>
              <a:rPr lang="es-ES_tradnl" dirty="0" smtClean="0"/>
              <a:t>“</a:t>
            </a:r>
            <a:r>
              <a:rPr lang="es-ES_tradnl" dirty="0" err="1" smtClean="0"/>
              <a:t>window</a:t>
            </a:r>
            <a:r>
              <a:rPr lang="es-ES_tradnl" dirty="0" smtClean="0"/>
              <a:t>” </a:t>
            </a:r>
            <a:r>
              <a:rPr lang="es-ES_tradnl" dirty="0" err="1" smtClean="0"/>
              <a:t>analysis</a:t>
            </a:r>
            <a:endParaRPr lang="es-ES_tradnl" dirty="0" smtClean="0"/>
          </a:p>
          <a:p>
            <a:pPr lvl="0" indent="-342900">
              <a:buFont typeface="+mj-lt"/>
              <a:buAutoNum type="arabicPeriod"/>
            </a:pPr>
            <a:r>
              <a:rPr lang="es-ES_tradnl" dirty="0" smtClean="0"/>
              <a:t>Time </a:t>
            </a:r>
            <a:r>
              <a:rPr lang="es-ES_tradnl" dirty="0" err="1" smtClean="0"/>
              <a:t>impact</a:t>
            </a:r>
            <a:r>
              <a:rPr lang="es-ES_tradnl" dirty="0" smtClean="0"/>
              <a:t> </a:t>
            </a:r>
            <a:r>
              <a:rPr lang="es-ES_tradnl" dirty="0" err="1" smtClean="0"/>
              <a:t>analysis</a:t>
            </a:r>
            <a:endParaRPr lang="es-E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theme/theme1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191</TotalTime>
  <Words>190</Words>
  <Application>Microsoft Office PowerPoint</Application>
  <PresentationFormat>On-screen Show (4:3)</PresentationFormat>
  <Paragraphs>33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8" baseType="lpstr">
      <vt:lpstr>Arial</vt:lpstr>
      <vt:lpstr>Calibri</vt:lpstr>
      <vt:lpstr>Tema de Office</vt:lpstr>
      <vt:lpstr>EXAMPLES OF EXAM QUESTIONS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QUESTIONS FOR THE EXAM</dc:title>
  <dc:creator>Juanan</dc:creator>
  <cp:lastModifiedBy>Juan Ferriz-Papi</cp:lastModifiedBy>
  <cp:revision>7</cp:revision>
  <dcterms:created xsi:type="dcterms:W3CDTF">2015-04-17T13:33:32Z</dcterms:created>
  <dcterms:modified xsi:type="dcterms:W3CDTF">2018-04-23T14:10:50Z</dcterms:modified>
</cp:coreProperties>
</file>