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82" d="100"/>
          <a:sy n="82" d="100"/>
        </p:scale>
        <p:origin x="581" y="72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716AB-B698-4F0E-873D-4C26B9C059C8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E6735-B9EA-4265-B2EA-84347FB44A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691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716AB-B698-4F0E-873D-4C26B9C059C8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E6735-B9EA-4265-B2EA-84347FB44A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86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716AB-B698-4F0E-873D-4C26B9C059C8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E6735-B9EA-4265-B2EA-84347FB44A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5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716AB-B698-4F0E-873D-4C26B9C059C8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E6735-B9EA-4265-B2EA-84347FB44A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249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716AB-B698-4F0E-873D-4C26B9C059C8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E6735-B9EA-4265-B2EA-84347FB44A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606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716AB-B698-4F0E-873D-4C26B9C059C8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E6735-B9EA-4265-B2EA-84347FB44A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862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716AB-B698-4F0E-873D-4C26B9C059C8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E6735-B9EA-4265-B2EA-84347FB44A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698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716AB-B698-4F0E-873D-4C26B9C059C8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E6735-B9EA-4265-B2EA-84347FB44A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552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716AB-B698-4F0E-873D-4C26B9C059C8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E6735-B9EA-4265-B2EA-84347FB44A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657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716AB-B698-4F0E-873D-4C26B9C059C8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E6735-B9EA-4265-B2EA-84347FB44A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4549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716AB-B698-4F0E-873D-4C26B9C059C8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E6735-B9EA-4265-B2EA-84347FB44A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995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6716AB-B698-4F0E-873D-4C26B9C059C8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E6735-B9EA-4265-B2EA-84347FB44A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486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cmillan.org.uk/" TargetMode="External"/><Relationship Id="rId7" Type="http://schemas.openxmlformats.org/officeDocument/2006/relationships/hyperlink" Target="https://www.wcrf.org/" TargetMode="External"/><Relationship Id="rId2" Type="http://schemas.openxmlformats.org/officeDocument/2006/relationships/hyperlink" Target="https://emedicine.medscape.com/article/1273752-overview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mc.org.uk/standards/code/" TargetMode="External"/><Relationship Id="rId5" Type="http://schemas.openxmlformats.org/officeDocument/2006/relationships/hyperlink" Target="https://www.nhs.uk/conditions/breast-cancer/" TargetMode="External"/><Relationship Id="rId4" Type="http://schemas.openxmlformats.org/officeDocument/2006/relationships/hyperlink" Target="https://www.nice.org.uk/guidance/ng10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060057"/>
            <a:ext cx="6398103" cy="946769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Person-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Care Plan for a Patient with Breast Cancer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006826"/>
            <a:ext cx="6398103" cy="2875454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MODULE: INTRODUCTION TO PHYSIOLOGY (BMHP5023) 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ASSIGNMENT: COMPONENT 2 PRESENTATION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(POWERPOINT WITH VOICE-OVER)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STUDENT: HAPPY CHOWDHURY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NO: 2432687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LECTURER: GILLIAN WEAVER</a:t>
            </a:r>
            <a:endParaRPr lang="en-US" sz="2000" dirty="0"/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5750" y="596030"/>
            <a:ext cx="4286250" cy="4286250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606779F9-6433-D192-485D-802C00B083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13485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59"/>
    </mc:Choice>
    <mc:Fallback xmlns="">
      <p:transition spd="slow" advTm="58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012" y="365126"/>
            <a:ext cx="12102988" cy="52499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Person (Fictional): Ms 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6117" y="1332010"/>
            <a:ext cx="7752170" cy="5044513"/>
          </a:xfrm>
        </p:spPr>
        <p:txBody>
          <a:bodyPr>
            <a:normAutofit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Ms A, 52 years old, married, lives with her husband and adult daughter.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Works part-time as a retail assistant.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Presented to her GP with a firm, painless lump in the upper outer quadrant of her left breast, first noticed three weeks ago.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Reports occasional breast discomfort but no history of breast trauma.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PMH: Hypertension controlled with amlodipine.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BMI: 31 kg/m² (obese).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Family history: Maternal aunt diagnosed with breast cancer at 48 years.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Lifestyle: Low physical activity, consumes approximately six units of alcohol weekly, ex-smoker (quit five years ago).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States that she feels anxious while waiting for investigation results and prefers information explained in plain English.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Clinical interpretation: Urgently referred through the NHS Two-Week Wait suspected breast cancer pathway for triple assessment because of a new breast lump and multiple risk factors (NICE, 2025).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5717" y="1060057"/>
            <a:ext cx="3417958" cy="432114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483865" y="5834358"/>
            <a:ext cx="2039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Nepran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2020</a:t>
            </a:r>
            <a:r>
              <a:rPr lang="en-US" dirty="0"/>
              <a:t>)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D6353646-304F-80BF-75A8-197AA5C196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58285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037"/>
    </mc:Choice>
    <mc:Fallback xmlns="">
      <p:transition spd="slow" advTm="670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27562"/>
            <a:ext cx="12192000" cy="565458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Mammary (Breast) Anatomy &amp; Physiology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idx="1"/>
          </p:nvPr>
        </p:nvSpPr>
        <p:spPr bwMode="auto">
          <a:xfrm>
            <a:off x="417892" y="1859805"/>
            <a:ext cx="5602583" cy="3293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Modified mammary gland over the pectoralis major muscle (Mistry and Parton, 2024).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Lobules produce milk; lactiferous ducts transport it to the nipple (Mistry and Parton, 2024).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Adipose tissue and Cooper's ligaments provide support and maintain breast shape (Gabriel, 2024).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Oestrogen, progesterone and prolactin regulate breast growth and function (Katulski et al., 2024).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Normal cell growth and apoptosis maintain healthy breast tissue (Buchholz et al., 2024).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Clinical link: Ms A's lump is in the upper outer quadrant, the most common site for breast cancer (Mistry and Parton, 2024).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05355" y="922492"/>
            <a:ext cx="4600575" cy="489070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666570" y="6263235"/>
            <a:ext cx="23385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David, 2020</a:t>
            </a:r>
            <a:r>
              <a:rPr lang="en-US" dirty="0"/>
              <a:t>)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CEBF8786-DF7B-9CC3-58E7-AD9212A4D8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67569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341"/>
    </mc:Choice>
    <mc:Fallback xmlns="">
      <p:transition spd="slow" advTm="843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012" y="365126"/>
            <a:ext cx="12102988" cy="500722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Lymphatic System Anatomy &amp; Physiology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4915" y="1760888"/>
            <a:ext cx="5894373" cy="3830708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The lymphatic system maintains fluid balance, supports immunity and removes waste from tissues (Padera et al., 2021). </a:t>
            </a:r>
          </a:p>
          <a:p>
            <a:pPr algn="just"/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Breast lymph drains mainly to the axillary lymph nodes, with additional drainage to the internal mammary and supraclavicular nodes (Schunemann et al., 2023). </a:t>
            </a:r>
          </a:p>
          <a:p>
            <a:pPr algn="just"/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Lymphatic vessels transport lymph containing immune cells that help detect and remove abnormal cells (Padera et al., 2021). </a:t>
            </a:r>
          </a:p>
          <a:p>
            <a:pPr algn="just"/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Assessment of sentinel lymph nodes helps determine whether breast cancer has spread and guides treatment decisions (NICE, 2025). </a:t>
            </a:r>
          </a:p>
          <a:p>
            <a:pPr algn="just"/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Clinical link: If cancer cells spread beyond the breast, they commonly travel first through the axillary lymph nodes, making lymph node assessment essential for Ms A (Schunemann et al., 2023).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4739" y="1165253"/>
            <a:ext cx="4482987" cy="449917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456177" y="6133763"/>
            <a:ext cx="2759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Dudek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2021</a:t>
            </a:r>
            <a:r>
              <a:rPr lang="en-US" dirty="0"/>
              <a:t>)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E9FFFCBF-653C-A8BE-0507-A2E50AF9A8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07304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996"/>
    </mc:Choice>
    <mc:Fallback xmlns="">
      <p:transition spd="slow" advTm="74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03" y="445062"/>
            <a:ext cx="12008581" cy="679731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How Breast Cancer Affects the Mammary &amp; Lymphatic Systems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23206" y="1674024"/>
            <a:ext cx="6226146" cy="3570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Genetic mutations cause uncontrolled growth of ductal cells, forming a malignant tumour (Loibl et al., 2021).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growing tumour invades surrounding breast tissue, disrupting normal mammary structure and function (Harbeck et al., 2023).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Cancer cells can enter lymphatic vessels and spread to the axillary lymph nodes, increasing the risk of metastasis (Padera et al., 2021).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Lymph node involvement is a key factor in TNM staging, treatment planning and prognosis (NICE, 2025).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Clinical link: Ms A's breast lump requires urgent assessment to determine tumour size and whether lymph nodes are involved (NICE, 2025).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0991" y="1391830"/>
            <a:ext cx="4491755" cy="429687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488545" y="6133763"/>
            <a:ext cx="2565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Advin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2022</a:t>
            </a:r>
            <a:r>
              <a:rPr lang="en-US" dirty="0"/>
              <a:t>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E0B3DDC-CBA8-6102-9468-E7FF1CA09E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35213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512"/>
    </mc:Choice>
    <mc:Fallback xmlns="">
      <p:transition spd="slow" advTm="905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1353800" cy="589735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Risk Factors Applied to Ms 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7312958"/>
              </p:ext>
            </p:extLst>
          </p:nvPr>
        </p:nvGraphicFramePr>
        <p:xfrm>
          <a:off x="1351370" y="1264687"/>
          <a:ext cx="7994932" cy="3889128"/>
        </p:xfrm>
        <a:graphic>
          <a:graphicData uri="http://schemas.openxmlformats.org/drawingml/2006/table">
            <a:tbl>
              <a:tblPr/>
              <a:tblGrid>
                <a:gridCol w="19987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987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9873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9873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16272">
                <a:tc>
                  <a:txBody>
                    <a:bodyPr/>
                    <a:lstStyle/>
                    <a:p>
                      <a:pPr algn="just"/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Risk Factor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Clinical Significance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Ms A Status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Priority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3695">
                <a:tc>
                  <a:txBody>
                    <a:bodyPr/>
                    <a:lstStyle/>
                    <a:p>
                      <a:pPr algn="just"/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Age (52 years)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Breast cancer risk increases after 50 (Giaquinto et al., 2024).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✔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3695">
                <a:tc>
                  <a:txBody>
                    <a:bodyPr/>
                    <a:lstStyle/>
                    <a:p>
                      <a:pPr algn="just"/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Family history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Increased genetic susceptibility (Loibl et al., 2021).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Maternal aunt affected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3036">
                <a:tc>
                  <a:txBody>
                    <a:bodyPr/>
                    <a:lstStyle/>
                    <a:p>
                      <a:pPr algn="just"/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Obesity (BMI 31)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Higher post-menopausal oestrogen levels increase risk (Ligibel et al., 2023).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✔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06419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Alcohol intake</a:t>
                      </a:r>
                      <a:endParaRPr lang="en-US" sz="12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Alcohol increases breast cancer risk in a dose-dependent manner (World Cancer Research Fund, 2024).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~6 units/week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Moderate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9135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Physical inactivity</a:t>
                      </a:r>
                      <a:endParaRPr lang="en-US" sz="12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Associated with increased breast cancer risk and poorer outcomes (Ligibel et al., 2023).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activity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Moderate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351369" y="5607781"/>
            <a:ext cx="107624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Clinical Interpretation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Ms A presents with multiple modifiable and non-modifiable risk factors, placing her at increased risk of breast cancer and highlighting the need for personalised lifestyle advice alongside medical treatment (NICE, 2025).</a:t>
            </a:r>
          </a:p>
        </p:txBody>
      </p:sp>
      <p:sp>
        <p:nvSpPr>
          <p:cNvPr id="6" name="Right Arrow 5"/>
          <p:cNvSpPr/>
          <p:nvPr/>
        </p:nvSpPr>
        <p:spPr>
          <a:xfrm>
            <a:off x="267037" y="5866726"/>
            <a:ext cx="865848" cy="485522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8C9D9A0-0F9D-DCA3-6DDC-57C3108D7C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87965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601"/>
    </mc:Choice>
    <mc:Fallback xmlns="">
      <p:transition spd="slow" advTm="686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827" y="80921"/>
            <a:ext cx="12032857" cy="736376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Symptoms &amp; Red Flags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1076240"/>
            <a:ext cx="4523448" cy="181588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Current Symptoms (Ms A)</a:t>
            </a:r>
          </a:p>
          <a:p>
            <a:pPr algn="just"/>
            <a:r>
              <a:rPr lang="en-US" sz="16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✔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Firm, painless lump in the left breast (NICE, 2025). </a:t>
            </a:r>
          </a:p>
          <a:p>
            <a:pPr algn="just"/>
            <a:r>
              <a:rPr lang="en-US" sz="16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✔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Mild breast discomfort with no history of trauma (NHS England, 2024). </a:t>
            </a:r>
          </a:p>
          <a:p>
            <a:pPr algn="just"/>
            <a:r>
              <a:rPr lang="en-US" sz="16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✔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Reports anxiety while awaiting investigation results (Harbeck et al., 2023).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75372" y="933346"/>
            <a:ext cx="5199134" cy="20928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Red Flags – Urgent Assessment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New or enlarging breast lump (NICE, 2025).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Skin dimpling (NHS England, 2024).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Nipple inversion or bloody nipple discharge (NICE, 2025).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Axillary lymph node enlargement (NICE, 2025).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Unexplained weight loss or persistent bone pain (possible metastatic disease) (Harbeck et al., 2023)</a:t>
            </a:r>
            <a:r>
              <a:rPr lang="en-US" dirty="0"/>
              <a:t>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2827" y="4054111"/>
            <a:ext cx="3876085" cy="181588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Clinical Application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Ms A's painless breast lump is a suspected cancer symptom and requires urgent assessment through the NHS Two-Week Wait pathway to enable early diagnosis and treatment (NICE, 2025).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6142" y="3509035"/>
            <a:ext cx="6918689" cy="2479071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112899" y="6214683"/>
            <a:ext cx="2678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ASCO, 2026</a:t>
            </a:r>
            <a:r>
              <a:rPr lang="en-US" dirty="0"/>
              <a:t>)</a:t>
            </a:r>
          </a:p>
        </p:txBody>
      </p:sp>
      <p:cxnSp>
        <p:nvCxnSpPr>
          <p:cNvPr id="11" name="Elbow Connector 10"/>
          <p:cNvCxnSpPr/>
          <p:nvPr/>
        </p:nvCxnSpPr>
        <p:spPr>
          <a:xfrm rot="16200000" flipH="1">
            <a:off x="4608414" y="2164619"/>
            <a:ext cx="1683144" cy="768744"/>
          </a:xfrm>
          <a:prstGeom prst="bentConnector3">
            <a:avLst/>
          </a:prstGeom>
          <a:ln>
            <a:solidFill>
              <a:schemeClr val="accent2">
                <a:lumMod val="7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5806062-A925-DC86-C560-BB04EDEBC1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39672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272"/>
    </mc:Choice>
    <mc:Fallback xmlns="">
      <p:transition spd="slow" advTm="502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112" y="162826"/>
            <a:ext cx="12113776" cy="1075256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Diagnosis &amp; Staging (NHS Triple Assessment)</a:t>
            </a:r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Triple assessment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is the gold standard for diagnosing suspected breast cancer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(NICE, 2025).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2855517"/>
              </p:ext>
            </p:extLst>
          </p:nvPr>
        </p:nvGraphicFramePr>
        <p:xfrm>
          <a:off x="838200" y="1448472"/>
          <a:ext cx="10515600" cy="3576683"/>
        </p:xfrm>
        <a:graphic>
          <a:graphicData uri="http://schemas.openxmlformats.org/drawingml/2006/table">
            <a:tbl>
              <a:tblPr/>
              <a:tblGrid>
                <a:gridCol w="3505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11015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Investigation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Purpose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Expected Finding (Ms A)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4278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Clinical breast examination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 lump characteristics and lymph nodes (NICE, 2025).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Firm, irregular left breast lump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4278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Mammography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Detect suspicious breast lesions (NHS England, 2024).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Suspicious mass in upper outer quadrant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4278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Breast ultrasound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 tumour size and lymph nodes (NICE, 2025).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Solid irregular lesion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4278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Core needle biopsy</a:t>
                      </a:r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fr-FR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Confirm diagnosis and tumour type (Loibl et al., 2021).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Invasive ductal carcinoma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4278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ER, PR &amp; HER2 testing</a:t>
                      </a:r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Guide personalised treatment (Harbeck et al., 2023).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Determines hormone/HER2 status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4278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TNM staging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 tumour extent and spread (NICE, 2025).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Stage confirmed after investigations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066800" y="5688702"/>
            <a:ext cx="9937020" cy="8309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Clinical Interpretation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For Ms A, triple assessment confirms the diagnosis and determines the stage of disease, allowing the multidisciplinary team to develop an individualised treatment and care plan (NICE, 2025).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BB01CEF-A162-B678-F1C2-462FF000D2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08345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424"/>
    </mc:Choice>
    <mc:Fallback xmlns="">
      <p:transition spd="slow" advTm="674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348941"/>
            <a:ext cx="12089501" cy="557368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Personalised Care Plan (Ms A)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9881990"/>
              </p:ext>
            </p:extLst>
          </p:nvPr>
        </p:nvGraphicFramePr>
        <p:xfrm>
          <a:off x="436971" y="1165252"/>
          <a:ext cx="11458320" cy="3769531"/>
        </p:xfrm>
        <a:graphic>
          <a:graphicData uri="http://schemas.openxmlformats.org/drawingml/2006/table">
            <a:tbl>
              <a:tblPr/>
              <a:tblGrid>
                <a:gridCol w="38194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194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194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54435">
                <a:tc>
                  <a:txBody>
                    <a:bodyPr/>
                    <a:lstStyle/>
                    <a:p>
                      <a:pPr algn="just"/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 Need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192" marR="51192" marT="25596" marB="25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Intervention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192" marR="51192" marT="25596" marB="25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Expected Outcome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192" marR="51192" marT="25596" marB="25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5353">
                <a:tc>
                  <a:txBody>
                    <a:bodyPr/>
                    <a:lstStyle/>
                    <a:p>
                      <a:pPr algn="just"/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Diagnosis &amp; Treatment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192" marR="51192" marT="25596" marB="25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Discuss MDT recommendations and obtain informed consent before breast-conserving surgery and adjuvant therapy, if indicated (NICE, 2025).</a:t>
                      </a:r>
                    </a:p>
                  </a:txBody>
                  <a:tcPr marL="51192" marR="51192" marT="25596" marB="25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Shared decision-making and timely treatment.</a:t>
                      </a:r>
                    </a:p>
                  </a:txBody>
                  <a:tcPr marL="51192" marR="51192" marT="25596" marB="25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4894">
                <a:tc>
                  <a:txBody>
                    <a:bodyPr/>
                    <a:lstStyle/>
                    <a:p>
                      <a:pPr algn="just"/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Symptom Management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192" marR="51192" marT="25596" marB="25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 pain, monitor the surgical site, and provide appropriate analgesia and wound care (NHS England, 2024).</a:t>
                      </a:r>
                    </a:p>
                  </a:txBody>
                  <a:tcPr marL="51192" marR="51192" marT="25596" marB="25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Pain controlled and wound healing promoted.</a:t>
                      </a:r>
                    </a:p>
                  </a:txBody>
                  <a:tcPr marL="51192" marR="51192" marT="25596" marB="25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4894">
                <a:tc>
                  <a:txBody>
                    <a:bodyPr/>
                    <a:lstStyle/>
                    <a:p>
                      <a:pPr algn="just"/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Lymphoedema Prevention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192" marR="51192" marT="25596" marB="25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Educate on arm exercises, skin care and early reporting of swelling; refer to physiotherapy if required (NICE, 2025).</a:t>
                      </a:r>
                    </a:p>
                  </a:txBody>
                  <a:tcPr marL="51192" marR="51192" marT="25596" marB="25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 risk of lymphoedema and improved arm function.</a:t>
                      </a:r>
                    </a:p>
                  </a:txBody>
                  <a:tcPr marL="51192" marR="51192" marT="25596" marB="25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4894">
                <a:tc>
                  <a:txBody>
                    <a:bodyPr/>
                    <a:lstStyle/>
                    <a:p>
                      <a:pPr algn="just"/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Lifestyle Support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192" marR="51192" marT="25596" marB="25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Encourage healthy weight, regular physical activity, balanced diet and reduced alcohol intake (</a:t>
                      </a:r>
                      <a:r>
                        <a:rPr lang="en-US" sz="12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Ligibel</a:t>
                      </a:r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et al., 2023).</a:t>
                      </a:r>
                    </a:p>
                  </a:txBody>
                  <a:tcPr marL="51192" marR="51192" marT="25596" marB="25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Improved recovery and reduced recurrence risk.</a:t>
                      </a:r>
                    </a:p>
                  </a:txBody>
                  <a:tcPr marL="51192" marR="51192" marT="25596" marB="25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5353">
                <a:tc>
                  <a:txBody>
                    <a:bodyPr/>
                    <a:lstStyle/>
                    <a:p>
                      <a:pPr algn="just"/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Psychological Support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192" marR="51192" marT="25596" marB="25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 anxiety, provide emotional support and refer to a breast care nurse or counselling service when needed (Harbeck et al., 2023).</a:t>
                      </a:r>
                    </a:p>
                  </a:txBody>
                  <a:tcPr marL="51192" marR="51192" marT="25596" marB="25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 anxiety and improved quality of life.</a:t>
                      </a:r>
                    </a:p>
                  </a:txBody>
                  <a:tcPr marL="51192" marR="51192" marT="25596" marB="25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4894">
                <a:tc>
                  <a:txBody>
                    <a:bodyPr/>
                    <a:lstStyle/>
                    <a:p>
                      <a:pPr algn="just"/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Patient Education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192" marR="51192" marT="25596" marB="25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 written information, teach wound care and advise when to seek urgent medical help (NICE, 2025).</a:t>
                      </a:r>
                    </a:p>
                  </a:txBody>
                  <a:tcPr marL="51192" marR="51192" marT="25596" marB="25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Improved self-management and treatment adherence.</a:t>
                      </a:r>
                    </a:p>
                  </a:txBody>
                  <a:tcPr marL="51192" marR="51192" marT="25596" marB="25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650774" y="5470216"/>
            <a:ext cx="1038208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Clinical Application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Ms A's care plan is individualised to address her physical recovery, emotional wellbeing, lifestyle risk factors and long-term self-management, reflecting a person-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approach recommended by NHS and NICE guidance (NICE, 2025).</a:t>
            </a:r>
          </a:p>
        </p:txBody>
      </p:sp>
      <p:sp>
        <p:nvSpPr>
          <p:cNvPr id="6" name="Right Arrow 5"/>
          <p:cNvSpPr/>
          <p:nvPr/>
        </p:nvSpPr>
        <p:spPr>
          <a:xfrm>
            <a:off x="315589" y="5785805"/>
            <a:ext cx="1011505" cy="4693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2EA0F0F-794F-70A2-4828-AA2FC571FE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31632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329"/>
    </mc:Choice>
    <mc:Fallback xmlns="">
      <p:transition spd="slow" advTm="873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3289"/>
            <a:ext cx="12192000" cy="606902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Monitoring &amp; Multidisciplinary Team (MDT)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9012227"/>
              </p:ext>
            </p:extLst>
          </p:nvPr>
        </p:nvGraphicFramePr>
        <p:xfrm>
          <a:off x="412694" y="1068150"/>
          <a:ext cx="11345032" cy="3190449"/>
        </p:xfrm>
        <a:graphic>
          <a:graphicData uri="http://schemas.openxmlformats.org/drawingml/2006/table">
            <a:tbl>
              <a:tblPr/>
              <a:tblGrid>
                <a:gridCol w="28362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362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36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3625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22755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Domain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to Monitor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Frequency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Escalate If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3284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Wound healing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Infection, redness, swelling, drainage (NICE, 2025).</a:t>
                      </a: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Every follow-up visit</a:t>
                      </a: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Delayed healing or infection</a:t>
                      </a: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53284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Lymphoedema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Arm swelling, pain, reduced mobility (NICE, 2025).</a:t>
                      </a: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Ongoing</a:t>
                      </a: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New or worsening swelling</a:t>
                      </a: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25034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Treatment side effects</a:t>
                      </a:r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Effects of surgery, radiotherapy or endocrine therapy (Harbeck et al., 2023).</a:t>
                      </a: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 each oncology review</a:t>
                      </a: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Severe or persistent toxicity</a:t>
                      </a: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0181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Psychological wellbeing</a:t>
                      </a:r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Anxiety, depression and coping (Loibl et al., 2021).</a:t>
                      </a: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Every review</a:t>
                      </a: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Significant emotional distress</a:t>
                      </a: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57607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Cancer recurrence</a:t>
                      </a:r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New breast changes or symptoms (NHS England, 2024).</a:t>
                      </a: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Routine follow-up</a:t>
                      </a: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Suspicion of recurrence</a:t>
                      </a:r>
                    </a:p>
                  </a:txBody>
                  <a:tcPr marL="80580" marR="80580" marT="40290" marB="40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354782" y="4669104"/>
            <a:ext cx="90873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MDT Members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Breast surgeon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– surgical management (NICE, 2025).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Oncologist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– systemic therapy and follow-up (NICE, 2025).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Breast care nurse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– education and emotional support (NHS England, 2024).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Physiotherapist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– shoulder mobility and lymphoedema prevention (NICE, 2025).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GP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– long-term monitoring and continuity of care (NICE, 2025).</a:t>
            </a:r>
          </a:p>
        </p:txBody>
      </p:sp>
      <p:sp>
        <p:nvSpPr>
          <p:cNvPr id="6" name="Action Button: Sound 5">
            <a:hlinkClick r:id="" action="ppaction://noaction" highlightClick="1">
              <a:snd r:embed="rId4" name="applause.wav"/>
            </a:hlinkClick>
          </p:cNvPr>
          <p:cNvSpPr/>
          <p:nvPr/>
        </p:nvSpPr>
        <p:spPr>
          <a:xfrm>
            <a:off x="1076241" y="4911865"/>
            <a:ext cx="1076240" cy="1326899"/>
          </a:xfrm>
          <a:prstGeom prst="actionButtonSound">
            <a:avLst/>
          </a:prstGeom>
          <a:solidFill>
            <a:schemeClr val="accent4"/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7F4192B-B299-AEC4-F7DE-79F3D2259D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91525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999"/>
    </mc:Choice>
    <mc:Fallback xmlns="">
      <p:transition spd="slow" advTm="929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644" y="105197"/>
            <a:ext cx="12073991" cy="728283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SMART Care Goals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8468" y="895040"/>
            <a:ext cx="12033531" cy="2722099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SMART Care Goals for Ms A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Complete surgery and prescribed treatment within the planned MDT pathway (NICE, 2025).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Maintain a well-healed surgical wound with no signs of infection (NHS England, 2024).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Prevent lymphoedema through daily arm exercises and early reporting of swelling (NICE, 2025).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Increase physical activity to 150 minutes/week within 3 months (Ligibel et al., 2023).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Reduce BMI from 31 to below 29 within 6–12 months (World Cancer Research Fund, 2024).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Improve emotional wellbeing through breast care nurse support and counselling if required (Harbeck et al., 2023).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694" y="3284186"/>
            <a:ext cx="11369309" cy="250971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54110" y="6174223"/>
            <a:ext cx="3010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Amusa, 2024</a:t>
            </a:r>
            <a:r>
              <a:rPr lang="en-US" dirty="0"/>
              <a:t>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9370BC7-E9E2-532C-F1C7-3C26DA4D6C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36454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441"/>
    </mc:Choice>
    <mc:Fallback xmlns="">
      <p:transition spd="slow" advTm="704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541183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Communication, MDT, Ethics &amp; 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69933" y="1157161"/>
            <a:ext cx="4750025" cy="181588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Use plain English and the teach-back method to confirm understanding (NICE, 2025).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Involve Ms A and her family in shared decision-making with consent (NHS England, 2024).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Provide a written care plan and follow-up information (Macmillan Cancer Support, 2024).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87512" y="1221897"/>
            <a:ext cx="5114166" cy="206210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Multidisciplinary Team (MDT)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Breast surgeon – surgery and follow-up (NICE, 2025).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Oncologist – systemic treatment (NICE, 2025).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Breast care nurse – education and emotional support (Macmillan Cancer Support, 2024).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GP &amp; Physiotherapist – rehabilitation and ongoing monitoring (NICE, 2025).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69933" y="4118846"/>
            <a:ext cx="4750025" cy="181588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Ethical Practice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Informed consent before treatment (NICE, 2025).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Confidentiality and respect for dignity (NMC, 2018).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Deliver person-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culturally sensitive care (NHS England, 2024).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360340" y="4070294"/>
            <a:ext cx="5195087" cy="181588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Early diagnosis, evidence-based treatment and person-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care improve outcomes for Ms A (NICE, 2025).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communication, MDT collaboration and ongoing monitoring support recovery and quality of life (Harbeck et al., 2023).</a:t>
            </a:r>
          </a:p>
        </p:txBody>
      </p:sp>
      <p:sp>
        <p:nvSpPr>
          <p:cNvPr id="8" name="Left-Right-Up Arrow 7"/>
          <p:cNvSpPr/>
          <p:nvPr/>
        </p:nvSpPr>
        <p:spPr>
          <a:xfrm>
            <a:off x="5130350" y="3050697"/>
            <a:ext cx="914400" cy="898216"/>
          </a:xfrm>
          <a:prstGeom prst="leftRight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1C13D8E7-42CD-5F38-2747-58B9743B72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16377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425"/>
    </mc:Choice>
    <mc:Fallback xmlns="">
      <p:transition spd="slow" advTm="1014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64736" y="0"/>
            <a:ext cx="12192000" cy="524999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657" y="793019"/>
            <a:ext cx="11895292" cy="5383944"/>
          </a:xfrm>
        </p:spPr>
        <p:txBody>
          <a:bodyPr>
            <a:noAutofit/>
          </a:bodyPr>
          <a:lstStyle/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Buchholz, T.A., Arteaga, C.L., Gradishar, W.J. and Winer, E.P. (2024) ‘Advances in breast cancer biology and precision medicine’,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Nature Reviews Clinical Oncology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21(4), pp. 245–262.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Gabriel, A. (2024) ‘Breast anatomy’,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Medscape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https://emedicine.medscape.com/article/1273752-overview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Harbeck, N., Gnant, M., Penault-Llorca, F., Bartlett, J.M.S., Piccart, M. and Cortés, J. (2023) ‘Breast cancer’,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Nature Reviews Disease Primers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9(1), pp. 1–29.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Jordan, K., Aapro, M., Kaasa, S. and Ripamonti, C.I. (2022) ‘Supportive care in cancer: current approaches and future directions’,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Annals of Oncology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33(10), pp. 1025–1037.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Katulski, K., Nowak-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Markwitz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E., Ciebiera, M. and colleagues (2024) ‘Hormonal regulation of normal breast development and breast cancer’,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Molecular Sciences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25(17), Article 9346.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Ligibel, J.A., Basen-Engquist, K., Bea, J.W., et al. (2023) ‘Exercise, diet and weight management during breast cancer treatment: ASCO guideline update’,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Clinical Oncology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41(24), pp. 4178–4198.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Loibl, S., Poortmans, P., Morrow, M., Denkert, C. and Curigliano, G. (2021) ‘Breast cancer’,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397(10286), pp. 1750–1769.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Macmillan Cancer Support (2024)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Breast cancer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https://www.macmillan.org.uk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Mistry, A. and Parton, M. (2024) ‘Breast anatomy and physiology’,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Surgery (Oxford)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42(6), pp. 337–343.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(2025)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Early and locally advanced breast cancer: diagnosis and management (NG101).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https://www.nice.org.uk/guidance/ng101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Breast cancer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https://www.nhs.uk/conditions/breast-cancer/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Nursing and Midwifery Council (2018)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Code: Professional standards of practice and behaviour for nurses, midwives and nursing associates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London: NMC.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https://www.nmc.org.uk/standards/code/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Padera, T.P., Meijer, E.F.J. and Munn, L.L. (2021) ‘The lymphatic system in disease processes and cancer progression’,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Medicina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57(11), Article 1272.</a:t>
            </a: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World Cancer Research Fund (2024)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Breast cancer prevention recommendations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https://www.wcrf.org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46245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2307</Words>
  <Application>Microsoft Office PowerPoint</Application>
  <PresentationFormat>Widescreen</PresentationFormat>
  <Paragraphs>204</Paragraphs>
  <Slides>13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Person-Centred Care Plan for a Patient with Breast Cancer</vt:lpstr>
      <vt:lpstr>Person (Fictional): Ms A</vt:lpstr>
      <vt:lpstr>Mammary (Breast) Anatomy &amp; Physiology</vt:lpstr>
      <vt:lpstr>Lymphatic System Anatomy &amp; Physiology</vt:lpstr>
      <vt:lpstr>How Breast Cancer Affects the Mammary &amp; Lymphatic Systems</vt:lpstr>
      <vt:lpstr>Risk Factors Applied to Ms A</vt:lpstr>
      <vt:lpstr>Symptoms &amp; Red Flags</vt:lpstr>
      <vt:lpstr>Diagnosis &amp; Staging (NHS Triple Assessment)  Triple assessment is the gold standard for diagnosing suspected breast cancer (NICE, 2025).</vt:lpstr>
      <vt:lpstr>Personalised Care Plan (Ms A)</vt:lpstr>
      <vt:lpstr>Monitoring &amp; Multidisciplinary Team (MDT)</vt:lpstr>
      <vt:lpstr>SMART Care Goals</vt:lpstr>
      <vt:lpstr>Communication, MDT, Ethics &amp;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Happy Chowdhury (2432687)</cp:lastModifiedBy>
  <cp:revision>15</cp:revision>
  <dcterms:created xsi:type="dcterms:W3CDTF">2026-07-10T08:00:04Z</dcterms:created>
  <dcterms:modified xsi:type="dcterms:W3CDTF">2026-07-12T20:32:14Z</dcterms:modified>
</cp:coreProperties>
</file>