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10607-0AFF-4623-9962-17EC74275565}" type="datetimeFigureOut">
              <a:rPr lang="en-GB" smtClean="0"/>
              <a:t>27/09/2018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37EE5-6293-4515-90A0-587EC843AE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86525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10607-0AFF-4623-9962-17EC74275565}" type="datetimeFigureOut">
              <a:rPr lang="en-GB" smtClean="0"/>
              <a:t>27/09/2018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37EE5-6293-4515-90A0-587EC843AE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0807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10607-0AFF-4623-9962-17EC74275565}" type="datetimeFigureOut">
              <a:rPr lang="en-GB" smtClean="0"/>
              <a:t>27/09/2018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37EE5-6293-4515-90A0-587EC843AE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5362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10607-0AFF-4623-9962-17EC74275565}" type="datetimeFigureOut">
              <a:rPr lang="en-GB" smtClean="0"/>
              <a:t>27/09/2018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37EE5-6293-4515-90A0-587EC843AE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264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10607-0AFF-4623-9962-17EC74275565}" type="datetimeFigureOut">
              <a:rPr lang="en-GB" smtClean="0"/>
              <a:t>27/09/2018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37EE5-6293-4515-90A0-587EC843AE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094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10607-0AFF-4623-9962-17EC74275565}" type="datetimeFigureOut">
              <a:rPr lang="en-GB" smtClean="0"/>
              <a:t>27/09/2018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37EE5-6293-4515-90A0-587EC843AE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85277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10607-0AFF-4623-9962-17EC74275565}" type="datetimeFigureOut">
              <a:rPr lang="en-GB" smtClean="0"/>
              <a:t>27/09/2018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37EE5-6293-4515-90A0-587EC843AE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5773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10607-0AFF-4623-9962-17EC74275565}" type="datetimeFigureOut">
              <a:rPr lang="en-GB" smtClean="0"/>
              <a:t>27/09/2018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37EE5-6293-4515-90A0-587EC843AE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316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10607-0AFF-4623-9962-17EC74275565}" type="datetimeFigureOut">
              <a:rPr lang="en-GB" smtClean="0"/>
              <a:t>27/09/2018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37EE5-6293-4515-90A0-587EC843AE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628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10607-0AFF-4623-9962-17EC74275565}" type="datetimeFigureOut">
              <a:rPr lang="en-GB" smtClean="0"/>
              <a:t>27/09/2018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37EE5-6293-4515-90A0-587EC843AE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724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10607-0AFF-4623-9962-17EC74275565}" type="datetimeFigureOut">
              <a:rPr lang="en-GB" smtClean="0"/>
              <a:t>27/09/2018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37EE5-6293-4515-90A0-587EC843AE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956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10607-0AFF-4623-9962-17EC74275565}" type="datetimeFigureOut">
              <a:rPr lang="en-GB" smtClean="0"/>
              <a:t>27/09/2018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537EE5-6293-4515-90A0-587EC843AE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745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GB" altLang="en-US" sz="7200"/>
              <a:t>Behaviour for Learning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r>
              <a:rPr lang="en-GB" dirty="0" smtClean="0"/>
              <a:t>Ishmael.Lewis@uwtsd.ac.uk</a:t>
            </a: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906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49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813"/>
    </mc:Choice>
    <mc:Fallback xmlns="">
      <p:transition spd="slow" advTm="278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u="sng" dirty="0" smtClean="0"/>
              <a:t>You might have </a:t>
            </a:r>
            <a:r>
              <a:rPr lang="en-GB" altLang="en-US" u="sng" smtClean="0"/>
              <a:t>heard that…….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343587" y="2265892"/>
            <a:ext cx="7504826" cy="3194581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06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800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492"/>
    </mc:Choice>
    <mc:Fallback xmlns="">
      <p:transition spd="slow" advTm="504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u="sng" smtClean="0"/>
              <a:t>Cliches and cop outs:</a:t>
            </a:r>
            <a:br>
              <a:rPr lang="en-GB" altLang="en-US" u="sng" smtClean="0"/>
            </a:br>
            <a:r>
              <a:rPr lang="en-GB" altLang="en-US" smtClean="0"/>
              <a:t>ill advised approaches</a:t>
            </a:r>
            <a:endParaRPr lang="en-GB" altLang="en-US" u="sng" smtClean="0"/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  <a:defRPr/>
            </a:pPr>
            <a:endParaRPr lang="en-GB" altLang="en-US" dirty="0" smtClean="0"/>
          </a:p>
          <a:p>
            <a:pPr eaLnBrk="1" hangingPunct="1">
              <a:defRPr/>
            </a:pPr>
            <a:r>
              <a:rPr lang="en-GB" altLang="en-US" dirty="0"/>
              <a:t>Beware of the internet!</a:t>
            </a:r>
          </a:p>
          <a:p>
            <a:pPr eaLnBrk="1" hangingPunct="1">
              <a:defRPr/>
            </a:pPr>
            <a:endParaRPr lang="en-GB" altLang="en-US" dirty="0"/>
          </a:p>
          <a:p>
            <a:pPr eaLnBrk="1" hangingPunct="1">
              <a:defRPr/>
            </a:pPr>
            <a:r>
              <a:rPr lang="en-GB" altLang="en-US" dirty="0"/>
              <a:t>Plastic bottle on the sea</a:t>
            </a:r>
          </a:p>
          <a:p>
            <a:pPr eaLnBrk="1" hangingPunct="1">
              <a:defRPr/>
            </a:pPr>
            <a:r>
              <a:rPr lang="en-GB" altLang="en-US" dirty="0"/>
              <a:t>‘Don’t smile till Christmas!’</a:t>
            </a:r>
          </a:p>
          <a:p>
            <a:pPr eaLnBrk="1" hangingPunct="1">
              <a:defRPr/>
            </a:pPr>
            <a:r>
              <a:rPr lang="en-GB" altLang="en-US" dirty="0"/>
              <a:t>The </a:t>
            </a:r>
            <a:r>
              <a:rPr lang="en-GB" altLang="en-US" dirty="0" err="1"/>
              <a:t>hairdrier</a:t>
            </a:r>
            <a:endParaRPr lang="en-GB" altLang="en-US" dirty="0"/>
          </a:p>
          <a:p>
            <a:pPr eaLnBrk="1" hangingPunct="1">
              <a:defRPr/>
            </a:pPr>
            <a:r>
              <a:rPr lang="en-GB" altLang="en-US" dirty="0"/>
              <a:t>Friend of the children</a:t>
            </a:r>
          </a:p>
          <a:p>
            <a:pPr eaLnBrk="1" hangingPunct="1">
              <a:defRPr/>
            </a:pPr>
            <a:r>
              <a:rPr lang="en-GB" altLang="en-US" dirty="0"/>
              <a:t>Mr. Soft</a:t>
            </a:r>
          </a:p>
          <a:p>
            <a:pPr eaLnBrk="1" hangingPunct="1">
              <a:defRPr/>
            </a:pPr>
            <a:r>
              <a:rPr lang="en-GB" altLang="en-US" dirty="0"/>
              <a:t>‘Bring back the birch’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906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467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4275"/>
    </mc:Choice>
    <mc:Fallback xmlns="">
      <p:transition spd="slow" advTm="4342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u="sng" smtClean="0"/>
              <a:t>Behaviour</a:t>
            </a:r>
            <a:r>
              <a:rPr lang="en-GB" altLang="en-US" smtClean="0"/>
              <a:t>: the context in Wales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GB" altLang="en-US" dirty="0" smtClean="0"/>
              <a:t>Getting worse</a:t>
            </a:r>
          </a:p>
          <a:p>
            <a:pPr marL="0" indent="0" algn="ctr">
              <a:buNone/>
              <a:defRPr/>
            </a:pPr>
            <a:r>
              <a:rPr lang="en-GB" altLang="en-US" i="1" dirty="0"/>
              <a:t>(Western Mail, 2012)</a:t>
            </a:r>
          </a:p>
          <a:p>
            <a:pPr marL="0" indent="0" algn="ctr">
              <a:buNone/>
              <a:defRPr/>
            </a:pPr>
            <a:endParaRPr lang="en-GB" altLang="en-US" dirty="0" smtClean="0"/>
          </a:p>
          <a:p>
            <a:pPr algn="ctr" eaLnBrk="1" hangingPunct="1">
              <a:defRPr/>
            </a:pPr>
            <a:r>
              <a:rPr lang="en-GB" altLang="en-US" dirty="0" smtClean="0"/>
              <a:t>Low level disruption</a:t>
            </a:r>
          </a:p>
          <a:p>
            <a:pPr marL="0" indent="0" algn="ctr">
              <a:buNone/>
              <a:defRPr/>
            </a:pPr>
            <a:r>
              <a:rPr lang="en-GB" altLang="en-US" i="1" dirty="0"/>
              <a:t>(Estyn, 2006)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906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014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667"/>
    </mc:Choice>
    <mc:Fallback xmlns="">
      <p:transition spd="slow" advTm="756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u="sng" smtClean="0"/>
              <a:t>Behaviourist</a:t>
            </a:r>
            <a:r>
              <a:rPr lang="en-GB" altLang="en-US" u="sng" smtClean="0"/>
              <a:t> approaches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altLang="en-US" i="1" dirty="0" smtClean="0"/>
              <a:t>“Speed camera”</a:t>
            </a:r>
          </a:p>
          <a:p>
            <a:pPr marL="0" indent="0">
              <a:buNone/>
              <a:defRPr/>
            </a:pPr>
            <a:endParaRPr lang="en-GB" altLang="en-US" dirty="0" smtClean="0"/>
          </a:p>
          <a:p>
            <a:pPr eaLnBrk="1" hangingPunct="1">
              <a:defRPr/>
            </a:pPr>
            <a:r>
              <a:rPr lang="en-GB" altLang="en-US" dirty="0" smtClean="0"/>
              <a:t>Operant conditioning </a:t>
            </a:r>
            <a:r>
              <a:rPr lang="en-GB" altLang="en-US" i="1" dirty="0"/>
              <a:t>(Skinner, 1954)</a:t>
            </a:r>
            <a:endParaRPr lang="en-GB" altLang="en-US" i="1" dirty="0"/>
          </a:p>
          <a:p>
            <a:pPr eaLnBrk="1" hangingPunct="1">
              <a:defRPr/>
            </a:pPr>
            <a:r>
              <a:rPr lang="en-GB" altLang="en-US" dirty="0" smtClean="0"/>
              <a:t>Assertive discipline </a:t>
            </a:r>
            <a:r>
              <a:rPr lang="en-GB" altLang="en-US" i="1" dirty="0"/>
              <a:t>(Canter and Canter, 1976)</a:t>
            </a:r>
          </a:p>
          <a:p>
            <a:pPr eaLnBrk="1" hangingPunct="1">
              <a:defRPr/>
            </a:pPr>
            <a:r>
              <a:rPr lang="en-GB" altLang="en-US" dirty="0" smtClean="0"/>
              <a:t>Reward only positive behaviour </a:t>
            </a:r>
            <a:r>
              <a:rPr lang="en-GB" altLang="en-US" i="1" dirty="0"/>
              <a:t>(Skinner, 1954) </a:t>
            </a:r>
            <a:r>
              <a:rPr lang="en-GB" altLang="en-US" dirty="0" smtClean="0"/>
              <a:t>– positive reinforcement</a:t>
            </a:r>
          </a:p>
          <a:p>
            <a:pPr eaLnBrk="1" hangingPunct="1">
              <a:defRPr/>
            </a:pPr>
            <a:r>
              <a:rPr lang="en-GB" altLang="en-US" dirty="0" smtClean="0"/>
              <a:t>Dissent </a:t>
            </a:r>
            <a:r>
              <a:rPr lang="en-GB" altLang="en-US" i="1" dirty="0"/>
              <a:t>(Kohn, 1957)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906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366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833"/>
    </mc:Choice>
    <mc:Fallback xmlns="">
      <p:transition spd="slow" advTm="1298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u="sng" smtClean="0"/>
              <a:t>Other approaches</a:t>
            </a:r>
            <a:r>
              <a:rPr lang="en-GB" altLang="en-US" smtClean="0"/>
              <a:t>: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i="1" smtClean="0"/>
              <a:t>“Naughty school for speeders 2.0”</a:t>
            </a:r>
          </a:p>
          <a:p>
            <a:pPr eaLnBrk="1" hangingPunct="1"/>
            <a:endParaRPr lang="en-GB" altLang="en-US" smtClean="0"/>
          </a:p>
          <a:p>
            <a:pPr eaLnBrk="1" hangingPunct="1"/>
            <a:r>
              <a:rPr lang="en-GB" altLang="en-US" u="sng"/>
              <a:t>Constructivist</a:t>
            </a:r>
            <a:r>
              <a:rPr lang="en-GB" altLang="en-US"/>
              <a:t> learning theory </a:t>
            </a:r>
            <a:r>
              <a:rPr lang="en-GB" altLang="en-US" sz="2400" i="1"/>
              <a:t>(Rogers, 1969)</a:t>
            </a:r>
            <a:endParaRPr lang="en-GB" altLang="en-US" i="1" smtClean="0"/>
          </a:p>
          <a:p>
            <a:pPr eaLnBrk="1" hangingPunct="1"/>
            <a:r>
              <a:rPr lang="en-GB" altLang="en-US"/>
              <a:t>Social learning theory </a:t>
            </a:r>
            <a:r>
              <a:rPr lang="en-GB" altLang="en-US" sz="2400" i="1"/>
              <a:t>(Bandura, 1997)</a:t>
            </a:r>
          </a:p>
          <a:p>
            <a:pPr eaLnBrk="1" hangingPunct="1"/>
            <a:r>
              <a:rPr lang="en-GB" altLang="en-US"/>
              <a:t>Reality and choice theory </a:t>
            </a:r>
            <a:r>
              <a:rPr lang="en-GB" altLang="en-US" sz="2400" i="1"/>
              <a:t>(Glasser, 1997); </a:t>
            </a:r>
            <a:r>
              <a:rPr lang="en-GB" altLang="en-US"/>
              <a:t>belonging </a:t>
            </a:r>
            <a:r>
              <a:rPr lang="en-GB" altLang="en-US" sz="2400" i="1"/>
              <a:t>(Dreikurs, 1972)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906000" y="609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775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092"/>
    </mc:Choice>
    <mc:Fallback xmlns="">
      <p:transition spd="slow" advTm="1440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149</Words>
  <Application>Microsoft Office PowerPoint</Application>
  <PresentationFormat>Widescreen</PresentationFormat>
  <Paragraphs>32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Behaviour for Learning</vt:lpstr>
      <vt:lpstr>You might have heard that…….</vt:lpstr>
      <vt:lpstr>Cliches and cop outs: ill advised approaches</vt:lpstr>
      <vt:lpstr>Behaviour: the context in Wales</vt:lpstr>
      <vt:lpstr>Behaviourist approaches</vt:lpstr>
      <vt:lpstr>Other approaches: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Behaviour for Learning</dc:title>
  <dc:creator>Angella Cooze</dc:creator>
  <cp:lastModifiedBy>Angella Cooze</cp:lastModifiedBy>
  <cp:revision>1</cp:revision>
  <dcterms:created xsi:type="dcterms:W3CDTF">2018-09-27T12:37:13Z</dcterms:created>
  <dcterms:modified xsi:type="dcterms:W3CDTF">2018-09-27T12:37:25Z</dcterms:modified>
</cp:coreProperties>
</file>