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49"/>
  </p:handoutMasterIdLst>
  <p:sldIdLst>
    <p:sldId id="307" r:id="rId2"/>
    <p:sldId id="257" r:id="rId3"/>
    <p:sldId id="258" r:id="rId4"/>
    <p:sldId id="289" r:id="rId5"/>
    <p:sldId id="290" r:id="rId6"/>
    <p:sldId id="291" r:id="rId7"/>
    <p:sldId id="287" r:id="rId8"/>
    <p:sldId id="288" r:id="rId9"/>
    <p:sldId id="259" r:id="rId10"/>
    <p:sldId id="261" r:id="rId11"/>
    <p:sldId id="256" r:id="rId12"/>
    <p:sldId id="297" r:id="rId13"/>
    <p:sldId id="298" r:id="rId14"/>
    <p:sldId id="262" r:id="rId15"/>
    <p:sldId id="299" r:id="rId16"/>
    <p:sldId id="300" r:id="rId17"/>
    <p:sldId id="263" r:id="rId18"/>
    <p:sldId id="264" r:id="rId19"/>
    <p:sldId id="265" r:id="rId20"/>
    <p:sldId id="267" r:id="rId21"/>
    <p:sldId id="268" r:id="rId22"/>
    <p:sldId id="269" r:id="rId23"/>
    <p:sldId id="270" r:id="rId24"/>
    <p:sldId id="271" r:id="rId25"/>
    <p:sldId id="272" r:id="rId26"/>
    <p:sldId id="296" r:id="rId27"/>
    <p:sldId id="273" r:id="rId28"/>
    <p:sldId id="275" r:id="rId29"/>
    <p:sldId id="295" r:id="rId30"/>
    <p:sldId id="292" r:id="rId31"/>
    <p:sldId id="293" r:id="rId32"/>
    <p:sldId id="294" r:id="rId33"/>
    <p:sldId id="276" r:id="rId34"/>
    <p:sldId id="277" r:id="rId35"/>
    <p:sldId id="260" r:id="rId36"/>
    <p:sldId id="278" r:id="rId37"/>
    <p:sldId id="279" r:id="rId38"/>
    <p:sldId id="280" r:id="rId39"/>
    <p:sldId id="281" r:id="rId40"/>
    <p:sldId id="282" r:id="rId41"/>
    <p:sldId id="283" r:id="rId42"/>
    <p:sldId id="284" r:id="rId43"/>
    <p:sldId id="285" r:id="rId44"/>
    <p:sldId id="286" r:id="rId45"/>
    <p:sldId id="301" r:id="rId46"/>
    <p:sldId id="302" r:id="rId47"/>
    <p:sldId id="305" r:id="rId4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13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05DE8ED-811C-40E6-9525-67A777D5AE5B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BCD1B2DA-14EB-4950-AFD0-B4DD457A7F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470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063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622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8565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10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9188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414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679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6014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889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653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209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11850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3263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43771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36087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357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3711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419B9D9-1DBF-4872-BFF8-C2797060809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E3CFAF1-913B-48F3-A96A-3A3B9EC6E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 smtClean="0"/>
              <a:t>Ian Huntley and Cambridgeshire Constabulary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73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Sunday 4 August 2002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</a:t>
            </a:r>
            <a:r>
              <a:rPr lang="en-GB" dirty="0"/>
              <a:t>ten year old girls </a:t>
            </a:r>
            <a:r>
              <a:rPr lang="en-GB" dirty="0" smtClean="0"/>
              <a:t>Jessica Chapman </a:t>
            </a:r>
            <a:r>
              <a:rPr lang="en-GB" dirty="0"/>
              <a:t>and Holly Wells went missing in their home town of </a:t>
            </a:r>
            <a:r>
              <a:rPr lang="en-GB" dirty="0" err="1" smtClean="0"/>
              <a:t>Soham</a:t>
            </a:r>
            <a:r>
              <a:rPr lang="en-GB" dirty="0" smtClean="0"/>
              <a:t>, Cambridgeshire,</a:t>
            </a:r>
          </a:p>
          <a:p>
            <a:r>
              <a:rPr lang="en-GB" dirty="0" smtClean="0"/>
              <a:t>When </a:t>
            </a:r>
            <a:r>
              <a:rPr lang="en-GB" dirty="0"/>
              <a:t>their parents, friends and neighbours could not locate </a:t>
            </a:r>
            <a:r>
              <a:rPr lang="en-GB" dirty="0" smtClean="0"/>
              <a:t>them the matter was </a:t>
            </a:r>
            <a:r>
              <a:rPr lang="en-GB" dirty="0"/>
              <a:t>reported to Cambridgeshire Constabulary at 9.56pm.</a:t>
            </a:r>
          </a:p>
        </p:txBody>
      </p:sp>
    </p:spTree>
    <p:extLst>
      <p:ext uri="{BB962C8B-B14F-4D97-AF65-F5344CB8AC3E}">
        <p14:creationId xmlns:p14="http://schemas.microsoft.com/office/powerpoint/2010/main" val="3826300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Police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police search </a:t>
            </a:r>
            <a:r>
              <a:rPr lang="en-GB" dirty="0" smtClean="0"/>
              <a:t>was immediately </a:t>
            </a:r>
            <a:r>
              <a:rPr lang="en-GB" dirty="0"/>
              <a:t>initiated which over the following days was to grow into one of the </a:t>
            </a:r>
            <a:r>
              <a:rPr lang="en-GB" dirty="0" smtClean="0"/>
              <a:t>most large-scale </a:t>
            </a:r>
            <a:r>
              <a:rPr lang="en-GB" dirty="0"/>
              <a:t>searches recently conducted in the </a:t>
            </a:r>
            <a:r>
              <a:rPr lang="en-GB" dirty="0" smtClean="0"/>
              <a:t>UK,</a:t>
            </a:r>
          </a:p>
        </p:txBody>
      </p:sp>
    </p:spTree>
    <p:extLst>
      <p:ext uri="{BB962C8B-B14F-4D97-AF65-F5344CB8AC3E}">
        <p14:creationId xmlns:p14="http://schemas.microsoft.com/office/powerpoint/2010/main" val="3934627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Huntley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8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Huntley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492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Huntley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11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Thirteen days passed without the girls being found,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18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Media and public interest rose to the highest levels of intensity.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373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Saturday 17 August 2002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Both girls</a:t>
            </a:r>
            <a:r>
              <a:rPr lang="en-GB" dirty="0"/>
              <a:t>’ bodies were found </a:t>
            </a:r>
            <a:r>
              <a:rPr lang="en-GB" dirty="0" smtClean="0"/>
              <a:t>near </a:t>
            </a:r>
            <a:r>
              <a:rPr lang="en-GB" dirty="0" err="1" smtClean="0"/>
              <a:t>Lakenheath</a:t>
            </a:r>
            <a:r>
              <a:rPr lang="en-GB" dirty="0" smtClean="0"/>
              <a:t>, Suffolk,</a:t>
            </a:r>
          </a:p>
          <a:p>
            <a:endParaRPr lang="en-GB" dirty="0" smtClean="0"/>
          </a:p>
          <a:p>
            <a:r>
              <a:rPr lang="en-GB" dirty="0" smtClean="0"/>
              <a:t>Ian </a:t>
            </a:r>
            <a:r>
              <a:rPr lang="en-GB" dirty="0"/>
              <a:t>Huntley and Maxine </a:t>
            </a:r>
            <a:r>
              <a:rPr lang="en-GB" dirty="0" err="1"/>
              <a:t>Carr</a:t>
            </a:r>
            <a:r>
              <a:rPr lang="en-GB" dirty="0"/>
              <a:t> were arrested in </a:t>
            </a:r>
            <a:r>
              <a:rPr lang="en-GB" dirty="0" smtClean="0"/>
              <a:t>connection with </a:t>
            </a:r>
            <a:r>
              <a:rPr lang="en-GB" dirty="0"/>
              <a:t>their </a:t>
            </a:r>
            <a:r>
              <a:rPr lang="en-GB" dirty="0" smtClean="0"/>
              <a:t>murder,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360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Cambridgeshire Constabulary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 ‘modest’ </a:t>
            </a:r>
            <a:r>
              <a:rPr lang="en-GB" dirty="0"/>
              <a:t>sized force </a:t>
            </a:r>
            <a:r>
              <a:rPr lang="en-GB" dirty="0" smtClean="0"/>
              <a:t>(1600 operational staff) and </a:t>
            </a:r>
            <a:r>
              <a:rPr lang="en-GB" dirty="0"/>
              <a:t>during the early </a:t>
            </a:r>
            <a:r>
              <a:rPr lang="en-GB" dirty="0" smtClean="0"/>
              <a:t>stages of </a:t>
            </a:r>
            <a:r>
              <a:rPr lang="en-GB" dirty="0"/>
              <a:t>the investigation, which became known as Operation </a:t>
            </a:r>
            <a:r>
              <a:rPr lang="en-GB" dirty="0" err="1"/>
              <a:t>Fincham</a:t>
            </a:r>
            <a:r>
              <a:rPr lang="en-GB" dirty="0"/>
              <a:t>, there had </a:t>
            </a:r>
            <a:r>
              <a:rPr lang="en-GB" dirty="0" smtClean="0"/>
              <a:t>been questions raised </a:t>
            </a:r>
            <a:r>
              <a:rPr lang="en-GB" dirty="0"/>
              <a:t>in the media as to the force’s ability to manage a high profile </a:t>
            </a:r>
            <a:r>
              <a:rPr lang="en-GB" dirty="0" smtClean="0"/>
              <a:t>case of </a:t>
            </a:r>
            <a:r>
              <a:rPr lang="en-GB" dirty="0"/>
              <a:t>such proportions.</a:t>
            </a:r>
          </a:p>
        </p:txBody>
      </p:sp>
    </p:spTree>
    <p:extLst>
      <p:ext uri="{BB962C8B-B14F-4D97-AF65-F5344CB8AC3E}">
        <p14:creationId xmlns:p14="http://schemas.microsoft.com/office/powerpoint/2010/main" val="968758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Soham</a:t>
            </a:r>
            <a:r>
              <a:rPr lang="en-GB" dirty="0" smtClean="0"/>
              <a:t> Report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Continued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84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into </a:t>
            </a:r>
            <a:r>
              <a:rPr lang="en-GB" b="1" dirty="0" smtClean="0"/>
              <a:t>Investigation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Sir Ronnie Flanagan HMI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602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Cambridge Constabulary has a total of three ‘Chief Officers’ only one was on duty on 3</a:t>
            </a:r>
            <a:r>
              <a:rPr lang="en-GB" baseline="30000" dirty="0" smtClean="0"/>
              <a:t>rd</a:t>
            </a:r>
            <a:r>
              <a:rPr lang="en-GB" dirty="0" smtClean="0"/>
              <a:t> August 2002</a:t>
            </a:r>
          </a:p>
          <a:p>
            <a:r>
              <a:rPr lang="en-GB" dirty="0" smtClean="0"/>
              <a:t>One Vacancy</a:t>
            </a:r>
          </a:p>
          <a:p>
            <a:r>
              <a:rPr lang="en-GB" dirty="0" smtClean="0"/>
              <a:t>One on Leave</a:t>
            </a:r>
          </a:p>
          <a:p>
            <a:r>
              <a:rPr lang="en-GB" dirty="0" smtClean="0"/>
              <a:t>One Covering the three Chief Officer positions.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433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Chief Constable ‘on leave’?</a:t>
            </a:r>
          </a:p>
          <a:p>
            <a:endParaRPr lang="en-GB" dirty="0" smtClean="0"/>
          </a:p>
          <a:p>
            <a:r>
              <a:rPr lang="en-GB" dirty="0" smtClean="0"/>
              <a:t>As </a:t>
            </a:r>
            <a:r>
              <a:rPr lang="en-GB" dirty="0"/>
              <a:t>a consequence of increasingly </a:t>
            </a:r>
            <a:r>
              <a:rPr lang="en-GB" dirty="0" smtClean="0"/>
              <a:t>adverse comment</a:t>
            </a:r>
            <a:r>
              <a:rPr lang="en-GB" dirty="0"/>
              <a:t>, he returned from holiday early and resumed command of the force </a:t>
            </a:r>
            <a:r>
              <a:rPr lang="en-GB" dirty="0" smtClean="0"/>
              <a:t>on Wednesday </a:t>
            </a:r>
            <a:r>
              <a:rPr lang="en-GB" dirty="0"/>
              <a:t>14 August.</a:t>
            </a:r>
          </a:p>
        </p:txBody>
      </p:sp>
    </p:spTree>
    <p:extLst>
      <p:ext uri="{BB962C8B-B14F-4D97-AF65-F5344CB8AC3E}">
        <p14:creationId xmlns:p14="http://schemas.microsoft.com/office/powerpoint/2010/main" val="2923865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Borough Command Unit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BCU Commander on leave,</a:t>
            </a:r>
          </a:p>
          <a:p>
            <a:r>
              <a:rPr lang="en-GB" dirty="0" smtClean="0"/>
              <a:t>Detective Superintendent (SIO) on leave,</a:t>
            </a:r>
          </a:p>
          <a:p>
            <a:r>
              <a:rPr lang="en-GB" dirty="0" smtClean="0"/>
              <a:t>DCI performed role of A/</a:t>
            </a:r>
            <a:r>
              <a:rPr lang="en-GB" dirty="0" err="1" smtClean="0"/>
              <a:t>Det</a:t>
            </a:r>
            <a:r>
              <a:rPr lang="en-GB" dirty="0" smtClean="0"/>
              <a:t> Supt and ‘Senior’ on call officer.</a:t>
            </a:r>
          </a:p>
          <a:p>
            <a:r>
              <a:rPr lang="en-GB" dirty="0" smtClean="0"/>
              <a:t>Force relied upon officers performing at ‘Acting’ status.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2781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‘Mutual Aid’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No provision with regard to Major Enquiries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4635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 Governance?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Internal </a:t>
            </a:r>
            <a:r>
              <a:rPr lang="en-GB" dirty="0"/>
              <a:t>review of </a:t>
            </a:r>
            <a:r>
              <a:rPr lang="en-GB" dirty="0" smtClean="0"/>
              <a:t>investigation </a:t>
            </a:r>
            <a:r>
              <a:rPr lang="en-GB" dirty="0"/>
              <a:t>and </a:t>
            </a:r>
            <a:r>
              <a:rPr lang="en-GB" dirty="0" smtClean="0"/>
              <a:t>external enquiry by MPS </a:t>
            </a:r>
          </a:p>
          <a:p>
            <a:r>
              <a:rPr lang="en-GB" dirty="0" smtClean="0"/>
              <a:t>The </a:t>
            </a:r>
            <a:r>
              <a:rPr lang="en-GB" dirty="0"/>
              <a:t>concept of conducting </a:t>
            </a:r>
            <a:r>
              <a:rPr lang="en-GB" dirty="0" smtClean="0"/>
              <a:t>a review </a:t>
            </a:r>
            <a:r>
              <a:rPr lang="en-GB" dirty="0"/>
              <a:t>of such major investigations is considered good policing practice. </a:t>
            </a:r>
            <a:endParaRPr lang="en-GB" dirty="0" smtClean="0"/>
          </a:p>
          <a:p>
            <a:r>
              <a:rPr lang="en-GB" dirty="0" smtClean="0"/>
              <a:t>Such </a:t>
            </a:r>
            <a:r>
              <a:rPr lang="en-GB" dirty="0"/>
              <a:t>a </a:t>
            </a:r>
            <a:r>
              <a:rPr lang="en-GB" dirty="0" smtClean="0"/>
              <a:t>step is </a:t>
            </a:r>
            <a:r>
              <a:rPr lang="en-GB" dirty="0"/>
              <a:t>not normally taken, however, until 28 days have elapsed.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</a:t>
            </a:r>
            <a:r>
              <a:rPr lang="en-GB" dirty="0" smtClean="0"/>
              <a:t>case Cambridgeshire </a:t>
            </a:r>
            <a:r>
              <a:rPr lang="en-GB" dirty="0"/>
              <a:t>actually commissioned the external review on 15 August 2002, </a:t>
            </a:r>
            <a:r>
              <a:rPr lang="en-GB" dirty="0" smtClean="0"/>
              <a:t>only 11 </a:t>
            </a:r>
            <a:r>
              <a:rPr lang="en-GB" dirty="0"/>
              <a:t>days after the disappearance of Jessica and Holly.</a:t>
            </a:r>
          </a:p>
        </p:txBody>
      </p:sp>
    </p:spTree>
    <p:extLst>
      <p:ext uri="{BB962C8B-B14F-4D97-AF65-F5344CB8AC3E}">
        <p14:creationId xmlns:p14="http://schemas.microsoft.com/office/powerpoint/2010/main" val="33465668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Proved </a:t>
            </a:r>
            <a:r>
              <a:rPr lang="en-GB" dirty="0"/>
              <a:t>to be a most thorough and </a:t>
            </a:r>
            <a:r>
              <a:rPr lang="en-GB" dirty="0" smtClean="0"/>
              <a:t>professionally </a:t>
            </a:r>
            <a:r>
              <a:rPr lang="en-GB" dirty="0"/>
              <a:t>conducted piece </a:t>
            </a:r>
            <a:r>
              <a:rPr lang="en-GB" dirty="0" smtClean="0"/>
              <a:t>of work </a:t>
            </a:r>
            <a:r>
              <a:rPr lang="en-GB" dirty="0"/>
              <a:t>containing forty-one recommendations and highlighting ten areas of </a:t>
            </a:r>
            <a:r>
              <a:rPr lang="en-GB" dirty="0" smtClean="0"/>
              <a:t>good policing </a:t>
            </a:r>
            <a:r>
              <a:rPr lang="en-GB" dirty="0"/>
              <a:t>practice.</a:t>
            </a:r>
          </a:p>
        </p:txBody>
      </p:sp>
    </p:spTree>
    <p:extLst>
      <p:ext uri="{BB962C8B-B14F-4D97-AF65-F5344CB8AC3E}">
        <p14:creationId xmlns:p14="http://schemas.microsoft.com/office/powerpoint/2010/main" val="2059016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Cambridgeshire Constabulary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490135"/>
            <a:ext cx="7488832" cy="3444997"/>
          </a:xfrm>
        </p:spPr>
        <p:txBody>
          <a:bodyPr>
            <a:normAutofit/>
          </a:bodyPr>
          <a:lstStyle/>
          <a:p>
            <a:r>
              <a:rPr lang="en-GB" dirty="0"/>
              <a:t>In dealing with homicide investigations, the </a:t>
            </a:r>
            <a:r>
              <a:rPr lang="en-GB" dirty="0" smtClean="0"/>
              <a:t>force </a:t>
            </a:r>
            <a:r>
              <a:rPr lang="en-GB" dirty="0"/>
              <a:t>had dealt with an average of nine homicide investigations </a:t>
            </a:r>
            <a:r>
              <a:rPr lang="en-GB" dirty="0" smtClean="0"/>
              <a:t>per year, </a:t>
            </a:r>
          </a:p>
          <a:p>
            <a:r>
              <a:rPr lang="en-GB" dirty="0" smtClean="0"/>
              <a:t>Whilst </a:t>
            </a:r>
            <a:r>
              <a:rPr lang="en-GB" dirty="0"/>
              <a:t>the majority of these had been of a domestic nature, prior to events </a:t>
            </a:r>
            <a:r>
              <a:rPr lang="en-GB" dirty="0" smtClean="0"/>
              <a:t>in </a:t>
            </a:r>
            <a:r>
              <a:rPr lang="en-GB" dirty="0" err="1" smtClean="0"/>
              <a:t>Soham</a:t>
            </a:r>
            <a:r>
              <a:rPr lang="en-GB" dirty="0" smtClean="0"/>
              <a:t> </a:t>
            </a:r>
            <a:r>
              <a:rPr lang="en-GB" dirty="0"/>
              <a:t>they had also recently </a:t>
            </a:r>
            <a:r>
              <a:rPr lang="en-GB" dirty="0" smtClean="0"/>
              <a:t>successfully investigated </a:t>
            </a:r>
            <a:r>
              <a:rPr lang="en-GB" dirty="0"/>
              <a:t>two significant and </a:t>
            </a:r>
            <a:r>
              <a:rPr lang="en-GB" dirty="0" smtClean="0"/>
              <a:t>critical incidents </a:t>
            </a:r>
            <a:r>
              <a:rPr lang="en-GB" dirty="0"/>
              <a:t>involving murder.</a:t>
            </a:r>
          </a:p>
        </p:txBody>
      </p:sp>
    </p:spTree>
    <p:extLst>
      <p:ext uri="{BB962C8B-B14F-4D97-AF65-F5344CB8AC3E}">
        <p14:creationId xmlns:p14="http://schemas.microsoft.com/office/powerpoint/2010/main" val="39674537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Initial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219205"/>
            <a:ext cx="7488831" cy="3715928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initial response by uniformed officers on the ground and the </a:t>
            </a:r>
            <a:r>
              <a:rPr lang="en-GB" dirty="0" smtClean="0"/>
              <a:t>support provided </a:t>
            </a:r>
            <a:r>
              <a:rPr lang="en-GB" dirty="0"/>
              <a:t>both by police officers and police staff in the force control room was to </a:t>
            </a:r>
            <a:r>
              <a:rPr lang="en-GB" dirty="0" smtClean="0"/>
              <a:t>a high standard</a:t>
            </a:r>
            <a:r>
              <a:rPr lang="en-GB" dirty="0"/>
              <a:t>,</a:t>
            </a:r>
            <a:endParaRPr lang="en-GB" dirty="0" smtClean="0"/>
          </a:p>
          <a:p>
            <a:r>
              <a:rPr lang="en-GB" dirty="0"/>
              <a:t>This included the force helicopter, a police dog handler and </a:t>
            </a:r>
            <a:r>
              <a:rPr lang="en-GB" dirty="0" smtClean="0"/>
              <a:t>traffic officers </a:t>
            </a:r>
            <a:r>
              <a:rPr lang="en-GB" dirty="0"/>
              <a:t>with four wheel drive vehicles to access the fens.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31494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Reviewing Officer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‘Officers and support staff made sterling efforts; particular mention should </a:t>
            </a:r>
            <a:r>
              <a:rPr lang="en-GB" i="1" dirty="0" smtClean="0"/>
              <a:t>be made </a:t>
            </a:r>
            <a:r>
              <a:rPr lang="en-GB" i="1" dirty="0"/>
              <a:t>of the good work undertaken by the initial investigating officers. The </a:t>
            </a:r>
            <a:r>
              <a:rPr lang="en-GB" i="1" dirty="0" smtClean="0"/>
              <a:t>incident commander </a:t>
            </a:r>
            <a:r>
              <a:rPr lang="en-GB" i="1" dirty="0"/>
              <a:t>and her colleagues conducted extensive enquiries during the </a:t>
            </a:r>
            <a:r>
              <a:rPr lang="en-GB" i="1" dirty="0" smtClean="0"/>
              <a:t>first hours </a:t>
            </a:r>
            <a:r>
              <a:rPr lang="en-GB" i="1" dirty="0"/>
              <a:t>after the children were reported missing. Their actions were </a:t>
            </a:r>
            <a:r>
              <a:rPr lang="en-GB" i="1" dirty="0" smtClean="0"/>
              <a:t>commendable. During </a:t>
            </a:r>
            <a:r>
              <a:rPr lang="en-GB" i="1" dirty="0"/>
              <a:t>the enquiry the determination and commitment of those involved was </a:t>
            </a:r>
            <a:r>
              <a:rPr lang="en-GB" i="1" dirty="0" smtClean="0"/>
              <a:t>of the </a:t>
            </a:r>
            <a:r>
              <a:rPr lang="en-GB" i="1" dirty="0"/>
              <a:t>highest order</a:t>
            </a:r>
            <a:r>
              <a:rPr lang="en-GB" i="1" dirty="0" smtClean="0"/>
              <a:t>.’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049284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 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490135"/>
            <a:ext cx="7488832" cy="3444997"/>
          </a:xfrm>
        </p:spPr>
        <p:txBody>
          <a:bodyPr>
            <a:normAutofit/>
          </a:bodyPr>
          <a:lstStyle/>
          <a:p>
            <a:r>
              <a:rPr lang="en-GB" dirty="0"/>
              <a:t>Sadly, the good momentum generated during the night of Sunday 4 August was </a:t>
            </a:r>
            <a:r>
              <a:rPr lang="en-GB" dirty="0" smtClean="0"/>
              <a:t>not maintained</a:t>
            </a:r>
            <a:r>
              <a:rPr lang="en-GB" dirty="0"/>
              <a:t>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details of the incident were recounted to the on call senior </a:t>
            </a:r>
            <a:r>
              <a:rPr lang="en-GB" dirty="0" smtClean="0"/>
              <a:t>officer covering </a:t>
            </a:r>
            <a:r>
              <a:rPr lang="en-GB" dirty="0"/>
              <a:t>the area, a decision was made which effectively resulted in nothing </a:t>
            </a:r>
            <a:r>
              <a:rPr lang="en-GB" dirty="0" smtClean="0"/>
              <a:t>further being </a:t>
            </a:r>
            <a:r>
              <a:rPr lang="en-GB" dirty="0"/>
              <a:t>done until officers reported on early shift.</a:t>
            </a:r>
          </a:p>
        </p:txBody>
      </p:sp>
    </p:spTree>
    <p:extLst>
      <p:ext uri="{BB962C8B-B14F-4D97-AF65-F5344CB8AC3E}">
        <p14:creationId xmlns:p14="http://schemas.microsoft.com/office/powerpoint/2010/main" val="39207138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? (Communication)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490135"/>
            <a:ext cx="7488832" cy="3444997"/>
          </a:xfrm>
        </p:spPr>
        <p:txBody>
          <a:bodyPr>
            <a:normAutofit/>
          </a:bodyPr>
          <a:lstStyle/>
          <a:p>
            <a:r>
              <a:rPr lang="en-GB" dirty="0" smtClean="0"/>
              <a:t>An </a:t>
            </a:r>
            <a:r>
              <a:rPr lang="en-GB" dirty="0"/>
              <a:t>extended line </a:t>
            </a:r>
            <a:r>
              <a:rPr lang="en-GB" dirty="0" smtClean="0"/>
              <a:t>of communication</a:t>
            </a:r>
            <a:r>
              <a:rPr lang="en-GB" dirty="0"/>
              <a:t>, involving some three intermediaries between the </a:t>
            </a:r>
            <a:r>
              <a:rPr lang="en-GB" dirty="0" smtClean="0"/>
              <a:t>supervising sergeant </a:t>
            </a:r>
            <a:r>
              <a:rPr lang="en-GB" dirty="0"/>
              <a:t>on the ground and the senior ‘on call’ officer did not help to convey to </a:t>
            </a:r>
            <a:r>
              <a:rPr lang="en-GB" dirty="0" smtClean="0"/>
              <a:t>that senior </a:t>
            </a:r>
            <a:r>
              <a:rPr lang="en-GB" dirty="0"/>
              <a:t>officer, the sense of seriousness and urgency being experienced by </a:t>
            </a:r>
            <a:r>
              <a:rPr lang="en-GB" dirty="0" smtClean="0"/>
              <a:t>the sergeant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broad circumstances surrounding the unexplained and </a:t>
            </a:r>
            <a:r>
              <a:rPr lang="en-GB" dirty="0" smtClean="0"/>
              <a:t>unusual disappearance </a:t>
            </a:r>
            <a:r>
              <a:rPr lang="en-GB" dirty="0"/>
              <a:t>of Jessica and Holly were nonetheless provided.</a:t>
            </a:r>
          </a:p>
        </p:txBody>
      </p:sp>
    </p:spTree>
    <p:extLst>
      <p:ext uri="{BB962C8B-B14F-4D97-AF65-F5344CB8AC3E}">
        <p14:creationId xmlns:p14="http://schemas.microsoft.com/office/powerpoint/2010/main" val="14435379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Major Incident?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490135"/>
            <a:ext cx="7344816" cy="3444997"/>
          </a:xfrm>
        </p:spPr>
        <p:txBody>
          <a:bodyPr/>
          <a:lstStyle/>
          <a:p>
            <a:r>
              <a:rPr lang="en-GB" dirty="0"/>
              <a:t>Some had read what is electronically available in Cambridgeshire</a:t>
            </a:r>
            <a:r>
              <a:rPr lang="en-GB" dirty="0" smtClean="0"/>
              <a:t>, in </a:t>
            </a:r>
            <a:r>
              <a:rPr lang="en-GB" dirty="0"/>
              <a:t>the ‘Chief Constable’s log’, the daily summary of significant events during </a:t>
            </a:r>
            <a:r>
              <a:rPr lang="en-GB" dirty="0" smtClean="0"/>
              <a:t>the previous </a:t>
            </a:r>
            <a:r>
              <a:rPr lang="en-GB" dirty="0"/>
              <a:t>24 hours, and were anticipating the declaring of a major </a:t>
            </a:r>
            <a:r>
              <a:rPr lang="en-GB" dirty="0" smtClean="0"/>
              <a:t>incident,</a:t>
            </a:r>
          </a:p>
          <a:p>
            <a:r>
              <a:rPr lang="en-GB" dirty="0" smtClean="0"/>
              <a:t>Others, whilst </a:t>
            </a:r>
            <a:r>
              <a:rPr lang="en-GB" dirty="0"/>
              <a:t>only obtaining details from the news reports, were also expecting a similar call.</a:t>
            </a:r>
          </a:p>
        </p:txBody>
      </p:sp>
    </p:spTree>
    <p:extLst>
      <p:ext uri="{BB962C8B-B14F-4D97-AF65-F5344CB8AC3E}">
        <p14:creationId xmlns:p14="http://schemas.microsoft.com/office/powerpoint/2010/main" val="15635413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Tuesday 6 August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Considerable </a:t>
            </a:r>
            <a:r>
              <a:rPr lang="en-GB" dirty="0"/>
              <a:t>energy and expertise was being applied to </a:t>
            </a:r>
            <a:r>
              <a:rPr lang="en-GB" dirty="0" smtClean="0"/>
              <a:t>various aspects </a:t>
            </a:r>
            <a:r>
              <a:rPr lang="en-GB" dirty="0"/>
              <a:t>of the Operation.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major incident room was established;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dedicated </a:t>
            </a:r>
            <a:r>
              <a:rPr lang="en-GB" dirty="0" smtClean="0"/>
              <a:t>team were </a:t>
            </a:r>
            <a:r>
              <a:rPr lang="en-GB" dirty="0"/>
              <a:t>brought in to co-ordinate the search for the two girls;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931574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Tuesday 6 August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Support provided </a:t>
            </a:r>
            <a:r>
              <a:rPr lang="en-GB" dirty="0"/>
              <a:t>by Family Liaison Officers </a:t>
            </a:r>
            <a:r>
              <a:rPr lang="en-GB" dirty="0" smtClean="0"/>
              <a:t>enhanced</a:t>
            </a:r>
            <a:r>
              <a:rPr lang="en-GB" dirty="0"/>
              <a:t>; </a:t>
            </a:r>
            <a:endParaRPr lang="en-GB" dirty="0" smtClean="0"/>
          </a:p>
          <a:p>
            <a:r>
              <a:rPr lang="en-GB" dirty="0" smtClean="0"/>
              <a:t>Dedicated </a:t>
            </a:r>
            <a:r>
              <a:rPr lang="en-GB" dirty="0"/>
              <a:t>intelligence cell was set up; </a:t>
            </a:r>
            <a:endParaRPr lang="en-GB" dirty="0" smtClean="0"/>
          </a:p>
          <a:p>
            <a:r>
              <a:rPr lang="en-GB" dirty="0" smtClean="0"/>
              <a:t>Substantial </a:t>
            </a:r>
            <a:r>
              <a:rPr lang="en-GB" dirty="0"/>
              <a:t>and very effective </a:t>
            </a:r>
            <a:r>
              <a:rPr lang="en-GB" dirty="0" smtClean="0"/>
              <a:t>logistical support </a:t>
            </a:r>
            <a:r>
              <a:rPr lang="en-GB" dirty="0"/>
              <a:t>was mobilised. </a:t>
            </a:r>
            <a:endParaRPr lang="en-GB" dirty="0" smtClean="0"/>
          </a:p>
          <a:p>
            <a:r>
              <a:rPr lang="en-GB" dirty="0" smtClean="0"/>
              <a:t>Significant </a:t>
            </a:r>
            <a:r>
              <a:rPr lang="en-GB" dirty="0"/>
              <a:t>support from other forces, </a:t>
            </a:r>
            <a:r>
              <a:rPr lang="en-GB" dirty="0" smtClean="0"/>
              <a:t>national </a:t>
            </a:r>
            <a:r>
              <a:rPr lang="en-GB" dirty="0"/>
              <a:t>policing units and from individual </a:t>
            </a:r>
            <a:r>
              <a:rPr lang="en-GB" dirty="0" smtClean="0"/>
              <a:t>experts.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2935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Wednesday 7 August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Cambridgeshire Constabulary under pressure from considerable </a:t>
            </a:r>
            <a:r>
              <a:rPr lang="en-GB" dirty="0"/>
              <a:t>demands of the </a:t>
            </a:r>
            <a:r>
              <a:rPr lang="en-GB" dirty="0" smtClean="0"/>
              <a:t>investigation,</a:t>
            </a:r>
          </a:p>
          <a:p>
            <a:r>
              <a:rPr lang="en-GB" dirty="0" smtClean="0"/>
              <a:t>Enormous </a:t>
            </a:r>
            <a:r>
              <a:rPr lang="en-GB" dirty="0"/>
              <a:t>quantity of information provided by the </a:t>
            </a:r>
            <a:r>
              <a:rPr lang="en-GB" dirty="0" smtClean="0"/>
              <a:t>public,</a:t>
            </a:r>
            <a:endParaRPr lang="en-GB" dirty="0"/>
          </a:p>
          <a:p>
            <a:r>
              <a:rPr lang="en-GB" dirty="0" smtClean="0"/>
              <a:t>Significant </a:t>
            </a:r>
            <a:r>
              <a:rPr lang="en-GB" dirty="0"/>
              <a:t>and unremitting requests for information from the </a:t>
            </a:r>
            <a:r>
              <a:rPr lang="en-GB" dirty="0" smtClean="0"/>
              <a:t>media, </a:t>
            </a:r>
          </a:p>
          <a:p>
            <a:r>
              <a:rPr lang="en-GB" dirty="0" smtClean="0"/>
              <a:t>An </a:t>
            </a:r>
            <a:r>
              <a:rPr lang="en-GB" dirty="0"/>
              <a:t>internal </a:t>
            </a:r>
            <a:r>
              <a:rPr lang="en-GB" dirty="0" smtClean="0"/>
              <a:t>review of </a:t>
            </a:r>
            <a:r>
              <a:rPr lang="en-GB" dirty="0"/>
              <a:t>the investigation to date was initiated and a gold commander of acting </a:t>
            </a:r>
            <a:r>
              <a:rPr lang="en-GB" dirty="0" smtClean="0"/>
              <a:t>assistant Chief Constable </a:t>
            </a:r>
            <a:r>
              <a:rPr lang="en-GB" dirty="0"/>
              <a:t>rank was appointed.</a:t>
            </a:r>
          </a:p>
        </p:txBody>
      </p:sp>
    </p:spTree>
    <p:extLst>
      <p:ext uri="{BB962C8B-B14F-4D97-AF65-F5344CB8AC3E}">
        <p14:creationId xmlns:p14="http://schemas.microsoft.com/office/powerpoint/2010/main" val="20233411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Thursday 15 August (Training)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490135"/>
            <a:ext cx="7488832" cy="3444997"/>
          </a:xfrm>
        </p:spPr>
        <p:txBody>
          <a:bodyPr>
            <a:normAutofit/>
          </a:bodyPr>
          <a:lstStyle/>
          <a:p>
            <a:r>
              <a:rPr lang="en-GB" dirty="0" smtClean="0"/>
              <a:t>Decision </a:t>
            </a:r>
            <a:r>
              <a:rPr lang="en-GB" dirty="0"/>
              <a:t>was made to appoint another senior officer </a:t>
            </a:r>
            <a:r>
              <a:rPr lang="en-GB" dirty="0" smtClean="0"/>
              <a:t>to </a:t>
            </a:r>
            <a:r>
              <a:rPr lang="en-GB" dirty="0"/>
              <a:t>head the investigation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Whilst </a:t>
            </a:r>
            <a:r>
              <a:rPr lang="en-GB" dirty="0"/>
              <a:t>the </a:t>
            </a:r>
            <a:r>
              <a:rPr lang="en-GB" dirty="0" smtClean="0"/>
              <a:t>original SIO </a:t>
            </a:r>
            <a:r>
              <a:rPr lang="en-GB" dirty="0"/>
              <a:t>was an experienced detective, it was noted by the senior Metropolitan </a:t>
            </a:r>
            <a:r>
              <a:rPr lang="en-GB" dirty="0" smtClean="0"/>
              <a:t>officer who </a:t>
            </a:r>
            <a:r>
              <a:rPr lang="en-GB" dirty="0"/>
              <a:t>had arrived to initiate the external review, that he had not in fact received </a:t>
            </a:r>
            <a:r>
              <a:rPr lang="en-GB" dirty="0" smtClean="0"/>
              <a:t>formal SIO </a:t>
            </a:r>
            <a:r>
              <a:rPr lang="en-GB" dirty="0"/>
              <a:t>training.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969030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Thursday 15 August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490135"/>
            <a:ext cx="7488832" cy="3444997"/>
          </a:xfrm>
        </p:spPr>
        <p:txBody>
          <a:bodyPr>
            <a:normAutofit/>
          </a:bodyPr>
          <a:lstStyle/>
          <a:p>
            <a:r>
              <a:rPr lang="en-GB" dirty="0" smtClean="0"/>
              <a:t>While</a:t>
            </a:r>
            <a:r>
              <a:rPr lang="en-GB" dirty="0"/>
              <a:t>, as will be noted later, the investigation continued to </a:t>
            </a:r>
            <a:r>
              <a:rPr lang="en-GB" dirty="0" smtClean="0"/>
              <a:t>ultimate successful </a:t>
            </a:r>
            <a:r>
              <a:rPr lang="en-GB" dirty="0"/>
              <a:t>prosecution, it should also be noted that the original SIO gave </a:t>
            </a:r>
            <a:r>
              <a:rPr lang="en-GB" dirty="0" smtClean="0"/>
              <a:t>the investigation </a:t>
            </a:r>
            <a:r>
              <a:rPr lang="en-GB" dirty="0"/>
              <a:t>his all. </a:t>
            </a:r>
            <a:endParaRPr lang="en-GB" dirty="0" smtClean="0"/>
          </a:p>
          <a:p>
            <a:r>
              <a:rPr lang="en-GB" dirty="0" smtClean="0"/>
              <a:t>He </a:t>
            </a:r>
            <a:r>
              <a:rPr lang="en-GB" dirty="0"/>
              <a:t>worked day and night throughout the period and </a:t>
            </a:r>
            <a:r>
              <a:rPr lang="en-GB" dirty="0" smtClean="0"/>
              <a:t>remains deeply </a:t>
            </a:r>
            <a:r>
              <a:rPr lang="en-GB" dirty="0"/>
              <a:t>affected by the tragic outcome to befall Jessica and Holly. It would </a:t>
            </a:r>
            <a:r>
              <a:rPr lang="en-GB" dirty="0" smtClean="0"/>
              <a:t>have been </a:t>
            </a:r>
            <a:r>
              <a:rPr lang="en-GB" dirty="0"/>
              <a:t>better for all concerned if the new appointment had been made earlier.</a:t>
            </a:r>
          </a:p>
        </p:txBody>
      </p:sp>
    </p:spTree>
    <p:extLst>
      <p:ext uri="{BB962C8B-B14F-4D97-AF65-F5344CB8AC3E}">
        <p14:creationId xmlns:p14="http://schemas.microsoft.com/office/powerpoint/2010/main" val="1673616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Ian Huntley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490135"/>
            <a:ext cx="7416824" cy="3444997"/>
          </a:xfrm>
        </p:spPr>
        <p:txBody>
          <a:bodyPr/>
          <a:lstStyle/>
          <a:p>
            <a:r>
              <a:rPr lang="en-GB" dirty="0" smtClean="0"/>
              <a:t>4 separate complaints to different Social Services teams of under age sex with girls 10 </a:t>
            </a:r>
            <a:r>
              <a:rPr lang="en-GB" dirty="0" err="1" smtClean="0"/>
              <a:t>yrs</a:t>
            </a:r>
            <a:r>
              <a:rPr lang="en-GB" dirty="0" smtClean="0"/>
              <a:t> – 13 </a:t>
            </a:r>
            <a:r>
              <a:rPr lang="en-GB" dirty="0" err="1" smtClean="0"/>
              <a:t>yrs</a:t>
            </a:r>
            <a:r>
              <a:rPr lang="en-GB" dirty="0" smtClean="0"/>
              <a:t> in Grimsby,</a:t>
            </a:r>
          </a:p>
          <a:p>
            <a:r>
              <a:rPr lang="en-GB" dirty="0" smtClean="0"/>
              <a:t>3 of these complaints also investigated by police,</a:t>
            </a:r>
          </a:p>
          <a:p>
            <a:r>
              <a:rPr lang="en-GB" dirty="0" smtClean="0"/>
              <a:t>Three allegations of rape conducted by police, </a:t>
            </a:r>
          </a:p>
          <a:p>
            <a:r>
              <a:rPr lang="en-GB" dirty="0" smtClean="0"/>
              <a:t>No convictions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00905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Ian Huntley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490135"/>
            <a:ext cx="7272808" cy="3444997"/>
          </a:xfrm>
        </p:spPr>
        <p:txBody>
          <a:bodyPr/>
          <a:lstStyle/>
          <a:p>
            <a:r>
              <a:rPr lang="en-GB" dirty="0" smtClean="0"/>
              <a:t>Changed his name to Ian Nixon, when applying for job as caretaker at school Cambridgeshire Constabulary checked Ian Nixon but not Ian Huntley.</a:t>
            </a:r>
          </a:p>
          <a:p>
            <a:r>
              <a:rPr lang="en-GB" dirty="0" smtClean="0"/>
              <a:t>Had they done so they would have identified one ‘lie on file offence’ of burglary.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4483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Ian Huntley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864" y="2490135"/>
            <a:ext cx="7139551" cy="344499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Humberside state they were only informed of the name Ian Nixon,</a:t>
            </a:r>
          </a:p>
          <a:p>
            <a:r>
              <a:rPr lang="en-GB" dirty="0" smtClean="0"/>
              <a:t>Cambridgeshire state they informed Humberside of both names,</a:t>
            </a:r>
          </a:p>
          <a:p>
            <a:r>
              <a:rPr lang="en-GB" dirty="0" smtClean="0"/>
              <a:t>Humberside intelligence system found to be flawed (data protection act issues)</a:t>
            </a:r>
            <a:r>
              <a:rPr lang="en-GB" dirty="0"/>
              <a:t> </a:t>
            </a:r>
            <a:r>
              <a:rPr lang="en-GB" dirty="0" smtClean="0"/>
              <a:t>CC David Westwood dismissed for </a:t>
            </a:r>
            <a:r>
              <a:rPr lang="en-GB" dirty="0"/>
              <a:t>ordering the destruction of criminal records of child abusers. </a:t>
            </a:r>
            <a:r>
              <a:rPr lang="en-GB" dirty="0" smtClean="0"/>
              <a:t> </a:t>
            </a:r>
          </a:p>
          <a:p>
            <a:r>
              <a:rPr lang="en-GB" dirty="0" smtClean="0"/>
              <a:t>Vetting procedures precluded access to child abuse data.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8817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Case file management</a:t>
            </a:r>
            <a:br>
              <a:rPr lang="en-GB" i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490135"/>
            <a:ext cx="7344816" cy="3444997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Due </a:t>
            </a:r>
            <a:r>
              <a:rPr lang="en-GB" dirty="0"/>
              <a:t>to the scale of the investigation and the number of statements and </a:t>
            </a:r>
            <a:r>
              <a:rPr lang="en-GB" dirty="0" smtClean="0"/>
              <a:t>papers involved</a:t>
            </a:r>
            <a:r>
              <a:rPr lang="en-GB" dirty="0"/>
              <a:t>, the file was broken down into eight different sections.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enabled the </a:t>
            </a:r>
            <a:r>
              <a:rPr lang="en-GB" dirty="0" smtClean="0"/>
              <a:t>case to </a:t>
            </a:r>
            <a:r>
              <a:rPr lang="en-GB" dirty="0"/>
              <a:t>be better managed and was highlighted by Counsel and the court as good </a:t>
            </a:r>
            <a:r>
              <a:rPr lang="en-GB" dirty="0" smtClean="0"/>
              <a:t>practice for </a:t>
            </a:r>
            <a:r>
              <a:rPr lang="en-GB" dirty="0"/>
              <a:t>others to follow.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file was also converted to electronic format so as to </a:t>
            </a:r>
            <a:r>
              <a:rPr lang="en-GB" dirty="0" smtClean="0"/>
              <a:t>enable easy </a:t>
            </a:r>
            <a:r>
              <a:rPr lang="en-GB" dirty="0"/>
              <a:t>access via laptop computer within the court building.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removed the </a:t>
            </a:r>
            <a:r>
              <a:rPr lang="en-GB" dirty="0" smtClean="0"/>
              <a:t>need for </a:t>
            </a:r>
            <a:r>
              <a:rPr lang="en-GB" dirty="0"/>
              <a:t>considerable amounts of paper within the limited space at </a:t>
            </a:r>
            <a:r>
              <a:rPr lang="en-GB" dirty="0" smtClean="0"/>
              <a:t>Court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986636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Time-line document</a:t>
            </a:r>
            <a:br>
              <a:rPr lang="en-GB" i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</a:t>
            </a:r>
            <a:r>
              <a:rPr lang="en-GB" dirty="0"/>
              <a:t>assist in understanding the various strands of the investigation, the analysts team</a:t>
            </a:r>
          </a:p>
          <a:p>
            <a:r>
              <a:rPr lang="en-GB" dirty="0"/>
              <a:t>developed a time-line document for easy reference.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was subsequently described by the Principal CPS lawyer as </a:t>
            </a:r>
            <a:r>
              <a:rPr lang="en-GB" i="1" dirty="0"/>
              <a:t>‘the single most </a:t>
            </a:r>
            <a:r>
              <a:rPr lang="en-GB" i="1" dirty="0" smtClean="0"/>
              <a:t>useful document </a:t>
            </a:r>
            <a:r>
              <a:rPr lang="en-GB" i="1" dirty="0"/>
              <a:t>that came out of Operation </a:t>
            </a:r>
            <a:r>
              <a:rPr lang="en-GB" i="1" dirty="0" err="1"/>
              <a:t>Fincham</a:t>
            </a:r>
            <a:r>
              <a:rPr lang="en-GB" i="1" dirty="0" smtClean="0"/>
              <a:t>.’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7103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17 December 2003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Following </a:t>
            </a:r>
            <a:r>
              <a:rPr lang="en-GB" dirty="0"/>
              <a:t>trial at the Old Bailey, Huntley was convicted of the murders of the two </a:t>
            </a:r>
            <a:r>
              <a:rPr lang="en-GB" dirty="0" smtClean="0"/>
              <a:t>girls and </a:t>
            </a:r>
            <a:r>
              <a:rPr lang="en-GB" dirty="0"/>
              <a:t>of conspiring to pervert the course of justice. </a:t>
            </a:r>
            <a:endParaRPr lang="en-GB" dirty="0" smtClean="0"/>
          </a:p>
          <a:p>
            <a:r>
              <a:rPr lang="en-GB" dirty="0" err="1" smtClean="0"/>
              <a:t>Carr</a:t>
            </a:r>
            <a:r>
              <a:rPr lang="en-GB" dirty="0" smtClean="0"/>
              <a:t> </a:t>
            </a:r>
            <a:r>
              <a:rPr lang="en-GB" dirty="0"/>
              <a:t>was convicted of </a:t>
            </a:r>
            <a:r>
              <a:rPr lang="en-GB" dirty="0" smtClean="0"/>
              <a:t>conspiring to </a:t>
            </a:r>
            <a:r>
              <a:rPr lang="en-GB" dirty="0"/>
              <a:t>pervert the course of justice.</a:t>
            </a:r>
          </a:p>
        </p:txBody>
      </p:sp>
    </p:spTree>
    <p:extLst>
      <p:ext uri="{BB962C8B-B14F-4D97-AF65-F5344CB8AC3E}">
        <p14:creationId xmlns:p14="http://schemas.microsoft.com/office/powerpoint/2010/main" val="380134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5337"/>
            <a:ext cx="9144000" cy="130386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Review</a:t>
            </a:r>
            <a:br>
              <a:rPr lang="en-GB" b="1" dirty="0" smtClean="0"/>
            </a:br>
            <a:r>
              <a:rPr lang="en-GB" b="1" dirty="0" smtClean="0"/>
              <a:t>Recommendation One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490135"/>
            <a:ext cx="7776864" cy="3444997"/>
          </a:xfrm>
        </p:spPr>
        <p:txBody>
          <a:bodyPr>
            <a:normAutofit/>
          </a:bodyPr>
          <a:lstStyle/>
          <a:p>
            <a:r>
              <a:rPr lang="en-GB" dirty="0" smtClean="0"/>
              <a:t>Inconsistency </a:t>
            </a:r>
            <a:r>
              <a:rPr lang="en-GB" dirty="0"/>
              <a:t>of understanding as to the nature of critical </a:t>
            </a:r>
            <a:r>
              <a:rPr lang="en-GB" dirty="0" smtClean="0"/>
              <a:t>incidents. </a:t>
            </a:r>
          </a:p>
          <a:p>
            <a:r>
              <a:rPr lang="en-GB" dirty="0" smtClean="0"/>
              <a:t>Lack of a definition </a:t>
            </a:r>
            <a:r>
              <a:rPr lang="en-GB" dirty="0"/>
              <a:t>and a clear framework to facilitate the management of </a:t>
            </a:r>
            <a:r>
              <a:rPr lang="en-GB" dirty="0" smtClean="0"/>
              <a:t>such incidents.</a:t>
            </a:r>
            <a:endParaRPr lang="en-GB" dirty="0"/>
          </a:p>
          <a:p>
            <a:r>
              <a:rPr lang="en-GB" dirty="0"/>
              <a:t>Comment: Considerable work in this regard is already underway based </a:t>
            </a:r>
            <a:r>
              <a:rPr lang="en-GB" dirty="0" smtClean="0"/>
              <a:t>on Metropolitan </a:t>
            </a:r>
            <a:r>
              <a:rPr lang="en-GB" dirty="0"/>
              <a:t>Police Service experience.</a:t>
            </a:r>
          </a:p>
        </p:txBody>
      </p:sp>
    </p:spTree>
    <p:extLst>
      <p:ext uri="{BB962C8B-B14F-4D97-AF65-F5344CB8AC3E}">
        <p14:creationId xmlns:p14="http://schemas.microsoft.com/office/powerpoint/2010/main" val="410230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Recommendation Two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Extent </a:t>
            </a:r>
            <a:r>
              <a:rPr lang="en-GB" dirty="0"/>
              <a:t>to which the Gold, Silver and Bronze command structure </a:t>
            </a:r>
            <a:r>
              <a:rPr lang="en-GB" dirty="0" smtClean="0"/>
              <a:t>is applicable </a:t>
            </a:r>
            <a:r>
              <a:rPr lang="en-GB" dirty="0"/>
              <a:t>to homicide investigations needs to be clarified.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2500145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Recommendation Three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That </a:t>
            </a:r>
            <a:r>
              <a:rPr lang="en-GB" dirty="0"/>
              <a:t>ACPO (Crime) and the NCPE </a:t>
            </a:r>
            <a:r>
              <a:rPr lang="en-GB" dirty="0" smtClean="0"/>
              <a:t>(COP) consider </a:t>
            </a:r>
            <a:r>
              <a:rPr lang="en-GB" dirty="0"/>
              <a:t>how mutual aid arrangements </a:t>
            </a:r>
            <a:r>
              <a:rPr lang="en-GB" dirty="0" smtClean="0"/>
              <a:t>for major </a:t>
            </a:r>
            <a:r>
              <a:rPr lang="en-GB" dirty="0"/>
              <a:t>investigations can be enhanced, </a:t>
            </a:r>
            <a:endParaRPr lang="en-GB" dirty="0" smtClean="0"/>
          </a:p>
          <a:p>
            <a:r>
              <a:rPr lang="en-GB" dirty="0" smtClean="0"/>
              <a:t>Comment</a:t>
            </a:r>
            <a:r>
              <a:rPr lang="en-GB" dirty="0"/>
              <a:t>: This consideration to include the concept of small forces </a:t>
            </a:r>
            <a:r>
              <a:rPr lang="en-GB" dirty="0" smtClean="0"/>
              <a:t>pooling investigative </a:t>
            </a:r>
            <a:r>
              <a:rPr lang="en-GB" dirty="0"/>
              <a:t>resources or individual lead forces being identified as </a:t>
            </a:r>
            <a:r>
              <a:rPr lang="en-GB" dirty="0" smtClean="0"/>
              <a:t>centres of </a:t>
            </a:r>
            <a:r>
              <a:rPr lang="en-GB" dirty="0"/>
              <a:t>excellence for specific types of investigation, even beyond their </a:t>
            </a:r>
            <a:r>
              <a:rPr lang="en-GB" dirty="0" smtClean="0"/>
              <a:t>force boundaries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979379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Recommendation Four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1" dirty="0" smtClean="0"/>
          </a:p>
          <a:p>
            <a:endParaRPr lang="en-GB" i="1" dirty="0"/>
          </a:p>
          <a:p>
            <a:r>
              <a:rPr lang="en-GB" dirty="0" smtClean="0"/>
              <a:t>That the NCPE (COP)  </a:t>
            </a:r>
            <a:r>
              <a:rPr lang="en-GB" dirty="0"/>
              <a:t>review existing arrangements for providing a single point </a:t>
            </a:r>
            <a:r>
              <a:rPr lang="en-GB" dirty="0" smtClean="0"/>
              <a:t>of contact </a:t>
            </a:r>
            <a:r>
              <a:rPr lang="en-GB" dirty="0"/>
              <a:t>for specialist advice in connection with critical incidents.</a:t>
            </a:r>
          </a:p>
        </p:txBody>
      </p:sp>
    </p:spTree>
    <p:extLst>
      <p:ext uri="{BB962C8B-B14F-4D97-AF65-F5344CB8AC3E}">
        <p14:creationId xmlns:p14="http://schemas.microsoft.com/office/powerpoint/2010/main" val="30922431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Recommendation Five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i="1" dirty="0" smtClean="0"/>
          </a:p>
          <a:p>
            <a:r>
              <a:rPr lang="en-GB" dirty="0" smtClean="0"/>
              <a:t>Once </a:t>
            </a:r>
            <a:r>
              <a:rPr lang="en-GB" dirty="0"/>
              <a:t>it becomes clear that a force is dealing with a critical incident, a </a:t>
            </a:r>
            <a:r>
              <a:rPr lang="en-GB" dirty="0" smtClean="0"/>
              <a:t>chief officer </a:t>
            </a:r>
            <a:r>
              <a:rPr lang="en-GB" dirty="0"/>
              <a:t>should formally consider the demands on the SIO and who is best </a:t>
            </a:r>
            <a:r>
              <a:rPr lang="en-GB" dirty="0" smtClean="0"/>
              <a:t>placed to </a:t>
            </a:r>
            <a:r>
              <a:rPr lang="en-GB" dirty="0"/>
              <a:t>meet those demands so that appropriate appointments are made. </a:t>
            </a:r>
            <a:r>
              <a:rPr lang="en-GB" dirty="0" smtClean="0"/>
              <a:t>This decision </a:t>
            </a:r>
            <a:r>
              <a:rPr lang="en-GB" dirty="0"/>
              <a:t>and the related considerations should be formally recorded.</a:t>
            </a:r>
          </a:p>
        </p:txBody>
      </p:sp>
    </p:spTree>
    <p:extLst>
      <p:ext uri="{BB962C8B-B14F-4D97-AF65-F5344CB8AC3E}">
        <p14:creationId xmlns:p14="http://schemas.microsoft.com/office/powerpoint/2010/main" val="27498086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Recommendation Six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i="1" dirty="0" smtClean="0"/>
          </a:p>
          <a:p>
            <a:r>
              <a:rPr lang="en-GB" dirty="0" smtClean="0"/>
              <a:t>In </a:t>
            </a:r>
            <a:r>
              <a:rPr lang="en-GB" dirty="0"/>
              <a:t>order to ensure continued </a:t>
            </a:r>
            <a:r>
              <a:rPr lang="en-GB" dirty="0" smtClean="0"/>
              <a:t>improvement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Cambs</a:t>
            </a:r>
            <a:r>
              <a:rPr lang="en-GB" dirty="0" smtClean="0"/>
              <a:t>), the </a:t>
            </a:r>
            <a:r>
              <a:rPr lang="en-GB" dirty="0"/>
              <a:t>Regional HMI will look specifically at the extent to </a:t>
            </a:r>
            <a:r>
              <a:rPr lang="en-GB" dirty="0" smtClean="0"/>
              <a:t>which the </a:t>
            </a:r>
            <a:r>
              <a:rPr lang="en-GB" dirty="0"/>
              <a:t>actions undertaken to implement the Metropolitan Police </a:t>
            </a:r>
            <a:r>
              <a:rPr lang="en-GB" dirty="0" smtClean="0"/>
              <a:t>Review recommendations </a:t>
            </a:r>
            <a:r>
              <a:rPr lang="en-GB" dirty="0"/>
              <a:t>have changed organisational structures and procedures.</a:t>
            </a:r>
          </a:p>
        </p:txBody>
      </p:sp>
    </p:spTree>
    <p:extLst>
      <p:ext uri="{BB962C8B-B14F-4D97-AF65-F5344CB8AC3E}">
        <p14:creationId xmlns:p14="http://schemas.microsoft.com/office/powerpoint/2010/main" val="64248187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Recommendation Seven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i="1" dirty="0" smtClean="0"/>
          </a:p>
          <a:p>
            <a:r>
              <a:rPr lang="en-GB" dirty="0" smtClean="0"/>
              <a:t>That</a:t>
            </a:r>
            <a:r>
              <a:rPr lang="en-GB" dirty="0"/>
              <a:t>, on behalf of the police service, ACPO (Homicide working group) </a:t>
            </a:r>
            <a:r>
              <a:rPr lang="en-GB" dirty="0" smtClean="0"/>
              <a:t>working jointly </a:t>
            </a:r>
            <a:r>
              <a:rPr lang="en-GB" dirty="0"/>
              <a:t>with the NCPE should be responsible for taking forward the </a:t>
            </a:r>
            <a:r>
              <a:rPr lang="en-GB" dirty="0" smtClean="0"/>
              <a:t>national recommendations </a:t>
            </a:r>
            <a:r>
              <a:rPr lang="en-GB" dirty="0"/>
              <a:t>and good practice emerging from both the </a:t>
            </a:r>
            <a:r>
              <a:rPr lang="en-GB" dirty="0" smtClean="0"/>
              <a:t>Metropolitan Police </a:t>
            </a:r>
            <a:r>
              <a:rPr lang="en-GB" dirty="0"/>
              <a:t>Review and the Operation </a:t>
            </a:r>
            <a:r>
              <a:rPr lang="en-GB" dirty="0" err="1"/>
              <a:t>Fincham</a:t>
            </a:r>
            <a:r>
              <a:rPr lang="en-GB" dirty="0"/>
              <a:t> debrief conducted by NCPE.</a:t>
            </a:r>
          </a:p>
        </p:txBody>
      </p:sp>
    </p:spTree>
    <p:extLst>
      <p:ext uri="{BB962C8B-B14F-4D97-AF65-F5344CB8AC3E}">
        <p14:creationId xmlns:p14="http://schemas.microsoft.com/office/powerpoint/2010/main" val="6243048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Recommendation Eight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1" dirty="0" smtClean="0"/>
          </a:p>
          <a:p>
            <a:r>
              <a:rPr lang="en-GB" dirty="0" smtClean="0"/>
              <a:t>That </a:t>
            </a:r>
            <a:r>
              <a:rPr lang="en-GB" dirty="0"/>
              <a:t>NCPE consider and implement the best way in which the good </a:t>
            </a:r>
            <a:r>
              <a:rPr lang="en-GB" dirty="0" smtClean="0"/>
              <a:t>practice developed </a:t>
            </a:r>
            <a:r>
              <a:rPr lang="en-GB" dirty="0"/>
              <a:t>during the development of the prosecution case can be </a:t>
            </a:r>
            <a:r>
              <a:rPr lang="en-GB" dirty="0" smtClean="0"/>
              <a:t>made available </a:t>
            </a:r>
            <a:r>
              <a:rPr lang="en-GB" dirty="0"/>
              <a:t>to the police service.</a:t>
            </a:r>
          </a:p>
        </p:txBody>
      </p:sp>
    </p:spTree>
    <p:extLst>
      <p:ext uri="{BB962C8B-B14F-4D97-AF65-F5344CB8AC3E}">
        <p14:creationId xmlns:p14="http://schemas.microsoft.com/office/powerpoint/2010/main" val="246951997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Recommendation Nine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</a:t>
            </a:r>
            <a:r>
              <a:rPr lang="en-GB" dirty="0"/>
              <a:t>order to monitor progress on implementation of the </a:t>
            </a:r>
            <a:r>
              <a:rPr lang="en-GB" dirty="0" smtClean="0"/>
              <a:t>national recommendations</a:t>
            </a:r>
            <a:r>
              <a:rPr lang="en-GB" dirty="0"/>
              <a:t>, that HMIC undertake a Thematic Inspection into </a:t>
            </a:r>
            <a:r>
              <a:rPr lang="en-GB" dirty="0" smtClean="0"/>
              <a:t>critical incident </a:t>
            </a:r>
            <a:r>
              <a:rPr lang="en-GB" dirty="0"/>
              <a:t>(homicide) handling in 2005.</a:t>
            </a:r>
          </a:p>
        </p:txBody>
      </p:sp>
    </p:spTree>
    <p:extLst>
      <p:ext uri="{BB962C8B-B14F-4D97-AF65-F5344CB8AC3E}">
        <p14:creationId xmlns:p14="http://schemas.microsoft.com/office/powerpoint/2010/main" val="28166908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BICHARD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490135"/>
            <a:ext cx="7560840" cy="3444997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Sir </a:t>
            </a:r>
            <a:r>
              <a:rPr lang="en-GB" dirty="0"/>
              <a:t>Michael Bichard </a:t>
            </a:r>
            <a:r>
              <a:rPr lang="en-GB" dirty="0" smtClean="0"/>
              <a:t>conducted an </a:t>
            </a:r>
            <a:r>
              <a:rPr lang="en-GB" dirty="0" err="1" smtClean="0"/>
              <a:t>an</a:t>
            </a:r>
            <a:r>
              <a:rPr lang="en-GB" dirty="0" smtClean="0"/>
              <a:t> </a:t>
            </a:r>
            <a:r>
              <a:rPr lang="en-GB" dirty="0"/>
              <a:t>independent inquiry into </a:t>
            </a:r>
            <a:r>
              <a:rPr lang="en-GB" b="1" dirty="0"/>
              <a:t>safeguarding procedures</a:t>
            </a:r>
            <a:r>
              <a:rPr lang="en-GB" dirty="0"/>
              <a:t>, record keeping, vetting and information sharing in Humberside Police and Cambridgeshire Constabulary.</a:t>
            </a:r>
          </a:p>
        </p:txBody>
      </p:sp>
    </p:spTree>
    <p:extLst>
      <p:ext uri="{BB962C8B-B14F-4D97-AF65-F5344CB8AC3E}">
        <p14:creationId xmlns:p14="http://schemas.microsoft.com/office/powerpoint/2010/main" val="211657131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Bichard 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national information technology (IT) system for police intelligence in England and </a:t>
            </a:r>
            <a:r>
              <a:rPr lang="en-GB" dirty="0" smtClean="0"/>
              <a:t>Wales</a:t>
            </a:r>
          </a:p>
          <a:p>
            <a:r>
              <a:rPr lang="en-GB" dirty="0"/>
              <a:t>A national IT system for England and Wales to support police intelligence should be introduced as a matter of urgency. </a:t>
            </a:r>
            <a:r>
              <a:rPr lang="en-GB" dirty="0" smtClean="0"/>
              <a:t>(PND)</a:t>
            </a:r>
          </a:p>
          <a:p>
            <a:r>
              <a:rPr lang="en-GB" dirty="0"/>
              <a:t>The procurement of IT systems by the police should be reviewed to ensure that, wherever possible, national solutions are delivered to national problems.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21464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Bichard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Training for those conducting interviews </a:t>
            </a:r>
            <a:endParaRPr lang="en-GB" dirty="0" smtClean="0"/>
          </a:p>
          <a:p>
            <a:r>
              <a:rPr lang="en-GB" dirty="0"/>
              <a:t>Handling allegations of sexual offences against </a:t>
            </a:r>
            <a:r>
              <a:rPr lang="en-GB" dirty="0" smtClean="0"/>
              <a:t>children</a:t>
            </a:r>
          </a:p>
          <a:p>
            <a:r>
              <a:rPr lang="en-GB" dirty="0"/>
              <a:t>A new Code of Practice on information management (MOPI</a:t>
            </a:r>
            <a:r>
              <a:rPr lang="en-GB" dirty="0" smtClean="0"/>
              <a:t>)</a:t>
            </a:r>
          </a:p>
          <a:p>
            <a:r>
              <a:rPr lang="en-GB" dirty="0"/>
              <a:t>The Police National Computer (PNC</a:t>
            </a:r>
            <a:r>
              <a:rPr lang="en-GB" dirty="0" smtClean="0"/>
              <a:t>)</a:t>
            </a:r>
          </a:p>
          <a:p>
            <a:r>
              <a:rPr lang="en-GB" dirty="0"/>
              <a:t>A registration </a:t>
            </a:r>
            <a:r>
              <a:rPr lang="en-GB" dirty="0" smtClean="0"/>
              <a:t>scheme (DBS)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5592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382</TotalTime>
  <Words>1781</Words>
  <Application>Microsoft Office PowerPoint</Application>
  <PresentationFormat>On-screen Show (4:3)</PresentationFormat>
  <Paragraphs>164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Arial</vt:lpstr>
      <vt:lpstr>Calibri</vt:lpstr>
      <vt:lpstr>Garamond</vt:lpstr>
      <vt:lpstr>Organic</vt:lpstr>
      <vt:lpstr>Ian Huntley and Cambridgeshire Constabulary</vt:lpstr>
      <vt:lpstr>Sunday 4 August 2002</vt:lpstr>
      <vt:lpstr>Police Response</vt:lpstr>
      <vt:lpstr>Huntley 1</vt:lpstr>
      <vt:lpstr>Huntley 2</vt:lpstr>
      <vt:lpstr>Huntley 3</vt:lpstr>
      <vt:lpstr>PowerPoint Presentation</vt:lpstr>
      <vt:lpstr>PowerPoint Presentation</vt:lpstr>
      <vt:lpstr>Saturday 17 August 2002</vt:lpstr>
      <vt:lpstr>Cambridgeshire Constabulary</vt:lpstr>
      <vt:lpstr>The Soham Report</vt:lpstr>
      <vt:lpstr>Report into Investigation</vt:lpstr>
      <vt:lpstr>Leadership</vt:lpstr>
      <vt:lpstr>Questions</vt:lpstr>
      <vt:lpstr>Borough Command Unit</vt:lpstr>
      <vt:lpstr>‘Mutual Aid’</vt:lpstr>
      <vt:lpstr>Good Governance?</vt:lpstr>
      <vt:lpstr>The Review</vt:lpstr>
      <vt:lpstr>Cambridgeshire Constabulary</vt:lpstr>
      <vt:lpstr>Initial Response</vt:lpstr>
      <vt:lpstr>Reviewing Officer</vt:lpstr>
      <vt:lpstr>Continued Action</vt:lpstr>
      <vt:lpstr>Why ? (Communication)</vt:lpstr>
      <vt:lpstr>Major Incident?</vt:lpstr>
      <vt:lpstr>Tuesday 6 August</vt:lpstr>
      <vt:lpstr>Tuesday 6 August</vt:lpstr>
      <vt:lpstr>Wednesday 7 August</vt:lpstr>
      <vt:lpstr>Thursday 15 August (Training)</vt:lpstr>
      <vt:lpstr>Thursday 15 August</vt:lpstr>
      <vt:lpstr>Ian Huntley </vt:lpstr>
      <vt:lpstr>Ian Huntley</vt:lpstr>
      <vt:lpstr>Ian Huntley</vt:lpstr>
      <vt:lpstr>Case file management </vt:lpstr>
      <vt:lpstr>Time-line document </vt:lpstr>
      <vt:lpstr>17 December 2003 </vt:lpstr>
      <vt:lpstr>Review Recommendation One </vt:lpstr>
      <vt:lpstr>Recommendation Two </vt:lpstr>
      <vt:lpstr>Recommendation Three </vt:lpstr>
      <vt:lpstr>Recommendation Four </vt:lpstr>
      <vt:lpstr>Recommendation Five </vt:lpstr>
      <vt:lpstr>Recommendation Six </vt:lpstr>
      <vt:lpstr>Recommendation Seven </vt:lpstr>
      <vt:lpstr>Recommendation Eight </vt:lpstr>
      <vt:lpstr>Recommendation Nine </vt:lpstr>
      <vt:lpstr>BICHARD</vt:lpstr>
      <vt:lpstr>Bichard Recommendations</vt:lpstr>
      <vt:lpstr>Bichard Recommendations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Soham Report</dc:title>
  <dc:creator>Jones, Wynne</dc:creator>
  <cp:lastModifiedBy>Wynne Jones (Business &amp; Management)</cp:lastModifiedBy>
  <cp:revision>14</cp:revision>
  <cp:lastPrinted>2018-02-23T08:25:41Z</cp:lastPrinted>
  <dcterms:created xsi:type="dcterms:W3CDTF">2014-12-02T07:37:28Z</dcterms:created>
  <dcterms:modified xsi:type="dcterms:W3CDTF">2018-02-23T08:37:18Z</dcterms:modified>
</cp:coreProperties>
</file>