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0"/>
  </p:notesMasterIdLst>
  <p:sldIdLst>
    <p:sldId id="332" r:id="rId2"/>
    <p:sldId id="368" r:id="rId3"/>
    <p:sldId id="387" r:id="rId4"/>
    <p:sldId id="378" r:id="rId5"/>
    <p:sldId id="384" r:id="rId6"/>
    <p:sldId id="377" r:id="rId7"/>
    <p:sldId id="376" r:id="rId8"/>
    <p:sldId id="308" r:id="rId9"/>
    <p:sldId id="306" r:id="rId10"/>
    <p:sldId id="309" r:id="rId11"/>
    <p:sldId id="317" r:id="rId12"/>
    <p:sldId id="261" r:id="rId13"/>
    <p:sldId id="375" r:id="rId14"/>
    <p:sldId id="395" r:id="rId15"/>
    <p:sldId id="390" r:id="rId16"/>
    <p:sldId id="391" r:id="rId17"/>
    <p:sldId id="392" r:id="rId18"/>
    <p:sldId id="393" r:id="rId19"/>
    <p:sldId id="394" r:id="rId20"/>
    <p:sldId id="293" r:id="rId21"/>
    <p:sldId id="302" r:id="rId22"/>
    <p:sldId id="303" r:id="rId23"/>
    <p:sldId id="298" r:id="rId24"/>
    <p:sldId id="385" r:id="rId25"/>
    <p:sldId id="367" r:id="rId26"/>
    <p:sldId id="381" r:id="rId27"/>
    <p:sldId id="382" r:id="rId28"/>
    <p:sldId id="38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66851" autoAdjust="0"/>
  </p:normalViewPr>
  <p:slideViewPr>
    <p:cSldViewPr snapToGrid="0">
      <p:cViewPr varScale="1">
        <p:scale>
          <a:sx n="48" d="100"/>
          <a:sy n="48" d="100"/>
        </p:scale>
        <p:origin x="199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7F7326-5F56-4765-9E59-E1042E2E95C9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96D9F8-2C9F-4A85-9128-B7AC9C119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745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408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going to focus on companies rather than any other type of entity.</a:t>
            </a:r>
          </a:p>
          <a:p>
            <a:endParaRPr lang="en-GB" dirty="0"/>
          </a:p>
          <a:p>
            <a:r>
              <a:rPr lang="en-GB" dirty="0"/>
              <a:t>We will look at “True and Fair View” later.</a:t>
            </a:r>
          </a:p>
          <a:p>
            <a:endParaRPr lang="en-GB" dirty="0"/>
          </a:p>
          <a:p>
            <a:r>
              <a:rPr lang="en-GB" dirty="0"/>
              <a:t>We will explore </a:t>
            </a:r>
            <a:r>
              <a:rPr lang="en-GB" b="1" dirty="0"/>
              <a:t>Consolidated Group Accounts </a:t>
            </a:r>
            <a:r>
              <a:rPr lang="en-GB" dirty="0"/>
              <a:t>in detail later in the module.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55618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Will come back to this later in the course.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3775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Hand out Jones Sample Ltd Accounts</a:t>
            </a:r>
            <a:r>
              <a:rPr lang="en-GB" dirty="0"/>
              <a:t>…..this is what a set of annual accounts looks like.  </a:t>
            </a:r>
          </a:p>
          <a:p>
            <a:r>
              <a:rPr lang="en-GB" dirty="0"/>
              <a:t>Yours to keep - we will refer back to these throughout the course.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These are the statements you will find in a set of annual accounts.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“</a:t>
            </a:r>
            <a:r>
              <a:rPr lang="en-GB" b="1" dirty="0"/>
              <a:t>Bigger” companies </a:t>
            </a:r>
            <a:r>
              <a:rPr lang="en-GB" b="0" dirty="0"/>
              <a:t>will include all of these statements, and smaller companies have to produce less detailed accounts.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You can see that not all of these statements are included in the </a:t>
            </a:r>
            <a:r>
              <a:rPr lang="en-GB" b="1" dirty="0"/>
              <a:t>Jones Sample Ltd accounts</a:t>
            </a:r>
            <a:r>
              <a:rPr lang="en-GB" b="0" dirty="0"/>
              <a:t>…..because it is a </a:t>
            </a:r>
            <a:r>
              <a:rPr lang="en-GB" b="1" dirty="0"/>
              <a:t>small business</a:t>
            </a:r>
            <a:r>
              <a:rPr lang="en-GB" b="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7758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93583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/>
              <a:t>These are included in </a:t>
            </a:r>
            <a:r>
              <a:rPr lang="en-GB" b="1" dirty="0"/>
              <a:t>LARGER Business </a:t>
            </a:r>
            <a:r>
              <a:rPr lang="en-GB" b="0" dirty="0"/>
              <a:t>annual accounts.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/>
              <a:t>We will explain the </a:t>
            </a:r>
            <a:r>
              <a:rPr lang="en-GB" b="1" dirty="0"/>
              <a:t>KEY </a:t>
            </a:r>
            <a:r>
              <a:rPr lang="en-GB" b="0" dirty="0"/>
              <a:t>statements that are in Jones Ltd accounts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6193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1200" b="1" dirty="0">
                <a:latin typeface="Arial" panose="020B0604020202020204" pitchFamily="34" charset="0"/>
              </a:rPr>
              <a:t>Sales</a:t>
            </a:r>
            <a:r>
              <a:rPr lang="en-US" altLang="en-US" sz="1200" dirty="0">
                <a:latin typeface="Arial" panose="020B0604020202020204" pitchFamily="34" charset="0"/>
              </a:rPr>
              <a:t> are recognised when the value can be reliably measured and it is probable that the economic benefit will be received.  Ownership and control has passed.</a:t>
            </a:r>
          </a:p>
          <a:p>
            <a:pPr eaLnBrk="1" hangingPunct="1"/>
            <a:endParaRPr lang="en-US" altLang="en-US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200" b="1" dirty="0">
                <a:latin typeface="Arial" panose="020B0604020202020204" pitchFamily="34" charset="0"/>
              </a:rPr>
              <a:t>Gross Profit </a:t>
            </a:r>
            <a:r>
              <a:rPr lang="en-US" altLang="en-US" sz="1200" dirty="0">
                <a:latin typeface="Arial" panose="020B0604020202020204" pitchFamily="34" charset="0"/>
              </a:rPr>
              <a:t>is “reported” separately to Net Profit so that the profits of trading can be isolated form the general overheads of the business.</a:t>
            </a:r>
          </a:p>
          <a:p>
            <a:pPr eaLnBrk="1" hangingPunct="1"/>
            <a:endParaRPr lang="en-US" altLang="en-US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200" b="1" dirty="0">
                <a:latin typeface="Arial" panose="020B0604020202020204" pitchFamily="34" charset="0"/>
              </a:rPr>
              <a:t>Sales does not include non-trading income </a:t>
            </a:r>
            <a:r>
              <a:rPr lang="en-US" altLang="en-US" sz="1200" dirty="0">
                <a:latin typeface="Arial" panose="020B0604020202020204" pitchFamily="34" charset="0"/>
              </a:rPr>
              <a:t>which is shown separately e.g. Rents received, interest received, investment income, - these are shown further down the P&amp;L account.</a:t>
            </a:r>
          </a:p>
          <a:p>
            <a:pPr eaLnBrk="1" hangingPunct="1"/>
            <a:endParaRPr lang="en-US" altLang="en-US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200" b="1" dirty="0">
                <a:latin typeface="Arial" panose="020B0604020202020204" pitchFamily="34" charset="0"/>
              </a:rPr>
              <a:t>Proceeds from asset disposals </a:t>
            </a:r>
            <a:r>
              <a:rPr lang="en-US" altLang="en-US" sz="1200" dirty="0">
                <a:latin typeface="Arial" panose="020B0604020202020204" pitchFamily="34" charset="0"/>
              </a:rPr>
              <a:t>are Capital items therefore are on the Balance Sheet and the Fixed Assets Note. </a:t>
            </a:r>
          </a:p>
          <a:p>
            <a:pPr eaLnBrk="1" hangingPunct="1"/>
            <a:endParaRPr lang="en-US" altLang="en-US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200" b="1" dirty="0">
                <a:latin typeface="Arial" panose="020B0604020202020204" pitchFamily="34" charset="0"/>
              </a:rPr>
              <a:t>Expenditure</a:t>
            </a:r>
            <a:r>
              <a:rPr lang="en-US" altLang="en-US" sz="1200" dirty="0">
                <a:latin typeface="Arial" panose="020B0604020202020204" pitchFamily="34" charset="0"/>
              </a:rPr>
              <a:t> – “expense” to the P&amp;L account or “capitalise” to the Balance Sheet.</a:t>
            </a:r>
          </a:p>
          <a:p>
            <a:pPr eaLnBrk="1" hangingPunct="1"/>
            <a:endParaRPr lang="en-US" altLang="en-US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1200" b="1" dirty="0">
                <a:latin typeface="Arial" panose="020B0604020202020204" pitchFamily="34" charset="0"/>
              </a:rPr>
              <a:t>Cost of sales </a:t>
            </a:r>
            <a:r>
              <a:rPr lang="en-US" altLang="en-US" sz="1200" dirty="0">
                <a:latin typeface="Arial" panose="020B0604020202020204" pitchFamily="34" charset="0"/>
              </a:rPr>
              <a:t>= “using up” of the stock and purchases to generate the Sales.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6262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components of a Profit &amp;Loss Account.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73498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605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Don’t forget – the accruals principle as we saw last week!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81997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Dividends are </a:t>
            </a:r>
            <a:r>
              <a:rPr lang="en-GB" b="1" dirty="0"/>
              <a:t>appropriations of the profits</a:t>
            </a:r>
            <a:r>
              <a:rPr lang="en-GB" dirty="0"/>
              <a:t>, to the owners of the business (the shareholders).</a:t>
            </a:r>
          </a:p>
          <a:p>
            <a:endParaRPr lang="en-GB" dirty="0"/>
          </a:p>
          <a:p>
            <a:r>
              <a:rPr lang="en-GB" dirty="0"/>
              <a:t>Usually, a proportion of the profits for that year are paid out as dividends each year.  </a:t>
            </a:r>
          </a:p>
          <a:p>
            <a:endParaRPr lang="en-GB" dirty="0"/>
          </a:p>
          <a:p>
            <a:r>
              <a:rPr lang="en-GB" dirty="0"/>
              <a:t>Another limiting factor to paying dividends, is the availability (or not) of </a:t>
            </a:r>
            <a:r>
              <a:rPr lang="en-GB" b="1" dirty="0"/>
              <a:t>cash</a:t>
            </a:r>
            <a:r>
              <a:rPr lang="en-GB" dirty="0"/>
              <a:t>.  It does not follow that a profitable business has sufficient cash available to pay out dividends.</a:t>
            </a:r>
          </a:p>
          <a:p>
            <a:endParaRPr lang="en-GB" dirty="0"/>
          </a:p>
          <a:p>
            <a:r>
              <a:rPr lang="en-GB" dirty="0"/>
              <a:t>Profits </a:t>
            </a:r>
            <a:r>
              <a:rPr lang="en-GB" b="1" dirty="0"/>
              <a:t>not</a:t>
            </a:r>
            <a:r>
              <a:rPr lang="en-GB" dirty="0"/>
              <a:t> paid out as dividends are retained in the business.  This should result in the business growing in the longer term. </a:t>
            </a:r>
          </a:p>
          <a:p>
            <a:endParaRPr lang="en-GB" dirty="0"/>
          </a:p>
          <a:p>
            <a:r>
              <a:rPr lang="en-GB" dirty="0"/>
              <a:t>Payments of dividends must not cause the </a:t>
            </a:r>
            <a:r>
              <a:rPr lang="en-GB" b="1" dirty="0"/>
              <a:t>P&amp;L Reserve </a:t>
            </a:r>
            <a:r>
              <a:rPr lang="en-GB" dirty="0"/>
              <a:t>(found at the bottom of the balance sheet) to become negative i.e. the P&amp;L Reserve is the level of profits available for distribution.</a:t>
            </a:r>
          </a:p>
          <a:p>
            <a:endParaRPr lang="en-GB" dirty="0"/>
          </a:p>
          <a:p>
            <a:r>
              <a:rPr lang="en-GB" dirty="0"/>
              <a:t>We will see how these are accounted for in the Financial Statements later in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9776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Video: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ACCOUNTING EQUATION </a:t>
            </a:r>
            <a:r>
              <a:rPr lang="en-GB" dirty="0"/>
              <a:t>is </a:t>
            </a:r>
            <a:r>
              <a:rPr lang="en-GB" b="1" dirty="0"/>
              <a:t>ASSETS = LIABILITIES – EQUITY</a:t>
            </a:r>
          </a:p>
          <a:p>
            <a:endParaRPr lang="en-GB" b="1" dirty="0"/>
          </a:p>
          <a:p>
            <a:r>
              <a:rPr lang="en-GB" b="1" dirty="0"/>
              <a:t>Equity = Net Worth</a:t>
            </a:r>
          </a:p>
          <a:p>
            <a:endParaRPr lang="en-GB" b="1" dirty="0"/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Middle Ages period begins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 with the fall of the western Roman Empire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476 AD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, fall of Rome) and that it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ends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 with the fall of the eastern Roman Empire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1453 AD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, fall of Constantinople)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DF6337-1354-4182-AA60-6E3DF6887F2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95515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Arial" panose="020B0604020202020204" pitchFamily="34" charset="0"/>
              </a:rPr>
              <a:t>Balance Sheet </a:t>
            </a:r>
            <a:r>
              <a:rPr lang="en-US" altLang="en-US" dirty="0">
                <a:latin typeface="Arial" panose="020B0604020202020204" pitchFamily="34" charset="0"/>
              </a:rPr>
              <a:t>is a picture of the company’s assets and liabilities at midnight on the year end date.</a:t>
            </a:r>
          </a:p>
          <a:p>
            <a:pPr marL="220553" indent="-220553"/>
            <a:endParaRPr lang="en-GB" u="none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60999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assets and liabilities of a business.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47651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Intangible assets </a:t>
            </a:r>
            <a:r>
              <a:rPr lang="en-GB" dirty="0"/>
              <a:t>are things like patents, goodwill.</a:t>
            </a:r>
          </a:p>
          <a:p>
            <a:endParaRPr lang="en-GB" dirty="0"/>
          </a:p>
          <a:p>
            <a:r>
              <a:rPr lang="en-GB" b="1" dirty="0"/>
              <a:t>Tangible</a:t>
            </a:r>
            <a:r>
              <a:rPr lang="en-GB" b="1" baseline="0" dirty="0"/>
              <a:t> assets </a:t>
            </a:r>
            <a:r>
              <a:rPr lang="en-GB" baseline="0" dirty="0"/>
              <a:t>are “</a:t>
            </a:r>
            <a:r>
              <a:rPr lang="en-GB" b="1" baseline="0" dirty="0"/>
              <a:t>PPE</a:t>
            </a:r>
            <a:r>
              <a:rPr lang="en-GB" baseline="0" dirty="0"/>
              <a:t>” = Property, Plant &amp; Equipment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DC57288-04F5-4892-8510-384314DEA27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26855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38181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64372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44554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how the items on the previous few slides are presented on the Balance sheet.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1664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08568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how the items on the previous slide are presented on the Balance sheet.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75562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resulting Balance Sheet.</a:t>
            </a:r>
          </a:p>
          <a:p>
            <a:endParaRPr lang="en-GB" dirty="0"/>
          </a:p>
          <a:p>
            <a:r>
              <a:rPr lang="en-GB" b="1" dirty="0"/>
              <a:t>Compare</a:t>
            </a:r>
            <a:r>
              <a:rPr lang="en-GB" dirty="0"/>
              <a:t> this to your </a:t>
            </a:r>
            <a:r>
              <a:rPr lang="en-GB" b="1" dirty="0"/>
              <a:t>Jones Sample </a:t>
            </a:r>
            <a:r>
              <a:rPr lang="en-GB" dirty="0"/>
              <a:t>Ltd annual accounts hand-out.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18353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u="sng" dirty="0"/>
              <a:t>Hand out </a:t>
            </a:r>
            <a:r>
              <a:rPr lang="en-GB" sz="12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ABC Manufacture Limited </a:t>
            </a: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accounts exercise: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romanLcPeriod"/>
              <a:tabLst/>
              <a:defRPr/>
            </a:pP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Review and understand this set of annual accounts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romanLcPeriod"/>
              <a:tabLst/>
              <a:defRPr/>
            </a:pP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List and explain anything you think is a risk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92324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latin typeface="Arial" panose="020B0604020202020204" pitchFamily="34" charset="0"/>
              </a:rPr>
              <a:t>Coming back to understanding the remaining statements in the large company financial statements…….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16488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Accounting Policies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High level comment of the accounting principles used in producing these annual accounts – application of GAAP</a:t>
            </a:r>
          </a:p>
          <a:p>
            <a:pPr eaLnBrk="1" hangingPunct="1">
              <a:buFontTx/>
              <a:buChar char="•"/>
            </a:pPr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Director’s Remuneration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The package of remuneration to the directors including fees, tax paid, pension, healthcare, etc</a:t>
            </a:r>
          </a:p>
          <a:p>
            <a:pPr eaLnBrk="1" hangingPunct="1">
              <a:buFontTx/>
              <a:buChar char="•"/>
            </a:pPr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Auditor’s Remuneration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Split of fees for Audit and “Other Services”</a:t>
            </a:r>
          </a:p>
          <a:p>
            <a:pPr eaLnBrk="1" hangingPunct="1">
              <a:buFontTx/>
              <a:buChar char="•"/>
            </a:pPr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Sub totals of Debtors, Creditors, Short term debt, and others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Can see how much are owed by Customers (Trade Debtors), how much is owed by the company to Suppliers (Trade Creditors), Tax, etc</a:t>
            </a:r>
          </a:p>
          <a:p>
            <a:pPr eaLnBrk="1" hangingPunct="1">
              <a:buFontTx/>
              <a:buChar char="•"/>
            </a:pPr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Related Parties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Common directors, owners,  parent companies. 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Transactions with related companies?</a:t>
            </a:r>
          </a:p>
          <a:p>
            <a:pPr eaLnBrk="1" hangingPunct="1">
              <a:buFontTx/>
              <a:buChar char="•"/>
            </a:pPr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Directors Loans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Generally are illegal.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Would include personal purchases made through the company…should not find their way onto the Profit &amp; Loss Account</a:t>
            </a:r>
          </a:p>
          <a:p>
            <a:pPr eaLnBrk="1" hangingPunct="1">
              <a:buFontTx/>
              <a:buChar char="•"/>
            </a:pPr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Post balance Sheet Events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Important / relevant events which have occurred between the Balance Sheet date and the signing of the Annual Accounts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e.g. loss of main customer, serious fire in the warehouse.</a:t>
            </a:r>
          </a:p>
          <a:p>
            <a:pPr eaLnBrk="1" hangingPunct="1"/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200" b="1" dirty="0">
                <a:latin typeface="Arial" panose="020B0604020202020204" pitchFamily="34" charset="0"/>
              </a:rPr>
              <a:t>Parent, holding and subsidiary companies</a:t>
            </a:r>
          </a:p>
          <a:p>
            <a:pPr eaLnBrk="1" hangingPunct="1"/>
            <a:r>
              <a:rPr lang="en-GB" altLang="en-US" sz="1200" dirty="0">
                <a:latin typeface="Arial" panose="020B0604020202020204" pitchFamily="34" charset="0"/>
              </a:rPr>
              <a:t>Used to reconstruct / understand the place of the company within the wider structure of the corporate group </a:t>
            </a:r>
          </a:p>
          <a:p>
            <a:pPr eaLnBrk="1" hangingPunct="1"/>
            <a:endParaRPr lang="en-GB" altLang="en-US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400" b="1" dirty="0">
                <a:latin typeface="Arial" panose="020B0604020202020204" pitchFamily="34" charset="0"/>
              </a:rPr>
              <a:t>Other Notes to the Accounts  – we will cove the important ones over the next several sessions.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64801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latin typeface="Arial" panose="020B0604020202020204" pitchFamily="34" charset="0"/>
              </a:rPr>
              <a:t>More information about the audits and the audit.</a:t>
            </a:r>
          </a:p>
          <a:p>
            <a:pPr eaLnBrk="1" hangingPunct="1"/>
            <a:endParaRPr lang="en-GB" altLang="en-US" b="1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b="1" dirty="0">
                <a:latin typeface="Arial" panose="020B0604020202020204" pitchFamily="34" charset="0"/>
              </a:rPr>
              <a:t>Audit includes:</a:t>
            </a:r>
          </a:p>
          <a:p>
            <a:pPr eaLnBrk="1" hangingPunct="1"/>
            <a:endParaRPr lang="en-GB" altLang="en-US" b="1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Understanding and checking accounting systems including systems audit and checking</a:t>
            </a:r>
          </a:p>
          <a:p>
            <a:pPr eaLnBrk="1" hangingPunct="1"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Accounting environment</a:t>
            </a:r>
          </a:p>
          <a:p>
            <a:pPr eaLnBrk="1" hangingPunct="1"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Extensive risk based checking of company’s accounting data</a:t>
            </a:r>
          </a:p>
          <a:p>
            <a:pPr eaLnBrk="1" hangingPunct="1"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Accounting adjustments and manual entries into the accounting systems</a:t>
            </a:r>
          </a:p>
          <a:p>
            <a:pPr eaLnBrk="1" hangingPunct="1"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Much communication with directors</a:t>
            </a:r>
          </a:p>
          <a:p>
            <a:pPr eaLnBrk="1" hangingPunct="1"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Forming an opinion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24872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The directors (and the auditors) always want an Unqualified auditors report!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What are the auditor’s responsibilities if they uncover a fraud within the company?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b="1" u="sng" dirty="0">
                <a:latin typeface="Arial" panose="020B0604020202020204" pitchFamily="34" charset="0"/>
              </a:rPr>
              <a:t>Class discussion topic:</a:t>
            </a:r>
          </a:p>
          <a:p>
            <a:pPr eaLnBrk="1" hangingPunct="1"/>
            <a:endParaRPr lang="en-GB" altLang="en-US" b="1" u="sng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b="1" dirty="0">
                <a:latin typeface="Arial" panose="020B0604020202020204" pitchFamily="34" charset="0"/>
              </a:rPr>
              <a:t>Q - Small and medium sized companies do not have to have an audit….why might a company want an audit?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Independent check of the accounting of the business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Give assurance on accounting systems and controls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Highlight accounting improvements needed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Deterrent of fraud by employees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Third party pressure- suppliers, customers, banks, etc</a:t>
            </a:r>
          </a:p>
          <a:p>
            <a:pPr eaLnBrk="1" hangingPunct="1">
              <a:buFontTx/>
              <a:buChar char="•"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b="1" dirty="0">
                <a:latin typeface="Arial" panose="020B0604020202020204" pitchFamily="34" charset="0"/>
              </a:rPr>
              <a:t>Q - Why may the company decide </a:t>
            </a:r>
            <a:r>
              <a:rPr lang="en-GB" altLang="en-US" b="1" u="sng" dirty="0">
                <a:latin typeface="Arial" panose="020B0604020202020204" pitchFamily="34" charset="0"/>
              </a:rPr>
              <a:t>not</a:t>
            </a:r>
            <a:r>
              <a:rPr lang="en-GB" altLang="en-US" b="1" dirty="0">
                <a:latin typeface="Arial" panose="020B0604020202020204" pitchFamily="34" charset="0"/>
              </a:rPr>
              <a:t> to have an audit?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Cost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Poor relations with auditor</a:t>
            </a:r>
          </a:p>
          <a:p>
            <a:pPr eaLnBrk="1" hangingPunct="1">
              <a:buFontTx/>
              <a:buChar char="•"/>
            </a:pPr>
            <a:r>
              <a:rPr lang="en-GB" altLang="en-US" dirty="0">
                <a:latin typeface="Arial" panose="020B0604020202020204" pitchFamily="34" charset="0"/>
              </a:rPr>
              <a:t>Managers think it is not necessary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972713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</a:t>
            </a:r>
            <a:r>
              <a:rPr lang="en-GB" b="1" u="sng" dirty="0"/>
              <a:t>NEXT PLC Consolidated Group Accounts </a:t>
            </a:r>
            <a:r>
              <a:rPr lang="en-GB" dirty="0"/>
              <a:t>– </a:t>
            </a:r>
          </a:p>
          <a:p>
            <a:endParaRPr lang="en-GB" dirty="0"/>
          </a:p>
          <a:p>
            <a:r>
              <a:rPr lang="en-GB" b="1" dirty="0"/>
              <a:t>P&amp;L Account – Page 72.</a:t>
            </a:r>
          </a:p>
          <a:p>
            <a:r>
              <a:rPr lang="en-GB" b="1" dirty="0"/>
              <a:t>Balance Sheet – Page 76.</a:t>
            </a:r>
          </a:p>
          <a:p>
            <a:endParaRPr lang="en-GB" dirty="0"/>
          </a:p>
          <a:p>
            <a:r>
              <a:rPr lang="en-GB" dirty="0"/>
              <a:t>Refer to the previous slides for the various components.</a:t>
            </a:r>
          </a:p>
          <a:p>
            <a:r>
              <a:rPr lang="en-GB" dirty="0"/>
              <a:t>Make the point that there is considerably more information….why??</a:t>
            </a:r>
          </a:p>
          <a:p>
            <a:endParaRPr lang="en-GB" dirty="0"/>
          </a:p>
          <a:p>
            <a:r>
              <a:rPr lang="en-GB" sz="1200" b="1" dirty="0"/>
              <a:t>Exercises Q1, Q2, Q3.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3211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36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791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390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540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722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063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357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747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73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602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496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98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btal7Fr3Gw&amp;NR=1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LHkPk54Kae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2082"/>
            <a:ext cx="78867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Financial Statements</a:t>
            </a:r>
            <a:endParaRPr lang="en-GB" sz="6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5566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1251313"/>
            <a:ext cx="8239305" cy="48017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Financial statements aka “financial accounts”, “annual accounts”, just “accounts”,  etc.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r>
              <a:rPr lang="en-GB" sz="2000" dirty="0"/>
              <a:t>Accounts record, classify and summarise data.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r>
              <a:rPr lang="en-GB" sz="2000" dirty="0"/>
              <a:t>Company accounts are required to follow </a:t>
            </a:r>
            <a:r>
              <a:rPr lang="en-GB" sz="2000" b="1" dirty="0"/>
              <a:t>formats</a:t>
            </a:r>
            <a:r>
              <a:rPr lang="en-GB" sz="2000" dirty="0"/>
              <a:t> set out within the </a:t>
            </a:r>
            <a:r>
              <a:rPr lang="en-GB" sz="2000" b="1" dirty="0"/>
              <a:t>Companies Act 2006 </a:t>
            </a:r>
            <a:r>
              <a:rPr lang="en-GB" sz="2000" dirty="0"/>
              <a:t>(CA2006)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r>
              <a:rPr lang="en-GB" sz="2000" b="1" dirty="0"/>
              <a:t>CA2006 states: </a:t>
            </a:r>
          </a:p>
          <a:p>
            <a:pPr marL="0" indent="0">
              <a:buNone/>
            </a:pPr>
            <a:r>
              <a:rPr lang="en-GB" sz="2000" dirty="0"/>
              <a:t>“the </a:t>
            </a:r>
            <a:r>
              <a:rPr lang="en-GB" sz="2000" b="1" dirty="0"/>
              <a:t>Balance Sheet </a:t>
            </a:r>
            <a:r>
              <a:rPr lang="en-GB" sz="2000" dirty="0"/>
              <a:t>gives a </a:t>
            </a:r>
            <a:r>
              <a:rPr lang="en-GB" sz="2000" b="1" dirty="0"/>
              <a:t>true and fair view</a:t>
            </a:r>
            <a:r>
              <a:rPr lang="en-GB" sz="2000" dirty="0"/>
              <a:t> of the </a:t>
            </a:r>
            <a:r>
              <a:rPr lang="en-GB" sz="2000" b="1" dirty="0"/>
              <a:t>state of affairs</a:t>
            </a:r>
            <a:r>
              <a:rPr lang="en-GB" sz="2000" dirty="0"/>
              <a:t> at the end of the year, and the </a:t>
            </a:r>
            <a:r>
              <a:rPr lang="en-GB" sz="2000" b="1" dirty="0"/>
              <a:t>Profit &amp; Loss </a:t>
            </a:r>
            <a:r>
              <a:rPr lang="en-GB" sz="2000" dirty="0"/>
              <a:t>account must give a true and fair view of the </a:t>
            </a:r>
            <a:r>
              <a:rPr lang="en-GB" sz="2000" b="1" dirty="0"/>
              <a:t>profit and loss </a:t>
            </a:r>
            <a:r>
              <a:rPr lang="en-GB" sz="2000" dirty="0"/>
              <a:t>of the company for the financial year”.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r>
              <a:rPr lang="en-GB" sz="2000" dirty="0"/>
              <a:t>As title suggests, </a:t>
            </a:r>
            <a:r>
              <a:rPr lang="en-GB" sz="2000" b="1" dirty="0"/>
              <a:t>CA2006 only covers companies</a:t>
            </a:r>
            <a:r>
              <a:rPr lang="en-GB" sz="2000" dirty="0"/>
              <a:t>.  Other entities (sole traders, partnerships, etc) prepare similar financial statements for other purposes.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22169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1153163"/>
            <a:ext cx="8239305" cy="51015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Layered Format of financial statements: 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r>
              <a:rPr lang="en-GB" sz="2000" dirty="0"/>
              <a:t>FRS 103 - a </a:t>
            </a:r>
            <a:r>
              <a:rPr lang="en-GB" sz="2000" b="1" dirty="0"/>
              <a:t>“layered” </a:t>
            </a:r>
            <a:r>
              <a:rPr lang="en-GB" sz="2000" dirty="0"/>
              <a:t>format to the P</a:t>
            </a:r>
            <a:r>
              <a:rPr lang="en-GB" sz="2000" b="1" dirty="0"/>
              <a:t>rofit and Loss account </a:t>
            </a:r>
            <a:r>
              <a:rPr lang="en-GB" sz="2000" dirty="0"/>
              <a:t>requiring businesses to analyse their results between:</a:t>
            </a:r>
          </a:p>
          <a:p>
            <a:r>
              <a:rPr lang="en-GB" sz="2000" b="1" dirty="0"/>
              <a:t>continuing operations</a:t>
            </a:r>
            <a:r>
              <a:rPr lang="en-GB" sz="2000" dirty="0"/>
              <a:t>, </a:t>
            </a:r>
          </a:p>
          <a:p>
            <a:r>
              <a:rPr lang="en-GB" sz="2000" b="1" dirty="0"/>
              <a:t>acquisitions</a:t>
            </a:r>
            <a:r>
              <a:rPr lang="en-GB" sz="2000" dirty="0"/>
              <a:t> and </a:t>
            </a:r>
          </a:p>
          <a:p>
            <a:r>
              <a:rPr lang="en-GB" sz="2000" b="1" dirty="0"/>
              <a:t>discontinued operations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r>
              <a:rPr lang="en-GB" sz="2000" dirty="0"/>
              <a:t>These additional disclosures were introduced in order to assist the user to </a:t>
            </a:r>
            <a:r>
              <a:rPr lang="en-GB" sz="2000" b="1" dirty="0"/>
              <a:t>assess</a:t>
            </a:r>
            <a:r>
              <a:rPr lang="en-GB" sz="2000" dirty="0"/>
              <a:t> more readily the </a:t>
            </a:r>
            <a:r>
              <a:rPr lang="en-GB" sz="2000" b="1" dirty="0"/>
              <a:t>current performance </a:t>
            </a:r>
            <a:r>
              <a:rPr lang="en-GB" sz="2000" dirty="0"/>
              <a:t>of the company and also to </a:t>
            </a:r>
            <a:r>
              <a:rPr lang="en-GB" sz="2000" b="1" dirty="0"/>
              <a:t>predict future maintainable profits</a:t>
            </a:r>
            <a:r>
              <a:rPr lang="en-GB" sz="2000" dirty="0"/>
              <a:t>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800" dirty="0"/>
              <a:t>     </a:t>
            </a:r>
          </a:p>
          <a:p>
            <a:pPr marL="0" indent="0">
              <a:buNone/>
            </a:pPr>
            <a:r>
              <a:rPr lang="en-GB" sz="2000" b="1" dirty="0"/>
              <a:t>Turnover and operating profit must be analysed </a:t>
            </a:r>
            <a:r>
              <a:rPr lang="en-GB" sz="2000" dirty="0"/>
              <a:t>on the face of the profit and loss account but the analysis of the other headings (cost of sales, distribution costs, admin expenses) can be shown as a note to the accounts.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3181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7300"/>
            <a:ext cx="7258050" cy="4854742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5000"/>
              </a:lnSpc>
              <a:buNone/>
              <a:defRPr/>
            </a:pPr>
            <a:r>
              <a:rPr lang="en-GB" altLang="en-US" sz="3400" b="1" dirty="0"/>
              <a:t> </a:t>
            </a:r>
            <a:r>
              <a:rPr lang="en-GB" altLang="en-US" sz="3100" b="1" dirty="0"/>
              <a:t>A set of Annual Accounts includes:</a:t>
            </a:r>
          </a:p>
          <a:p>
            <a:pPr marL="609600" indent="-609600">
              <a:defRPr/>
            </a:pPr>
            <a:endParaRPr lang="en-GB" altLang="en-US" sz="100" b="1" dirty="0"/>
          </a:p>
          <a:p>
            <a:pPr marL="0" indent="0">
              <a:buNone/>
              <a:defRPr/>
            </a:pPr>
            <a:r>
              <a:rPr lang="en-GB" altLang="en-US" sz="2600" dirty="0"/>
              <a:t>1. Company Information 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        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2. Directors’ Report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     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3. Auditors’ Report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    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4. Strategic Report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      </a:t>
            </a:r>
          </a:p>
          <a:p>
            <a:pPr marL="0" indent="0">
              <a:buNone/>
              <a:defRPr/>
            </a:pPr>
            <a:r>
              <a:rPr lang="en-GB" altLang="en-US" sz="2600" dirty="0"/>
              <a:t>5. Chairman’s Report</a:t>
            </a:r>
          </a:p>
          <a:p>
            <a:pPr marL="0" indent="0">
              <a:buNone/>
              <a:defRPr/>
            </a:pPr>
            <a:endParaRPr lang="en-GB" altLang="en-US" sz="2600" dirty="0"/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600" dirty="0"/>
              <a:t>6. Statement of Comprehensive Income or Income Statement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600" dirty="0"/>
              <a:t>(</a:t>
            </a:r>
            <a:r>
              <a:rPr lang="en-GB" altLang="en-US" sz="2600" b="1" dirty="0"/>
              <a:t>Profit &amp; Loss Account </a:t>
            </a:r>
            <a:r>
              <a:rPr lang="en-GB" altLang="en-US" sz="2600" dirty="0"/>
              <a:t>)</a:t>
            </a:r>
          </a:p>
          <a:p>
            <a:pPr marL="0" indent="0">
              <a:buNone/>
              <a:defRPr/>
            </a:pPr>
            <a:endParaRPr lang="en-GB" altLang="en-US" sz="24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68033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428751"/>
            <a:ext cx="8090682" cy="4476751"/>
          </a:xfrm>
        </p:spPr>
        <p:txBody>
          <a:bodyPr>
            <a:normAutofit/>
          </a:bodyPr>
          <a:lstStyle/>
          <a:p>
            <a:pPr marL="0" indent="0">
              <a:lnSpc>
                <a:spcPct val="125000"/>
              </a:lnSpc>
              <a:buNone/>
              <a:defRPr/>
            </a:pPr>
            <a:r>
              <a:rPr lang="en-GB" altLang="en-US" sz="2400" b="1" dirty="0"/>
              <a:t>A set of Annual Accounts </a:t>
            </a:r>
            <a:r>
              <a:rPr lang="en-GB" altLang="en-US" sz="2400" b="1" u="sng" dirty="0"/>
              <a:t>also</a:t>
            </a:r>
            <a:r>
              <a:rPr lang="en-GB" altLang="en-US" sz="2400" b="1" dirty="0"/>
              <a:t> includes</a:t>
            </a:r>
            <a:r>
              <a:rPr lang="en-GB" altLang="en-US" sz="2600" b="1" dirty="0"/>
              <a:t>:</a:t>
            </a:r>
          </a:p>
          <a:p>
            <a:pPr marL="0" indent="0">
              <a:buNone/>
              <a:defRPr/>
            </a:pPr>
            <a:r>
              <a:rPr lang="en-GB" altLang="en-US" sz="900" dirty="0"/>
              <a:t>      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000" dirty="0"/>
              <a:t>7. Statement of Financial Position (</a:t>
            </a:r>
            <a:r>
              <a:rPr lang="en-GB" altLang="en-US" sz="2000" b="1" dirty="0"/>
              <a:t>Balance Sheet</a:t>
            </a:r>
            <a:r>
              <a:rPr lang="en-GB" altLang="en-US" sz="2000" dirty="0"/>
              <a:t>)</a:t>
            </a:r>
          </a:p>
          <a:p>
            <a:pPr marL="0" indent="0">
              <a:buNone/>
              <a:defRPr/>
            </a:pPr>
            <a:r>
              <a:rPr lang="en-GB" altLang="en-US" sz="900" dirty="0"/>
              <a:t>  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000" dirty="0"/>
              <a:t>8. Statement of Cash Flows (Cash Flow Statement</a:t>
            </a:r>
            <a:r>
              <a:rPr lang="en-GB" altLang="en-US" sz="2400" dirty="0"/>
              <a:t>) </a:t>
            </a:r>
          </a:p>
          <a:p>
            <a:pPr marL="0" indent="0">
              <a:buNone/>
              <a:defRPr/>
            </a:pPr>
            <a:r>
              <a:rPr lang="en-GB" altLang="en-US" sz="900" dirty="0"/>
              <a:t>     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9. Statement of Changes in Equity</a:t>
            </a:r>
          </a:p>
          <a:p>
            <a:pPr marL="0" indent="0">
              <a:buNone/>
              <a:defRPr/>
            </a:pPr>
            <a:r>
              <a:rPr lang="en-GB" altLang="en-US" sz="900" dirty="0"/>
              <a:t>   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10. Notes to the Accounts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GB" altLang="en-US" sz="900" dirty="0"/>
              <a:t> </a:t>
            </a:r>
          </a:p>
          <a:p>
            <a:pPr marL="0" indent="0">
              <a:buNone/>
              <a:defRPr/>
            </a:pPr>
            <a:r>
              <a:rPr lang="en-GB" altLang="en-US" sz="900" dirty="0"/>
              <a:t>  </a:t>
            </a:r>
            <a:r>
              <a:rPr lang="en-GB" sz="2000" i="1" dirty="0"/>
              <a:t>Above statement names are IAS terms and interchangeable with UK terms.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76237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Statements….in more detail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051562"/>
            <a:ext cx="7886700" cy="53047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000" b="1" dirty="0"/>
              <a:t>1. Company Information – </a:t>
            </a:r>
          </a:p>
          <a:p>
            <a:pPr marL="0" indent="0">
              <a:buNone/>
            </a:pPr>
            <a:r>
              <a:rPr lang="en-GB" altLang="en-US" sz="2000" dirty="0"/>
              <a:t>Details of: directors, registered office, company number, auditors, etc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800" dirty="0"/>
              <a:t>   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b="1" dirty="0"/>
              <a:t>2. Director’s Report –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dirty="0"/>
              <a:t>Trading activities, business review, future plans, director’s interests, employee policy, creditor policy, dividends, post balance sheet events.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800" dirty="0"/>
              <a:t>  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b="1" dirty="0"/>
              <a:t>3. Auditor’s Report –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dirty="0"/>
              <a:t>Opinion on whether the statements give a “True and Fair View” of the activities and position of the company.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800" dirty="0"/>
              <a:t>   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b="1" dirty="0"/>
              <a:t>4. Strategic Report </a:t>
            </a:r>
            <a:r>
              <a:rPr lang="en-GB" altLang="en-US" sz="2000" dirty="0"/>
              <a:t>–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dirty="0"/>
              <a:t>To help assess how the directors have performed, including analyses of development and performance.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800" dirty="0"/>
              <a:t>  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b="1" dirty="0"/>
              <a:t>5. Chairman’s Report - </a:t>
            </a:r>
            <a:r>
              <a:rPr lang="en-GB" altLang="en-US" sz="800" dirty="0"/>
              <a:t> </a:t>
            </a:r>
          </a:p>
          <a:p>
            <a:pPr marL="0" indent="0">
              <a:lnSpc>
                <a:spcPct val="70000"/>
              </a:lnSpc>
              <a:buNone/>
              <a:defRPr/>
            </a:pPr>
            <a:r>
              <a:rPr lang="en-GB" altLang="en-US" sz="2000" dirty="0"/>
              <a:t>Review of the company’s year by the Chairman of the company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6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13723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    </a:t>
            </a:r>
            <a:endParaRPr lang="en-GB" sz="8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7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1B6B4C0-2DCF-42A1-9615-2B501B958C1B}"/>
              </a:ext>
            </a:extLst>
          </p:cNvPr>
          <p:cNvSpPr/>
          <p:nvPr/>
        </p:nvSpPr>
        <p:spPr>
          <a:xfrm>
            <a:off x="661182" y="1303070"/>
            <a:ext cx="7886700" cy="41703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r>
              <a:rPr lang="en-GB" altLang="en-US" sz="2400" b="1" dirty="0">
                <a:solidFill>
                  <a:prstClr val="black"/>
                </a:solidFill>
                <a:latin typeface="Calibri" panose="020F0502020204030204"/>
              </a:rPr>
              <a:t>6. Profit &amp; Loss Account (Income Statement)</a:t>
            </a:r>
          </a:p>
          <a:p>
            <a:pPr defTabSz="457200"/>
            <a:endParaRPr lang="en-GB" altLang="en-US" sz="1050" dirty="0">
              <a:solidFill>
                <a:prstClr val="black"/>
              </a:solidFill>
              <a:latin typeface="Calibri" panose="020F0502020204030204"/>
            </a:endParaRPr>
          </a:p>
          <a:p>
            <a:pPr defTabSz="457200"/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Reports the </a:t>
            </a:r>
            <a:r>
              <a:rPr lang="en-GB" altLang="en-US" sz="2000" b="1" dirty="0">
                <a:solidFill>
                  <a:prstClr val="black"/>
                </a:solidFill>
                <a:latin typeface="Calibri" panose="020F0502020204030204"/>
              </a:rPr>
              <a:t>performance</a:t>
            </a:r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 (Profits) of the company </a:t>
            </a:r>
            <a:r>
              <a:rPr lang="en-GB" altLang="en-US" sz="2000" b="1" dirty="0">
                <a:solidFill>
                  <a:prstClr val="black"/>
                </a:solidFill>
                <a:latin typeface="Calibri" panose="020F0502020204030204"/>
              </a:rPr>
              <a:t>during the period</a:t>
            </a:r>
          </a:p>
          <a:p>
            <a:pPr defTabSz="457200"/>
            <a:endParaRPr lang="en-GB" altLang="en-US" sz="1050" dirty="0">
              <a:solidFill>
                <a:prstClr val="black"/>
              </a:solidFill>
              <a:latin typeface="Calibri" panose="020F0502020204030204"/>
            </a:endParaRPr>
          </a:p>
          <a:p>
            <a:pPr defTabSz="457200"/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Follows “Accruals” convention: costs are matched to the sales it generates</a:t>
            </a:r>
          </a:p>
          <a:p>
            <a:pPr defTabSz="457200"/>
            <a:endParaRPr lang="en-GB" altLang="en-US" sz="1050" dirty="0">
              <a:solidFill>
                <a:prstClr val="black"/>
              </a:solidFill>
              <a:latin typeface="Calibri" panose="020F0502020204030204"/>
            </a:endParaRPr>
          </a:p>
          <a:p>
            <a:pPr defTabSz="457200"/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Profit equals </a:t>
            </a:r>
            <a:r>
              <a:rPr lang="en-GB" altLang="en-US" sz="2000" b="1" dirty="0">
                <a:solidFill>
                  <a:prstClr val="black"/>
                </a:solidFill>
                <a:latin typeface="Calibri" panose="020F0502020204030204"/>
              </a:rPr>
              <a:t>Sales less Costs  </a:t>
            </a:r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(NOT Receipts less Expenditure i.e. not cash flows)</a:t>
            </a:r>
          </a:p>
          <a:p>
            <a:pPr defTabSz="457200"/>
            <a:endParaRPr lang="en-GB" altLang="en-US" sz="1050" dirty="0">
              <a:solidFill>
                <a:prstClr val="black"/>
              </a:solidFill>
              <a:latin typeface="Calibri" panose="020F0502020204030204"/>
            </a:endParaRPr>
          </a:p>
          <a:p>
            <a:pPr defTabSz="457200"/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Gross Profit is the difference between Sales and Cost of Sales</a:t>
            </a:r>
          </a:p>
          <a:p>
            <a:pPr defTabSz="457200"/>
            <a:endParaRPr lang="en-GB" altLang="en-US" sz="1050" dirty="0">
              <a:solidFill>
                <a:prstClr val="black"/>
              </a:solidFill>
              <a:latin typeface="Calibri" panose="020F0502020204030204"/>
            </a:endParaRPr>
          </a:p>
          <a:p>
            <a:pPr defTabSz="457200"/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Sales: “the ongoing normal revenue-generating business operations”</a:t>
            </a:r>
          </a:p>
          <a:p>
            <a:pPr defTabSz="457200"/>
            <a:endParaRPr lang="en-GB" altLang="en-US" sz="1050" dirty="0">
              <a:solidFill>
                <a:prstClr val="black"/>
              </a:solidFill>
              <a:latin typeface="Calibri" panose="020F0502020204030204"/>
            </a:endParaRPr>
          </a:p>
          <a:p>
            <a:pPr defTabSz="457200"/>
            <a:r>
              <a:rPr lang="en-GB" altLang="en-US" sz="2000" dirty="0">
                <a:solidFill>
                  <a:prstClr val="black"/>
                </a:solidFill>
                <a:latin typeface="Calibri" panose="020F0502020204030204"/>
              </a:rPr>
              <a:t>Cost of Sales: costs directly attributable to generation of Sales</a:t>
            </a:r>
          </a:p>
          <a:p>
            <a:pPr algn="ctr" defTabSz="457200"/>
            <a:r>
              <a:rPr lang="en-GB" altLang="en-US" sz="2000" b="1" i="1" dirty="0">
                <a:solidFill>
                  <a:prstClr val="black"/>
                </a:solidFill>
                <a:latin typeface="Calibri" panose="020F0502020204030204"/>
              </a:rPr>
              <a:t>CoS = Opening Stock + Purchases – Closing Stock</a:t>
            </a:r>
          </a:p>
          <a:p>
            <a:pPr algn="ctr" defTabSz="457200"/>
            <a:endParaRPr lang="en-GB" altLang="en-US" b="1" i="1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97347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38508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  <a:endParaRPr lang="en-GB" sz="28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51520" y="1418472"/>
          <a:ext cx="8640960" cy="48201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60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6223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Sales/Turnover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Total Revenue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6223">
                <a:tc>
                  <a:txBody>
                    <a:bodyPr/>
                    <a:lstStyle/>
                    <a:p>
                      <a:r>
                        <a:rPr lang="en-GB" dirty="0"/>
                        <a:t>Cost of Sales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cost of producing the goods/providing services 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9370">
                <a:tc>
                  <a:txBody>
                    <a:bodyPr/>
                    <a:lstStyle/>
                    <a:p>
                      <a:r>
                        <a:rPr lang="en-GB" dirty="0"/>
                        <a:t>Gross Profit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Calculated by taking Cost of Sales (or cost of goods sold) from Sales/Turnover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6223">
                <a:tc>
                  <a:txBody>
                    <a:bodyPr/>
                    <a:lstStyle/>
                    <a:p>
                      <a:r>
                        <a:rPr lang="en-GB" dirty="0"/>
                        <a:t>Operating </a:t>
                      </a:r>
                      <a:r>
                        <a:rPr lang="en-GB" baseline="0" dirty="0"/>
                        <a:t>Expenses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Expenses incurred in generating Revenue 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19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Operating Profit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Gross profit less Profit before</a:t>
                      </a:r>
                      <a:r>
                        <a:rPr lang="en-GB" baseline="0" dirty="0"/>
                        <a:t> Interest and Tax (PBIT)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5946">
                <a:tc>
                  <a:txBody>
                    <a:bodyPr/>
                    <a:lstStyle/>
                    <a:p>
                      <a:r>
                        <a:rPr lang="en-GB" dirty="0"/>
                        <a:t>Non-operating Expenses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</a:t>
                      </a:r>
                      <a:r>
                        <a:rPr lang="en-GB" baseline="0" dirty="0"/>
                        <a:t> payable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6223">
                <a:tc>
                  <a:txBody>
                    <a:bodyPr/>
                    <a:lstStyle/>
                    <a:p>
                      <a:r>
                        <a:rPr lang="en-GB" dirty="0"/>
                        <a:t>Non operating Income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 received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6223">
                <a:tc>
                  <a:txBody>
                    <a:bodyPr/>
                    <a:lstStyle/>
                    <a:p>
                      <a:r>
                        <a:rPr lang="en-GB" dirty="0"/>
                        <a:t>Profit before Tax (PBT)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6223">
                <a:tc>
                  <a:txBody>
                    <a:bodyPr/>
                    <a:lstStyle/>
                    <a:p>
                      <a:r>
                        <a:rPr lang="en-GB" dirty="0"/>
                        <a:t>Tax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Corporate tax paid to Government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6223">
                <a:tc>
                  <a:txBody>
                    <a:bodyPr/>
                    <a:lstStyle/>
                    <a:p>
                      <a:r>
                        <a:rPr lang="en-GB" dirty="0"/>
                        <a:t>Profit after Tax (PAT)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for the period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649370">
                <a:tc>
                  <a:txBody>
                    <a:bodyPr/>
                    <a:lstStyle/>
                    <a:p>
                      <a:r>
                        <a:rPr lang="en-GB" dirty="0"/>
                        <a:t>Retained Profit</a:t>
                      </a:r>
                      <a:r>
                        <a:rPr lang="en-GB" baseline="0" dirty="0"/>
                        <a:t> c/f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Remaining profit after payments of dividends to shareholders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7B6D1F5F-6F69-415F-8492-6AE71660A09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8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C3B5B8F-8A61-46FB-A49C-53BE43D68683}"/>
              </a:ext>
            </a:extLst>
          </p:cNvPr>
          <p:cNvSpPr txBox="1">
            <a:spLocks/>
          </p:cNvSpPr>
          <p:nvPr/>
        </p:nvSpPr>
        <p:spPr>
          <a:xfrm>
            <a:off x="251521" y="903635"/>
            <a:ext cx="5258943" cy="5385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Profit &amp; Loss Account - Terminology</a:t>
            </a:r>
          </a:p>
        </p:txBody>
      </p:sp>
    </p:spTree>
    <p:extLst>
      <p:ext uri="{BB962C8B-B14F-4D97-AF65-F5344CB8AC3E}">
        <p14:creationId xmlns:p14="http://schemas.microsoft.com/office/powerpoint/2010/main" val="727699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7B6D1F5F-6F69-415F-8492-6AE71660A09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9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FD8B0F8-8A8A-4A61-9C5E-AED2A850486D}"/>
              </a:ext>
            </a:extLst>
          </p:cNvPr>
          <p:cNvSpPr txBox="1">
            <a:spLocks/>
          </p:cNvSpPr>
          <p:nvPr/>
        </p:nvSpPr>
        <p:spPr>
          <a:xfrm>
            <a:off x="2840455" y="2101682"/>
            <a:ext cx="3463090" cy="13273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Intentional Blank Slide</a:t>
            </a:r>
          </a:p>
        </p:txBody>
      </p:sp>
    </p:spTree>
    <p:extLst>
      <p:ext uri="{BB962C8B-B14F-4D97-AF65-F5344CB8AC3E}">
        <p14:creationId xmlns:p14="http://schemas.microsoft.com/office/powerpoint/2010/main" val="3096495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529720"/>
            <a:ext cx="7886700" cy="585849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335025"/>
            <a:ext cx="7886700" cy="4407408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altLang="zh-CN" b="1" dirty="0">
                <a:ea typeface="SimSun" panose="02010600030101010101" pitchFamily="2" charset="-122"/>
              </a:rPr>
              <a:t>Recognising expenses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US" altLang="zh-CN" sz="800" dirty="0">
              <a:ea typeface="SimSun" panose="02010600030101010101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sz="2000" b="1" dirty="0">
                <a:ea typeface="SimSun" panose="02010600030101010101" pitchFamily="2" charset="-122"/>
              </a:rPr>
              <a:t>Accruals &amp; Prepayments are part of matching the expenses to the period they relate to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000" b="1" dirty="0">
                <a:ea typeface="SimSun" panose="02010600030101010101" pitchFamily="2" charset="-122"/>
              </a:rPr>
              <a:t>All expenses should be matched to the period they relate to</a:t>
            </a:r>
          </a:p>
          <a:p>
            <a:pPr marL="0" indent="0">
              <a:buNone/>
            </a:pPr>
            <a:r>
              <a:rPr lang="en-US" altLang="zh-CN" sz="800" b="1" dirty="0">
                <a:ea typeface="SimSun" panose="02010600030101010101" pitchFamily="2" charset="-122"/>
              </a:rPr>
              <a:t>  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2000" b="1" i="1" dirty="0">
                <a:ea typeface="SimSun" panose="02010600030101010101" pitchFamily="2" charset="-122"/>
              </a:rPr>
              <a:t>Accruals</a:t>
            </a:r>
            <a:r>
              <a:rPr lang="en-US" altLang="zh-CN" sz="2000" b="1" dirty="0">
                <a:ea typeface="SimSun" panose="02010600030101010101" pitchFamily="2" charset="-122"/>
              </a:rPr>
              <a:t>: </a:t>
            </a:r>
            <a:r>
              <a:rPr lang="en-US" altLang="zh-CN" sz="2000" dirty="0">
                <a:ea typeface="SimSun" panose="02010600030101010101" pitchFamily="2" charset="-122"/>
              </a:rPr>
              <a:t>expenses which have been incurred in the accounting period, but for which no payment was received; it will be reported for the accounting period in which it was incurred as an accrual</a:t>
            </a:r>
          </a:p>
          <a:p>
            <a:pPr marL="457200" lvl="1" indent="0">
              <a:buNone/>
            </a:pPr>
            <a:r>
              <a:rPr lang="en-US" altLang="zh-CN" sz="800" b="1" dirty="0">
                <a:ea typeface="SimSun" panose="02010600030101010101" pitchFamily="2" charset="-122"/>
              </a:rPr>
              <a:t>    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2000" b="1" i="1" dirty="0">
                <a:ea typeface="SimSun" panose="02010600030101010101" pitchFamily="2" charset="-122"/>
              </a:rPr>
              <a:t>Prepayments: </a:t>
            </a:r>
            <a:r>
              <a:rPr lang="en-US" altLang="zh-CN" sz="2000" dirty="0">
                <a:ea typeface="SimSun" panose="02010600030101010101" pitchFamily="2" charset="-122"/>
              </a:rPr>
              <a:t>where money is paid out in the accounting period before the one to which the expense relates to; it will be reported in the accounting period when it was paid out as a prepayment</a:t>
            </a:r>
          </a:p>
          <a:p>
            <a:pPr eaLnBrk="1" hangingPunct="1">
              <a:lnSpc>
                <a:spcPct val="90000"/>
              </a:lnSpc>
            </a:pPr>
            <a:endParaRPr lang="en-US" altLang="zh-CN" sz="1400" b="1" i="1" dirty="0">
              <a:ea typeface="SimSun" panose="02010600030101010101" pitchFamily="2" charset="-122"/>
            </a:endParaRPr>
          </a:p>
          <a:p>
            <a:endParaRPr lang="en-GB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10695204-BD08-4FFE-9A2D-BDA54EC29A97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10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77871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Profit &amp; Loss account - Dividends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r>
              <a:rPr lang="en-GB" sz="2000" dirty="0"/>
              <a:t>Dividends are the distribution of the profits (as per the P&amp;L Account) to the shareholders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r>
              <a:rPr lang="en-GB" sz="2000" dirty="0"/>
              <a:t>Are paid to the person/investor who is the shareholder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r>
              <a:rPr lang="en-GB" sz="2000" dirty="0"/>
              <a:t>Level of dividend is decided by the directors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r>
              <a:rPr lang="en-GB" sz="2000" dirty="0"/>
              <a:t>Usually declared at the end of the year (but can be declared at any time)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r>
              <a:rPr lang="en-GB" sz="2000" dirty="0"/>
              <a:t>They must be disclosed (often in the Directors Report) 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r>
              <a:rPr lang="en-GB" sz="2000" dirty="0"/>
              <a:t>Usually an amount per share.</a:t>
            </a:r>
            <a:endParaRPr lang="en-GB" sz="2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74039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79514" y="404664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defTabSz="457200">
              <a:spcBef>
                <a:spcPct val="50000"/>
              </a:spcBef>
            </a:pPr>
            <a:endParaRPr lang="en-US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>
          <a:xfrm>
            <a:off x="395536" y="548680"/>
            <a:ext cx="8229600" cy="540060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u="sng" dirty="0"/>
              <a:t>THE BALANCE SHEET</a:t>
            </a:r>
          </a:p>
          <a:p>
            <a:endParaRPr lang="en-GB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000" b="1" u="sng" dirty="0"/>
              <a:t>Useful Resource: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000" b="1" dirty="0"/>
          </a:p>
          <a:p>
            <a:pPr marL="0" indent="0">
              <a:lnSpc>
                <a:spcPct val="80000"/>
              </a:lnSpc>
              <a:buNone/>
            </a:pPr>
            <a:r>
              <a:rPr lang="en-GB" sz="2000" b="1" dirty="0"/>
              <a:t>Videos on the BALANCE SHEET and ACCOUNTING EQUATION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800" b="1" dirty="0"/>
              <a:t>    </a:t>
            </a:r>
          </a:p>
          <a:p>
            <a:pPr lvl="1">
              <a:lnSpc>
                <a:spcPct val="80000"/>
              </a:lnSpc>
            </a:pPr>
            <a:r>
              <a:rPr lang="en-GB" sz="2000" b="1" dirty="0">
                <a:hlinkClick r:id="rId3"/>
              </a:rPr>
              <a:t>You Tube - lecture 1: balance sheets part 1</a:t>
            </a:r>
            <a:endParaRPr lang="en-GB" sz="2000" b="1" dirty="0"/>
          </a:p>
          <a:p>
            <a:pPr lvl="1">
              <a:lnSpc>
                <a:spcPct val="80000"/>
              </a:lnSpc>
            </a:pPr>
            <a:endParaRPr lang="en-GB" sz="2000" b="1" dirty="0"/>
          </a:p>
          <a:p>
            <a:pPr lvl="1">
              <a:lnSpc>
                <a:spcPct val="80000"/>
              </a:lnSpc>
            </a:pPr>
            <a:r>
              <a:rPr lang="en-GB" sz="2000" b="1" dirty="0">
                <a:hlinkClick r:id="rId4"/>
              </a:rPr>
              <a:t>You Tube - lecture 2: balance sheets part 2 </a:t>
            </a:r>
            <a:endParaRPr lang="en-GB" sz="2000" b="1" dirty="0"/>
          </a:p>
          <a:p>
            <a:pPr lvl="1"/>
            <a:endParaRPr lang="en-GB" dirty="0"/>
          </a:p>
          <a:p>
            <a:pPr lvl="1">
              <a:buFontTx/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E72C5C1-6ADF-42E4-AC1A-894460DFEA4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12</a:t>
            </a:fld>
            <a:endParaRPr lang="en-GB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b="1" dirty="0"/>
              <a:t>7. Balance Sheet </a:t>
            </a: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</a:p>
          <a:p>
            <a:pPr defTabSz="457200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Also known as the Statement of Financial Position</a:t>
            </a:r>
          </a:p>
          <a:p>
            <a:pPr marL="0" indent="0" defTabSz="457200">
              <a:buNone/>
            </a:pP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</a:p>
          <a:p>
            <a:pPr defTabSz="457200"/>
            <a:r>
              <a:rPr lang="en-GB" altLang="en-US" sz="2000" dirty="0"/>
              <a:t>A snap-shot of the assets and liabilities at the year end date</a:t>
            </a:r>
          </a:p>
          <a:p>
            <a:pPr marL="0" indent="0" defTabSz="457200">
              <a:buNone/>
            </a:pPr>
            <a:r>
              <a:rPr lang="en-GB" altLang="en-US" sz="8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</a:p>
          <a:p>
            <a:r>
              <a:rPr lang="en-GB" altLang="en-US" sz="2000" dirty="0"/>
              <a:t>Shown as Current (short term) and Long term</a:t>
            </a:r>
          </a:p>
          <a:p>
            <a:pPr marL="0" indent="0" defTabSz="457200">
              <a:buNone/>
            </a:pPr>
            <a:r>
              <a:rPr lang="en-GB" altLang="en-US" sz="8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Shows what an organisation owns (Assets) and what it owes (Liabilities)</a:t>
            </a:r>
          </a:p>
          <a:p>
            <a:pPr marL="0" indent="0">
              <a:buNone/>
            </a:pP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“Top half” shows the Assets and Liabilities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“bottom half” shows the Equity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87851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Assets and Liabilities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66F0F79-236C-451A-86B5-D3A1B8B9538D}"/>
              </a:ext>
            </a:extLst>
          </p:cNvPr>
          <p:cNvSpPr txBox="1">
            <a:spLocks/>
          </p:cNvSpPr>
          <p:nvPr/>
        </p:nvSpPr>
        <p:spPr>
          <a:xfrm>
            <a:off x="499280" y="2664031"/>
            <a:ext cx="4040188" cy="289090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Property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Plant &amp; equipment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Fixtures and fittings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Patents and trademarks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Debtors (those who owe the business – trade receivables), and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Investments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9A49BD28-0A20-4444-9214-3278F084352C}"/>
              </a:ext>
            </a:extLst>
          </p:cNvPr>
          <p:cNvSpPr txBox="1">
            <a:spLocks/>
          </p:cNvSpPr>
          <p:nvPr/>
        </p:nvSpPr>
        <p:spPr>
          <a:xfrm>
            <a:off x="4855764" y="2664031"/>
            <a:ext cx="4041775" cy="226910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Bank loan or overdraft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Creditors (trade payables)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Mortgage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HP or Lease agreements</a:t>
            </a:r>
          </a:p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Owners capital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52335C7-CEDD-403D-8266-ADFFE23EB10F}"/>
              </a:ext>
            </a:extLst>
          </p:cNvPr>
          <p:cNvSpPr txBox="1">
            <a:spLocks/>
          </p:cNvSpPr>
          <p:nvPr/>
        </p:nvSpPr>
        <p:spPr>
          <a:xfrm>
            <a:off x="693388" y="2024269"/>
            <a:ext cx="1825986" cy="514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u="sng" dirty="0">
                <a:solidFill>
                  <a:prstClr val="black"/>
                </a:solidFill>
                <a:latin typeface="Calibri" panose="020F0502020204030204"/>
              </a:rPr>
              <a:t>Assets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	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0F38F1E1-85B0-4597-A5C6-050C47D2D428}"/>
              </a:ext>
            </a:extLst>
          </p:cNvPr>
          <p:cNvSpPr txBox="1">
            <a:spLocks/>
          </p:cNvSpPr>
          <p:nvPr/>
        </p:nvSpPr>
        <p:spPr>
          <a:xfrm>
            <a:off x="4855762" y="2024269"/>
            <a:ext cx="2258270" cy="514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u="sng" dirty="0">
                <a:solidFill>
                  <a:prstClr val="black"/>
                </a:solidFill>
                <a:latin typeface="Calibri" panose="020F0502020204030204"/>
              </a:rPr>
              <a:t>Liabilities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572612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90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defTabSz="457200">
              <a:spcBef>
                <a:spcPct val="50000"/>
              </a:spcBef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68313" y="660400"/>
            <a:ext cx="8229600" cy="43180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  <a:endParaRPr lang="en-GB" sz="2800" b="1" u="sng" dirty="0">
              <a:solidFill>
                <a:srgbClr val="008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idx="1"/>
          </p:nvPr>
        </p:nvSpPr>
        <p:spPr>
          <a:xfrm>
            <a:off x="662783" y="1352550"/>
            <a:ext cx="7818437" cy="453390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Fixed Assets</a:t>
            </a:r>
          </a:p>
          <a:p>
            <a:pPr marL="0" indent="0">
              <a:buNone/>
            </a:pPr>
            <a:r>
              <a:rPr lang="en-GB" sz="800" b="1" dirty="0"/>
              <a:t>     </a:t>
            </a:r>
          </a:p>
          <a:p>
            <a:pPr marL="0" indent="0">
              <a:buNone/>
            </a:pPr>
            <a:r>
              <a:rPr lang="en-GB" sz="2000" dirty="0"/>
              <a:t>Assets are things you own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800" dirty="0"/>
              <a:t>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u="sng" dirty="0"/>
              <a:t>Fixed (or Non-Current) Assets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Long-term (held longer than 1 Year)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Workable for the business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Not intended for resale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Generate revenue for the business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Tangible, Intangible, Long-Term Investments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E72C5C1-6ADF-42E4-AC1A-894460DFEA4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90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defTabSz="457200">
              <a:spcBef>
                <a:spcPct val="50000"/>
              </a:spcBef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67544" y="478135"/>
            <a:ext cx="8229600" cy="43180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  <a:endParaRPr lang="en-GB" sz="2800" b="1" u="sng" dirty="0">
              <a:solidFill>
                <a:srgbClr val="008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idx="1"/>
          </p:nvPr>
        </p:nvSpPr>
        <p:spPr>
          <a:xfrm>
            <a:off x="468313" y="1638300"/>
            <a:ext cx="8229600" cy="32766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400" b="1" dirty="0"/>
              <a:t>Current Assets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800" u="sng" dirty="0"/>
              <a:t>  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Short-term (held less than 1 year)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Converted quickly into cash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Stock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Debtors (those who owe money to the business)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Cash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E72C5C1-6ADF-42E4-AC1A-894460DFEA4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16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90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defTabSz="457200">
              <a:spcBef>
                <a:spcPct val="50000"/>
              </a:spcBef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97707" y="555625"/>
            <a:ext cx="8229600" cy="43180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  <a:endParaRPr lang="en-GB" sz="2800" b="1" u="sng" dirty="0">
              <a:solidFill>
                <a:srgbClr val="FF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idx="1"/>
          </p:nvPr>
        </p:nvSpPr>
        <p:spPr>
          <a:xfrm>
            <a:off x="497709" y="1669108"/>
            <a:ext cx="7705725" cy="4005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dirty="0"/>
              <a:t>Current Liabilities</a:t>
            </a:r>
          </a:p>
          <a:p>
            <a:pPr>
              <a:buNone/>
            </a:pPr>
            <a:r>
              <a:rPr lang="en-GB" sz="800" b="1" dirty="0"/>
              <a:t>    </a:t>
            </a:r>
          </a:p>
          <a:p>
            <a:pPr marL="0" indent="0">
              <a:buNone/>
            </a:pPr>
            <a:r>
              <a:rPr lang="en-GB" sz="2000" dirty="0"/>
              <a:t>Liabilities are monies owed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800" u="sng" dirty="0"/>
              <a:t>  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Short-term (held less than 1 year)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Creditors (those that the business owe money to)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Taxation &amp; VAT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Dividends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Overdraft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E72C5C1-6ADF-42E4-AC1A-894460DFEA4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17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90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defTabSz="457200">
              <a:spcBef>
                <a:spcPct val="50000"/>
              </a:spcBef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565150" y="501649"/>
            <a:ext cx="8229600" cy="43180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  <a:endParaRPr lang="en-GB" sz="2800" b="1" u="sng" dirty="0">
              <a:solidFill>
                <a:srgbClr val="FF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idx="1"/>
          </p:nvPr>
        </p:nvSpPr>
        <p:spPr>
          <a:xfrm>
            <a:off x="719139" y="1464320"/>
            <a:ext cx="7705725" cy="392936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400" b="1" dirty="0"/>
              <a:t>Long-Term (or Non-Current) Liabilities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800" u="sng" dirty="0"/>
              <a:t>   </a:t>
            </a:r>
          </a:p>
          <a:p>
            <a:pPr marL="0" indent="0">
              <a:buNone/>
            </a:pPr>
            <a:r>
              <a:rPr lang="en-GB" sz="2000" dirty="0"/>
              <a:t>Liabilities are monies owed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Run longer than 1 year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Loans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Mortgages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Debentures</a:t>
            </a:r>
            <a:endParaRPr lang="en-GB" sz="2000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E72C5C1-6ADF-42E4-AC1A-894460DFEA4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18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Half of a Balance Sheet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971603" y="1628802"/>
          <a:ext cx="7272807" cy="4255551"/>
        </p:xfrm>
        <a:graphic>
          <a:graphicData uri="http://schemas.openxmlformats.org/drawingml/2006/table">
            <a:tbl>
              <a:tblPr firstRow="1" firstCol="1" bandRow="1"/>
              <a:tblGrid>
                <a:gridCol w="38608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43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175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325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3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Fixed Assets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Current assets: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Stock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Debtors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Cash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Less Current liabilities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(40)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net current assets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Less Creditors due after 1 year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(80)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01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Net assets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190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10313"/>
            <a:ext cx="3086100" cy="365125"/>
          </a:xfrm>
        </p:spPr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7B6D1F5F-6F69-415F-8492-6AE71660A09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19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690805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90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defTabSz="457200">
              <a:spcBef>
                <a:spcPct val="50000"/>
              </a:spcBef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57200" y="568476"/>
            <a:ext cx="8229600" cy="72677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  <a:endParaRPr lang="en-GB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E72C5C1-6ADF-42E4-AC1A-894460DFEA4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20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Rectangle 5"/>
          <p:cNvSpPr txBox="1">
            <a:spLocks noChangeArrowheads="1"/>
          </p:cNvSpPr>
          <p:nvPr/>
        </p:nvSpPr>
        <p:spPr bwMode="auto">
          <a:xfrm>
            <a:off x="323706" y="1603080"/>
            <a:ext cx="8229600" cy="4634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b="1" kern="0" dirty="0">
                <a:solidFill>
                  <a:prstClr val="black"/>
                </a:solidFill>
                <a:latin typeface="Calibri" panose="020F0502020204030204"/>
              </a:rPr>
              <a:t>Capital Employed</a:t>
            </a:r>
          </a:p>
          <a:p>
            <a:pPr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800" b="1" kern="0" dirty="0">
                <a:solidFill>
                  <a:prstClr val="black"/>
                </a:solidFill>
                <a:latin typeface="Calibri" panose="020F0502020204030204"/>
              </a:rPr>
              <a:t>   </a:t>
            </a:r>
          </a:p>
          <a:p>
            <a:pPr marL="34290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000" b="1" kern="0" dirty="0">
                <a:solidFill>
                  <a:prstClr val="black"/>
                </a:solidFill>
                <a:latin typeface="Calibri" panose="020F0502020204030204"/>
              </a:rPr>
              <a:t>Capital &amp; Share Capital</a:t>
            </a:r>
          </a:p>
          <a:p>
            <a:pPr marL="742950" lvl="1" indent="-28575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GB" sz="2000" b="1" kern="0" dirty="0">
                <a:solidFill>
                  <a:prstClr val="black"/>
                </a:solidFill>
                <a:latin typeface="Calibri" panose="020F0502020204030204"/>
              </a:rPr>
              <a:t>Capital</a:t>
            </a:r>
            <a:r>
              <a:rPr lang="en-GB" sz="2000" kern="0" dirty="0">
                <a:solidFill>
                  <a:prstClr val="black"/>
                </a:solidFill>
                <a:latin typeface="Calibri" panose="020F0502020204030204"/>
              </a:rPr>
              <a:t> is an investment of money invested by the owners of a business with the intention of earning a return.</a:t>
            </a:r>
          </a:p>
          <a:p>
            <a:pPr marL="742950" lvl="1" indent="-28575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GB" sz="2000" b="1" kern="0" dirty="0">
                <a:solidFill>
                  <a:prstClr val="black"/>
                </a:solidFill>
                <a:latin typeface="Calibri" panose="020F0502020204030204"/>
              </a:rPr>
              <a:t>Share capital</a:t>
            </a:r>
            <a:r>
              <a:rPr lang="en-GB" sz="2000" kern="0" dirty="0">
                <a:solidFill>
                  <a:prstClr val="black"/>
                </a:solidFill>
                <a:latin typeface="Calibri" panose="020F0502020204030204"/>
              </a:rPr>
              <a:t> is the money invested in a company by the shareholders. Share capital is a long-term source of finance.</a:t>
            </a:r>
          </a:p>
          <a:p>
            <a:pPr marL="742950" lvl="1" indent="-28575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800" kern="0" dirty="0">
                <a:solidFill>
                  <a:prstClr val="black"/>
                </a:solidFill>
                <a:latin typeface="Calibri" panose="020F0502020204030204"/>
              </a:rPr>
              <a:t>     </a:t>
            </a:r>
          </a:p>
          <a:p>
            <a:pPr marL="34290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000" b="1" kern="0" dirty="0">
                <a:solidFill>
                  <a:prstClr val="black"/>
                </a:solidFill>
                <a:latin typeface="Calibri" panose="020F0502020204030204"/>
              </a:rPr>
              <a:t>Reserves</a:t>
            </a:r>
            <a:r>
              <a:rPr lang="en-GB" sz="2000" kern="0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742950" lvl="1" indent="-28575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GB" sz="2000" b="1" kern="0" dirty="0">
                <a:solidFill>
                  <a:prstClr val="black"/>
                </a:solidFill>
                <a:latin typeface="Calibri" panose="020F0502020204030204"/>
              </a:rPr>
              <a:t>Reserves</a:t>
            </a:r>
            <a:r>
              <a:rPr lang="en-GB" sz="2000" kern="0" dirty="0">
                <a:solidFill>
                  <a:prstClr val="black"/>
                </a:solidFill>
                <a:latin typeface="Calibri" panose="020F0502020204030204"/>
              </a:rPr>
              <a:t> are funds set aside and may be specifically for a certain purpose or may be a general surplus or excess funds, and not to meet liabilities.</a:t>
            </a:r>
          </a:p>
          <a:p>
            <a:pPr marL="742950" lvl="1" indent="-28575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800" kern="0" dirty="0">
                <a:solidFill>
                  <a:prstClr val="black"/>
                </a:solidFill>
                <a:latin typeface="Calibri" panose="020F0502020204030204"/>
              </a:rPr>
              <a:t>     </a:t>
            </a:r>
          </a:p>
          <a:p>
            <a:pPr marL="34290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000" b="1" kern="0" dirty="0">
                <a:solidFill>
                  <a:prstClr val="black"/>
                </a:solidFill>
                <a:latin typeface="Calibri" panose="020F0502020204030204"/>
              </a:rPr>
              <a:t>Profit C/F</a:t>
            </a:r>
            <a:r>
              <a:rPr lang="en-GB" sz="2000" kern="0" dirty="0">
                <a:solidFill>
                  <a:prstClr val="black"/>
                </a:solidFill>
                <a:latin typeface="Calibri" panose="020F0502020204030204"/>
              </a:rPr>
              <a:t> (Profit Carried Forward or Retained Profit)</a:t>
            </a:r>
          </a:p>
          <a:p>
            <a:pPr marL="742950" lvl="1" indent="-28575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GB" sz="2000" b="1" kern="0" dirty="0">
                <a:solidFill>
                  <a:prstClr val="black"/>
                </a:solidFill>
                <a:latin typeface="Calibri" panose="020F0502020204030204"/>
              </a:rPr>
              <a:t>Profit C/F</a:t>
            </a:r>
            <a:r>
              <a:rPr lang="en-GB" sz="2000" kern="0" dirty="0">
                <a:solidFill>
                  <a:prstClr val="black"/>
                </a:solidFill>
                <a:latin typeface="Calibri" panose="020F0502020204030204"/>
              </a:rPr>
              <a:t> is the amount of profit kept by the company rather than paid as dividends to shareholders. It may be re-invested in the core business or used to pay debt.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Bottom Half of a Balance Sheet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2" y="2276874"/>
          <a:ext cx="8229601" cy="2232249"/>
        </p:xfrm>
        <a:graphic>
          <a:graphicData uri="http://schemas.openxmlformats.org/drawingml/2006/table">
            <a:tbl>
              <a:tblPr firstRow="1" firstCol="1" bandRow="1"/>
              <a:tblGrid>
                <a:gridCol w="35387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18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890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339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£m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2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Owners Capital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339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Retained profit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70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339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SHAREHOLDERS FUNDS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190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7B6D1F5F-6F69-415F-8492-6AE71660A09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826636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/>
              <a:t>Put them together…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980728"/>
          <a:ext cx="8229600" cy="5271165"/>
        </p:xfrm>
        <a:graphic>
          <a:graphicData uri="http://schemas.openxmlformats.org/drawingml/2006/table">
            <a:tbl>
              <a:tblPr firstRow="1" firstCol="1" bandRow="1"/>
              <a:tblGrid>
                <a:gridCol w="44852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83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60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0042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Fixed Assets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Current assets: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Stock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Debtors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Cash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Less Current liabilities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(40)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net current assets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Less Creditors due after 1 year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(80)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Net assets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190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12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Owners Capital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Retained profit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538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SHAREHOLDERS FUNDS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190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7B6D1F5F-6F69-415F-8492-6AE71660A09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408786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90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defTabSz="457200">
              <a:spcBef>
                <a:spcPct val="50000"/>
              </a:spcBef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E72C5C1-6ADF-42E4-AC1A-894460DFEA4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FDD455CD-2256-4801-9707-872FA6E78FB6}"/>
              </a:ext>
            </a:extLst>
          </p:cNvPr>
          <p:cNvSpPr txBox="1">
            <a:spLocks/>
          </p:cNvSpPr>
          <p:nvPr/>
        </p:nvSpPr>
        <p:spPr>
          <a:xfrm>
            <a:off x="1263318" y="1304633"/>
            <a:ext cx="6617367" cy="424873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prstClr val="black">
                    <a:lumMod val="95000"/>
                    <a:lumOff val="5000"/>
                  </a:prstClr>
                </a:solidFill>
                <a:latin typeface="Calibri" panose="020F0502020204030204"/>
              </a:rPr>
              <a:t>Exercise: Annual Accounts for </a:t>
            </a:r>
          </a:p>
          <a:p>
            <a:r>
              <a:rPr lang="en-GB" sz="3200" b="1" dirty="0">
                <a:solidFill>
                  <a:prstClr val="black">
                    <a:lumMod val="95000"/>
                    <a:lumOff val="5000"/>
                  </a:prstClr>
                </a:solidFill>
                <a:latin typeface="Calibri" panose="020F0502020204030204"/>
              </a:rPr>
              <a:t>ABC Manufacture Limited</a:t>
            </a:r>
          </a:p>
          <a:p>
            <a:endParaRPr lang="en-GB" sz="3200" b="1" dirty="0">
              <a:solidFill>
                <a:prstClr val="black">
                  <a:lumMod val="95000"/>
                  <a:lumOff val="5000"/>
                </a:prstClr>
              </a:solidFill>
              <a:latin typeface="Calibri" panose="020F0502020204030204"/>
            </a:endParaRPr>
          </a:p>
          <a:p>
            <a:pPr marL="285750" indent="-285750" algn="l" defTabSz="914400">
              <a:buFontTx/>
              <a:buAutoNum type="romanLcPeriod"/>
              <a:defRPr/>
            </a:pPr>
            <a:r>
              <a:rPr lang="en-GB" sz="2800" dirty="0">
                <a:solidFill>
                  <a:prstClr val="black">
                    <a:lumMod val="95000"/>
                    <a:lumOff val="5000"/>
                  </a:prstClr>
                </a:solidFill>
                <a:latin typeface="Calibri" panose="020F0502020204030204"/>
              </a:rPr>
              <a:t> Review and understand this set of annual accounts</a:t>
            </a:r>
          </a:p>
          <a:p>
            <a:pPr algn="l" defTabSz="914400">
              <a:defRPr/>
            </a:pPr>
            <a:r>
              <a:rPr lang="en-GB" sz="2800" dirty="0">
                <a:solidFill>
                  <a:prstClr val="black">
                    <a:lumMod val="95000"/>
                    <a:lumOff val="5000"/>
                  </a:prstClr>
                </a:solidFill>
                <a:latin typeface="Calibri" panose="020F0502020204030204"/>
              </a:rPr>
              <a:t>     </a:t>
            </a:r>
          </a:p>
          <a:p>
            <a:pPr marL="285750" indent="-285750" algn="l" defTabSz="914400">
              <a:buFontTx/>
              <a:buAutoNum type="romanLcPeriod"/>
              <a:defRPr/>
            </a:pPr>
            <a:r>
              <a:rPr lang="en-GB" sz="2800" dirty="0">
                <a:solidFill>
                  <a:prstClr val="black">
                    <a:lumMod val="95000"/>
                    <a:lumOff val="5000"/>
                  </a:prstClr>
                </a:solidFill>
                <a:latin typeface="Calibri" panose="020F0502020204030204"/>
              </a:rPr>
              <a:t> List and explain anything you think is a risk</a:t>
            </a:r>
          </a:p>
          <a:p>
            <a:endParaRPr lang="en-GB" sz="3200" b="1" dirty="0">
              <a:solidFill>
                <a:prstClr val="black">
                  <a:lumMod val="95000"/>
                  <a:lumOff val="5000"/>
                </a:prst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>
            <a:normAutofit/>
          </a:bodyPr>
          <a:lstStyle/>
          <a:p>
            <a:pPr marL="0" indent="0" defTabSz="457200">
              <a:lnSpc>
                <a:spcPct val="100000"/>
              </a:lnSpc>
              <a:buNone/>
            </a:pPr>
            <a:r>
              <a:rPr lang="en-GB" altLang="en-US" sz="800" b="1" dirty="0"/>
              <a:t>   </a:t>
            </a:r>
          </a:p>
          <a:p>
            <a:pPr marL="0" indent="0">
              <a:buNone/>
            </a:pPr>
            <a:r>
              <a:rPr lang="en-GB" altLang="en-US" sz="2400" b="1" dirty="0"/>
              <a:t>8. Cash Flow Statement</a:t>
            </a:r>
          </a:p>
          <a:p>
            <a:pPr marL="0" indent="0">
              <a:buNone/>
            </a:pPr>
            <a:r>
              <a:rPr lang="en-GB" altLang="en-US" sz="2000" dirty="0"/>
              <a:t>A summarised analysis of cash flows during the period</a:t>
            </a:r>
          </a:p>
          <a:p>
            <a:pPr marL="0" indent="0">
              <a:buNone/>
            </a:pPr>
            <a:r>
              <a:rPr lang="en-GB" altLang="en-US" sz="800" dirty="0"/>
              <a:t>   </a:t>
            </a:r>
          </a:p>
          <a:p>
            <a:pPr marL="0" indent="0">
              <a:buNone/>
            </a:pPr>
            <a:r>
              <a:rPr lang="en-GB" altLang="en-US" sz="2400" b="1" dirty="0"/>
              <a:t>9. Statement of Changes in Equity</a:t>
            </a:r>
          </a:p>
          <a:p>
            <a:pPr marL="0" indent="0">
              <a:buNone/>
            </a:pPr>
            <a:r>
              <a:rPr lang="en-GB" altLang="en-US" sz="2000" dirty="0"/>
              <a:t>A reconciliation, at the start and end of the accounting period, of each component of the equity e.g. Profits, dividends paid, new shares issued.</a:t>
            </a:r>
          </a:p>
          <a:p>
            <a:pPr marL="0" indent="0" defTabSz="457200">
              <a:buNone/>
            </a:pPr>
            <a:r>
              <a:rPr lang="en-GB" altLang="en-US" sz="800" b="1" dirty="0"/>
              <a:t>   </a:t>
            </a:r>
          </a:p>
          <a:p>
            <a:pPr marL="0" indent="0">
              <a:buNone/>
            </a:pPr>
            <a:r>
              <a:rPr lang="en-GB" altLang="en-US" sz="2400" b="1" dirty="0"/>
              <a:t>10. Notes to the Accounts</a:t>
            </a:r>
          </a:p>
          <a:p>
            <a:pPr marL="0" indent="0">
              <a:buNone/>
            </a:pPr>
            <a:r>
              <a:rPr lang="en-GB" altLang="en-US" sz="2000" dirty="0"/>
              <a:t>Details of the business and of the items stated in the other statements</a:t>
            </a:r>
          </a:p>
          <a:p>
            <a:pPr marL="0" indent="0">
              <a:buNone/>
            </a:pPr>
            <a:r>
              <a:rPr lang="en-GB" altLang="en-US" sz="2000" i="1" dirty="0"/>
              <a:t>(examples in the next slide) </a:t>
            </a:r>
            <a:r>
              <a:rPr lang="en-GB" altLang="en-US" sz="800" b="1" i="1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467172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051563"/>
            <a:ext cx="7886700" cy="453008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sz="1000" dirty="0"/>
              <a:t>  </a:t>
            </a:r>
          </a:p>
          <a:p>
            <a:pPr marL="0" indent="0">
              <a:buNone/>
              <a:defRPr/>
            </a:pPr>
            <a:r>
              <a:rPr lang="en-GB" b="1" dirty="0"/>
              <a:t>10. Notes to the Accounts typically include: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1000" dirty="0"/>
              <a:t>          </a:t>
            </a:r>
          </a:p>
          <a:p>
            <a:pPr>
              <a:defRPr/>
            </a:pPr>
            <a:r>
              <a:rPr lang="en-GB" sz="2400" dirty="0"/>
              <a:t>Accounting Policies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1000" dirty="0"/>
              <a:t>    </a:t>
            </a:r>
          </a:p>
          <a:p>
            <a:pPr>
              <a:defRPr/>
            </a:pPr>
            <a:r>
              <a:rPr lang="en-GB" sz="2400" dirty="0"/>
              <a:t>Director’s Remuneration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1000" dirty="0"/>
              <a:t>    </a:t>
            </a:r>
          </a:p>
          <a:p>
            <a:pPr>
              <a:defRPr/>
            </a:pPr>
            <a:r>
              <a:rPr lang="en-GB" sz="2400" dirty="0"/>
              <a:t>Auditor’s Remuneration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1000" dirty="0"/>
              <a:t>    </a:t>
            </a:r>
          </a:p>
          <a:p>
            <a:pPr>
              <a:defRPr/>
            </a:pPr>
            <a:r>
              <a:rPr lang="en-GB" sz="2400" dirty="0"/>
              <a:t>Related Parties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1000" dirty="0"/>
              <a:t>    </a:t>
            </a:r>
          </a:p>
          <a:p>
            <a:pPr>
              <a:defRPr/>
            </a:pPr>
            <a:r>
              <a:rPr lang="en-GB" sz="2400" dirty="0"/>
              <a:t>Directors Loans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900" dirty="0"/>
              <a:t>   </a:t>
            </a:r>
          </a:p>
          <a:p>
            <a:pPr>
              <a:defRPr/>
            </a:pPr>
            <a:r>
              <a:rPr lang="en-GB" sz="2400" dirty="0"/>
              <a:t>Post balance Sheet Events / Subsequent Events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900" dirty="0"/>
              <a:t>    </a:t>
            </a:r>
          </a:p>
          <a:p>
            <a:pPr>
              <a:defRPr/>
            </a:pPr>
            <a:r>
              <a:rPr lang="en-GB" sz="2400" dirty="0"/>
              <a:t>Parent, holding and subsidiary companies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900" dirty="0"/>
              <a:t>    </a:t>
            </a:r>
          </a:p>
          <a:p>
            <a:pPr>
              <a:defRPr/>
            </a:pPr>
            <a:r>
              <a:rPr lang="en-GB" sz="2400" dirty="0"/>
              <a:t>Other – to enable the user to understand the report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432561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914" y="1303072"/>
            <a:ext cx="7886700" cy="4801771"/>
          </a:xfrm>
        </p:spPr>
        <p:txBody>
          <a:bodyPr/>
          <a:lstStyle/>
          <a:p>
            <a:pPr marL="0" indent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2400" b="1" kern="0" dirty="0">
                <a:solidFill>
                  <a:srgbClr val="000000"/>
                </a:solidFill>
              </a:rPr>
              <a:t>Auditors Report and the audit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800" b="1" kern="0" dirty="0">
                <a:solidFill>
                  <a:srgbClr val="000000"/>
                </a:solidFill>
              </a:rPr>
              <a:t>    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2000" kern="0" dirty="0">
                <a:solidFill>
                  <a:srgbClr val="000000"/>
                </a:solidFill>
              </a:rPr>
              <a:t>An audit is an </a:t>
            </a:r>
            <a:r>
              <a:rPr lang="en-GB" altLang="en-US" sz="2000" b="1" i="1" kern="0" dirty="0">
                <a:solidFill>
                  <a:srgbClr val="000000"/>
                </a:solidFill>
              </a:rPr>
              <a:t>independent</a:t>
            </a:r>
            <a:r>
              <a:rPr lang="en-GB" altLang="en-US" sz="2000" kern="0" dirty="0">
                <a:solidFill>
                  <a:srgbClr val="000000"/>
                </a:solidFill>
              </a:rPr>
              <a:t> check of a set of financial statements by a firm of auditors</a:t>
            </a:r>
            <a:r>
              <a:rPr lang="en-GB" altLang="en-US" sz="1600" kern="0" dirty="0">
                <a:solidFill>
                  <a:srgbClr val="000000"/>
                </a:solidFill>
              </a:rPr>
              <a:t>.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GB" altLang="en-US" sz="800" b="1" kern="0" dirty="0">
              <a:solidFill>
                <a:srgbClr val="000000"/>
              </a:solidFill>
            </a:endParaRP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2000" kern="0" dirty="0">
                <a:solidFill>
                  <a:srgbClr val="000000"/>
                </a:solidFill>
              </a:rPr>
              <a:t>Role- to give an opinion on the “True &amp; Fair View”</a:t>
            </a:r>
            <a:endParaRPr lang="en-GB" altLang="en-US" sz="2000" i="1" kern="0" dirty="0">
              <a:solidFill>
                <a:srgbClr val="000000"/>
              </a:solidFill>
            </a:endParaRP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GB" altLang="en-US" sz="1000" kern="0" dirty="0">
              <a:solidFill>
                <a:srgbClr val="000000"/>
              </a:solidFill>
            </a:endParaRP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2000" kern="0" dirty="0">
                <a:solidFill>
                  <a:srgbClr val="000000"/>
                </a:solidFill>
              </a:rPr>
              <a:t>Opinion is given in the Auditors Report –part of the financial statements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GB" altLang="en-US" sz="800" b="1" kern="0" dirty="0">
              <a:solidFill>
                <a:srgbClr val="000000"/>
              </a:solidFill>
            </a:endParaRP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2000" kern="0" dirty="0">
                <a:solidFill>
                  <a:srgbClr val="000000"/>
                </a:solidFill>
              </a:rPr>
              <a:t>Appointed by the directors on behalf of the shareholders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GB" altLang="en-US" sz="800" b="1" kern="0" dirty="0">
              <a:solidFill>
                <a:srgbClr val="000000"/>
              </a:solidFill>
            </a:endParaRP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2000" kern="0" dirty="0">
                <a:solidFill>
                  <a:srgbClr val="000000"/>
                </a:solidFill>
              </a:rPr>
              <a:t>Usually unchanging each year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GB" altLang="en-US" sz="800" b="1" kern="0" dirty="0">
              <a:solidFill>
                <a:srgbClr val="000000"/>
              </a:solidFill>
            </a:endParaRP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GB" altLang="en-US" sz="2000" kern="0" dirty="0">
                <a:solidFill>
                  <a:srgbClr val="000000"/>
                </a:solidFill>
              </a:rPr>
              <a:t>Generally, only large companies must have audits (company law)</a:t>
            </a:r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26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012001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b="1" kern="0" dirty="0">
                <a:solidFill>
                  <a:srgbClr val="000000"/>
                </a:solidFill>
              </a:rPr>
              <a:t>Auditors Report and the audit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800" b="1" kern="0" dirty="0">
              <a:solidFill>
                <a:srgbClr val="000000"/>
              </a:solidFill>
            </a:endParaRP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000" kern="0" dirty="0">
                <a:solidFill>
                  <a:srgbClr val="000000"/>
                </a:solidFill>
              </a:rPr>
              <a:t>If the auditor finds problems, they will give a “Qualified” audit opinion: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800" kern="0" dirty="0">
              <a:solidFill>
                <a:srgbClr val="000000"/>
              </a:solidFill>
            </a:endParaRPr>
          </a:p>
          <a:p>
            <a:pPr marL="285750" indent="-28575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b="1" kern="0" dirty="0">
                <a:solidFill>
                  <a:srgbClr val="000000"/>
                </a:solidFill>
              </a:rPr>
              <a:t>Going Concern </a:t>
            </a:r>
            <a:r>
              <a:rPr lang="en-GB" sz="2000" kern="0" dirty="0">
                <a:solidFill>
                  <a:srgbClr val="000000"/>
                </a:solidFill>
              </a:rPr>
              <a:t>– they expect the company to become insolvent within 12 months of the Balance Sheet date</a:t>
            </a:r>
          </a:p>
          <a:p>
            <a:pPr mar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br>
              <a:rPr lang="en-GB" sz="800" kern="0" dirty="0">
                <a:solidFill>
                  <a:srgbClr val="000000"/>
                </a:solidFill>
              </a:rPr>
            </a:br>
            <a:endParaRPr lang="en-GB" sz="800" kern="0" dirty="0">
              <a:solidFill>
                <a:srgbClr val="000000"/>
              </a:solidFill>
            </a:endParaRPr>
          </a:p>
          <a:p>
            <a:pPr marL="285750" indent="-28575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b="1" kern="0" dirty="0">
                <a:solidFill>
                  <a:srgbClr val="000000"/>
                </a:solidFill>
              </a:rPr>
              <a:t>Limitation in Scope </a:t>
            </a:r>
            <a:r>
              <a:rPr lang="en-GB" sz="2000" kern="0" dirty="0">
                <a:solidFill>
                  <a:srgbClr val="000000"/>
                </a:solidFill>
              </a:rPr>
              <a:t>– they were not able to check everything e.g. some records were not available / incomplete</a:t>
            </a:r>
          </a:p>
          <a:p>
            <a:pPr marL="171450" indent="-17145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800" kern="0" dirty="0">
              <a:solidFill>
                <a:srgbClr val="000000"/>
              </a:solidFill>
            </a:endParaRPr>
          </a:p>
          <a:p>
            <a:pPr marL="171450" indent="-17145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800" kern="0" dirty="0">
              <a:solidFill>
                <a:srgbClr val="000000"/>
              </a:solidFill>
            </a:endParaRPr>
          </a:p>
          <a:p>
            <a:pPr marL="285750" indent="-28575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b="1" kern="0" dirty="0">
                <a:solidFill>
                  <a:srgbClr val="000000"/>
                </a:solidFill>
              </a:rPr>
              <a:t>Disagreement</a:t>
            </a:r>
            <a:r>
              <a:rPr lang="en-GB" sz="2000" kern="0" dirty="0">
                <a:solidFill>
                  <a:srgbClr val="000000"/>
                </a:solidFill>
              </a:rPr>
              <a:t> – The auditors and directors could not agree on the accounting treatment of some items in the annul accounts</a:t>
            </a:r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27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193639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Financial Statements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3200" b="1" dirty="0"/>
              <a:t>Lets look at some Financial Statements…..</a:t>
            </a:r>
          </a:p>
          <a:p>
            <a:pPr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3300" b="1" dirty="0"/>
              <a:t>Jones Sample Accounts Ltd</a:t>
            </a:r>
          </a:p>
          <a:p>
            <a:pPr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3300" b="1" dirty="0"/>
              <a:t>ABC Manufacture Ltd</a:t>
            </a:r>
          </a:p>
          <a:p>
            <a:pPr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3300" b="1" dirty="0"/>
              <a:t>Next Plc</a:t>
            </a:r>
          </a:p>
          <a:p>
            <a:pPr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3300" b="1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300" b="1" dirty="0"/>
              <a:t>Exercises Q1, Q2, Q3.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28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2369646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2888</Words>
  <Application>Microsoft Office PowerPoint</Application>
  <PresentationFormat>On-screen Show (4:3)</PresentationFormat>
  <Paragraphs>591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1_Office Theme</vt:lpstr>
      <vt:lpstr>PowerPoint Presentation</vt:lpstr>
      <vt:lpstr>Financial Statements</vt:lpstr>
      <vt:lpstr>Financial Statements</vt:lpstr>
      <vt:lpstr>Financial Statements</vt:lpstr>
      <vt:lpstr>Financial Statements</vt:lpstr>
      <vt:lpstr>Financial Statements….in more detail</vt:lpstr>
      <vt:lpstr>Financial Statements</vt:lpstr>
      <vt:lpstr>Financial Statements</vt:lpstr>
      <vt:lpstr>PowerPoint Presentation</vt:lpstr>
      <vt:lpstr>Financial Statements</vt:lpstr>
      <vt:lpstr>Financial Statements</vt:lpstr>
      <vt:lpstr>PowerPoint Presentation</vt:lpstr>
      <vt:lpstr>Financial Statements</vt:lpstr>
      <vt:lpstr>Financial Statements</vt:lpstr>
      <vt:lpstr>Financial Statements</vt:lpstr>
      <vt:lpstr>Financial Statements</vt:lpstr>
      <vt:lpstr>Financial Statements</vt:lpstr>
      <vt:lpstr>Financial Statements</vt:lpstr>
      <vt:lpstr>Top Half of a Balance Sheet</vt:lpstr>
      <vt:lpstr>Financial Statements</vt:lpstr>
      <vt:lpstr>Bottom Half of a Balance Sheet</vt:lpstr>
      <vt:lpstr>Put them together…</vt:lpstr>
      <vt:lpstr>PowerPoint Presentation</vt:lpstr>
      <vt:lpstr>Financial Statements</vt:lpstr>
      <vt:lpstr>Financial Statements</vt:lpstr>
      <vt:lpstr>Financial Statements</vt:lpstr>
      <vt:lpstr>Financial Statements</vt:lpstr>
      <vt:lpstr>Financial Statements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1</cp:revision>
  <dcterms:created xsi:type="dcterms:W3CDTF">2019-10-13T10:35:38Z</dcterms:created>
  <dcterms:modified xsi:type="dcterms:W3CDTF">2019-10-13T10:43:47Z</dcterms:modified>
</cp:coreProperties>
</file>