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Default Extension="vml" ContentType="application/vnd.openxmlformats-officedocument.vmlDrawing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74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67" autoAdjust="0"/>
    <p:restoredTop sz="94660"/>
  </p:normalViewPr>
  <p:slideViewPr>
    <p:cSldViewPr>
      <p:cViewPr varScale="1">
        <p:scale>
          <a:sx n="69" d="100"/>
          <a:sy n="69" d="100"/>
        </p:scale>
        <p:origin x="-5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10/4/2010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B660F4D-4E2F-448A-8490-6AAEC260CB5E}" type="slidenum">
              <a:rPr lang="en-GB"/>
              <a:pPr/>
              <a:t>2</a:t>
            </a:fld>
            <a:endParaRPr lang="en-GB"/>
          </a:p>
        </p:txBody>
      </p:sp>
      <p:sp>
        <p:nvSpPr>
          <p:cNvPr id="1024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8E54C0F-A8B8-4FAE-932F-80D1C9DF778F}" type="slidenum">
              <a:rPr lang="en-GB"/>
              <a:pPr/>
              <a:t>3</a:t>
            </a:fld>
            <a:endParaRPr lang="en-GB"/>
          </a:p>
        </p:txBody>
      </p:sp>
      <p:sp>
        <p:nvSpPr>
          <p:cNvPr id="1126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B7F81C9-6564-4627-8F6A-832B552E96C5}" type="slidenum">
              <a:rPr lang="en-GB"/>
              <a:pPr/>
              <a:t>4</a:t>
            </a:fld>
            <a:endParaRPr lang="en-GB"/>
          </a:p>
        </p:txBody>
      </p:sp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928813" y="4929188"/>
            <a:ext cx="5168900" cy="132715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0876" rIns="90000" bIns="45000"/>
          <a:lstStyle/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Level : </a:t>
            </a:r>
            <a:r>
              <a:rPr lang="en-GB" dirty="0" smtClean="0">
                <a:solidFill>
                  <a:srgbClr val="408000"/>
                </a:solidFill>
                <a:cs typeface="Lucida Sans Unicode" charset="0"/>
              </a:rPr>
              <a:t>Foundation 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Lecturer :Tim Tudor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Email : timothy.tudor@smu.ac.uk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Year : 2010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687388" y="1079500"/>
            <a:ext cx="77724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83808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lang="en-GB" sz="4400" b="1" dirty="0" smtClean="0">
                <a:solidFill>
                  <a:srgbClr val="408000"/>
                </a:solidFill>
              </a:rPr>
              <a:t>Engineering Science</a:t>
            </a:r>
            <a:br>
              <a:rPr lang="en-GB" sz="4400" b="1" dirty="0" smtClean="0">
                <a:solidFill>
                  <a:srgbClr val="408000"/>
                </a:solidFill>
              </a:rPr>
            </a:br>
            <a:r>
              <a:rPr lang="en-GB" sz="4400" b="1" dirty="0" smtClean="0">
                <a:solidFill>
                  <a:srgbClr val="408000"/>
                </a:solidFill>
              </a:rPr>
              <a:t>Electronics</a:t>
            </a: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6050" y="2879725"/>
            <a:ext cx="3794125" cy="1785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b="1">
                <a:solidFill>
                  <a:srgbClr val="408000"/>
                </a:solidFill>
              </a:rPr>
              <a:t>Syllabus</a:t>
            </a:r>
          </a:p>
        </p:txBody>
      </p:sp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marL="342900" indent="-341313"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>
                <a:solidFill>
                  <a:srgbClr val="008000"/>
                </a:solidFill>
                <a:ea typeface="MS Gothic" charset="0"/>
                <a:cs typeface="MS Gothic" charset="0"/>
              </a:rPr>
              <a:t>Aims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1.	To provide an introduction to the fundamental principles of solid mechanics.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2.	To provide an introduction to fundamental principles of fluid mechanics and thermal energy.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3.	To establish an understanding of engineering units of measurement.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4.        </a:t>
            </a:r>
            <a:r>
              <a:rPr lang="en-GB" sz="1400" b="1" dirty="0" smtClean="0">
                <a:solidFill>
                  <a:srgbClr val="00AE00"/>
                </a:solidFill>
                <a:ea typeface="MS Gothic" charset="0"/>
                <a:cs typeface="MS Gothic" charset="0"/>
              </a:rPr>
              <a:t> To provide an introduction to electrical science</a:t>
            </a: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b="1">
                <a:solidFill>
                  <a:srgbClr val="408000"/>
                </a:solidFill>
              </a:rPr>
              <a:t>Syllabus</a:t>
            </a: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>
                <a:solidFill>
                  <a:srgbClr val="008000"/>
                </a:solidFill>
                <a:ea typeface="MS Gothic" charset="0"/>
                <a:cs typeface="MS Gothic" charset="0"/>
              </a:rPr>
              <a:t>Outcome Statements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>
                <a:solidFill>
                  <a:srgbClr val="000000"/>
                </a:solidFill>
                <a:ea typeface="MS Gothic" charset="0"/>
                <a:cs typeface="MS Gothic" charset="0"/>
              </a:rPr>
              <a:t>Upon the successful completion of this module the student will be able to demonstrate: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lvl="1">
              <a:spcBef>
                <a:spcPts val="400"/>
              </a:spcBef>
              <a:buFont typeface="Arial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   Identify and apply appropriate physical principles and relationships in the solution of engineering problems.</a:t>
            </a:r>
          </a:p>
          <a:p>
            <a:pPr hangingPunct="1">
              <a:spcBef>
                <a:spcPts val="400"/>
              </a:spcBef>
              <a:buFont typeface="Arial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lvl="1">
              <a:spcBef>
                <a:spcPts val="400"/>
              </a:spcBef>
              <a:buFont typeface="Arial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   Manipulate equations to produce numerical values in engineering units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b="1">
                <a:solidFill>
                  <a:srgbClr val="408000"/>
                </a:solidFill>
              </a:rPr>
              <a:t>Syllabus</a:t>
            </a:r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marL="342900" indent="-341313"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>
                <a:solidFill>
                  <a:srgbClr val="008000"/>
                </a:solidFill>
                <a:ea typeface="MS Gothic" charset="0"/>
                <a:cs typeface="MS Gothic" charset="0"/>
              </a:rPr>
              <a:t>Indicative Content</a:t>
            </a:r>
          </a:p>
          <a:p>
            <a:pPr marL="342900" indent="-341313"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Electrical current/voltage.  Mechanical analogies. 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  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Heating effect of current, variation of resistance with temperature incandescent lamp.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Resistors in series and parallel. 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 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Voltage divider and current divider. 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 Simple circuit calculations, use of Ohm’s law and Kirchhoff’s laws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...</a:t>
            </a: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b="1" dirty="0">
                <a:solidFill>
                  <a:srgbClr val="408000"/>
                </a:solidFill>
              </a:rPr>
              <a:t>Syllabus</a:t>
            </a: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marL="342900" indent="-341313"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2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Delivery</a:t>
            </a:r>
          </a:p>
          <a:p>
            <a:pPr marL="342900" indent="-341313"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1 hour lecture per week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2 groups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Content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lvl="1"/>
            <a:endParaRPr lang="en-GB" sz="1400" dirty="0">
              <a:solidFill>
                <a:srgbClr val="000000"/>
              </a:solidFill>
            </a:endParaRPr>
          </a:p>
          <a:p>
            <a:pPr lvl="1"/>
            <a:r>
              <a:rPr lang="en-GB" sz="1600" dirty="0" smtClean="0"/>
              <a:t>Able to use circuit theory to determine voltage, current and resistance in direct current (DC) Circuits</a:t>
            </a:r>
          </a:p>
          <a:p>
            <a:pPr>
              <a:buFont typeface="Arial" pitchFamily="34" charset="0"/>
              <a:buChar char="•"/>
            </a:pPr>
            <a:endParaRPr lang="en-GB" sz="1600" dirty="0" smtClean="0"/>
          </a:p>
          <a:p>
            <a:pPr lvl="1">
              <a:buFont typeface="Arial" pitchFamily="34" charset="0"/>
              <a:buChar char="•"/>
            </a:pPr>
            <a:r>
              <a:rPr lang="en-GB" sz="1600" dirty="0" smtClean="0"/>
              <a:t>DC circuit theory</a:t>
            </a:r>
          </a:p>
          <a:p>
            <a:pPr lvl="1">
              <a:buFont typeface="Arial" pitchFamily="34" charset="0"/>
              <a:buChar char="•"/>
            </a:pPr>
            <a:endParaRPr lang="en-GB" sz="1600" dirty="0" smtClean="0"/>
          </a:p>
          <a:p>
            <a:pPr lvl="1">
              <a:buFont typeface="Arial" pitchFamily="34" charset="0"/>
              <a:buChar char="•"/>
            </a:pPr>
            <a:r>
              <a:rPr lang="en-GB" sz="1600" dirty="0" smtClean="0"/>
              <a:t>DC networks: networks with one DC power source and at least five components e.g. DC power</a:t>
            </a:r>
          </a:p>
          <a:p>
            <a:pPr lvl="1">
              <a:buFont typeface="Arial" pitchFamily="34" charset="0"/>
              <a:buChar char="•"/>
            </a:pPr>
            <a:endParaRPr lang="en-GB" sz="1600" dirty="0" smtClean="0"/>
          </a:p>
          <a:p>
            <a:pPr lvl="1">
              <a:buFont typeface="Arial" pitchFamily="34" charset="0"/>
              <a:buChar char="•"/>
            </a:pPr>
            <a:r>
              <a:rPr lang="en-GB" sz="1600" dirty="0" smtClean="0"/>
              <a:t>Measurements in DC circuits: safe use of a </a:t>
            </a:r>
            <a:r>
              <a:rPr lang="en-GB" sz="1600" dirty="0" err="1" smtClean="0"/>
              <a:t>multimeter</a:t>
            </a:r>
            <a:r>
              <a:rPr lang="en-GB" sz="1600" dirty="0" smtClean="0"/>
              <a:t> e.g. setting, handling, health and safety</a:t>
            </a:r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Electricity is conducted through a substance by the </a:t>
            </a:r>
            <a:r>
              <a:rPr lang="en-GB" b="1" dirty="0" smtClean="0"/>
              <a:t>movement of electrons </a:t>
            </a:r>
            <a:r>
              <a:rPr lang="en-GB" dirty="0" smtClean="0"/>
              <a:t>from one molecule to another.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Each electron possesses </a:t>
            </a:r>
            <a:r>
              <a:rPr lang="en-GB" b="1" dirty="0" smtClean="0"/>
              <a:t>energy</a:t>
            </a:r>
          </a:p>
          <a:p>
            <a:pPr>
              <a:buFont typeface="Arial" pitchFamily="34" charset="0"/>
              <a:buChar char="•"/>
            </a:pPr>
            <a:endParaRPr lang="en-GB" b="1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Flow of electricity transfers energy from one place to another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Some materials such as copper have atoms with a large number of orbiting electrons so electrons jump easily from one to another.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Other materials have few electrons (e.g. polymers and glass) so they do not conduct electricity very well. </a:t>
            </a:r>
          </a:p>
          <a:p>
            <a:endParaRPr lang="en-GB" sz="1400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In order to make electricity flow along a conductor, a </a:t>
            </a:r>
            <a:r>
              <a:rPr lang="en-GB" b="1" dirty="0" smtClean="0"/>
              <a:t>force</a:t>
            </a:r>
            <a:r>
              <a:rPr lang="en-GB" dirty="0" smtClean="0"/>
              <a:t> is needed to make them jump from one atom to another.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This is the voltage or potential difference.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</a:t>
            </a:r>
            <a:r>
              <a:rPr lang="en-GB" b="1" dirty="0" smtClean="0"/>
              <a:t>Voltage is like pressure </a:t>
            </a:r>
            <a:r>
              <a:rPr lang="en-GB" dirty="0" smtClean="0"/>
              <a:t>in a pipe which is needed to make a liquid flow along it.</a:t>
            </a:r>
            <a:endParaRPr lang="en-GB" sz="1400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Fluids do not flow easily through a pipe because of the </a:t>
            </a:r>
            <a:r>
              <a:rPr lang="en-GB" b="1" dirty="0" smtClean="0"/>
              <a:t>frictional resistance</a:t>
            </a:r>
            <a:r>
              <a:rPr lang="en-GB" dirty="0" smtClean="0"/>
              <a:t>. If you wish to make a fluid flow faster, the pressure behind it must be increased.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If the pipe is long and narrow the pressure required is much larger than if it was short and wide.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In the same way, if an electrical conductor has lots of free electrons, a smaller voltage is needed to make them flow than for a conductor with few free electrons.</a:t>
            </a: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Wherever friction is present, a force is needed to cause movement and energy is lost as heat as a result.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E.g. slide an object on a rough surface or force fluid through a restriction.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The same is also true of conductors.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A large voltage is needed to make the electrons flow through a poor conductor and it heats up as a result and loses energy.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The property which governs how easily the electrons flow is called </a:t>
            </a:r>
            <a:r>
              <a:rPr lang="en-GB" b="1" dirty="0" smtClean="0"/>
              <a:t>RESISTANCE</a:t>
            </a:r>
            <a:r>
              <a:rPr lang="en-GB" dirty="0" smtClean="0"/>
              <a:t> (R).</a:t>
            </a: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- Analogies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r>
              <a:rPr lang="en-GB" dirty="0" smtClean="0"/>
              <a:t> Note the analogies between </a:t>
            </a:r>
          </a:p>
          <a:p>
            <a:endParaRPr lang="en-GB" b="1" dirty="0" smtClean="0"/>
          </a:p>
          <a:p>
            <a:r>
              <a:rPr lang="en-GB" b="1" dirty="0" smtClean="0"/>
              <a:t>Electricity	</a:t>
            </a:r>
            <a:r>
              <a:rPr lang="en-GB" b="1" dirty="0" smtClean="0">
                <a:sym typeface="Wingdings" pitchFamily="2" charset="2"/>
              </a:rPr>
              <a:t> Mechanics	 Fluids</a:t>
            </a:r>
            <a:endParaRPr lang="en-GB" b="1" dirty="0" smtClean="0"/>
          </a:p>
          <a:p>
            <a:endParaRPr lang="en-GB" dirty="0" smtClean="0"/>
          </a:p>
          <a:p>
            <a:r>
              <a:rPr lang="en-GB" dirty="0" smtClean="0"/>
              <a:t>Voltage 		</a:t>
            </a:r>
            <a:r>
              <a:rPr lang="en-GB" dirty="0" smtClean="0">
                <a:sym typeface="Wingdings" pitchFamily="2" charset="2"/>
              </a:rPr>
              <a:t> </a:t>
            </a:r>
            <a:r>
              <a:rPr lang="en-GB" dirty="0" smtClean="0"/>
              <a:t>Force 	</a:t>
            </a:r>
            <a:r>
              <a:rPr lang="en-GB" dirty="0" smtClean="0">
                <a:sym typeface="Wingdings" pitchFamily="2" charset="2"/>
              </a:rPr>
              <a:t></a:t>
            </a:r>
            <a:r>
              <a:rPr lang="en-GB" dirty="0" smtClean="0"/>
              <a:t> Pressure.</a:t>
            </a:r>
          </a:p>
          <a:p>
            <a:r>
              <a:rPr lang="en-GB" dirty="0" smtClean="0"/>
              <a:t>Current 		</a:t>
            </a:r>
            <a:r>
              <a:rPr lang="en-GB" dirty="0" smtClean="0">
                <a:sym typeface="Wingdings" pitchFamily="2" charset="2"/>
              </a:rPr>
              <a:t></a:t>
            </a:r>
            <a:r>
              <a:rPr lang="en-GB" dirty="0" smtClean="0"/>
              <a:t> Movement 	</a:t>
            </a:r>
            <a:r>
              <a:rPr lang="en-GB" dirty="0" smtClean="0">
                <a:sym typeface="Wingdings" pitchFamily="2" charset="2"/>
              </a:rPr>
              <a:t></a:t>
            </a:r>
            <a:r>
              <a:rPr lang="en-GB" dirty="0" smtClean="0"/>
              <a:t> Flow rate.</a:t>
            </a:r>
          </a:p>
          <a:p>
            <a:r>
              <a:rPr lang="en-GB" dirty="0" smtClean="0"/>
              <a:t>Resistance 	</a:t>
            </a:r>
            <a:r>
              <a:rPr lang="en-GB" dirty="0" smtClean="0">
                <a:sym typeface="Wingdings" pitchFamily="2" charset="2"/>
              </a:rPr>
              <a:t></a:t>
            </a:r>
            <a:r>
              <a:rPr lang="en-GB" dirty="0" smtClean="0"/>
              <a:t> Friction 	</a:t>
            </a:r>
            <a:r>
              <a:rPr lang="en-GB" dirty="0" smtClean="0">
                <a:sym typeface="Wingdings" pitchFamily="2" charset="2"/>
              </a:rPr>
              <a:t> </a:t>
            </a:r>
            <a:r>
              <a:rPr lang="en-GB" dirty="0" smtClean="0"/>
              <a:t>Restriction / Viscosity</a:t>
            </a: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Electron Energy and Charge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r>
              <a:rPr lang="en-GB" dirty="0" smtClean="0"/>
              <a:t> Each electron carries a small amount of energy equal to -160.25 x 10</a:t>
            </a:r>
            <a:r>
              <a:rPr lang="en-GB" baseline="30000" dirty="0" smtClean="0"/>
              <a:t>-21</a:t>
            </a:r>
            <a:r>
              <a:rPr lang="en-GB" dirty="0" smtClean="0"/>
              <a:t> Joules per Volt.</a:t>
            </a:r>
          </a:p>
          <a:p>
            <a:endParaRPr lang="en-GB" dirty="0" smtClean="0"/>
          </a:p>
          <a:p>
            <a:r>
              <a:rPr lang="en-GB" dirty="0" smtClean="0"/>
              <a:t> The greater the voltage, the greater this energy becomes. </a:t>
            </a:r>
          </a:p>
          <a:p>
            <a:endParaRPr lang="en-GB" dirty="0" smtClean="0"/>
          </a:p>
          <a:p>
            <a:r>
              <a:rPr lang="en-GB" dirty="0" smtClean="0"/>
              <a:t>The total energy per volt is called the </a:t>
            </a:r>
            <a:r>
              <a:rPr lang="en-GB" b="1" dirty="0" smtClean="0"/>
              <a:t>CHARGE</a:t>
            </a:r>
            <a:r>
              <a:rPr lang="en-GB" dirty="0" smtClean="0"/>
              <a:t> (Q) and this is measured in Coulombs.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1785918" y="4500570"/>
          <a:ext cx="5438383" cy="428641"/>
        </p:xfrm>
        <a:graphic>
          <a:graphicData uri="http://schemas.openxmlformats.org/presentationml/2006/ole">
            <p:oleObj spid="_x0000_s1026" name="Equation" r:id="rId4" imgW="2577960" imgH="2030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Current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r>
              <a:rPr lang="en-GB" dirty="0" smtClean="0"/>
              <a:t> The charge transferred per second is called the </a:t>
            </a:r>
            <a:r>
              <a:rPr lang="en-GB" b="1" dirty="0" smtClean="0"/>
              <a:t>CURRENT</a:t>
            </a:r>
            <a:r>
              <a:rPr lang="en-GB" dirty="0" smtClean="0"/>
              <a:t> (I) and this is measured in Amperes (A).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1 Amp = 1 Coulomb per second.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2285984" y="3143248"/>
          <a:ext cx="4394200" cy="831850"/>
        </p:xfrm>
        <a:graphic>
          <a:graphicData uri="http://schemas.openxmlformats.org/presentationml/2006/ole">
            <p:oleObj spid="_x0000_s3075" name="Equation" r:id="rId4" imgW="2082600" imgH="393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Current Conventions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ea typeface="MS Gothic" charset="0"/>
                <a:cs typeface="MS Gothic" charset="0"/>
              </a:rPr>
              <a:t>Don’t get confused!</a:t>
            </a:r>
            <a:endParaRPr lang="en-GB" sz="2000" b="1" dirty="0"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r>
              <a:rPr lang="en-GB" dirty="0" smtClean="0"/>
              <a:t>Electrons flow from –</a:t>
            </a:r>
            <a:r>
              <a:rPr lang="en-GB" dirty="0" err="1" smtClean="0"/>
              <a:t>ve</a:t>
            </a:r>
            <a:r>
              <a:rPr lang="en-GB" dirty="0" smtClean="0"/>
              <a:t> to positive terminal of battery. Attracted to positive terminal as they have negative charge.</a:t>
            </a:r>
          </a:p>
          <a:p>
            <a:endParaRPr lang="en-GB" dirty="0" smtClean="0"/>
          </a:p>
          <a:p>
            <a:r>
              <a:rPr lang="en-GB" dirty="0" smtClean="0"/>
              <a:t>BUT conventional </a:t>
            </a:r>
            <a:r>
              <a:rPr lang="en-GB" b="1" dirty="0" smtClean="0"/>
              <a:t>Current , I ,</a:t>
            </a:r>
            <a:r>
              <a:rPr lang="en-GB" dirty="0" smtClean="0"/>
              <a:t> is defined to be in opposite direction i.e. +</a:t>
            </a:r>
            <a:r>
              <a:rPr lang="en-GB" dirty="0" err="1" smtClean="0"/>
              <a:t>ve</a:t>
            </a:r>
            <a:r>
              <a:rPr lang="en-GB" dirty="0" smtClean="0"/>
              <a:t> to -</a:t>
            </a:r>
            <a:r>
              <a:rPr lang="en-GB" dirty="0" err="1" smtClean="0"/>
              <a:t>ve</a:t>
            </a: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7172" name="Picture 4" descr="http://upload.wikimedia.org/wikipedia/commons/thumb/2/2e/Current_notation.svg/230px-Current_notation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78824" y="4076716"/>
            <a:ext cx="3050498" cy="2281242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Examples 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pPr marL="342900" indent="-342900">
              <a:buAutoNum type="arabicPeriod"/>
            </a:pPr>
            <a:r>
              <a:rPr lang="en-GB" dirty="0" smtClean="0"/>
              <a:t>A charge of 500 Coulombs flows through a conductor in 200 seconds. What is the average current?					</a:t>
            </a:r>
          </a:p>
          <a:p>
            <a:pPr marL="342900" indent="-342900"/>
            <a:r>
              <a:rPr lang="en-GB" dirty="0" smtClean="0"/>
              <a:t>									(2.5 A)</a:t>
            </a:r>
          </a:p>
          <a:p>
            <a:endParaRPr lang="en-GB" dirty="0" smtClean="0"/>
          </a:p>
          <a:p>
            <a:pPr marL="342900" indent="-342900">
              <a:buAutoNum type="arabicPeriod" startAt="2"/>
            </a:pPr>
            <a:r>
              <a:rPr lang="en-GB" dirty="0" smtClean="0"/>
              <a:t>A Battery holds a charge of 2000 Coulombs at a potential of 12 Volts. What is the energy stored?</a:t>
            </a:r>
          </a:p>
          <a:p>
            <a:pPr marL="3543300" lvl="7" indent="-342900"/>
            <a:r>
              <a:rPr lang="en-GB" dirty="0" smtClean="0"/>
              <a:t>					 (24000 Joules)</a:t>
            </a: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Potential Difference (P.D) Fluid Analogy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/>
              <a:t>Another term for voltage difference from fluid analogy. 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/>
              <a:t>Liquid flows from left to right along horizontal tube (Level difference) 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/>
              <a:t>Pressure head (pressure in pipe) falls due to friction</a:t>
            </a:r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 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The height of the column of liquid represents potential energy</a:t>
            </a:r>
          </a:p>
          <a:p>
            <a:endParaRPr lang="en-GB" sz="1600" dirty="0" smtClean="0"/>
          </a:p>
          <a:p>
            <a:r>
              <a:rPr lang="en-GB" sz="1600" dirty="0" smtClean="0"/>
              <a:t>The difference in height between points A and B is called the POTENTIAL DIFFERENCE</a:t>
            </a: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dirty="0" smtClean="0"/>
          </a:p>
          <a:p>
            <a:pPr marL="3543300" lvl="7" indent="-342900"/>
            <a:endParaRPr lang="en-GB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 l="16113" t="60547" r="13574" b="16015"/>
          <a:stretch>
            <a:fillRect/>
          </a:stretch>
        </p:blipFill>
        <p:spPr bwMode="auto">
          <a:xfrm>
            <a:off x="1071538" y="4929198"/>
            <a:ext cx="6858048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Potential Difference (P.D)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 l="19043" t="22461" r="17236" b="22851"/>
          <a:stretch>
            <a:fillRect/>
          </a:stretch>
        </p:blipFill>
        <p:spPr bwMode="auto">
          <a:xfrm>
            <a:off x="4143372" y="2357430"/>
            <a:ext cx="4691946" cy="3020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3889373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/>
              <a:t>Electrical circuit analogous to the fluid example.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A wire conducts electric current from the positive terminal of the battery to 0V.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Resistance of the wire </a:t>
            </a:r>
            <a:r>
              <a:rPr lang="en-GB" sz="1600" dirty="0" smtClean="0">
                <a:sym typeface="Wingdings" pitchFamily="2" charset="2"/>
              </a:rPr>
              <a:t> </a:t>
            </a:r>
            <a:r>
              <a:rPr lang="en-GB" sz="1600" dirty="0" smtClean="0"/>
              <a:t>voltage falls</a:t>
            </a:r>
          </a:p>
          <a:p>
            <a:r>
              <a:rPr lang="en-GB" sz="1600" dirty="0" smtClean="0"/>
              <a:t>along the length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Voltage difference between two points  is POTENTIAL DIFFERENCE e.g. A and B </a:t>
            </a:r>
            <a:endParaRPr lang="en-GB" sz="16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332</TotalTime>
  <Words>868</Words>
  <Application>Microsoft Office PowerPoint</Application>
  <PresentationFormat>On-screen Show (4:3)</PresentationFormat>
  <Paragraphs>229</Paragraphs>
  <Slides>17</Slides>
  <Notes>16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9" baseType="lpstr">
      <vt:lpstr>SMU POWERPOINT TEMPLATE</vt:lpstr>
      <vt:lpstr>Equation</vt:lpstr>
      <vt:lpstr>Slide 1</vt:lpstr>
      <vt:lpstr>Syllabus</vt:lpstr>
      <vt:lpstr>Syllabus</vt:lpstr>
      <vt:lpstr>Syllabus</vt:lpstr>
      <vt:lpstr>Syllabus</vt:lpstr>
      <vt:lpstr>Topic 1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fad-tt</cp:lastModifiedBy>
  <cp:revision>46</cp:revision>
  <dcterms:created xsi:type="dcterms:W3CDTF">2010-09-22T08:44:59Z</dcterms:created>
  <dcterms:modified xsi:type="dcterms:W3CDTF">2010-10-04T08:25:38Z</dcterms:modified>
</cp:coreProperties>
</file>