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theme/themeOverride35.xml" ContentType="application/vnd.openxmlformats-officedocument.themeOverride+xml"/>
  <Override PartName="/ppt/theme/themeOverride36.xml" ContentType="application/vnd.openxmlformats-officedocument.themeOverride+xml"/>
  <Override PartName="/ppt/theme/themeOverride37.xml" ContentType="application/vnd.openxmlformats-officedocument.themeOverride+xml"/>
  <Override PartName="/ppt/theme/themeOverride38.xml" ContentType="application/vnd.openxmlformats-officedocument.themeOverride+xml"/>
  <Override PartName="/ppt/theme/themeOverride39.xml" ContentType="application/vnd.openxmlformats-officedocument.themeOverride+xml"/>
  <Override PartName="/ppt/theme/themeOverride40.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p:sldMasterIdLst>
    <p:sldMasterId id="2147483648" r:id="rId1"/>
  </p:sldMasterIdLst>
  <p:notesMasterIdLst>
    <p:notesMasterId r:id="rId42"/>
  </p:notesMasterIdLst>
  <p:handoutMasterIdLst>
    <p:handoutMasterId r:id="rId43"/>
  </p:handoutMasterIdLst>
  <p:sldIdLst>
    <p:sldId id="371" r:id="rId2"/>
    <p:sldId id="995" r:id="rId3"/>
    <p:sldId id="996" r:id="rId4"/>
    <p:sldId id="998" r:id="rId5"/>
    <p:sldId id="997" r:id="rId6"/>
    <p:sldId id="1002" r:id="rId7"/>
    <p:sldId id="1005" r:id="rId8"/>
    <p:sldId id="999" r:id="rId9"/>
    <p:sldId id="1008" r:id="rId10"/>
    <p:sldId id="1000" r:id="rId11"/>
    <p:sldId id="1001" r:id="rId12"/>
    <p:sldId id="1010" r:id="rId13"/>
    <p:sldId id="1003" r:id="rId14"/>
    <p:sldId id="1004" r:id="rId15"/>
    <p:sldId id="1012" r:id="rId16"/>
    <p:sldId id="1013" r:id="rId17"/>
    <p:sldId id="1014" r:id="rId18"/>
    <p:sldId id="1015" r:id="rId19"/>
    <p:sldId id="1016" r:id="rId20"/>
    <p:sldId id="1017" r:id="rId21"/>
    <p:sldId id="1019" r:id="rId22"/>
    <p:sldId id="1018" r:id="rId23"/>
    <p:sldId id="1020" r:id="rId24"/>
    <p:sldId id="1021" r:id="rId25"/>
    <p:sldId id="1022" r:id="rId26"/>
    <p:sldId id="1024" r:id="rId27"/>
    <p:sldId id="1026" r:id="rId28"/>
    <p:sldId id="1028" r:id="rId29"/>
    <p:sldId id="1023" r:id="rId30"/>
    <p:sldId id="1030" r:id="rId31"/>
    <p:sldId id="1032" r:id="rId32"/>
    <p:sldId id="1034" r:id="rId33"/>
    <p:sldId id="1025" r:id="rId34"/>
    <p:sldId id="1027" r:id="rId35"/>
    <p:sldId id="1036" r:id="rId36"/>
    <p:sldId id="1029" r:id="rId37"/>
    <p:sldId id="1031" r:id="rId38"/>
    <p:sldId id="1033" r:id="rId39"/>
    <p:sldId id="1035" r:id="rId40"/>
    <p:sldId id="1037" r:id="rId41"/>
  </p:sldIdLst>
  <p:sldSz cx="12190413" cy="6859588"/>
  <p:notesSz cx="9144000" cy="6858000"/>
  <p:defaultTex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06" autoAdjust="0"/>
    <p:restoredTop sz="86176" autoAdjust="0"/>
  </p:normalViewPr>
  <p:slideViewPr>
    <p:cSldViewPr>
      <p:cViewPr varScale="1">
        <p:scale>
          <a:sx n="52" d="100"/>
          <a:sy n="52" d="100"/>
        </p:scale>
        <p:origin x="730" y="269"/>
      </p:cViewPr>
      <p:guideLst>
        <p:guide orient="horz" pos="2160"/>
        <p:guide pos="3840"/>
      </p:guideLst>
    </p:cSldViewPr>
  </p:slideViewPr>
  <p:outlineViewPr>
    <p:cViewPr>
      <p:scale>
        <a:sx n="33" d="100"/>
        <a:sy n="33" d="100"/>
      </p:scale>
      <p:origin x="252" y="59814"/>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EB915022-A997-4DF3-8499-075E49A52474}" type="datetimeFigureOut">
              <a:rPr lang="zh-CN" altLang="en-US" smtClean="0"/>
              <a:t>2025/10/24</a:t>
            </a:fld>
            <a:endParaRPr lang="zh-CN" altLang="en-US"/>
          </a:p>
        </p:txBody>
      </p:sp>
      <p:sp>
        <p:nvSpPr>
          <p:cNvPr id="4" name="页脚占位符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82DF80B7-87AD-4D22-82DF-3074D172CFF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D2A4731B-CE8C-46D1-AE18-5115C7560FE6}" type="datetimeFigureOut">
              <a:rPr lang="zh-CN" altLang="en-US" smtClean="0"/>
              <a:t>2025/10/24</a:t>
            </a:fld>
            <a:endParaRPr lang="zh-CN" altLang="en-US"/>
          </a:p>
        </p:txBody>
      </p:sp>
      <p:sp>
        <p:nvSpPr>
          <p:cNvPr id="4" name="幻灯片图像占位符 3"/>
          <p:cNvSpPr>
            <a:spLocks noGrp="1" noRot="1" noChangeAspect="1"/>
          </p:cNvSpPr>
          <p:nvPr>
            <p:ph type="sldImg" idx="2"/>
          </p:nvPr>
        </p:nvSpPr>
        <p:spPr>
          <a:xfrm>
            <a:off x="2287588" y="514350"/>
            <a:ext cx="4568825" cy="257175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AB63FA80-F00C-4A7E-884D-8773B4EA9B65}" type="slidenum">
              <a:rPr lang="zh-CN" altLang="en-US" smtClean="0"/>
              <a:t>‹#›</a:t>
            </a:fld>
            <a:endParaRPr lang="zh-CN" altLang="en-US"/>
          </a:p>
        </p:txBody>
      </p:sp>
    </p:spTree>
    <p:extLst>
      <p:ext uri="{BB962C8B-B14F-4D97-AF65-F5344CB8AC3E}">
        <p14:creationId xmlns:p14="http://schemas.microsoft.com/office/powerpoint/2010/main" val="923321321"/>
      </p:ext>
    </p:extLst>
  </p:cSld>
  <p:clrMap bg1="lt1" tx1="dk1" bg2="lt2" tx2="dk2" accent1="accent1" accent2="accent2" accent3="accent3" accent4="accent4" accent5="accent5" accent6="accent6" hlink="hlink" folHlink="folHlink"/>
  <p:hf sldNum="0" hdr="0" ftr="0" dt="0"/>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283" y="2130919"/>
            <a:ext cx="10361851" cy="1470366"/>
          </a:xfrm>
        </p:spPr>
        <p:txBody>
          <a:bodyPr/>
          <a:lstStyle/>
          <a:p>
            <a:r>
              <a:rPr lang="zh-CN" altLang="en-US"/>
              <a:t>单击此处编辑母版标题样式</a:t>
            </a:r>
          </a:p>
        </p:txBody>
      </p:sp>
      <p:sp>
        <p:nvSpPr>
          <p:cNvPr id="3" name="副标题 2"/>
          <p:cNvSpPr>
            <a:spLocks noGrp="1"/>
          </p:cNvSpPr>
          <p:nvPr>
            <p:ph type="subTitle" idx="1"/>
          </p:nvPr>
        </p:nvSpPr>
        <p:spPr>
          <a:xfrm>
            <a:off x="1828564" y="3887100"/>
            <a:ext cx="8533289" cy="1753006"/>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800" indent="0" algn="ctr">
              <a:buNone/>
              <a:defRPr>
                <a:solidFill>
                  <a:schemeClr val="tx1">
                    <a:tint val="75000"/>
                  </a:schemeClr>
                </a:solidFill>
              </a:defRPr>
            </a:lvl4pPr>
            <a:lvl5pPr marL="2438400" indent="0" algn="ctr">
              <a:buNone/>
              <a:defRPr>
                <a:solidFill>
                  <a:schemeClr val="tx1">
                    <a:tint val="75000"/>
                  </a:schemeClr>
                </a:solidFill>
              </a:defRPr>
            </a:lvl5pPr>
            <a:lvl6pPr marL="3048000" indent="0" algn="ctr">
              <a:buNone/>
              <a:defRPr>
                <a:solidFill>
                  <a:schemeClr val="tx1">
                    <a:tint val="75000"/>
                  </a:schemeClr>
                </a:solidFill>
              </a:defRPr>
            </a:lvl6pPr>
            <a:lvl7pPr marL="3657600" indent="0" algn="ctr">
              <a:buNone/>
              <a:defRPr>
                <a:solidFill>
                  <a:schemeClr val="tx1">
                    <a:tint val="75000"/>
                  </a:schemeClr>
                </a:solidFill>
              </a:defRPr>
            </a:lvl7pPr>
            <a:lvl8pPr marL="4267200" indent="0" algn="ctr">
              <a:buNone/>
              <a:defRPr>
                <a:solidFill>
                  <a:schemeClr val="tx1">
                    <a:tint val="75000"/>
                  </a:schemeClr>
                </a:solidFill>
              </a:defRPr>
            </a:lvl8pPr>
            <a:lvl9pPr marL="48768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7A009EC-57E2-404F-85A6-5BD9FEAB1787}" type="datetime1">
              <a:rPr lang="zh-CN" altLang="en-US" smtClean="0"/>
              <a:t>2025/10/24</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a:xfrm>
            <a:off x="2" y="6230646"/>
            <a:ext cx="792089" cy="628942"/>
          </a:xfrm>
          <a:prstGeom prst="rect">
            <a:avLst/>
          </a:prstGeom>
        </p:spPr>
        <p:txBody>
          <a:bodyPr/>
          <a:lstStyle>
            <a:lvl1pPr>
              <a:defRPr sz="2800"/>
            </a:lvl1pPr>
          </a:lstStyle>
          <a:p>
            <a:fld id="{7183A52F-D388-438E-A748-ED6C72307AC6}"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91EB6F-1D34-AB4D-AA80-22D269F95281}" type="datetime1">
              <a:rPr lang="zh-CN" altLang="en-US" smtClean="0"/>
              <a:t>2025/10/24</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2961" y="4407922"/>
            <a:ext cx="10361851" cy="1362390"/>
          </a:xfrm>
        </p:spPr>
        <p:txBody>
          <a:bodyPr anchor="t"/>
          <a:lstStyle>
            <a:lvl1pPr algn="l">
              <a:defRPr sz="5300" b="1" cap="all"/>
            </a:lvl1pPr>
          </a:lstStyle>
          <a:p>
            <a:r>
              <a:rPr lang="zh-CN" altLang="en-US"/>
              <a:t>单击此处编辑母版标题样式</a:t>
            </a:r>
          </a:p>
        </p:txBody>
      </p:sp>
      <p:sp>
        <p:nvSpPr>
          <p:cNvPr id="3" name="文本占位符 2"/>
          <p:cNvSpPr>
            <a:spLocks noGrp="1"/>
          </p:cNvSpPr>
          <p:nvPr>
            <p:ph type="body" idx="1"/>
          </p:nvPr>
        </p:nvSpPr>
        <p:spPr>
          <a:xfrm>
            <a:off x="962961" y="2907388"/>
            <a:ext cx="10361851" cy="1500534"/>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100">
                <a:solidFill>
                  <a:schemeClr val="tx1">
                    <a:tint val="75000"/>
                  </a:schemeClr>
                </a:solidFill>
              </a:defRPr>
            </a:lvl3pPr>
            <a:lvl4pPr marL="1828800" indent="0">
              <a:buNone/>
              <a:defRPr sz="1900">
                <a:solidFill>
                  <a:schemeClr val="tx1">
                    <a:tint val="75000"/>
                  </a:schemeClr>
                </a:solidFill>
              </a:defRPr>
            </a:lvl4pPr>
            <a:lvl5pPr marL="2438400" indent="0">
              <a:buNone/>
              <a:defRPr sz="1900">
                <a:solidFill>
                  <a:schemeClr val="tx1">
                    <a:tint val="75000"/>
                  </a:schemeClr>
                </a:solidFill>
              </a:defRPr>
            </a:lvl5pPr>
            <a:lvl6pPr marL="3048000" indent="0">
              <a:buNone/>
              <a:defRPr sz="1900">
                <a:solidFill>
                  <a:schemeClr val="tx1">
                    <a:tint val="75000"/>
                  </a:schemeClr>
                </a:solidFill>
              </a:defRPr>
            </a:lvl6pPr>
            <a:lvl7pPr marL="3657600" indent="0">
              <a:buNone/>
              <a:defRPr sz="1900">
                <a:solidFill>
                  <a:schemeClr val="tx1">
                    <a:tint val="75000"/>
                  </a:schemeClr>
                </a:solidFill>
              </a:defRPr>
            </a:lvl7pPr>
            <a:lvl8pPr marL="4267200" indent="0">
              <a:buNone/>
              <a:defRPr sz="1900">
                <a:solidFill>
                  <a:schemeClr val="tx1">
                    <a:tint val="75000"/>
                  </a:schemeClr>
                </a:solidFill>
              </a:defRPr>
            </a:lvl8pPr>
            <a:lvl9pPr marL="4876800" indent="0">
              <a:buNone/>
              <a:defRPr sz="19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3B8C24D9-D21A-7C40-A680-405A948FFC92}" type="datetime1">
              <a:rPr lang="zh-CN" altLang="en-US" smtClean="0"/>
              <a:t>2025/10/24</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52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679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51F7683-F025-B44E-AE06-E33914094DCF}" type="datetime1">
              <a:rPr lang="zh-CN" altLang="en-US" smtClean="0"/>
              <a:t>2025/10/24</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521" y="1535471"/>
            <a:ext cx="5386216"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4" name="内容占位符 3"/>
          <p:cNvSpPr>
            <a:spLocks noGrp="1"/>
          </p:cNvSpPr>
          <p:nvPr>
            <p:ph sz="half" idx="2"/>
          </p:nvPr>
        </p:nvSpPr>
        <p:spPr>
          <a:xfrm>
            <a:off x="609521" y="2175380"/>
            <a:ext cx="5386216"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2562" y="1535471"/>
            <a:ext cx="5388332"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6" name="内容占位符 5"/>
          <p:cNvSpPr>
            <a:spLocks noGrp="1"/>
          </p:cNvSpPr>
          <p:nvPr>
            <p:ph sz="quarter" idx="4"/>
          </p:nvPr>
        </p:nvSpPr>
        <p:spPr>
          <a:xfrm>
            <a:off x="6192562" y="2175380"/>
            <a:ext cx="5388332"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01CD85D-A002-D84D-8524-D85E87E005ED}" type="datetime1">
              <a:rPr lang="zh-CN" altLang="en-US" smtClean="0"/>
              <a:t>2025/10/24</a:t>
            </a:fld>
            <a:endParaRPr lang="zh-CN" altLang="en-US"/>
          </a:p>
        </p:txBody>
      </p:sp>
      <p:sp>
        <p:nvSpPr>
          <p:cNvPr id="8" name="页脚占位符 7"/>
          <p:cNvSpPr>
            <a:spLocks noGrp="1"/>
          </p:cNvSpPr>
          <p:nvPr>
            <p:ph type="ftr" sz="quarter" idx="11"/>
          </p:nvPr>
        </p:nvSpPr>
        <p:spPr/>
        <p:txBody>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8BAC96D-1B80-A24D-973F-DCD017EFAAA7}" type="datetime1">
              <a:rPr lang="zh-CN" altLang="en-US" smtClean="0"/>
              <a:t>2025/10/24</a:t>
            </a:fld>
            <a:endParaRPr lang="zh-CN" altLang="en-US"/>
          </a:p>
        </p:txBody>
      </p:sp>
      <p:sp>
        <p:nvSpPr>
          <p:cNvPr id="4" name="页脚占位符 3"/>
          <p:cNvSpPr>
            <a:spLocks noGrp="1"/>
          </p:cNvSpPr>
          <p:nvPr>
            <p:ph type="ftr" sz="quarter" idx="11"/>
          </p:nvPr>
        </p:nvSpPr>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EFDB423-F4EB-1244-AC62-4B4A08009BC0}" type="datetime1">
              <a:rPr lang="zh-CN" altLang="en-US" smtClean="0"/>
              <a:t>2025/10/24</a:t>
            </a:fld>
            <a:endParaRPr lang="zh-CN" altLang="en-US"/>
          </a:p>
        </p:txBody>
      </p:sp>
      <p:sp>
        <p:nvSpPr>
          <p:cNvPr id="3" name="页脚占位符 2"/>
          <p:cNvSpPr>
            <a:spLocks noGrp="1"/>
          </p:cNvSpPr>
          <p:nvPr>
            <p:ph type="ftr" sz="quarter" idx="11"/>
          </p:nvPr>
        </p:nvSpPr>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23" y="273114"/>
            <a:ext cx="4010562" cy="1162320"/>
          </a:xfrm>
        </p:spPr>
        <p:txBody>
          <a:bodyPr anchor="b"/>
          <a:lstStyle>
            <a:lvl1pPr algn="l">
              <a:defRPr sz="2700" b="1"/>
            </a:lvl1pPr>
          </a:lstStyle>
          <a:p>
            <a:r>
              <a:rPr lang="zh-CN" altLang="en-US"/>
              <a:t>单击此处编辑母版标题样式</a:t>
            </a:r>
          </a:p>
        </p:txBody>
      </p:sp>
      <p:sp>
        <p:nvSpPr>
          <p:cNvPr id="3" name="内容占位符 2"/>
          <p:cNvSpPr>
            <a:spLocks noGrp="1"/>
          </p:cNvSpPr>
          <p:nvPr>
            <p:ph idx="1"/>
          </p:nvPr>
        </p:nvSpPr>
        <p:spPr>
          <a:xfrm>
            <a:off x="4766113" y="273114"/>
            <a:ext cx="6814779" cy="5854469"/>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523" y="1435436"/>
            <a:ext cx="4010562" cy="46921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2DA494E-93C7-DF40-A7EF-8902FB8B9286}" type="datetime1">
              <a:rPr lang="zh-CN" altLang="en-US" smtClean="0"/>
              <a:t>2025/10/24</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406" y="4801712"/>
            <a:ext cx="7314248" cy="566870"/>
          </a:xfrm>
        </p:spPr>
        <p:txBody>
          <a:bodyPr anchor="b"/>
          <a:lstStyle>
            <a:lvl1pPr algn="l">
              <a:defRPr sz="2700" b="1"/>
            </a:lvl1pPr>
          </a:lstStyle>
          <a:p>
            <a:r>
              <a:rPr lang="zh-CN" altLang="en-US"/>
              <a:t>单击此处编辑母版标题样式</a:t>
            </a:r>
          </a:p>
        </p:txBody>
      </p:sp>
      <p:sp>
        <p:nvSpPr>
          <p:cNvPr id="3" name="图片占位符 2"/>
          <p:cNvSpPr>
            <a:spLocks noGrp="1"/>
          </p:cNvSpPr>
          <p:nvPr>
            <p:ph type="pic" idx="1"/>
          </p:nvPr>
        </p:nvSpPr>
        <p:spPr>
          <a:xfrm>
            <a:off x="2389406" y="612918"/>
            <a:ext cx="7314248" cy="4115753"/>
          </a:xfrm>
        </p:spPr>
        <p:txBody>
          <a:bodyPr/>
          <a:lstStyle>
            <a:lvl1pPr marL="0" indent="0">
              <a:buNone/>
              <a:defRPr sz="4300"/>
            </a:lvl1pPr>
            <a:lvl2pPr marL="609600" indent="0">
              <a:buNone/>
              <a:defRPr sz="3700"/>
            </a:lvl2pPr>
            <a:lvl3pPr marL="1219200" indent="0">
              <a:buNone/>
              <a:defRPr sz="3200"/>
            </a:lvl3pPr>
            <a:lvl4pPr marL="1828800" indent="0">
              <a:buNone/>
              <a:defRPr sz="2700"/>
            </a:lvl4pPr>
            <a:lvl5pPr marL="2438400" indent="0">
              <a:buNone/>
              <a:defRPr sz="2700"/>
            </a:lvl5pPr>
            <a:lvl6pPr marL="3048000" indent="0">
              <a:buNone/>
              <a:defRPr sz="2700"/>
            </a:lvl6pPr>
            <a:lvl7pPr marL="3657600" indent="0">
              <a:buNone/>
              <a:defRPr sz="2700"/>
            </a:lvl7pPr>
            <a:lvl8pPr marL="4267200" indent="0">
              <a:buNone/>
              <a:defRPr sz="2700"/>
            </a:lvl8pPr>
            <a:lvl9pPr marL="4876800" indent="0">
              <a:buNone/>
              <a:defRPr sz="2700"/>
            </a:lvl9pPr>
          </a:lstStyle>
          <a:p>
            <a:endParaRPr lang="zh-CN" altLang="en-US"/>
          </a:p>
        </p:txBody>
      </p:sp>
      <p:sp>
        <p:nvSpPr>
          <p:cNvPr id="4" name="文本占位符 3"/>
          <p:cNvSpPr>
            <a:spLocks noGrp="1"/>
          </p:cNvSpPr>
          <p:nvPr>
            <p:ph type="body" sz="half" idx="2"/>
          </p:nvPr>
        </p:nvSpPr>
        <p:spPr>
          <a:xfrm>
            <a:off x="2389406" y="5368583"/>
            <a:ext cx="7314248" cy="8050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2171EA-63BC-D448-8BB3-CC8128F1A6E9}" type="datetime1">
              <a:rPr lang="zh-CN" altLang="en-US" smtClean="0"/>
              <a:t>2025/10/24</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8" name="Slide Number Placeholder 5"/>
          <p:cNvSpPr txBox="1"/>
          <p:nvPr/>
        </p:nvSpPr>
        <p:spPr>
          <a:xfrm>
            <a:off x="-62129" y="6238108"/>
            <a:ext cx="779665" cy="621483"/>
          </a:xfrm>
          <a:prstGeom prst="rect">
            <a:avLst/>
          </a:prstGeom>
        </p:spPr>
        <p:txBody>
          <a:bodyPr vert="horz" lIns="121917" tIns="60958" rIns="121917" bIns="60958" rtlCol="0" anchor="ctr"/>
          <a:lstStyle>
            <a:lvl1pPr>
              <a:defRPr sz="2800">
                <a:solidFill>
                  <a:schemeClr val="tx1"/>
                </a:solidFill>
              </a:defRPr>
            </a:lvl1pPr>
          </a:lstStyle>
          <a:p>
            <a:pPr marL="0" marR="0" lvl="0" indent="0" algn="r" defTabSz="1219200" rtl="0" eaLnBrk="1" fontAlgn="auto" latinLnBrk="0" hangingPunct="1">
              <a:lnSpc>
                <a:spcPct val="100000"/>
              </a:lnSpc>
              <a:spcBef>
                <a:spcPts val="0"/>
              </a:spcBef>
              <a:spcAft>
                <a:spcPts val="0"/>
              </a:spcAft>
              <a:buClrTx/>
              <a:buSzTx/>
              <a:buFontTx/>
              <a:buNone/>
              <a:defRPr/>
            </a:pPr>
            <a:endParaRPr kumimoji="0" lang="en-US" altLang="zh-TW" sz="2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B004C8EF-C26B-584E-9CEF-AD13F86556E4}" type="datetime1">
              <a:rPr lang="zh-CN" altLang="en-US" smtClean="0"/>
              <a:t>2025/10/24</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8049" y="274702"/>
            <a:ext cx="2742843" cy="5852880"/>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523" y="274702"/>
            <a:ext cx="8025355" cy="5852880"/>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63EA9FA-7BEF-1148-A3D2-9F0C72892EB9}" type="datetime1">
              <a:rPr lang="zh-CN" altLang="en-US" smtClean="0"/>
              <a:t>2025/10/24</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21" y="274702"/>
            <a:ext cx="10971372" cy="1143265"/>
          </a:xfrm>
          <a:prstGeom prst="rect">
            <a:avLst/>
          </a:prstGeom>
        </p:spPr>
        <p:txBody>
          <a:bodyPr vert="horz" lIns="121917" tIns="60958" rIns="121917" bIns="60958" rtlCol="0" anchor="ctr">
            <a:normAutofit/>
          </a:bodyPr>
          <a:lstStyle/>
          <a:p>
            <a:r>
              <a:rPr lang="zh-CN" altLang="en-US"/>
              <a:t>单击此处编辑母版标题样式</a:t>
            </a:r>
          </a:p>
        </p:txBody>
      </p:sp>
      <p:sp>
        <p:nvSpPr>
          <p:cNvPr id="3" name="文本占位符 2"/>
          <p:cNvSpPr>
            <a:spLocks noGrp="1"/>
          </p:cNvSpPr>
          <p:nvPr>
            <p:ph type="body" idx="1"/>
          </p:nvPr>
        </p:nvSpPr>
        <p:spPr>
          <a:xfrm>
            <a:off x="609521" y="1600574"/>
            <a:ext cx="10971372" cy="4527011"/>
          </a:xfrm>
          <a:prstGeom prst="rect">
            <a:avLst/>
          </a:prstGeom>
        </p:spPr>
        <p:txBody>
          <a:bodyPr vert="horz" lIns="121917" tIns="60958" rIns="121917" bIns="60958"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609521" y="6357822"/>
            <a:ext cx="2844430" cy="365210"/>
          </a:xfrm>
          <a:prstGeom prst="rect">
            <a:avLst/>
          </a:prstGeom>
        </p:spPr>
        <p:txBody>
          <a:bodyPr vert="horz" lIns="121917" tIns="60958" rIns="121917" bIns="60958" rtlCol="0" anchor="ctr"/>
          <a:lstStyle>
            <a:lvl1pPr algn="l">
              <a:defRPr sz="1600">
                <a:solidFill>
                  <a:schemeClr val="tx1">
                    <a:tint val="75000"/>
                  </a:schemeClr>
                </a:solidFill>
              </a:defRPr>
            </a:lvl1pPr>
          </a:lstStyle>
          <a:p>
            <a:fld id="{654EA20B-5F01-614A-AE90-09D6BDF5EBFA}" type="datetime1">
              <a:rPr lang="zh-CN" altLang="en-US" smtClean="0"/>
              <a:t>2025/10/24</a:t>
            </a:fld>
            <a:endParaRPr lang="zh-CN" altLang="en-US"/>
          </a:p>
        </p:txBody>
      </p:sp>
      <p:sp>
        <p:nvSpPr>
          <p:cNvPr id="5" name="页脚占位符 4"/>
          <p:cNvSpPr>
            <a:spLocks noGrp="1"/>
          </p:cNvSpPr>
          <p:nvPr>
            <p:ph type="ftr" sz="quarter" idx="3"/>
          </p:nvPr>
        </p:nvSpPr>
        <p:spPr>
          <a:xfrm>
            <a:off x="4165060" y="6357822"/>
            <a:ext cx="3860297" cy="365210"/>
          </a:xfrm>
          <a:prstGeom prst="rect">
            <a:avLst/>
          </a:prstGeom>
        </p:spPr>
        <p:txBody>
          <a:bodyPr vert="horz" lIns="121917" tIns="60958" rIns="121917" bIns="60958" rtlCol="0" anchor="ctr"/>
          <a:lstStyle>
            <a:lvl1pPr algn="ctr">
              <a:defRPr sz="1600">
                <a:solidFill>
                  <a:schemeClr val="tx1">
                    <a:tint val="75000"/>
                  </a:schemeClr>
                </a:solidFill>
              </a:defRPr>
            </a:lvl1pPr>
          </a:lstStyle>
          <a:p>
            <a:endParaRPr lang="zh-CN" altLang="en-US"/>
          </a:p>
        </p:txBody>
      </p:sp>
      <p:sp>
        <p:nvSpPr>
          <p:cNvPr id="7" name="灯片编号占位符 5"/>
          <p:cNvSpPr txBox="1"/>
          <p:nvPr/>
        </p:nvSpPr>
        <p:spPr>
          <a:xfrm>
            <a:off x="2" y="6230646"/>
            <a:ext cx="792089" cy="628942"/>
          </a:xfrm>
          <a:prstGeom prst="rect">
            <a:avLst/>
          </a:prstGeom>
        </p:spPr>
        <p:txBody>
          <a:bodyPr/>
          <a:lstStyle>
            <a:defPPr>
              <a:defRPr lang="zh-CN"/>
            </a:defPPr>
            <a:lvl1pPr marL="0" algn="l" defTabSz="1219200" rtl="0" eaLnBrk="1" latinLnBrk="0" hangingPunct="1">
              <a:defRPr sz="28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fld id="{7183A52F-D388-438E-A748-ED6C72307AC6}" type="slidenum">
              <a:rPr lang="zh-CN" altLang="en-US" smtClean="0"/>
              <a:t>‹#›</a:t>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9200"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1000" algn="l" defTabSz="1219200" rtl="0" eaLnBrk="1" latinLnBrk="0" hangingPunct="1">
        <a:spcBef>
          <a:spcPct val="20000"/>
        </a:spcBef>
        <a:buFont typeface="Arial" panose="020B0604020202020204" pitchFamily="34" charset="0"/>
        <a:buChar char="–"/>
        <a:defRPr sz="3700" kern="1200">
          <a:solidFill>
            <a:schemeClr val="tx1"/>
          </a:solidFill>
          <a:latin typeface="+mn-lt"/>
          <a:ea typeface="+mn-ea"/>
          <a:cs typeface="+mn-cs"/>
        </a:defRPr>
      </a:lvl2pPr>
      <a:lvl3pPr marL="1524000" indent="-304800" algn="l" defTabSz="12192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3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32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8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24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20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1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1.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15.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6.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7.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8.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9.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0.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1.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2.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3.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4.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5.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6.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7.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8.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9.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0.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1.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2.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3.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4.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5.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6.xml"/></Relationships>
</file>

<file path=ppt/slides/_rels/slide3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7.xml"/></Relationships>
</file>

<file path=ppt/slides/_rels/slide3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8.xml"/></Relationships>
</file>

<file path=ppt/slides/_rels/slide3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9.xml"/></Relationships>
</file>

<file path=ppt/slides/_rels/slide4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9713D151-9717-9270-6C22-4F5CFE9E008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317" b="91367" l="9462" r="89462">
                        <a14:foregroundMark x1="17419" y1="50839" x2="17204" y2="51559"/>
                        <a14:foregroundMark x1="85161" y1="48921" x2="86237" y2="49400"/>
                        <a14:foregroundMark x1="74624" y1="22542" x2="75699" y2="22542"/>
                        <a14:foregroundMark x1="70753" y1="20863" x2="70538" y2="21343"/>
                        <a14:foregroundMark x1="68602" y1="18705" x2="68602" y2="18705"/>
                        <a14:foregroundMark x1="69462" y1="12230" x2="69892" y2="12230"/>
                        <a14:foregroundMark x1="74839" y1="16787" x2="74839" y2="17506"/>
                        <a14:foregroundMark x1="55054" y1="10791" x2="56129" y2="11271"/>
                        <a14:foregroundMark x1="49677" y1="11271" x2="50108" y2="11751"/>
                        <a14:foregroundMark x1="55914" y1="5995" x2="56559" y2="6715"/>
                        <a14:foregroundMark x1="59355" y1="6235" x2="59355" y2="6235"/>
                        <a14:foregroundMark x1="62151" y1="7434" x2="62151" y2="7434"/>
                        <a14:foregroundMark x1="52043" y1="4556" x2="52043" y2="4556"/>
                        <a14:foregroundMark x1="44301" y1="6235" x2="44516" y2="6235"/>
                        <a14:foregroundMark x1="46667" y1="14388" x2="46667" y2="14868"/>
                        <a14:foregroundMark x1="42581" y1="15588" x2="42581" y2="15588"/>
                        <a14:foregroundMark x1="35699" y1="13429" x2="35269" y2="13189"/>
                        <a14:foregroundMark x1="39785" y1="15348" x2="39785" y2="15348"/>
                        <a14:foregroundMark x1="39785" y1="15348" x2="39785" y2="15348"/>
                        <a14:foregroundMark x1="33978" y1="15827" x2="33978" y2="15827"/>
                        <a14:foregroundMark x1="33978" y1="15827" x2="33978" y2="15827"/>
                        <a14:foregroundMark x1="34409" y1="17266" x2="34409" y2="17266"/>
                        <a14:foregroundMark x1="38710" y1="10791" x2="38710" y2="10791"/>
                        <a14:foregroundMark x1="35699" y1="7914" x2="35699" y2="7914"/>
                        <a14:foregroundMark x1="31183" y1="9353" x2="31183" y2="9353"/>
                        <a14:foregroundMark x1="23011" y1="72902" x2="23011" y2="73141"/>
                        <a14:foregroundMark x1="47097" y1="91127" x2="47527" y2="91367"/>
                        <a14:foregroundMark x1="69892" y1="74580" x2="71613" y2="75060"/>
                        <a14:foregroundMark x1="17849" y1="43165" x2="17849" y2="43165"/>
                        <a14:foregroundMark x1="10323" y1="39089" x2="10323" y2="39089"/>
                        <a14:foregroundMark x1="15699" y1="43645" x2="15699" y2="43645"/>
                        <a14:foregroundMark x1="14409" y1="43645" x2="14409" y2="43645"/>
                        <a14:foregroundMark x1="16559" y1="33813" x2="16559" y2="33813"/>
                        <a14:foregroundMark x1="24086" y1="21343" x2="24086" y2="21343"/>
                        <a14:foregroundMark x1="80860" y1="29496" x2="80860" y2="29496"/>
                        <a14:foregroundMark x1="82151" y1="38129" x2="82151" y2="38129"/>
                        <a14:foregroundMark x1="83011" y1="27098" x2="83011" y2="27098"/>
                        <a14:foregroundMark x1="83226" y1="28537" x2="83226" y2="28537"/>
                        <a14:foregroundMark x1="83871" y1="29496" x2="83871" y2="29496"/>
                        <a14:foregroundMark x1="80000" y1="25659" x2="80000" y2="25659"/>
                        <a14:foregroundMark x1="80430" y1="24460" x2="80430" y2="24460"/>
                        <a14:foregroundMark x1="80645" y1="23741" x2="80645" y2="23741"/>
                        <a14:foregroundMark x1="81075" y1="27338" x2="81075" y2="27338"/>
                        <a14:foregroundMark x1="70323" y1="27578" x2="70323" y2="27578"/>
                        <a14:foregroundMark x1="24301" y1="12710" x2="24301" y2="12710"/>
                        <a14:foregroundMark x1="12258" y1="34772" x2="12258" y2="34772"/>
                        <a14:foregroundMark x1="38710" y1="5995" x2="38710" y2="5995"/>
                        <a14:foregroundMark x1="36344" y1="10072" x2="36344" y2="10072"/>
                        <a14:foregroundMark x1="34194" y1="9353" x2="34194" y2="9353"/>
                        <a14:foregroundMark x1="9462" y1="52758" x2="9462" y2="52758"/>
                        <a14:backgroundMark x1="84731" y1="53717" x2="84731" y2="53717"/>
                        <a14:backgroundMark x1="83441" y1="48921" x2="83441" y2="48921"/>
                      </a14:backgroundRemoval>
                    </a14:imgEffect>
                  </a14:imgLayer>
                </a14:imgProps>
              </a:ext>
            </a:extLst>
          </a:blip>
          <a:stretch>
            <a:fillRect/>
          </a:stretch>
        </p:blipFill>
        <p:spPr>
          <a:xfrm>
            <a:off x="4024659" y="0"/>
            <a:ext cx="4302795" cy="7102202"/>
          </a:xfrm>
          <a:prstGeom prst="rect">
            <a:avLst/>
          </a:prstGeom>
          <a:effectLst>
            <a:glow rad="12700">
              <a:schemeClr val="bg1"/>
            </a:glow>
          </a:effectLst>
        </p:spPr>
      </p:pic>
      <p:sp>
        <p:nvSpPr>
          <p:cNvPr id="2" name="文字方塊 1">
            <a:extLst>
              <a:ext uri="{FF2B5EF4-FFF2-40B4-BE49-F238E27FC236}">
                <a16:creationId xmlns:a16="http://schemas.microsoft.com/office/drawing/2014/main" id="{56DCE52C-A9DD-BCB8-D8F8-087B8AA0EE96}"/>
              </a:ext>
            </a:extLst>
          </p:cNvPr>
          <p:cNvSpPr txBox="1"/>
          <p:nvPr/>
        </p:nvSpPr>
        <p:spPr>
          <a:xfrm>
            <a:off x="5633541" y="1989634"/>
            <a:ext cx="923330" cy="3816424"/>
          </a:xfrm>
          <a:prstGeom prst="rect">
            <a:avLst/>
          </a:prstGeom>
          <a:noFill/>
          <a:effectLst>
            <a:glow>
              <a:schemeClr val="bg1"/>
            </a:glow>
          </a:effectLst>
        </p:spPr>
        <p:txBody>
          <a:bodyPr vert="eaVert" wrap="square" rtlCol="0">
            <a:spAutoFit/>
          </a:bodyPr>
          <a:lstStyle/>
          <a:p>
            <a:r>
              <a:rPr lang="zh-CN" altLang="en-US" sz="4800" b="1" dirty="0">
                <a:solidFill>
                  <a:schemeClr val="bg1"/>
                </a:solidFill>
              </a:rPr>
              <a:t>無量壽</a:t>
            </a:r>
            <a:r>
              <a:rPr lang="zh-TW" altLang="en-US" sz="4800" b="1" dirty="0">
                <a:solidFill>
                  <a:schemeClr val="bg1"/>
                </a:solidFill>
              </a:rPr>
              <a:t>經</a:t>
            </a:r>
          </a:p>
        </p:txBody>
      </p:sp>
    </p:spTree>
    <p:extLst>
      <p:ext uri="{BB962C8B-B14F-4D97-AF65-F5344CB8AC3E}">
        <p14:creationId xmlns:p14="http://schemas.microsoft.com/office/powerpoint/2010/main" val="39091526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9C5233CF-CF04-0804-9AF8-532F1F89EEA3}"/>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第廿五講</a:t>
            </a:r>
            <a:endParaRPr lang="en-US" altLang="zh-TW" dirty="0"/>
          </a:p>
        </p:txBody>
      </p:sp>
      <p:sp>
        <p:nvSpPr>
          <p:cNvPr id="5" name="文字方塊 4">
            <a:extLst>
              <a:ext uri="{FF2B5EF4-FFF2-40B4-BE49-F238E27FC236}">
                <a16:creationId xmlns:a16="http://schemas.microsoft.com/office/drawing/2014/main" id="{985303AF-C30B-A2A4-640A-E3318F4AE7FA}"/>
              </a:ext>
            </a:extLst>
          </p:cNvPr>
          <p:cNvSpPr txBox="1"/>
          <p:nvPr/>
        </p:nvSpPr>
        <p:spPr>
          <a:xfrm>
            <a:off x="8816409" y="654142"/>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於所受用。皆無攝取。遍遊佛剎。無愛無厭。亦無希求不希求想。亦無彼我違怨之想。</a:t>
            </a:r>
          </a:p>
        </p:txBody>
      </p:sp>
      <p:sp>
        <p:nvSpPr>
          <p:cNvPr id="6" name="文字方塊 5">
            <a:extLst>
              <a:ext uri="{FF2B5EF4-FFF2-40B4-BE49-F238E27FC236}">
                <a16:creationId xmlns:a16="http://schemas.microsoft.com/office/drawing/2014/main" id="{C744577D-712C-FF6C-972C-34172FB8F105}"/>
              </a:ext>
            </a:extLst>
          </p:cNvPr>
          <p:cNvSpPr txBox="1"/>
          <p:nvPr/>
        </p:nvSpPr>
        <p:spPr>
          <a:xfrm>
            <a:off x="6887001" y="656206"/>
            <a:ext cx="1800493" cy="5551304"/>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㈡從「於所受用」至「不希求想」表彼土菩薩平等遊於十方佛剎，於所受用，皆不著取。</a:t>
            </a:r>
          </a:p>
        </p:txBody>
      </p:sp>
      <p:sp>
        <p:nvSpPr>
          <p:cNvPr id="7" name="文字方塊 6">
            <a:extLst>
              <a:ext uri="{FF2B5EF4-FFF2-40B4-BE49-F238E27FC236}">
                <a16:creationId xmlns:a16="http://schemas.microsoft.com/office/drawing/2014/main" id="{F3AB1CBE-8B29-03FA-C91E-8E325DAEE945}"/>
              </a:ext>
            </a:extLst>
          </p:cNvPr>
          <p:cNvSpPr txBox="1"/>
          <p:nvPr/>
        </p:nvSpPr>
        <p:spPr>
          <a:xfrm>
            <a:off x="3211505" y="618138"/>
            <a:ext cx="3416320" cy="5551304"/>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遊於淨國，亦無愛樂。於諸穢土，亦不厭棄。「亦無希求不希求想」。一法不立，是真無求也。又無希求，是無為。無不希求，是不住無為。不著有為，不住無為，方契中道。以上明彼土菩薩平等遊剎之妙德。</a:t>
            </a:r>
          </a:p>
        </p:txBody>
      </p:sp>
    </p:spTree>
    <p:extLst>
      <p:ext uri="{BB962C8B-B14F-4D97-AF65-F5344CB8AC3E}">
        <p14:creationId xmlns:p14="http://schemas.microsoft.com/office/powerpoint/2010/main" val="139881605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926F8350-34DC-240C-D66F-344084990CC9}"/>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第廿五講</a:t>
            </a:r>
            <a:endParaRPr lang="en-US" altLang="zh-TW" dirty="0"/>
          </a:p>
        </p:txBody>
      </p:sp>
      <p:sp>
        <p:nvSpPr>
          <p:cNvPr id="5" name="文字方塊 4">
            <a:extLst>
              <a:ext uri="{FF2B5EF4-FFF2-40B4-BE49-F238E27FC236}">
                <a16:creationId xmlns:a16="http://schemas.microsoft.com/office/drawing/2014/main" id="{4A5DF840-20D9-DFD7-EB7A-375478D117A4}"/>
              </a:ext>
            </a:extLst>
          </p:cNvPr>
          <p:cNvSpPr txBox="1"/>
          <p:nvPr/>
        </p:nvSpPr>
        <p:spPr>
          <a:xfrm>
            <a:off x="7092677" y="745824"/>
            <a:ext cx="3570208"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㈢明平等度生之德。彼土菩薩有大慈悲，願饒益一切有情，故於一切眾生，不計親疏恩怨，亦無彼我之分，更無違怨之想，視同一子，平等普度。故經云：「亦無彼我違怨之想。」</a:t>
            </a:r>
          </a:p>
        </p:txBody>
      </p:sp>
    </p:spTree>
    <p:extLst>
      <p:ext uri="{BB962C8B-B14F-4D97-AF65-F5344CB8AC3E}">
        <p14:creationId xmlns:p14="http://schemas.microsoft.com/office/powerpoint/2010/main" val="2616671023"/>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F910E0B4-0721-5A00-F5E6-FB5FA8F90700}"/>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第廿五講</a:t>
            </a:r>
            <a:endParaRPr lang="en-US" altLang="zh-TW" dirty="0"/>
          </a:p>
        </p:txBody>
      </p:sp>
      <p:sp>
        <p:nvSpPr>
          <p:cNvPr id="5" name="文字方塊 4">
            <a:extLst>
              <a:ext uri="{FF2B5EF4-FFF2-40B4-BE49-F238E27FC236}">
                <a16:creationId xmlns:a16="http://schemas.microsoft.com/office/drawing/2014/main" id="{BE1719FE-3AE6-4FC9-1317-2D118FEF832F}"/>
              </a:ext>
            </a:extLst>
          </p:cNvPr>
          <p:cNvSpPr txBox="1"/>
          <p:nvPr/>
        </p:nvSpPr>
        <p:spPr>
          <a:xfrm>
            <a:off x="8200856" y="654142"/>
            <a:ext cx="2646878"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何以故。彼諸菩薩。於一切眾生。有大慈悲利益心故。捨離一切執著。成就無量功德。以無礙慧。解法如如。</a:t>
            </a:r>
          </a:p>
        </p:txBody>
      </p:sp>
      <p:sp>
        <p:nvSpPr>
          <p:cNvPr id="6" name="文字方塊 5">
            <a:extLst>
              <a:ext uri="{FF2B5EF4-FFF2-40B4-BE49-F238E27FC236}">
                <a16:creationId xmlns:a16="http://schemas.microsoft.com/office/drawing/2014/main" id="{C0505572-12F3-E6AF-8D8C-306EFF9094D7}"/>
              </a:ext>
            </a:extLst>
          </p:cNvPr>
          <p:cNvSpPr txBox="1"/>
          <p:nvPr/>
        </p:nvSpPr>
        <p:spPr>
          <a:xfrm>
            <a:off x="295644" y="618138"/>
            <a:ext cx="7725192" cy="5551304"/>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以下數句經文，重明自他二利與平等說法之德行，因遊剎度生均不離說法也。但說法不能離自覺，故下云：「捨離一切執著，成就無量功德，以無礙慧，解法如如。」重明自利之行圓滿。此四句以捨離執著為首者，因此實為入道之關鍵。世尊睹明星而徹悟本心，開口第一句便道，一切眾生皆具如來智慧德相，唯以妄想執著不能證得。故知捨離妄想執著，當下便是如來智慧德相。故經續云「成就無量功德」。「無礙慧」者，指圓融通達之佛慧。</a:t>
            </a:r>
            <a:r>
              <a:rPr lang="en-US" altLang="zh-TW" sz="2800" dirty="0">
                <a:solidFill>
                  <a:schemeClr val="bg1">
                    <a:lumMod val="95000"/>
                  </a:schemeClr>
                </a:solidFill>
              </a:rPr>
              <a:t>《</a:t>
            </a:r>
            <a:r>
              <a:rPr lang="zh-TW" altLang="en-US" sz="2800" dirty="0">
                <a:solidFill>
                  <a:schemeClr val="bg1">
                    <a:lumMod val="95000"/>
                  </a:schemeClr>
                </a:solidFill>
              </a:rPr>
              <a:t>魏譯</a:t>
            </a:r>
            <a:r>
              <a:rPr lang="en-US" altLang="zh-TW" sz="2800" dirty="0">
                <a:solidFill>
                  <a:schemeClr val="bg1">
                    <a:lumMod val="95000"/>
                  </a:schemeClr>
                </a:solidFill>
              </a:rPr>
              <a:t>》</a:t>
            </a:r>
            <a:r>
              <a:rPr lang="zh-TW" altLang="en-US" sz="2800" dirty="0">
                <a:solidFill>
                  <a:schemeClr val="bg1">
                    <a:lumMod val="95000"/>
                  </a:schemeClr>
                </a:solidFill>
              </a:rPr>
              <a:t>作「無礙智」。</a:t>
            </a:r>
          </a:p>
        </p:txBody>
      </p:sp>
    </p:spTree>
    <p:extLst>
      <p:ext uri="{BB962C8B-B14F-4D97-AF65-F5344CB8AC3E}">
        <p14:creationId xmlns:p14="http://schemas.microsoft.com/office/powerpoint/2010/main" val="198079445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7F643FB9-1EE9-598D-4A39-5CD3C29AED51}"/>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第廿五講</a:t>
            </a:r>
            <a:endParaRPr lang="en-US" altLang="zh-TW" dirty="0"/>
          </a:p>
        </p:txBody>
      </p:sp>
      <p:sp>
        <p:nvSpPr>
          <p:cNvPr id="5" name="文字方塊 4">
            <a:extLst>
              <a:ext uri="{FF2B5EF4-FFF2-40B4-BE49-F238E27FC236}">
                <a16:creationId xmlns:a16="http://schemas.microsoft.com/office/drawing/2014/main" id="{E3A90081-4861-1E03-FFE2-CAE8B8DA70CD}"/>
              </a:ext>
            </a:extLst>
          </p:cNvPr>
          <p:cNvSpPr txBox="1"/>
          <p:nvPr/>
        </p:nvSpPr>
        <p:spPr>
          <a:xfrm>
            <a:off x="5879182" y="709820"/>
            <a:ext cx="4698722"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「解法如如」。法性之理體，不二平等，故云如。彼此之法皆如，</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曰：「如如是不一不異，不空不有之義。正是中道第一義諦相也。」「彼此皆如」。既「如」故「不異」。又曰「彼此」，故「不一」。故云「如義非一」也。</a:t>
            </a:r>
          </a:p>
        </p:txBody>
      </p:sp>
    </p:spTree>
    <p:extLst>
      <p:ext uri="{BB962C8B-B14F-4D97-AF65-F5344CB8AC3E}">
        <p14:creationId xmlns:p14="http://schemas.microsoft.com/office/powerpoint/2010/main" val="3838328791"/>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D1A26F8A-8C55-9711-FD5A-87BB42BB8285}"/>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第廿五講</a:t>
            </a:r>
            <a:endParaRPr lang="en-US" altLang="zh-TW" dirty="0"/>
          </a:p>
        </p:txBody>
      </p:sp>
      <p:sp>
        <p:nvSpPr>
          <p:cNvPr id="5" name="文字方塊 4">
            <a:extLst>
              <a:ext uri="{FF2B5EF4-FFF2-40B4-BE49-F238E27FC236}">
                <a16:creationId xmlns:a16="http://schemas.microsoft.com/office/drawing/2014/main" id="{C3D95B38-4761-4B67-DCE6-A3012DC04F97}"/>
              </a:ext>
            </a:extLst>
          </p:cNvPr>
          <p:cNvSpPr txBox="1"/>
          <p:nvPr/>
        </p:nvSpPr>
        <p:spPr>
          <a:xfrm>
            <a:off x="9395383" y="654142"/>
            <a:ext cx="141577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善知集滅音聲方便。不欣世語。樂在正論。</a:t>
            </a:r>
          </a:p>
        </p:txBody>
      </p:sp>
      <p:sp>
        <p:nvSpPr>
          <p:cNvPr id="6" name="文字方塊 5">
            <a:extLst>
              <a:ext uri="{FF2B5EF4-FFF2-40B4-BE49-F238E27FC236}">
                <a16:creationId xmlns:a16="http://schemas.microsoft.com/office/drawing/2014/main" id="{C383F1BD-5374-9CD5-1B05-851A01B25CA8}"/>
              </a:ext>
            </a:extLst>
          </p:cNvPr>
          <p:cNvSpPr txBox="1"/>
          <p:nvPr/>
        </p:nvSpPr>
        <p:spPr>
          <a:xfrm>
            <a:off x="1831984" y="636916"/>
            <a:ext cx="7186583" cy="5328592"/>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善知集滅音聲方便」者，「集滅」即苦集滅道四諦法中之集滅二諦，故云集中已兼苦，滅中亦含道。今言集滅，即表四諦。又由於因入果海，果徹因源，因果相涉。小大偏圓，同歸一乘法中。故說四諦之教，是即方便而說，名為「音聲方便」。本段末後曰「不欣世語，樂在正論」者，</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曰：「明其離過，謂非世間無益之論等，專樂說出世大乘究竟了義故。」究竟了義第一義諦之言，方名「正論」。</a:t>
            </a:r>
          </a:p>
        </p:txBody>
      </p:sp>
    </p:spTree>
    <p:extLst>
      <p:ext uri="{BB962C8B-B14F-4D97-AF65-F5344CB8AC3E}">
        <p14:creationId xmlns:p14="http://schemas.microsoft.com/office/powerpoint/2010/main" val="87348369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1C146B86-1355-5F1D-70CA-07D47A340C66}"/>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第廿五講</a:t>
            </a:r>
            <a:endParaRPr lang="en-US" altLang="zh-TW" dirty="0"/>
          </a:p>
        </p:txBody>
      </p:sp>
      <p:sp>
        <p:nvSpPr>
          <p:cNvPr id="5" name="文字方塊 4">
            <a:extLst>
              <a:ext uri="{FF2B5EF4-FFF2-40B4-BE49-F238E27FC236}">
                <a16:creationId xmlns:a16="http://schemas.microsoft.com/office/drawing/2014/main" id="{AD3CF8DC-5EB8-CC60-2B1F-17557081DBF4}"/>
              </a:ext>
            </a:extLst>
          </p:cNvPr>
          <p:cNvSpPr txBox="1"/>
          <p:nvPr/>
        </p:nvSpPr>
        <p:spPr>
          <a:xfrm>
            <a:off x="8816409" y="654142"/>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知一切法。悉皆空寂。生身煩惱。二餘俱盡。於三界中平等勤修。究竟一乘。至於彼岸。</a:t>
            </a:r>
          </a:p>
        </p:txBody>
      </p:sp>
      <p:sp>
        <p:nvSpPr>
          <p:cNvPr id="6" name="文字方塊 5">
            <a:extLst>
              <a:ext uri="{FF2B5EF4-FFF2-40B4-BE49-F238E27FC236}">
                <a16:creationId xmlns:a16="http://schemas.microsoft.com/office/drawing/2014/main" id="{8E774B5D-B344-22A4-C64E-C69B10A0F75C}"/>
              </a:ext>
            </a:extLst>
          </p:cNvPr>
          <p:cNvSpPr txBox="1"/>
          <p:nvPr/>
        </p:nvSpPr>
        <p:spPr>
          <a:xfrm>
            <a:off x="715248" y="765498"/>
            <a:ext cx="7725192" cy="5551304"/>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三、明極樂菩薩德行圓滿。</a:t>
            </a:r>
          </a:p>
          <a:p>
            <a:pPr>
              <a:lnSpc>
                <a:spcPts val="4200"/>
              </a:lnSpc>
            </a:pPr>
            <a:r>
              <a:rPr lang="zh-TW" altLang="en-US" sz="2800" dirty="0">
                <a:solidFill>
                  <a:schemeClr val="bg1">
                    <a:lumMod val="95000"/>
                  </a:schemeClr>
                </a:solidFill>
              </a:rPr>
              <a:t>「知一切法，悉皆空寂」者，極樂菩薩以般若妙慧，了知一切諸法，皆畢竟無所有，不可得，平等空寂。但應諦知一切皆空，不是斷滅。此空寂是實際理體，不是斷空，是第一義空，乃不斷之無。如是契入寂滅平等，故云「知一切法，悉皆空寂」。「生身煩惱，二餘俱盡」。「生身」。可指分段生死之身，與變易生死之身。生身者乃二餘之一。「二餘」者，生身之苦報與煩惱之殘餘。生身是苦果，煩惱是惑因。此二俱盡，謂之「二餘俱盡」。</a:t>
            </a:r>
          </a:p>
        </p:txBody>
      </p:sp>
    </p:spTree>
    <p:extLst>
      <p:ext uri="{BB962C8B-B14F-4D97-AF65-F5344CB8AC3E}">
        <p14:creationId xmlns:p14="http://schemas.microsoft.com/office/powerpoint/2010/main" val="239149351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6F86BF42-EAB7-EECB-65F7-363773BDBB71}"/>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第廿五講</a:t>
            </a:r>
            <a:endParaRPr lang="en-US" altLang="zh-TW" dirty="0"/>
          </a:p>
        </p:txBody>
      </p:sp>
      <p:sp>
        <p:nvSpPr>
          <p:cNvPr id="5" name="文字方塊 4">
            <a:extLst>
              <a:ext uri="{FF2B5EF4-FFF2-40B4-BE49-F238E27FC236}">
                <a16:creationId xmlns:a16="http://schemas.microsoft.com/office/drawing/2014/main" id="{73A7C2AF-320E-5112-BC9B-39DE5A03C240}"/>
              </a:ext>
            </a:extLst>
          </p:cNvPr>
          <p:cNvSpPr txBox="1"/>
          <p:nvPr/>
        </p:nvSpPr>
        <p:spPr>
          <a:xfrm>
            <a:off x="1990750" y="837506"/>
            <a:ext cx="8648521"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究竟一乘」。「一乘」者，成佛唯一之至道，最極圓頓之教法。乘為車乘，以喻佛之教法。教法可載運行人登於涅槃彼岸，故名為乘。窮盡一佛乘之理，謂之「究竟一乘」。蓋極樂諸大菩薩，悲誓宏深，雖居極樂，但為哀憫眾生，故仍示現於三界生死之中。住平等慧，精勤修習。故經云「於三界中，平等勤修」。究竟了達實相一乘之理，得至涅槃彼岸。故云「至於彼岸」。</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曰：「彼岸，涅槃妙果也。」涅槃之極果，即至高無上之果覺，究竟成佛也。</a:t>
            </a:r>
          </a:p>
        </p:txBody>
      </p:sp>
    </p:spTree>
    <p:extLst>
      <p:ext uri="{BB962C8B-B14F-4D97-AF65-F5344CB8AC3E}">
        <p14:creationId xmlns:p14="http://schemas.microsoft.com/office/powerpoint/2010/main" val="2033040107"/>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B50B0B71-E72E-5C18-2FCC-311C9D4A8B29}"/>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第廿五講</a:t>
            </a:r>
            <a:endParaRPr lang="en-US" altLang="zh-TW" dirty="0"/>
          </a:p>
        </p:txBody>
      </p:sp>
      <p:sp>
        <p:nvSpPr>
          <p:cNvPr id="5" name="文字方塊 4">
            <a:extLst>
              <a:ext uri="{FF2B5EF4-FFF2-40B4-BE49-F238E27FC236}">
                <a16:creationId xmlns:a16="http://schemas.microsoft.com/office/drawing/2014/main" id="{86D70C92-673E-16F9-0277-080689415C4E}"/>
              </a:ext>
            </a:extLst>
          </p:cNvPr>
          <p:cNvSpPr txBox="1"/>
          <p:nvPr/>
        </p:nvSpPr>
        <p:spPr>
          <a:xfrm>
            <a:off x="9431962" y="654142"/>
            <a:ext cx="141577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決斷疑網。證無所得。以方便智。增長了知。</a:t>
            </a:r>
          </a:p>
        </p:txBody>
      </p:sp>
      <p:sp>
        <p:nvSpPr>
          <p:cNvPr id="6" name="文字方塊 5">
            <a:extLst>
              <a:ext uri="{FF2B5EF4-FFF2-40B4-BE49-F238E27FC236}">
                <a16:creationId xmlns:a16="http://schemas.microsoft.com/office/drawing/2014/main" id="{B1F67765-3B1B-883C-24EF-2E653A3E5EAE}"/>
              </a:ext>
            </a:extLst>
          </p:cNvPr>
          <p:cNvSpPr txBox="1"/>
          <p:nvPr/>
        </p:nvSpPr>
        <p:spPr>
          <a:xfrm>
            <a:off x="4219795" y="618138"/>
            <a:ext cx="5032147" cy="5551304"/>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「決斷疑網」，此有異釋。</a:t>
            </a:r>
            <a:r>
              <a:rPr lang="en-US" altLang="zh-TW" sz="2800" dirty="0">
                <a:solidFill>
                  <a:schemeClr val="bg1">
                    <a:lumMod val="95000"/>
                  </a:schemeClr>
                </a:solidFill>
              </a:rPr>
              <a:t>《</a:t>
            </a:r>
            <a:r>
              <a:rPr lang="zh-TW" altLang="en-US" sz="2800" dirty="0">
                <a:solidFill>
                  <a:schemeClr val="bg1">
                    <a:lumMod val="95000"/>
                  </a:schemeClr>
                </a:solidFill>
              </a:rPr>
              <a:t>淨影疏</a:t>
            </a:r>
            <a:r>
              <a:rPr lang="en-US" altLang="zh-TW" sz="2800" dirty="0">
                <a:solidFill>
                  <a:schemeClr val="bg1">
                    <a:lumMod val="95000"/>
                  </a:schemeClr>
                </a:solidFill>
              </a:rPr>
              <a:t>》</a:t>
            </a:r>
            <a:r>
              <a:rPr lang="zh-TW" altLang="en-US" sz="2800" dirty="0">
                <a:solidFill>
                  <a:schemeClr val="bg1">
                    <a:lumMod val="95000"/>
                  </a:schemeClr>
                </a:solidFill>
              </a:rPr>
              <a:t>曰：「除妄顯真，名斷疑網。」</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同之。其意皆偏於斷自疑網。但</a:t>
            </a:r>
            <a:r>
              <a:rPr lang="en-US" altLang="zh-TW" sz="2800" dirty="0">
                <a:solidFill>
                  <a:schemeClr val="bg1">
                    <a:lumMod val="95000"/>
                  </a:schemeClr>
                </a:solidFill>
              </a:rPr>
              <a:t>《</a:t>
            </a:r>
            <a:r>
              <a:rPr lang="zh-TW" altLang="en-US" sz="2800" dirty="0">
                <a:solidFill>
                  <a:schemeClr val="bg1">
                    <a:lumMod val="95000"/>
                  </a:schemeClr>
                </a:solidFill>
              </a:rPr>
              <a:t>嘉祥疏</a:t>
            </a:r>
            <a:r>
              <a:rPr lang="en-US" altLang="zh-TW" sz="2800" dirty="0">
                <a:solidFill>
                  <a:schemeClr val="bg1">
                    <a:lumMod val="95000"/>
                  </a:schemeClr>
                </a:solidFill>
              </a:rPr>
              <a:t>》</a:t>
            </a:r>
            <a:r>
              <a:rPr lang="zh-TW" altLang="en-US" sz="2800" dirty="0">
                <a:solidFill>
                  <a:schemeClr val="bg1">
                    <a:lumMod val="95000"/>
                  </a:schemeClr>
                </a:solidFill>
              </a:rPr>
              <a:t>曰：「決斷疑網者，能斷眾生疑。」兩者雖異，但亦無違。因能除眾生疑者，首自身無疑。又自身既斷疑網，真智自生，必起大行，普令眾生斷疑證真。故知經文，實兼二義。</a:t>
            </a:r>
          </a:p>
        </p:txBody>
      </p:sp>
      <p:sp>
        <p:nvSpPr>
          <p:cNvPr id="7" name="文字方塊 6">
            <a:extLst>
              <a:ext uri="{FF2B5EF4-FFF2-40B4-BE49-F238E27FC236}">
                <a16:creationId xmlns:a16="http://schemas.microsoft.com/office/drawing/2014/main" id="{AE05CC5A-59F5-5439-DED8-12B909F6EB50}"/>
              </a:ext>
            </a:extLst>
          </p:cNvPr>
          <p:cNvSpPr txBox="1"/>
          <p:nvPr/>
        </p:nvSpPr>
        <p:spPr>
          <a:xfrm>
            <a:off x="929015" y="621482"/>
            <a:ext cx="3005951"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「證無所得」。「無所得」又云「無所有」，即空慧也，即無分別智也。體無相之真理，自心無所執著，無諸分別，是曰「無所得」。</a:t>
            </a:r>
          </a:p>
        </p:txBody>
      </p:sp>
    </p:spTree>
    <p:extLst>
      <p:ext uri="{BB962C8B-B14F-4D97-AF65-F5344CB8AC3E}">
        <p14:creationId xmlns:p14="http://schemas.microsoft.com/office/powerpoint/2010/main" val="20956174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3AE5345F-CFB2-CF23-0AE2-F89540129FB4}"/>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第廿五講</a:t>
            </a:r>
            <a:endParaRPr lang="en-US" altLang="zh-TW" dirty="0"/>
          </a:p>
        </p:txBody>
      </p:sp>
      <p:sp>
        <p:nvSpPr>
          <p:cNvPr id="6" name="文字方塊 5">
            <a:extLst>
              <a:ext uri="{FF2B5EF4-FFF2-40B4-BE49-F238E27FC236}">
                <a16:creationId xmlns:a16="http://schemas.microsoft.com/office/drawing/2014/main" id="{55618105-363F-D7E8-CF39-4EAAD82D1CDF}"/>
              </a:ext>
            </a:extLst>
          </p:cNvPr>
          <p:cNvSpPr txBox="1"/>
          <p:nvPr/>
        </p:nvSpPr>
        <p:spPr>
          <a:xfrm>
            <a:off x="4799062" y="837506"/>
            <a:ext cx="5827236"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以方便智」。方便智又名權智，乃達於方便法之智，又為行方便之智。權智與實智相對。達諸法之實相，名為如來之實智。了達於諸種之差別，為如來之權智。又實智者，體也。權智者，用也。如來成佛之本體，在於實智。一代教化之妙用，存於權智。又從實智以求權智，亦即從根本智而達差別智。故曰「增長了知」</a:t>
            </a:r>
          </a:p>
        </p:txBody>
      </p:sp>
    </p:spTree>
    <p:extLst>
      <p:ext uri="{BB962C8B-B14F-4D97-AF65-F5344CB8AC3E}">
        <p14:creationId xmlns:p14="http://schemas.microsoft.com/office/powerpoint/2010/main" val="1377125994"/>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69095A88-331B-77C4-1C3C-9EE929BCF54B}"/>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第廿五講</a:t>
            </a:r>
            <a:endParaRPr lang="en-US" altLang="zh-TW" dirty="0"/>
          </a:p>
        </p:txBody>
      </p:sp>
      <p:sp>
        <p:nvSpPr>
          <p:cNvPr id="6" name="文字方塊 5">
            <a:extLst>
              <a:ext uri="{FF2B5EF4-FFF2-40B4-BE49-F238E27FC236}">
                <a16:creationId xmlns:a16="http://schemas.microsoft.com/office/drawing/2014/main" id="{01F3325D-24A9-35EE-6C82-CEAED00E1078}"/>
              </a:ext>
            </a:extLst>
          </p:cNvPr>
          <p:cNvSpPr txBox="1"/>
          <p:nvPr/>
        </p:nvSpPr>
        <p:spPr>
          <a:xfrm>
            <a:off x="987658" y="709820"/>
            <a:ext cx="8084264"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又度生事中，不離神通。而諸神通，從本以來，自然安住，非從外得。故云「從本以來，安住神通」。</a:t>
            </a:r>
          </a:p>
          <a:p>
            <a:pPr>
              <a:lnSpc>
                <a:spcPts val="4400"/>
              </a:lnSpc>
            </a:pPr>
            <a:r>
              <a:rPr lang="zh-TW" altLang="en-US" sz="2800" dirty="0">
                <a:solidFill>
                  <a:schemeClr val="bg1">
                    <a:lumMod val="95000"/>
                  </a:schemeClr>
                </a:solidFill>
              </a:rPr>
              <a:t>權實二智俱明，神通自然安住。妙德功圓入於實相，證無所得，以無所得故，「得一乘道」。一乘者，一佛乘也。故得一乘道者，即圓證究竟大覺之佛果也。「不由他悟」者，蓋謂真實明悟，發於自心。纖疑永斷，朗然大悟，頓證實理，得一乘道。能證此一乘道之智，必從自心出，決不從他處生也。</a:t>
            </a:r>
          </a:p>
        </p:txBody>
      </p:sp>
      <p:sp>
        <p:nvSpPr>
          <p:cNvPr id="7" name="文字方塊 6">
            <a:extLst>
              <a:ext uri="{FF2B5EF4-FFF2-40B4-BE49-F238E27FC236}">
                <a16:creationId xmlns:a16="http://schemas.microsoft.com/office/drawing/2014/main" id="{5D06D7FB-39C3-483D-9256-97FAE88F9758}"/>
              </a:ext>
            </a:extLst>
          </p:cNvPr>
          <p:cNvSpPr txBox="1"/>
          <p:nvPr/>
        </p:nvSpPr>
        <p:spPr>
          <a:xfrm>
            <a:off x="9431962" y="654142"/>
            <a:ext cx="141577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從本以來。安住神通。得一乘道。不由他悟。</a:t>
            </a:r>
          </a:p>
        </p:txBody>
      </p:sp>
    </p:spTree>
    <p:extLst>
      <p:ext uri="{BB962C8B-B14F-4D97-AF65-F5344CB8AC3E}">
        <p14:creationId xmlns:p14="http://schemas.microsoft.com/office/powerpoint/2010/main" val="265029193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D7C3D783-5B15-EAC1-3FEF-8FABBE98CAFD}"/>
              </a:ext>
            </a:extLst>
          </p:cNvPr>
          <p:cNvSpPr txBox="1"/>
          <p:nvPr/>
        </p:nvSpPr>
        <p:spPr>
          <a:xfrm>
            <a:off x="112365" y="45418"/>
            <a:ext cx="12064864" cy="2015936"/>
          </a:xfrm>
          <a:prstGeom prst="rect">
            <a:avLst/>
          </a:prstGeom>
          <a:noFill/>
        </p:spPr>
        <p:txBody>
          <a:bodyPr wrap="square" rtlCol="0">
            <a:spAutoFit/>
          </a:bodyPr>
          <a:lstStyle/>
          <a:p>
            <a:pPr>
              <a:lnSpc>
                <a:spcPts val="3000"/>
              </a:lnSpc>
            </a:pPr>
            <a:r>
              <a:rPr lang="zh-TW" altLang="en-US" sz="2800" dirty="0">
                <a:solidFill>
                  <a:schemeClr val="bg1"/>
                </a:solidFill>
              </a:rPr>
              <a:t>菩薩修持第三十</a:t>
            </a:r>
          </a:p>
          <a:p>
            <a:pPr>
              <a:lnSpc>
                <a:spcPts val="3000"/>
              </a:lnSpc>
            </a:pPr>
            <a:r>
              <a:rPr lang="zh-TW" altLang="en-US" sz="2800" dirty="0">
                <a:solidFill>
                  <a:schemeClr val="bg1"/>
                </a:solidFill>
              </a:rPr>
              <a:t>復次阿難。彼佛剎中。一切菩薩。禪定智慧。神通威德。無不圓滿。諸佛密藏。究竟明了。調伏諸根。身心柔軟。深入正慧。無復餘習。依佛所行。七覺聖道。修行五眼。照真達俗。肉眼簡擇。天眼通達。法眼清淨。慧眼見真。佛眼具足。覺了法性。</a:t>
            </a:r>
          </a:p>
        </p:txBody>
      </p:sp>
      <p:sp>
        <p:nvSpPr>
          <p:cNvPr id="3" name="文字方塊 2">
            <a:extLst>
              <a:ext uri="{FF2B5EF4-FFF2-40B4-BE49-F238E27FC236}">
                <a16:creationId xmlns:a16="http://schemas.microsoft.com/office/drawing/2014/main" id="{677DD2A5-601A-F56B-BDE1-7D0B9C1A9F65}"/>
              </a:ext>
            </a:extLst>
          </p:cNvPr>
          <p:cNvSpPr txBox="1"/>
          <p:nvPr/>
        </p:nvSpPr>
        <p:spPr>
          <a:xfrm>
            <a:off x="125549" y="2054526"/>
            <a:ext cx="12064864" cy="4708981"/>
          </a:xfrm>
          <a:prstGeom prst="rect">
            <a:avLst/>
          </a:prstGeom>
          <a:noFill/>
        </p:spPr>
        <p:txBody>
          <a:bodyPr wrap="square" rtlCol="0">
            <a:spAutoFit/>
          </a:bodyPr>
          <a:lstStyle/>
          <a:p>
            <a:pPr>
              <a:lnSpc>
                <a:spcPts val="3000"/>
              </a:lnSpc>
            </a:pPr>
            <a:r>
              <a:rPr lang="en-US" altLang="zh-TW" sz="2800" b="1" dirty="0">
                <a:solidFill>
                  <a:schemeClr val="bg1"/>
                </a:solidFill>
              </a:rPr>
              <a:t>Chapter 30: </a:t>
            </a:r>
            <a:r>
              <a:rPr lang="en-US" altLang="zh-CN" sz="2800" b="1" dirty="0">
                <a:solidFill>
                  <a:schemeClr val="bg1"/>
                </a:solidFill>
              </a:rPr>
              <a:t>Cultivation of the Bodhisattvas</a:t>
            </a:r>
            <a:endParaRPr lang="en-US" altLang="zh-TW" sz="2800" b="1" dirty="0">
              <a:solidFill>
                <a:schemeClr val="bg1"/>
              </a:solidFill>
            </a:endParaRPr>
          </a:p>
          <a:p>
            <a:pPr>
              <a:lnSpc>
                <a:spcPts val="3000"/>
              </a:lnSpc>
            </a:pPr>
            <a:r>
              <a:rPr lang="en-US" altLang="zh-TW" sz="2800" b="1" dirty="0">
                <a:solidFill>
                  <a:schemeClr val="bg1"/>
                </a:solidFill>
              </a:rPr>
              <a:t>Again, the Buddha said to </a:t>
            </a:r>
            <a:r>
              <a:rPr lang="en-US" altLang="zh-TW" sz="2800" b="1" dirty="0" err="1">
                <a:solidFill>
                  <a:schemeClr val="bg1"/>
                </a:solidFill>
              </a:rPr>
              <a:t>Ānanda</a:t>
            </a:r>
            <a:r>
              <a:rPr lang="en-US" altLang="zh-TW" sz="2800" b="1" dirty="0">
                <a:solidFill>
                  <a:schemeClr val="bg1"/>
                </a:solidFill>
              </a:rPr>
              <a:t>: In that Buddha Land, all Bodhisattvas are perfected in meditation, wisdom, miraculous powers, and majestic virtue. They thoroughly comprehend the secret treasury of all Buddhas, have completely subdued their sense faculties, and possess bodies and minds that are gentle and pliant. They have deeply entered into right wisdom and have no residual habits remaining. Following the practices of the Buddhas, they cultivate the Seven Factors of Enlightenment and the Noble Path, and develop the Five Eyes: with the fleshly eye they discern and distinguish; with the heavenly eye they perceive all thoroughly; with the Dharma eye they see with purity; with the wisdom eye they perceive the true; and with the Buddha eye they are fully perfected, </a:t>
            </a:r>
            <a:r>
              <a:rPr lang="en-US" altLang="zh-TW" sz="2800" b="1" dirty="0" err="1">
                <a:solidFill>
                  <a:schemeClr val="bg1"/>
                </a:solidFill>
              </a:rPr>
              <a:t>realising</a:t>
            </a:r>
            <a:r>
              <a:rPr lang="en-US" altLang="zh-TW" sz="2800" b="1" dirty="0">
                <a:solidFill>
                  <a:schemeClr val="bg1"/>
                </a:solidFill>
              </a:rPr>
              <a:t> completely the nature of all phenomena.</a:t>
            </a:r>
            <a:endParaRPr lang="zh-TW" altLang="en-US" sz="2800" b="1" dirty="0">
              <a:solidFill>
                <a:schemeClr val="bg1"/>
              </a:solidFill>
            </a:endParaRPr>
          </a:p>
        </p:txBody>
      </p:sp>
    </p:spTree>
    <p:extLst>
      <p:ext uri="{BB962C8B-B14F-4D97-AF65-F5344CB8AC3E}">
        <p14:creationId xmlns:p14="http://schemas.microsoft.com/office/powerpoint/2010/main" val="1277745442"/>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19215F42-C9A3-2005-E89B-961522A0A253}"/>
              </a:ext>
            </a:extLst>
          </p:cNvPr>
          <p:cNvSpPr txBox="1"/>
          <p:nvPr/>
        </p:nvSpPr>
        <p:spPr>
          <a:xfrm>
            <a:off x="112365" y="45418"/>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辯才總持。自在無礙。善解世間無邊方便。所言誠諦。深入義味。度諸有情。演說正法。無相無為。無縛無脫。無諸分別。遠離顛倒。於所受用。皆無攝取。遍遊佛剎。無愛無厭。亦無希求不希求想。亦無彼我違怨之想。何以故。彼諸菩薩。於一切眾生。有大慈悲利益心故。</a:t>
            </a:r>
          </a:p>
        </p:txBody>
      </p:sp>
      <p:sp>
        <p:nvSpPr>
          <p:cNvPr id="3" name="文字方塊 2">
            <a:extLst>
              <a:ext uri="{FF2B5EF4-FFF2-40B4-BE49-F238E27FC236}">
                <a16:creationId xmlns:a16="http://schemas.microsoft.com/office/drawing/2014/main" id="{EACF5492-5BE7-7425-F1F0-A0D69F8124CE}"/>
              </a:ext>
            </a:extLst>
          </p:cNvPr>
          <p:cNvSpPr txBox="1"/>
          <p:nvPr/>
        </p:nvSpPr>
        <p:spPr>
          <a:xfrm>
            <a:off x="125549" y="2054526"/>
            <a:ext cx="12064864" cy="4324261"/>
          </a:xfrm>
          <a:prstGeom prst="rect">
            <a:avLst/>
          </a:prstGeom>
          <a:noFill/>
        </p:spPr>
        <p:txBody>
          <a:bodyPr wrap="square" rtlCol="0">
            <a:spAutoFit/>
          </a:bodyPr>
          <a:lstStyle/>
          <a:p>
            <a:pPr>
              <a:lnSpc>
                <a:spcPts val="3000"/>
              </a:lnSpc>
            </a:pPr>
            <a:r>
              <a:rPr lang="en-US" altLang="zh-TW" sz="2800" b="1" dirty="0">
                <a:solidFill>
                  <a:schemeClr val="bg1"/>
                </a:solidFill>
              </a:rPr>
              <a:t>Their eloquence and powers of retention are unhindered and free. They skillfully understand the boundless expedient means of the world. Whatever they speak is true and sincere, penetrating the profound meanings of the Dharma. They liberate sentient beings by expounding the true teaching — beyond form and beyond action, beyond bondage and beyond liberation, beyond all discrimination, and far removed from delusion. In whatever they receive or use, they cling to nothing. They freely travel through all Buddha-lands, without attachment or aversion, without thoughts of seeking or not seeking, without notions of self and others, or conflict and opposition. Why is this so? Because these Bodhisattvas possess a great heart of compassion and the wish to bring benefit and happiness to all sentient beings.</a:t>
            </a:r>
            <a:endParaRPr lang="zh-TW" altLang="en-US" sz="2800" b="1" dirty="0">
              <a:solidFill>
                <a:schemeClr val="bg1"/>
              </a:solidFill>
            </a:endParaRPr>
          </a:p>
        </p:txBody>
      </p:sp>
    </p:spTree>
    <p:extLst>
      <p:ext uri="{BB962C8B-B14F-4D97-AF65-F5344CB8AC3E}">
        <p14:creationId xmlns:p14="http://schemas.microsoft.com/office/powerpoint/2010/main" val="588380568"/>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文字方塊 1">
            <a:extLst>
              <a:ext uri="{FF2B5EF4-FFF2-40B4-BE49-F238E27FC236}">
                <a16:creationId xmlns:a16="http://schemas.microsoft.com/office/drawing/2014/main" id="{C8BD85EA-9F25-6DA7-E6AE-E0A8599681C8}"/>
              </a:ext>
            </a:extLst>
          </p:cNvPr>
          <p:cNvSpPr txBox="1"/>
          <p:nvPr/>
        </p:nvSpPr>
        <p:spPr>
          <a:xfrm>
            <a:off x="112365" y="45418"/>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捨離一切執著。成就無量功德。以無礙慧。解法如如。善知集滅音聲方便。不欣世語。樂在正論。知一切法。悉皆空寂。生身煩惱。二餘俱盡。於三界中平等勤修。究竟一乘。至於彼岸。決斷疑網。證無所得。以方便智。增長了知。從本以來。安住神通。得一乘道。不由他悟。</a:t>
            </a:r>
          </a:p>
        </p:txBody>
      </p:sp>
      <p:sp>
        <p:nvSpPr>
          <p:cNvPr id="3" name="文字方塊 2">
            <a:extLst>
              <a:ext uri="{FF2B5EF4-FFF2-40B4-BE49-F238E27FC236}">
                <a16:creationId xmlns:a16="http://schemas.microsoft.com/office/drawing/2014/main" id="{0B42E61A-7B9F-6C9A-94CE-93FC51579767}"/>
              </a:ext>
            </a:extLst>
          </p:cNvPr>
          <p:cNvSpPr txBox="1"/>
          <p:nvPr/>
        </p:nvSpPr>
        <p:spPr>
          <a:xfrm>
            <a:off x="125549" y="2054526"/>
            <a:ext cx="12064864" cy="4708981"/>
          </a:xfrm>
          <a:prstGeom prst="rect">
            <a:avLst/>
          </a:prstGeom>
          <a:noFill/>
        </p:spPr>
        <p:txBody>
          <a:bodyPr wrap="square" rtlCol="0">
            <a:spAutoFit/>
          </a:bodyPr>
          <a:lstStyle/>
          <a:p>
            <a:pPr>
              <a:lnSpc>
                <a:spcPts val="3000"/>
              </a:lnSpc>
            </a:pPr>
            <a:r>
              <a:rPr lang="en-US" altLang="zh-TW" sz="2800" b="1" dirty="0">
                <a:solidFill>
                  <a:schemeClr val="bg1"/>
                </a:solidFill>
              </a:rPr>
              <a:t>They have abandoned all attachments and accomplished immeasurable merits. With unhindered wisdom, they </a:t>
            </a:r>
            <a:r>
              <a:rPr lang="en-US" altLang="zh-TW" sz="2800" b="1" dirty="0" err="1">
                <a:solidFill>
                  <a:schemeClr val="bg1"/>
                </a:solidFill>
              </a:rPr>
              <a:t>realise</a:t>
            </a:r>
            <a:r>
              <a:rPr lang="en-US" altLang="zh-TW" sz="2800" b="1" dirty="0">
                <a:solidFill>
                  <a:schemeClr val="bg1"/>
                </a:solidFill>
              </a:rPr>
              <a:t> the suchness of all dharmas, expounding the Truth of Origin and the Truth of Cessation through the skillful means of sound and speech. They take no delight in worldly discourse but rejoice in true and proper teachings. They know that all phenomena are empty and quiescent. The afflictions of the physical body and the residues of mental defilements are both extinguished. Within the three realms, they cultivate diligently and equally, ultimately </a:t>
            </a:r>
            <a:r>
              <a:rPr lang="en-US" altLang="zh-TW" sz="2800" b="1" dirty="0" err="1">
                <a:solidFill>
                  <a:schemeClr val="bg1"/>
                </a:solidFill>
              </a:rPr>
              <a:t>realising</a:t>
            </a:r>
            <a:r>
              <a:rPr lang="en-US" altLang="zh-TW" sz="2800" b="1" dirty="0">
                <a:solidFill>
                  <a:schemeClr val="bg1"/>
                </a:solidFill>
              </a:rPr>
              <a:t> the One Vehicle and reaching the Other Shore. They sever the net of doubts and attain the </a:t>
            </a:r>
            <a:r>
              <a:rPr lang="en-US" altLang="zh-TW" sz="2800" b="1" dirty="0" err="1">
                <a:solidFill>
                  <a:schemeClr val="bg1"/>
                </a:solidFill>
              </a:rPr>
              <a:t>realisation</a:t>
            </a:r>
            <a:r>
              <a:rPr lang="en-US" altLang="zh-TW" sz="2800" b="1" dirty="0">
                <a:solidFill>
                  <a:schemeClr val="bg1"/>
                </a:solidFill>
              </a:rPr>
              <a:t> of non-attainment. With the wisdom of skillful means, their understanding grows ever clearer. From the very beginning, they have abided in supernatural powers and attained the One Vehicle Path, awakening not through another’s guidance.</a:t>
            </a:r>
            <a:endParaRPr lang="zh-TW" altLang="en-US" sz="2800" b="1" dirty="0">
              <a:solidFill>
                <a:schemeClr val="bg1"/>
              </a:solidFill>
            </a:endParaRPr>
          </a:p>
        </p:txBody>
      </p:sp>
    </p:spTree>
    <p:extLst>
      <p:ext uri="{BB962C8B-B14F-4D97-AF65-F5344CB8AC3E}">
        <p14:creationId xmlns:p14="http://schemas.microsoft.com/office/powerpoint/2010/main" val="4055463025"/>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9" name="圖片 8">
            <a:extLst>
              <a:ext uri="{FF2B5EF4-FFF2-40B4-BE49-F238E27FC236}">
                <a16:creationId xmlns:a16="http://schemas.microsoft.com/office/drawing/2014/main" id="{42238002-1B92-6BC4-BA4C-031B1DC73A39}"/>
              </a:ext>
            </a:extLst>
          </p:cNvPr>
          <p:cNvPicPr>
            <a:picLocks noChangeAspect="1"/>
          </p:cNvPicPr>
          <p:nvPr/>
        </p:nvPicPr>
        <p:blipFill>
          <a:blip r:embed="rId3"/>
          <a:stretch>
            <a:fillRect/>
          </a:stretch>
        </p:blipFill>
        <p:spPr>
          <a:xfrm>
            <a:off x="0" y="5021490"/>
            <a:ext cx="4608512" cy="1847850"/>
          </a:xfrm>
          <a:prstGeom prst="rect">
            <a:avLst/>
          </a:prstGeom>
        </p:spPr>
      </p:pic>
      <p:pic>
        <p:nvPicPr>
          <p:cNvPr id="4" name="圖片 3">
            <a:extLst>
              <a:ext uri="{FF2B5EF4-FFF2-40B4-BE49-F238E27FC236}">
                <a16:creationId xmlns:a16="http://schemas.microsoft.com/office/drawing/2014/main" id="{2FCB6AD7-51A8-2F78-CB93-166F119847B2}"/>
              </a:ext>
            </a:extLst>
          </p:cNvPr>
          <p:cNvPicPr>
            <a:picLocks noChangeAspect="1"/>
          </p:cNvPicPr>
          <p:nvPr/>
        </p:nvPicPr>
        <p:blipFill>
          <a:blip r:embed="rId4"/>
          <a:stretch>
            <a:fillRect/>
          </a:stretch>
        </p:blipFill>
        <p:spPr>
          <a:xfrm>
            <a:off x="0" y="1"/>
            <a:ext cx="12190413" cy="2421681"/>
          </a:xfrm>
          <a:prstGeom prst="rect">
            <a:avLst/>
          </a:prstGeom>
        </p:spPr>
      </p:pic>
      <p:pic>
        <p:nvPicPr>
          <p:cNvPr id="5" name="圖片 4">
            <a:extLst>
              <a:ext uri="{FF2B5EF4-FFF2-40B4-BE49-F238E27FC236}">
                <a16:creationId xmlns:a16="http://schemas.microsoft.com/office/drawing/2014/main" id="{B56EA0DA-5FDB-7823-7AA2-E472AA8EB027}"/>
              </a:ext>
            </a:extLst>
          </p:cNvPr>
          <p:cNvPicPr>
            <a:picLocks noChangeAspect="1"/>
          </p:cNvPicPr>
          <p:nvPr/>
        </p:nvPicPr>
        <p:blipFill>
          <a:blip r:embed="rId5"/>
          <a:stretch>
            <a:fillRect/>
          </a:stretch>
        </p:blipFill>
        <p:spPr>
          <a:xfrm>
            <a:off x="3381064" y="2400354"/>
            <a:ext cx="2376264" cy="1029440"/>
          </a:xfrm>
          <a:prstGeom prst="rect">
            <a:avLst/>
          </a:prstGeom>
        </p:spPr>
      </p:pic>
      <p:pic>
        <p:nvPicPr>
          <p:cNvPr id="6" name="圖片 5">
            <a:extLst>
              <a:ext uri="{FF2B5EF4-FFF2-40B4-BE49-F238E27FC236}">
                <a16:creationId xmlns:a16="http://schemas.microsoft.com/office/drawing/2014/main" id="{F65A686D-83DE-80AF-7706-CC046DDF4F3F}"/>
              </a:ext>
            </a:extLst>
          </p:cNvPr>
          <p:cNvPicPr>
            <a:picLocks noChangeAspect="1"/>
          </p:cNvPicPr>
          <p:nvPr/>
        </p:nvPicPr>
        <p:blipFill>
          <a:blip r:embed="rId6"/>
          <a:stretch>
            <a:fillRect/>
          </a:stretch>
        </p:blipFill>
        <p:spPr>
          <a:xfrm>
            <a:off x="740105" y="3440442"/>
            <a:ext cx="5355101" cy="1570400"/>
          </a:xfrm>
          <a:prstGeom prst="rect">
            <a:avLst/>
          </a:prstGeom>
        </p:spPr>
      </p:pic>
      <p:sp>
        <p:nvSpPr>
          <p:cNvPr id="7" name="圖說文字: 雙折線 6">
            <a:extLst>
              <a:ext uri="{FF2B5EF4-FFF2-40B4-BE49-F238E27FC236}">
                <a16:creationId xmlns:a16="http://schemas.microsoft.com/office/drawing/2014/main" id="{7CE23A9F-C03D-1707-5C20-C3D384966D05}"/>
              </a:ext>
            </a:extLst>
          </p:cNvPr>
          <p:cNvSpPr/>
          <p:nvPr/>
        </p:nvSpPr>
        <p:spPr>
          <a:xfrm>
            <a:off x="4799062" y="2521564"/>
            <a:ext cx="502136" cy="3456384"/>
          </a:xfrm>
          <a:prstGeom prst="borderCallout3">
            <a:avLst>
              <a:gd name="adj1" fmla="val 99576"/>
              <a:gd name="adj2" fmla="val 44755"/>
              <a:gd name="adj3" fmla="val 122127"/>
              <a:gd name="adj4" fmla="val 36937"/>
              <a:gd name="adj5" fmla="val 120636"/>
              <a:gd name="adj6" fmla="val -83295"/>
              <a:gd name="adj7" fmla="val 113026"/>
              <a:gd name="adj8" fmla="val -87639"/>
            </a:avLst>
          </a:prstGeom>
          <a:solidFill>
            <a:schemeClr val="bg1"/>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TW" altLang="en-US" sz="2600" b="1" dirty="0">
                <a:solidFill>
                  <a:schemeClr val="tx1"/>
                </a:solidFill>
              </a:rPr>
              <a:t>菩薩修持第三十</a:t>
            </a:r>
          </a:p>
        </p:txBody>
      </p:sp>
      <p:sp>
        <p:nvSpPr>
          <p:cNvPr id="10" name="圖說文字: 雙折線 9">
            <a:extLst>
              <a:ext uri="{FF2B5EF4-FFF2-40B4-BE49-F238E27FC236}">
                <a16:creationId xmlns:a16="http://schemas.microsoft.com/office/drawing/2014/main" id="{653C42D1-499A-C591-939D-6F08FDF03561}"/>
              </a:ext>
            </a:extLst>
          </p:cNvPr>
          <p:cNvSpPr/>
          <p:nvPr/>
        </p:nvSpPr>
        <p:spPr>
          <a:xfrm>
            <a:off x="1270670" y="1838098"/>
            <a:ext cx="502136" cy="3456384"/>
          </a:xfrm>
          <a:prstGeom prst="borderCallout3">
            <a:avLst>
              <a:gd name="adj1" fmla="val 99576"/>
              <a:gd name="adj2" fmla="val 44755"/>
              <a:gd name="adj3" fmla="val 141969"/>
              <a:gd name="adj4" fmla="val 48918"/>
              <a:gd name="adj5" fmla="val 144656"/>
              <a:gd name="adj6" fmla="val 122768"/>
              <a:gd name="adj7" fmla="val 138437"/>
              <a:gd name="adj8" fmla="val 132800"/>
            </a:avLst>
          </a:prstGeom>
          <a:solidFill>
            <a:schemeClr val="bg1"/>
          </a:solid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zh-TW" altLang="en-US" sz="2600" b="1" dirty="0">
                <a:solidFill>
                  <a:schemeClr val="tx1"/>
                </a:solidFill>
              </a:rPr>
              <a:t>真實功德第三十一</a:t>
            </a:r>
          </a:p>
        </p:txBody>
      </p:sp>
    </p:spTree>
    <p:extLst>
      <p:ext uri="{BB962C8B-B14F-4D97-AF65-F5344CB8AC3E}">
        <p14:creationId xmlns:p14="http://schemas.microsoft.com/office/powerpoint/2010/main" val="247431654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0"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4812C1EB-4656-5A7D-FBBF-E1D9C08FBF6B}"/>
              </a:ext>
            </a:extLst>
          </p:cNvPr>
          <p:cNvSpPr txBox="1"/>
          <p:nvPr/>
        </p:nvSpPr>
        <p:spPr>
          <a:xfrm>
            <a:off x="10127654" y="618138"/>
            <a:ext cx="800219"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真實功德第三十一</a:t>
            </a:r>
          </a:p>
        </p:txBody>
      </p:sp>
      <p:sp>
        <p:nvSpPr>
          <p:cNvPr id="5" name="文字方塊 4">
            <a:extLst>
              <a:ext uri="{FF2B5EF4-FFF2-40B4-BE49-F238E27FC236}">
                <a16:creationId xmlns:a16="http://schemas.microsoft.com/office/drawing/2014/main" id="{EF6FF593-4B68-8A77-5921-CD66F229F4B3}"/>
              </a:ext>
            </a:extLst>
          </p:cNvPr>
          <p:cNvSpPr txBox="1"/>
          <p:nvPr/>
        </p:nvSpPr>
        <p:spPr>
          <a:xfrm>
            <a:off x="7968792" y="618138"/>
            <a:ext cx="1800493" cy="5092779"/>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本品續前，同明極樂菩薩自利利他之妙德，一、先以喻明，二、明真實功德，三、蒙佛讚歎。</a:t>
            </a:r>
          </a:p>
        </p:txBody>
      </p:sp>
      <p:sp>
        <p:nvSpPr>
          <p:cNvPr id="6" name="文字方塊 5">
            <a:extLst>
              <a:ext uri="{FF2B5EF4-FFF2-40B4-BE49-F238E27FC236}">
                <a16:creationId xmlns:a16="http://schemas.microsoft.com/office/drawing/2014/main" id="{EEE6A85B-527D-BD76-0FF8-866ED65AA055}"/>
              </a:ext>
            </a:extLst>
          </p:cNvPr>
          <p:cNvSpPr txBox="1"/>
          <p:nvPr/>
        </p:nvSpPr>
        <p:spPr>
          <a:xfrm>
            <a:off x="654674" y="618138"/>
            <a:ext cx="6955750"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其智宏深。譬如巨海。菩提高廣。喻若須彌。自身威光。超於日月。其心潔白。猶如雪山。忍辱如地。一切平等。清淨如水。洗諸塵垢。熾盛如火。燒煩惱薪。不著如風。無諸障礙。法音雷震。覺未覺故。雨甘露法。潤眾生故。曠若虛空。大慈等故。如淨蓮華。離染污故。如尼拘樹。覆蔭大故。如金剛杵。破邪執故。如鐵圍山。眾魔外道不能動故。其心正直。善巧決定。</a:t>
            </a:r>
          </a:p>
        </p:txBody>
      </p:sp>
      <p:sp>
        <p:nvSpPr>
          <p:cNvPr id="7" name="匾額 6" descr="佛學概要十四講表 習講">
            <a:extLst>
              <a:ext uri="{FF2B5EF4-FFF2-40B4-BE49-F238E27FC236}">
                <a16:creationId xmlns:a16="http://schemas.microsoft.com/office/drawing/2014/main" id="{AEE4C786-D7A2-417A-D546-D05D8453CB08}"/>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第廿五講</a:t>
            </a:r>
            <a:endParaRPr lang="en-US" altLang="zh-TW" dirty="0"/>
          </a:p>
        </p:txBody>
      </p:sp>
    </p:spTree>
    <p:extLst>
      <p:ext uri="{BB962C8B-B14F-4D97-AF65-F5344CB8AC3E}">
        <p14:creationId xmlns:p14="http://schemas.microsoft.com/office/powerpoint/2010/main" val="264026380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3B7D7DDD-C066-F8C4-93A5-830CB725B270}"/>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第廿五講</a:t>
            </a:r>
            <a:endParaRPr lang="en-US" altLang="zh-TW" dirty="0"/>
          </a:p>
        </p:txBody>
      </p:sp>
      <p:sp>
        <p:nvSpPr>
          <p:cNvPr id="5" name="文字方塊 4">
            <a:extLst>
              <a:ext uri="{FF2B5EF4-FFF2-40B4-BE49-F238E27FC236}">
                <a16:creationId xmlns:a16="http://schemas.microsoft.com/office/drawing/2014/main" id="{D66F25BF-C615-36B6-B977-1FD14E48662C}"/>
              </a:ext>
            </a:extLst>
          </p:cNvPr>
          <p:cNvSpPr txBox="1"/>
          <p:nvPr/>
        </p:nvSpPr>
        <p:spPr>
          <a:xfrm>
            <a:off x="406574" y="654142"/>
            <a:ext cx="10649069"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論法無厭。求法不倦。戒若琉璃。內外明潔。其所言說。令眾悅服。擊法鼓。建法幢。曜慧日。破癡闇。淳淨溫和。寂定明察。為大導師。調伏自他。引導群生。捨諸愛著。永離三垢。遊戲神通。因緣願力。出生善根。摧伏一切魔軍。尊重奉事諸佛。為世明燈。最勝福田。殊勝吉祥。堪受供養。赫奕歡喜。雄猛無畏。身色相好。功德辯才。具足莊嚴。無與等者。常為諸佛所共稱讚。究竟菩薩諸波羅蜜。而常安住不生不滅諸三摩地。行遍道場。遠二乘境。阿難。我今略說。彼極樂界。所生菩薩。真實功德。悉皆如是。若廣說者。百千萬劫。不能窮盡。</a:t>
            </a:r>
          </a:p>
        </p:txBody>
      </p:sp>
    </p:spTree>
    <p:extLst>
      <p:ext uri="{BB962C8B-B14F-4D97-AF65-F5344CB8AC3E}">
        <p14:creationId xmlns:p14="http://schemas.microsoft.com/office/powerpoint/2010/main" val="3616439428"/>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357D7CC3-17F8-B050-A518-6626BBAFA689}"/>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第廿五講</a:t>
            </a:r>
            <a:endParaRPr lang="en-US" altLang="zh-TW" dirty="0"/>
          </a:p>
        </p:txBody>
      </p:sp>
      <p:sp>
        <p:nvSpPr>
          <p:cNvPr id="5" name="文字方塊 4">
            <a:extLst>
              <a:ext uri="{FF2B5EF4-FFF2-40B4-BE49-F238E27FC236}">
                <a16:creationId xmlns:a16="http://schemas.microsoft.com/office/drawing/2014/main" id="{DD26D002-6FB8-51DF-3AA3-97FFD6C0F718}"/>
              </a:ext>
            </a:extLst>
          </p:cNvPr>
          <p:cNvSpPr txBox="1"/>
          <p:nvPr/>
        </p:nvSpPr>
        <p:spPr>
          <a:xfrm>
            <a:off x="299519" y="542276"/>
            <a:ext cx="8084264"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一、乃以諸喻，諭極樂菩薩二利之德行。</a:t>
            </a:r>
          </a:p>
          <a:p>
            <a:pPr>
              <a:lnSpc>
                <a:spcPts val="4400"/>
              </a:lnSpc>
            </a:pPr>
            <a:r>
              <a:rPr lang="zh-TW" altLang="en-US" sz="2800" dirty="0">
                <a:solidFill>
                  <a:schemeClr val="bg1">
                    <a:lumMod val="95000"/>
                  </a:schemeClr>
                </a:solidFill>
              </a:rPr>
              <a:t>首以大海，喻菩薩智慧之宏深。「宏」即廣大。繼以須彌，譬菩薩菩提之高妙。須彌山乃一世界之中心，譯為妙高山。四寶所成，故曰妙。出過眾山，曰高。或云妙光山，以四色寶，光明各異照世故。</a:t>
            </a:r>
            <a:r>
              <a:rPr lang="en-US" altLang="zh-TW" sz="2800" dirty="0">
                <a:solidFill>
                  <a:schemeClr val="bg1">
                    <a:lumMod val="95000"/>
                  </a:schemeClr>
                </a:solidFill>
              </a:rPr>
              <a:t>《</a:t>
            </a:r>
            <a:r>
              <a:rPr lang="zh-TW" altLang="en-US" sz="2800" dirty="0">
                <a:solidFill>
                  <a:schemeClr val="bg1">
                    <a:lumMod val="95000"/>
                  </a:schemeClr>
                </a:solidFill>
              </a:rPr>
              <a:t>宋譯</a:t>
            </a:r>
            <a:r>
              <a:rPr lang="en-US" altLang="zh-TW" sz="2800" dirty="0">
                <a:solidFill>
                  <a:schemeClr val="bg1">
                    <a:lumMod val="95000"/>
                  </a:schemeClr>
                </a:solidFill>
              </a:rPr>
              <a:t>》</a:t>
            </a:r>
            <a:r>
              <a:rPr lang="zh-TW" altLang="en-US" sz="2800" dirty="0">
                <a:solidFill>
                  <a:schemeClr val="bg1">
                    <a:lumMod val="95000"/>
                  </a:schemeClr>
                </a:solidFill>
              </a:rPr>
              <a:t>云：「堅固不動，如須彌山。」今以此為喻者，以須彌乃四寶所成，表菩薩之菩提，乃萬德之所莊嚴。山之妙高喻此菩提，更無有上。山之妙光喻其慧光，常照世間。</a:t>
            </a:r>
          </a:p>
        </p:txBody>
      </p:sp>
      <p:sp>
        <p:nvSpPr>
          <p:cNvPr id="6" name="文字方塊 5">
            <a:extLst>
              <a:ext uri="{FF2B5EF4-FFF2-40B4-BE49-F238E27FC236}">
                <a16:creationId xmlns:a16="http://schemas.microsoft.com/office/drawing/2014/main" id="{65631419-81AC-D6AD-CF2F-495486B1F063}"/>
              </a:ext>
            </a:extLst>
          </p:cNvPr>
          <p:cNvSpPr txBox="1"/>
          <p:nvPr/>
        </p:nvSpPr>
        <p:spPr>
          <a:xfrm>
            <a:off x="8648005" y="562460"/>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其智宏深。譬如巨海。菩提高廣。喻若須彌。自身威光。超於日月。其心潔白。猶如雪山。</a:t>
            </a:r>
          </a:p>
        </p:txBody>
      </p:sp>
    </p:spTree>
    <p:extLst>
      <p:ext uri="{BB962C8B-B14F-4D97-AF65-F5344CB8AC3E}">
        <p14:creationId xmlns:p14="http://schemas.microsoft.com/office/powerpoint/2010/main" val="175585414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BCEDFCEE-F5B0-7C9E-A40C-B466B16DC957}"/>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第廿五講</a:t>
            </a:r>
            <a:endParaRPr lang="en-US" altLang="zh-TW" dirty="0"/>
          </a:p>
        </p:txBody>
      </p:sp>
      <p:sp>
        <p:nvSpPr>
          <p:cNvPr id="5" name="文字方塊 4">
            <a:extLst>
              <a:ext uri="{FF2B5EF4-FFF2-40B4-BE49-F238E27FC236}">
                <a16:creationId xmlns:a16="http://schemas.microsoft.com/office/drawing/2014/main" id="{7C53961A-DABA-CF5D-0732-FE2B63AB78A7}"/>
              </a:ext>
            </a:extLst>
          </p:cNvPr>
          <p:cNvSpPr txBox="1"/>
          <p:nvPr/>
        </p:nvSpPr>
        <p:spPr>
          <a:xfrm>
            <a:off x="2062758" y="709820"/>
            <a:ext cx="8648521"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山之安明，「安」顯妙定，如如不動。「明」喻潔淨，如寶無垢。「威光」者，威德之光。此光即智慧之光。</a:t>
            </a:r>
            <a:r>
              <a:rPr lang="en-US" altLang="zh-TW" sz="2800" dirty="0">
                <a:solidFill>
                  <a:schemeClr val="bg1">
                    <a:lumMod val="95000"/>
                  </a:schemeClr>
                </a:solidFill>
              </a:rPr>
              <a:t>《</a:t>
            </a:r>
            <a:r>
              <a:rPr lang="zh-TW" altLang="en-US" sz="2800" dirty="0">
                <a:solidFill>
                  <a:schemeClr val="bg1">
                    <a:lumMod val="95000"/>
                  </a:schemeClr>
                </a:solidFill>
              </a:rPr>
              <a:t>魏譯</a:t>
            </a:r>
            <a:r>
              <a:rPr lang="en-US" altLang="zh-TW" sz="2800" dirty="0">
                <a:solidFill>
                  <a:schemeClr val="bg1">
                    <a:lumMod val="95000"/>
                  </a:schemeClr>
                </a:solidFill>
              </a:rPr>
              <a:t>》</a:t>
            </a:r>
            <a:r>
              <a:rPr lang="zh-TW" altLang="en-US" sz="2800" dirty="0">
                <a:solidFill>
                  <a:schemeClr val="bg1">
                    <a:lumMod val="95000"/>
                  </a:schemeClr>
                </a:solidFill>
              </a:rPr>
              <a:t>作「慧光明淨，超逾日月」。「雪山」，即大雪山。南瞻部洲，此山特高，冬夏積雪，故名雪山。雪山潔白，以喻戒德與定淨。憬興云：「定能滿德，如雪山故。」又</a:t>
            </a:r>
            <a:r>
              <a:rPr lang="en-US" altLang="zh-TW" sz="2800" dirty="0">
                <a:solidFill>
                  <a:schemeClr val="bg1">
                    <a:lumMod val="95000"/>
                  </a:schemeClr>
                </a:solidFill>
              </a:rPr>
              <a:t>《</a:t>
            </a:r>
            <a:r>
              <a:rPr lang="zh-TW" altLang="en-US" sz="2800" dirty="0">
                <a:solidFill>
                  <a:schemeClr val="bg1">
                    <a:lumMod val="95000"/>
                  </a:schemeClr>
                </a:solidFill>
              </a:rPr>
              <a:t>淨影疏</a:t>
            </a:r>
            <a:r>
              <a:rPr lang="en-US" altLang="zh-TW" sz="2800" dirty="0">
                <a:solidFill>
                  <a:schemeClr val="bg1">
                    <a:lumMod val="95000"/>
                  </a:schemeClr>
                </a:solidFill>
              </a:rPr>
              <a:t>》</a:t>
            </a:r>
            <a:r>
              <a:rPr lang="zh-TW" altLang="en-US" sz="2800" dirty="0">
                <a:solidFill>
                  <a:schemeClr val="bg1">
                    <a:lumMod val="95000"/>
                  </a:schemeClr>
                </a:solidFill>
              </a:rPr>
              <a:t>云：「雪山顯其定淨。諸德皆淨，名等一淨。」等者平等，一者一如，淨者本淨。其心本淨，故潔白如雪山；其心一如，故如雪山之不動；其心平等，故三無差別，一色純白。</a:t>
            </a:r>
          </a:p>
        </p:txBody>
      </p:sp>
    </p:spTree>
    <p:extLst>
      <p:ext uri="{BB962C8B-B14F-4D97-AF65-F5344CB8AC3E}">
        <p14:creationId xmlns:p14="http://schemas.microsoft.com/office/powerpoint/2010/main" val="837651733"/>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480D7400-B159-C1E4-189B-0805FBEE897C}"/>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第廿五講</a:t>
            </a:r>
            <a:endParaRPr lang="en-US" altLang="zh-TW" dirty="0"/>
          </a:p>
        </p:txBody>
      </p:sp>
      <p:sp>
        <p:nvSpPr>
          <p:cNvPr id="5" name="文字方塊 4">
            <a:extLst>
              <a:ext uri="{FF2B5EF4-FFF2-40B4-BE49-F238E27FC236}">
                <a16:creationId xmlns:a16="http://schemas.microsoft.com/office/drawing/2014/main" id="{BA1B736C-8EA3-28DC-2C16-20E4D9BAD21B}"/>
              </a:ext>
            </a:extLst>
          </p:cNvPr>
          <p:cNvSpPr txBox="1"/>
          <p:nvPr/>
        </p:nvSpPr>
        <p:spPr>
          <a:xfrm>
            <a:off x="299519" y="654142"/>
            <a:ext cx="8084264"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忍辱如地」是以大地喻平等忍辱。平等即離諸分別。大地載物，重者輕者，同一負荷，無所揀擇，無有分別。以喻菩薩忍辱之德，遠離一切彼我、恩怨、違順之別。「清淨如水」，菩薩清淨，猶如淨水，能洗除種種塵勞垢染，故云「洗諸塵垢」。「熾盛如火，燒煩惱薪」。火喻智慧，薪表煩惱。菩薩智慧猛利，熾盛如火，斷除煩惱，如火燒薪。「不著如風」。風性流行，一切無住，亦無執著。以無著故，行諸世界，自在無礙，如風行空。</a:t>
            </a:r>
          </a:p>
        </p:txBody>
      </p:sp>
      <p:sp>
        <p:nvSpPr>
          <p:cNvPr id="6" name="文字方塊 5">
            <a:extLst>
              <a:ext uri="{FF2B5EF4-FFF2-40B4-BE49-F238E27FC236}">
                <a16:creationId xmlns:a16="http://schemas.microsoft.com/office/drawing/2014/main" id="{D5E852D9-5C9D-3BD8-64B8-E117ED828FFB}"/>
              </a:ext>
            </a:extLst>
          </p:cNvPr>
          <p:cNvSpPr txBox="1"/>
          <p:nvPr/>
        </p:nvSpPr>
        <p:spPr>
          <a:xfrm>
            <a:off x="8648005" y="562460"/>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忍辱如地。一切平等。清淨如水。洗諸塵垢。熾盛如火。燒煩惱薪。不著如風。無諸障礙。</a:t>
            </a:r>
          </a:p>
        </p:txBody>
      </p:sp>
    </p:spTree>
    <p:extLst>
      <p:ext uri="{BB962C8B-B14F-4D97-AF65-F5344CB8AC3E}">
        <p14:creationId xmlns:p14="http://schemas.microsoft.com/office/powerpoint/2010/main" val="50415801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91840A67-EF23-6CC6-255E-3DA2EF89B983}"/>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第廿五講</a:t>
            </a:r>
            <a:endParaRPr lang="en-US" altLang="zh-TW" dirty="0"/>
          </a:p>
        </p:txBody>
      </p:sp>
      <p:sp>
        <p:nvSpPr>
          <p:cNvPr id="5" name="文字方塊 4">
            <a:extLst>
              <a:ext uri="{FF2B5EF4-FFF2-40B4-BE49-F238E27FC236}">
                <a16:creationId xmlns:a16="http://schemas.microsoft.com/office/drawing/2014/main" id="{D64508BB-59D8-0C4B-8D85-93054C57D59B}"/>
              </a:ext>
            </a:extLst>
          </p:cNvPr>
          <p:cNvSpPr txBox="1"/>
          <p:nvPr/>
        </p:nvSpPr>
        <p:spPr>
          <a:xfrm>
            <a:off x="1486694" y="562460"/>
            <a:ext cx="5827236"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法音雷震」。經云「佛語梵雷震」。雷音遠聞，震驚世間，以喻法音，能覺群迷。「覺未覺」者，使未覺之凡夫得以覺醒也。「雨甘露法」，此以甘露喻佛之教法。甘露使人起死回生，佛之教法，能令眾生，永斷生死，得大涅槃。故曰甘露法。「雨」者，如天降雨，普潤三根，故云「潤眾生」。</a:t>
            </a:r>
          </a:p>
        </p:txBody>
      </p:sp>
      <p:sp>
        <p:nvSpPr>
          <p:cNvPr id="6" name="文字方塊 5">
            <a:extLst>
              <a:ext uri="{FF2B5EF4-FFF2-40B4-BE49-F238E27FC236}">
                <a16:creationId xmlns:a16="http://schemas.microsoft.com/office/drawing/2014/main" id="{2B87DBD0-4D3B-2D1B-0F76-DC7D322C9549}"/>
              </a:ext>
            </a:extLst>
          </p:cNvPr>
          <p:cNvSpPr txBox="1"/>
          <p:nvPr/>
        </p:nvSpPr>
        <p:spPr>
          <a:xfrm>
            <a:off x="7668535" y="562460"/>
            <a:ext cx="326243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法音雷震。覺未覺故。雨甘露法。潤眾生故。曠若虛空。大慈等故。如淨蓮華。離染污故。如尼拘樹。覆蔭大故。如金剛杵。破邪執故。如鐵圍山。眾魔外道不能動故。</a:t>
            </a:r>
          </a:p>
        </p:txBody>
      </p:sp>
    </p:spTree>
    <p:extLst>
      <p:ext uri="{BB962C8B-B14F-4D97-AF65-F5344CB8AC3E}">
        <p14:creationId xmlns:p14="http://schemas.microsoft.com/office/powerpoint/2010/main" val="172833772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16975CA4-DFA3-9128-B32B-3271029BCC24}"/>
              </a:ext>
            </a:extLst>
          </p:cNvPr>
          <p:cNvSpPr txBox="1"/>
          <p:nvPr/>
        </p:nvSpPr>
        <p:spPr>
          <a:xfrm>
            <a:off x="6713268" y="745824"/>
            <a:ext cx="4134465"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「曠若虛空，大慈等故」，是以虛空，喻菩薩之平等大慈。如虛空之寬廣無際，故曰「曠」，以喻慈心廣大；虛空無著。如</a:t>
            </a:r>
            <a:r>
              <a:rPr lang="en-US" altLang="zh-TW" sz="2800" dirty="0">
                <a:solidFill>
                  <a:schemeClr val="bg1">
                    <a:lumMod val="95000"/>
                  </a:schemeClr>
                </a:solidFill>
              </a:rPr>
              <a:t>《</a:t>
            </a:r>
            <a:r>
              <a:rPr lang="zh-TW" altLang="en-US" sz="2800" dirty="0">
                <a:solidFill>
                  <a:schemeClr val="bg1">
                    <a:lumMod val="95000"/>
                  </a:schemeClr>
                </a:solidFill>
              </a:rPr>
              <a:t>魏譯</a:t>
            </a:r>
            <a:r>
              <a:rPr lang="en-US" altLang="zh-TW" sz="2800" dirty="0">
                <a:solidFill>
                  <a:schemeClr val="bg1">
                    <a:lumMod val="95000"/>
                  </a:schemeClr>
                </a:solidFill>
              </a:rPr>
              <a:t>》</a:t>
            </a:r>
            <a:r>
              <a:rPr lang="zh-TW" altLang="en-US" sz="2800" dirty="0">
                <a:solidFill>
                  <a:schemeClr val="bg1">
                    <a:lumMod val="95000"/>
                  </a:schemeClr>
                </a:solidFill>
              </a:rPr>
              <a:t>曰：「猶如虛空，於一切有，無所著故。」以虛空之無著，表慈心之平等。</a:t>
            </a:r>
          </a:p>
        </p:txBody>
      </p:sp>
      <p:sp>
        <p:nvSpPr>
          <p:cNvPr id="6" name="匾額 5" descr="佛學概要十四講表 習講">
            <a:extLst>
              <a:ext uri="{FF2B5EF4-FFF2-40B4-BE49-F238E27FC236}">
                <a16:creationId xmlns:a16="http://schemas.microsoft.com/office/drawing/2014/main" id="{5735FB4C-0EF5-DEAE-5123-68447C735298}"/>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第廿五講</a:t>
            </a:r>
            <a:endParaRPr lang="en-US" altLang="zh-TW" dirty="0"/>
          </a:p>
        </p:txBody>
      </p:sp>
      <p:sp>
        <p:nvSpPr>
          <p:cNvPr id="7" name="文字方塊 6">
            <a:extLst>
              <a:ext uri="{FF2B5EF4-FFF2-40B4-BE49-F238E27FC236}">
                <a16:creationId xmlns:a16="http://schemas.microsoft.com/office/drawing/2014/main" id="{AF14A41E-7A34-4DFF-E71E-3CFD49F49A5F}"/>
              </a:ext>
            </a:extLst>
          </p:cNvPr>
          <p:cNvSpPr txBox="1"/>
          <p:nvPr/>
        </p:nvSpPr>
        <p:spPr>
          <a:xfrm>
            <a:off x="1198662" y="709820"/>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「如淨蓮華」。蓮華出污泥而不染，蓮生泥中，表不捨眾生。出水花開，以喻菩薩離垢清淨，故曰「離染污故」。「如尼拘樹」。尼拘乃梵語，是樹名，中國無此樹，譯作無節樹、縱廣樹。</a:t>
            </a:r>
            <a:r>
              <a:rPr lang="en-US" altLang="zh-TW" sz="2800" dirty="0">
                <a:solidFill>
                  <a:schemeClr val="bg1">
                    <a:lumMod val="95000"/>
                  </a:schemeClr>
                </a:solidFill>
              </a:rPr>
              <a:t>《</a:t>
            </a:r>
            <a:r>
              <a:rPr lang="zh-TW" altLang="en-US" sz="2800" dirty="0">
                <a:solidFill>
                  <a:schemeClr val="bg1">
                    <a:lumMod val="95000"/>
                  </a:schemeClr>
                </a:solidFill>
              </a:rPr>
              <a:t>阿惟越致遮經</a:t>
            </a:r>
            <a:r>
              <a:rPr lang="en-US" altLang="zh-TW" sz="2800" dirty="0">
                <a:solidFill>
                  <a:schemeClr val="bg1">
                    <a:lumMod val="95000"/>
                  </a:schemeClr>
                </a:solidFill>
              </a:rPr>
              <a:t>》</a:t>
            </a:r>
            <a:r>
              <a:rPr lang="zh-TW" altLang="en-US" sz="2800" dirty="0">
                <a:solidFill>
                  <a:schemeClr val="bg1">
                    <a:lumMod val="95000"/>
                  </a:schemeClr>
                </a:solidFill>
              </a:rPr>
              <a:t>曰：「如拘類樹蔭五百車。」故云「覆蔭大故」。此喻菩薩於諸眾生廣作庇蔭</a:t>
            </a:r>
            <a:r>
              <a:rPr lang="zh-CN" altLang="en-US" sz="2800" dirty="0">
                <a:solidFill>
                  <a:schemeClr val="bg1">
                    <a:lumMod val="95000"/>
                  </a:schemeClr>
                </a:solidFill>
              </a:rPr>
              <a:t>。</a:t>
            </a:r>
            <a:endParaRPr lang="zh-TW" altLang="en-US" sz="2800" dirty="0">
              <a:solidFill>
                <a:schemeClr val="bg1">
                  <a:lumMod val="95000"/>
                </a:schemeClr>
              </a:solidFill>
            </a:endParaRPr>
          </a:p>
        </p:txBody>
      </p:sp>
    </p:spTree>
    <p:extLst>
      <p:ext uri="{BB962C8B-B14F-4D97-AF65-F5344CB8AC3E}">
        <p14:creationId xmlns:p14="http://schemas.microsoft.com/office/powerpoint/2010/main" val="324683809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5E3217EB-81BA-4B47-A17B-845C5C70FE56}"/>
              </a:ext>
            </a:extLst>
          </p:cNvPr>
          <p:cNvSpPr txBox="1"/>
          <p:nvPr/>
        </p:nvSpPr>
        <p:spPr>
          <a:xfrm>
            <a:off x="5399906" y="745824"/>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如金剛杵」。金剛杵，梵語伐折羅，原為印度兵器，密宗用為法器，表堅利之智慧。金剛能壞一切，而不為一切所壞，故以喻不壞德。「眾魔外道」，皆不能壞。「外道」者，於佛教之外立道者，行於至理之外者，皆名外道。此以金剛山喻菩薩智慧堅固，一切魔外，不能動搖。</a:t>
            </a:r>
          </a:p>
        </p:txBody>
      </p:sp>
      <p:sp>
        <p:nvSpPr>
          <p:cNvPr id="6" name="匾額 5" descr="佛學概要十四講表 習講">
            <a:extLst>
              <a:ext uri="{FF2B5EF4-FFF2-40B4-BE49-F238E27FC236}">
                <a16:creationId xmlns:a16="http://schemas.microsoft.com/office/drawing/2014/main" id="{F53A175F-413B-6610-5A9D-66E5F533023F}"/>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第廿五講</a:t>
            </a:r>
            <a:endParaRPr lang="en-US" altLang="zh-TW" dirty="0"/>
          </a:p>
        </p:txBody>
      </p:sp>
    </p:spTree>
    <p:extLst>
      <p:ext uri="{BB962C8B-B14F-4D97-AF65-F5344CB8AC3E}">
        <p14:creationId xmlns:p14="http://schemas.microsoft.com/office/powerpoint/2010/main" val="3079906489"/>
      </p:ext>
    </p:extLst>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3BEF9A56-9CA9-C04C-A382-CE02B67FE38A}"/>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第廿五講</a:t>
            </a:r>
            <a:endParaRPr lang="en-US" altLang="zh-TW" dirty="0"/>
          </a:p>
        </p:txBody>
      </p:sp>
      <p:sp>
        <p:nvSpPr>
          <p:cNvPr id="5" name="文字方塊 4">
            <a:extLst>
              <a:ext uri="{FF2B5EF4-FFF2-40B4-BE49-F238E27FC236}">
                <a16:creationId xmlns:a16="http://schemas.microsoft.com/office/drawing/2014/main" id="{DA3EF139-102D-EE9C-5DB6-BD1BE359D0CD}"/>
              </a:ext>
            </a:extLst>
          </p:cNvPr>
          <p:cNvSpPr txBox="1"/>
          <p:nvPr/>
        </p:nvSpPr>
        <p:spPr>
          <a:xfrm>
            <a:off x="1342679" y="562460"/>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二、上以喻明，此下正說彼土菩薩真實功德。右文顯菩薩自覺覺他，宏法利生之德。</a:t>
            </a:r>
          </a:p>
          <a:p>
            <a:pPr>
              <a:lnSpc>
                <a:spcPts val="4400"/>
              </a:lnSpc>
            </a:pPr>
            <a:r>
              <a:rPr lang="zh-TW" altLang="en-US" sz="2800" dirty="0">
                <a:solidFill>
                  <a:schemeClr val="bg1">
                    <a:lumMod val="95000"/>
                  </a:schemeClr>
                </a:solidFill>
              </a:rPr>
              <a:t>「正直」者：正者不邪，直者不曲。「其心正直」者表菩薩之心，遠離偏曲之教，唯是一乘圓法，方廣平正，其疾如風之大白牛車也。「善巧」者，善能觀機逗教，行權方便。</a:t>
            </a:r>
          </a:p>
        </p:txBody>
      </p:sp>
      <p:sp>
        <p:nvSpPr>
          <p:cNvPr id="6" name="文字方塊 5">
            <a:extLst>
              <a:ext uri="{FF2B5EF4-FFF2-40B4-BE49-F238E27FC236}">
                <a16:creationId xmlns:a16="http://schemas.microsoft.com/office/drawing/2014/main" id="{D61B1EE0-84AE-5691-FEEB-D3F64B7A4437}"/>
              </a:ext>
            </a:extLst>
          </p:cNvPr>
          <p:cNvSpPr txBox="1"/>
          <p:nvPr/>
        </p:nvSpPr>
        <p:spPr>
          <a:xfrm>
            <a:off x="6969749" y="562460"/>
            <a:ext cx="387798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其心正直。善巧決定。論法無厭。求法不倦。戒若琉璃。內外明潔。其所言說。令眾悅服。擊法鼓。建法幢。曜慧日。破癡闇。淳淨溫和。寂定明察。為大導師。調伏自他。</a:t>
            </a:r>
          </a:p>
        </p:txBody>
      </p:sp>
    </p:spTree>
    <p:extLst>
      <p:ext uri="{BB962C8B-B14F-4D97-AF65-F5344CB8AC3E}">
        <p14:creationId xmlns:p14="http://schemas.microsoft.com/office/powerpoint/2010/main" val="246637673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402A3E98-008F-51B3-8F69-FFD84F81D61B}"/>
              </a:ext>
            </a:extLst>
          </p:cNvPr>
          <p:cNvSpPr txBox="1"/>
          <p:nvPr/>
        </p:nvSpPr>
        <p:spPr>
          <a:xfrm>
            <a:off x="970832" y="745824"/>
            <a:ext cx="9777035"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又</a:t>
            </a:r>
            <a:r>
              <a:rPr lang="en-US" altLang="zh-TW" sz="2800" dirty="0">
                <a:solidFill>
                  <a:schemeClr val="bg1">
                    <a:lumMod val="95000"/>
                  </a:schemeClr>
                </a:solidFill>
              </a:rPr>
              <a:t>《</a:t>
            </a:r>
            <a:r>
              <a:rPr lang="zh-TW" altLang="en-US" sz="2800" dirty="0">
                <a:solidFill>
                  <a:schemeClr val="bg1">
                    <a:lumMod val="95000"/>
                  </a:schemeClr>
                </a:solidFill>
              </a:rPr>
              <a:t>華嚴經</a:t>
            </a:r>
            <a:r>
              <a:rPr lang="en-US" altLang="zh-TW" sz="2800" dirty="0">
                <a:solidFill>
                  <a:schemeClr val="bg1">
                    <a:lumMod val="95000"/>
                  </a:schemeClr>
                </a:solidFill>
              </a:rPr>
              <a:t>》</a:t>
            </a:r>
            <a:r>
              <a:rPr lang="zh-TW" altLang="en-US" sz="2800" dirty="0">
                <a:solidFill>
                  <a:schemeClr val="bg1">
                    <a:lumMod val="95000"/>
                  </a:schemeClr>
                </a:solidFill>
              </a:rPr>
              <a:t>明十種善巧智：㈠了達甚深佛法善巧智。㈡出生廣大佛法善巧智。㈢宣說種種佛法善巧智。㈣證入平等佛法善巧智。㈤明了差別佛法善巧智。㈥悟解無差別佛法善巧智。㈦深入莊嚴佛法善巧智。㈧一方便入佛法善巧智。㈨無量方便入佛法善巧智。㈩知無邊佛法無差別善巧智。故知十種善巧智，皆源於深入精微，徹盡心源，從根本智而差別智，故能了達、出生、宣說、證入等等諸善巧智也。「決定」，事之定而無移改者也。善巧者隨機應緣也。決定者真實不變也。「善巧決定」者，隨緣善巧，悉皆真實也。</a:t>
            </a:r>
          </a:p>
        </p:txBody>
      </p:sp>
      <p:sp>
        <p:nvSpPr>
          <p:cNvPr id="6" name="匾額 5" descr="佛學概要十四講表 習講">
            <a:extLst>
              <a:ext uri="{FF2B5EF4-FFF2-40B4-BE49-F238E27FC236}">
                <a16:creationId xmlns:a16="http://schemas.microsoft.com/office/drawing/2014/main" id="{DAD7F137-B78C-9EB8-96B3-AEBE50F3AD53}"/>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第廿五講</a:t>
            </a:r>
            <a:endParaRPr lang="en-US" altLang="zh-TW" dirty="0"/>
          </a:p>
        </p:txBody>
      </p:sp>
    </p:spTree>
    <p:extLst>
      <p:ext uri="{BB962C8B-B14F-4D97-AF65-F5344CB8AC3E}">
        <p14:creationId xmlns:p14="http://schemas.microsoft.com/office/powerpoint/2010/main" val="1694444130"/>
      </p:ext>
    </p:extLst>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0D5E8A83-E427-CE50-F92D-CC4C5DDD75A4}"/>
              </a:ext>
            </a:extLst>
          </p:cNvPr>
          <p:cNvSpPr txBox="1"/>
          <p:nvPr/>
        </p:nvSpPr>
        <p:spPr>
          <a:xfrm>
            <a:off x="2804661" y="745824"/>
            <a:ext cx="8084264"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「論法無厭，求法不倦」者，上句覺他，下句自覺。</a:t>
            </a:r>
            <a:r>
              <a:rPr lang="en-US" altLang="zh-TW" sz="2800" dirty="0">
                <a:solidFill>
                  <a:schemeClr val="bg1">
                    <a:lumMod val="95000"/>
                  </a:schemeClr>
                </a:solidFill>
              </a:rPr>
              <a:t>《</a:t>
            </a:r>
            <a:r>
              <a:rPr lang="zh-TW" altLang="en-US" sz="2800" dirty="0">
                <a:solidFill>
                  <a:schemeClr val="bg1">
                    <a:lumMod val="95000"/>
                  </a:schemeClr>
                </a:solidFill>
              </a:rPr>
              <a:t>淨影疏</a:t>
            </a:r>
            <a:r>
              <a:rPr lang="en-US" altLang="zh-TW" sz="2800" dirty="0">
                <a:solidFill>
                  <a:schemeClr val="bg1">
                    <a:lumMod val="95000"/>
                  </a:schemeClr>
                </a:solidFill>
              </a:rPr>
              <a:t>》</a:t>
            </a:r>
            <a:r>
              <a:rPr lang="zh-TW" altLang="en-US" sz="2800" dirty="0">
                <a:solidFill>
                  <a:schemeClr val="bg1">
                    <a:lumMod val="95000"/>
                  </a:schemeClr>
                </a:solidFill>
              </a:rPr>
              <a:t>曰：「專樂求法，心無厭足，自利方便。」「常欲廣說，志無疲等，正明利他。」</a:t>
            </a:r>
            <a:endParaRPr lang="en-US" altLang="zh-TW" sz="2800" dirty="0">
              <a:solidFill>
                <a:schemeClr val="bg1">
                  <a:lumMod val="95000"/>
                </a:schemeClr>
              </a:solidFill>
            </a:endParaRPr>
          </a:p>
          <a:p>
            <a:pPr>
              <a:lnSpc>
                <a:spcPts val="4400"/>
              </a:lnSpc>
            </a:pPr>
            <a:r>
              <a:rPr lang="zh-TW" altLang="en-US" sz="2800" dirty="0">
                <a:solidFill>
                  <a:schemeClr val="bg1">
                    <a:lumMod val="95000"/>
                  </a:schemeClr>
                </a:solidFill>
              </a:rPr>
              <a:t>「戒若琉璃」，戒者戒律，為戒定慧三無漏學之首。奉持戒律，明淨清潔，以自莊嚴，持戒淨潔，譬如琉璃。「內外明潔」。內者指心意，意業清淨，起心動念，悉離垢染。外者威儀具足，德形於外，內外悉潔，故其言說令眾心悅誠服，故曰「其所言說，令眾悅服」。</a:t>
            </a:r>
          </a:p>
        </p:txBody>
      </p:sp>
      <p:sp>
        <p:nvSpPr>
          <p:cNvPr id="6" name="匾額 5" descr="佛學概要十四講表 習講">
            <a:extLst>
              <a:ext uri="{FF2B5EF4-FFF2-40B4-BE49-F238E27FC236}">
                <a16:creationId xmlns:a16="http://schemas.microsoft.com/office/drawing/2014/main" id="{F73BA577-69D5-C780-15BE-62AF9448C93A}"/>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第廿五講</a:t>
            </a:r>
            <a:endParaRPr lang="en-US" altLang="zh-TW" dirty="0"/>
          </a:p>
        </p:txBody>
      </p:sp>
    </p:spTree>
    <p:extLst>
      <p:ext uri="{BB962C8B-B14F-4D97-AF65-F5344CB8AC3E}">
        <p14:creationId xmlns:p14="http://schemas.microsoft.com/office/powerpoint/2010/main" val="2337641909"/>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E7BCDF15-0F66-5CEC-7D0A-15808C27968E}"/>
              </a:ext>
            </a:extLst>
          </p:cNvPr>
          <p:cNvSpPr txBox="1"/>
          <p:nvPr/>
        </p:nvSpPr>
        <p:spPr>
          <a:xfrm>
            <a:off x="6713269" y="745824"/>
            <a:ext cx="4134465"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擊法鼓，建法幢，曜慧日」。「法鼓」喻菩薩法音，醒眾遠聞。「法幢」喻菩薩威德，摧破邪惡。「慧日」喻菩薩智慧，照破癡闇，以醒群迷。言曜慧日，除癡闇者，說修慧法，開眾生也。「癡闇」即無明之闇惑。</a:t>
            </a:r>
          </a:p>
        </p:txBody>
      </p:sp>
      <p:sp>
        <p:nvSpPr>
          <p:cNvPr id="5" name="文字方塊 4">
            <a:extLst>
              <a:ext uri="{FF2B5EF4-FFF2-40B4-BE49-F238E27FC236}">
                <a16:creationId xmlns:a16="http://schemas.microsoft.com/office/drawing/2014/main" id="{B7A05A4D-D6AC-E5B9-769C-541E06DCD709}"/>
              </a:ext>
            </a:extLst>
          </p:cNvPr>
          <p:cNvSpPr txBox="1"/>
          <p:nvPr/>
        </p:nvSpPr>
        <p:spPr>
          <a:xfrm>
            <a:off x="1054646" y="775696"/>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淳淨溫和」。「淳」者，純也，好也。「淨」者，清潔也。「淳淨」指內心之清湛離垢。「溫」者，良也，善也，和也。「和」者，平和。「溫和」指儀態之溫良和美。「寂定明察」。「寂定」者，實際之理體。「明察」者，智慧之照用。「寂定明察」者，寂而常照也。</a:t>
            </a:r>
          </a:p>
        </p:txBody>
      </p:sp>
      <p:sp>
        <p:nvSpPr>
          <p:cNvPr id="6" name="匾額 5" descr="佛學概要十四講表 習講">
            <a:extLst>
              <a:ext uri="{FF2B5EF4-FFF2-40B4-BE49-F238E27FC236}">
                <a16:creationId xmlns:a16="http://schemas.microsoft.com/office/drawing/2014/main" id="{EAEB9825-D9BF-AD0F-8121-014D04ABA993}"/>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第廿五講</a:t>
            </a:r>
            <a:endParaRPr lang="en-US" altLang="zh-TW" dirty="0"/>
          </a:p>
        </p:txBody>
      </p:sp>
    </p:spTree>
    <p:extLst>
      <p:ext uri="{BB962C8B-B14F-4D97-AF65-F5344CB8AC3E}">
        <p14:creationId xmlns:p14="http://schemas.microsoft.com/office/powerpoint/2010/main" val="224857806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4E2FBD3A-3B9D-D946-0488-76DC55C3562B}"/>
              </a:ext>
            </a:extLst>
          </p:cNvPr>
          <p:cNvSpPr txBox="1"/>
          <p:nvPr/>
        </p:nvSpPr>
        <p:spPr>
          <a:xfrm>
            <a:off x="4271392" y="745824"/>
            <a:ext cx="6391493"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為大導師」，能如普賢大士，十大願王導歸極樂，以最極圓頓之法，普利九界眾生，故曰大導師。「調伏自他」者，「調」者，調和、調理、調順，調其心也。「伏」者，降伏、制伏，降伏其非心也。降伏非心，是「伏」字義。為大導師者，必於自心他心悉能調伏。自身入道，亦普令眾生入道；自心大覺，亦廣令眾生入於覺道也。</a:t>
            </a:r>
          </a:p>
        </p:txBody>
      </p:sp>
      <p:sp>
        <p:nvSpPr>
          <p:cNvPr id="6" name="匾額 5" descr="佛學概要十四講表 習講">
            <a:extLst>
              <a:ext uri="{FF2B5EF4-FFF2-40B4-BE49-F238E27FC236}">
                <a16:creationId xmlns:a16="http://schemas.microsoft.com/office/drawing/2014/main" id="{A863222D-03E2-4579-1A5D-33472ED2B75C}"/>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第廿五講</a:t>
            </a:r>
            <a:endParaRPr lang="en-US" altLang="zh-TW" dirty="0"/>
          </a:p>
        </p:txBody>
      </p:sp>
    </p:spTree>
    <p:extLst>
      <p:ext uri="{BB962C8B-B14F-4D97-AF65-F5344CB8AC3E}">
        <p14:creationId xmlns:p14="http://schemas.microsoft.com/office/powerpoint/2010/main" val="3406948672"/>
      </p:ext>
    </p:extLst>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80414ABC-ABF5-B8F2-4FA2-152FAA242CA4}"/>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第廿五講</a:t>
            </a:r>
            <a:endParaRPr lang="en-US" altLang="zh-TW" dirty="0"/>
          </a:p>
        </p:txBody>
      </p:sp>
      <p:sp>
        <p:nvSpPr>
          <p:cNvPr id="5" name="文字方塊 4">
            <a:extLst>
              <a:ext uri="{FF2B5EF4-FFF2-40B4-BE49-F238E27FC236}">
                <a16:creationId xmlns:a16="http://schemas.microsoft.com/office/drawing/2014/main" id="{8B89CBE5-452C-E18D-9E1A-40C30BC2D49B}"/>
              </a:ext>
            </a:extLst>
          </p:cNvPr>
          <p:cNvSpPr txBox="1"/>
          <p:nvPr/>
        </p:nvSpPr>
        <p:spPr>
          <a:xfrm>
            <a:off x="365330" y="654142"/>
            <a:ext cx="6955750"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右段更廣明菩薩真實功德。</a:t>
            </a:r>
          </a:p>
          <a:p>
            <a:pPr>
              <a:lnSpc>
                <a:spcPts val="4400"/>
              </a:lnSpc>
            </a:pPr>
            <a:r>
              <a:rPr lang="zh-TW" altLang="en-US" sz="2800" dirty="0">
                <a:solidFill>
                  <a:schemeClr val="bg1">
                    <a:lumMod val="95000"/>
                  </a:schemeClr>
                </a:solidFill>
              </a:rPr>
              <a:t>故下續云「引導群生，捨諸愛著」。「著」者，執著、染著。「愛」者，貪愛、喜愛、恩愛。古云「愛不重不墮娑婆」。眾生染執難捨，菩薩妙德能令永離，故云「永離三垢」（「三垢」者貪瞋癡也）。復令眾生遊戲於神通之中，「遊」者如水之流行，「戲」者安逸閑在也。蓋表任運於神通之中，自在無礙。故曰「遊戲神通」。</a:t>
            </a:r>
          </a:p>
        </p:txBody>
      </p:sp>
      <p:sp>
        <p:nvSpPr>
          <p:cNvPr id="6" name="文字方塊 5">
            <a:extLst>
              <a:ext uri="{FF2B5EF4-FFF2-40B4-BE49-F238E27FC236}">
                <a16:creationId xmlns:a16="http://schemas.microsoft.com/office/drawing/2014/main" id="{9639E420-046D-E25D-4DD5-B3D12C5B5514}"/>
              </a:ext>
            </a:extLst>
          </p:cNvPr>
          <p:cNvSpPr txBox="1"/>
          <p:nvPr/>
        </p:nvSpPr>
        <p:spPr>
          <a:xfrm>
            <a:off x="7585302" y="562460"/>
            <a:ext cx="326243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引導群生。捨諸愛著。永離三垢。遊戲神通。因緣願力。出生善根。摧伏一切魔軍。尊重奉事諸佛。為世明燈。最勝福田。殊勝吉祥。堪受供養。</a:t>
            </a:r>
          </a:p>
        </p:txBody>
      </p:sp>
    </p:spTree>
    <p:extLst>
      <p:ext uri="{BB962C8B-B14F-4D97-AF65-F5344CB8AC3E}">
        <p14:creationId xmlns:p14="http://schemas.microsoft.com/office/powerpoint/2010/main" val="218086166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1B3CADE1-8BC7-B6F7-3BCE-C3A2B9130491}"/>
              </a:ext>
            </a:extLst>
          </p:cNvPr>
          <p:cNvSpPr txBox="1"/>
          <p:nvPr/>
        </p:nvSpPr>
        <p:spPr>
          <a:xfrm>
            <a:off x="8406040" y="745824"/>
            <a:ext cx="2441694"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普令眾生悉皆除惡生善，順於佛法，降伏非心，捨諸愛著，永斷三毒；開顯本性，安住神通，自在無礙。</a:t>
            </a:r>
          </a:p>
        </p:txBody>
      </p:sp>
      <p:sp>
        <p:nvSpPr>
          <p:cNvPr id="5" name="文字方塊 4">
            <a:extLst>
              <a:ext uri="{FF2B5EF4-FFF2-40B4-BE49-F238E27FC236}">
                <a16:creationId xmlns:a16="http://schemas.microsoft.com/office/drawing/2014/main" id="{F37884FE-1711-A777-9262-9051E023B0FB}"/>
              </a:ext>
            </a:extLst>
          </p:cNvPr>
          <p:cNvSpPr txBox="1"/>
          <p:nvPr/>
        </p:nvSpPr>
        <p:spPr>
          <a:xfrm>
            <a:off x="886033" y="709820"/>
            <a:ext cx="7520007"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「因緣」</a:t>
            </a:r>
            <a:r>
              <a:rPr lang="en-US" altLang="zh-TW" sz="2800" dirty="0">
                <a:solidFill>
                  <a:schemeClr val="bg1">
                    <a:lumMod val="95000"/>
                  </a:schemeClr>
                </a:solidFill>
              </a:rPr>
              <a:t>《</a:t>
            </a:r>
            <a:r>
              <a:rPr lang="zh-TW" altLang="en-US" sz="2800" dirty="0">
                <a:solidFill>
                  <a:schemeClr val="bg1">
                    <a:lumMod val="95000"/>
                  </a:schemeClr>
                </a:solidFill>
              </a:rPr>
              <a:t>魏譯</a:t>
            </a:r>
            <a:r>
              <a:rPr lang="en-US" altLang="zh-TW" sz="2800" dirty="0">
                <a:solidFill>
                  <a:schemeClr val="bg1">
                    <a:lumMod val="95000"/>
                  </a:schemeClr>
                </a:solidFill>
              </a:rPr>
              <a:t>》</a:t>
            </a:r>
            <a:r>
              <a:rPr lang="zh-TW" altLang="en-US" sz="2800" dirty="0">
                <a:solidFill>
                  <a:schemeClr val="bg1">
                    <a:lumMod val="95000"/>
                  </a:schemeClr>
                </a:solidFill>
              </a:rPr>
              <a:t>作「因力，緣力」。淨影以過去之善為今之因，</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則以今之菩提心為成佛之因。實則若無過去多生善行，則不能發起今日之菩提心。若不發菩提心，則無成佛之因，故兩說可互補。此兩說中，</a:t>
            </a:r>
            <a:r>
              <a:rPr lang="en-US" altLang="zh-TW" sz="2800" dirty="0">
                <a:solidFill>
                  <a:schemeClr val="bg1">
                    <a:lumMod val="95000"/>
                  </a:schemeClr>
                </a:solidFill>
              </a:rPr>
              <a:t>《</a:t>
            </a:r>
            <a:r>
              <a:rPr lang="zh-TW" altLang="en-US" sz="2800" dirty="0">
                <a:solidFill>
                  <a:schemeClr val="bg1">
                    <a:lumMod val="95000"/>
                  </a:schemeClr>
                </a:solidFill>
              </a:rPr>
              <a:t>會疏</a:t>
            </a:r>
            <a:r>
              <a:rPr lang="en-US" altLang="zh-TW" sz="2800" dirty="0">
                <a:solidFill>
                  <a:schemeClr val="bg1">
                    <a:lumMod val="95000"/>
                  </a:schemeClr>
                </a:solidFill>
              </a:rPr>
              <a:t>》</a:t>
            </a:r>
            <a:r>
              <a:rPr lang="zh-TW" altLang="en-US" sz="2800" dirty="0">
                <a:solidFill>
                  <a:schemeClr val="bg1">
                    <a:lumMod val="95000"/>
                  </a:schemeClr>
                </a:solidFill>
              </a:rPr>
              <a:t>於本經較親。因發菩提心，一向專念，乃本經之宗也。「願力」者，以四弘誓願莊嚴國土，成就眾生，志求本有之菩提心；並隨願起行，是名願力。具願力，則自然「出生善根」。</a:t>
            </a:r>
          </a:p>
        </p:txBody>
      </p:sp>
      <p:sp>
        <p:nvSpPr>
          <p:cNvPr id="6" name="匾額 5" descr="佛學概要十四講表 習講">
            <a:extLst>
              <a:ext uri="{FF2B5EF4-FFF2-40B4-BE49-F238E27FC236}">
                <a16:creationId xmlns:a16="http://schemas.microsoft.com/office/drawing/2014/main" id="{77140E37-1588-6815-A7FB-58AF2B14EF31}"/>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第廿五講</a:t>
            </a:r>
            <a:endParaRPr lang="en-US" altLang="zh-TW" dirty="0"/>
          </a:p>
        </p:txBody>
      </p:sp>
    </p:spTree>
    <p:extLst>
      <p:ext uri="{BB962C8B-B14F-4D97-AF65-F5344CB8AC3E}">
        <p14:creationId xmlns:p14="http://schemas.microsoft.com/office/powerpoint/2010/main" val="154576327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7C0FD7F0-F879-2418-E0F7-2312AEFD8ECF}"/>
              </a:ext>
            </a:extLst>
          </p:cNvPr>
          <p:cNvSpPr txBox="1"/>
          <p:nvPr/>
        </p:nvSpPr>
        <p:spPr>
          <a:xfrm>
            <a:off x="5800779" y="745824"/>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「善根」者，</a:t>
            </a:r>
            <a:r>
              <a:rPr lang="en-US" altLang="zh-TW" sz="2800" dirty="0">
                <a:solidFill>
                  <a:schemeClr val="bg1">
                    <a:lumMod val="95000"/>
                  </a:schemeClr>
                </a:solidFill>
              </a:rPr>
              <a:t>《</a:t>
            </a:r>
            <a:r>
              <a:rPr lang="zh-TW" altLang="en-US" sz="2800" dirty="0">
                <a:solidFill>
                  <a:schemeClr val="bg1">
                    <a:lumMod val="95000"/>
                  </a:schemeClr>
                </a:solidFill>
              </a:rPr>
              <a:t>毘婆沙論</a:t>
            </a:r>
            <a:r>
              <a:rPr lang="en-US" altLang="zh-TW" sz="2800" dirty="0">
                <a:solidFill>
                  <a:schemeClr val="bg1">
                    <a:lumMod val="95000"/>
                  </a:schemeClr>
                </a:solidFill>
              </a:rPr>
              <a:t>》</a:t>
            </a:r>
            <a:r>
              <a:rPr lang="zh-TW" altLang="en-US" sz="2800" dirty="0">
                <a:solidFill>
                  <a:schemeClr val="bg1">
                    <a:lumMod val="95000"/>
                  </a:schemeClr>
                </a:solidFill>
              </a:rPr>
              <a:t>曰：「善根者，不貪不恚不癡。一切善法從此三生。」是故善能生妙果，並復生餘善，故名善根。</a:t>
            </a:r>
          </a:p>
        </p:txBody>
      </p:sp>
      <p:sp>
        <p:nvSpPr>
          <p:cNvPr id="6" name="匾額 5" descr="佛學概要十四講表 習講">
            <a:extLst>
              <a:ext uri="{FF2B5EF4-FFF2-40B4-BE49-F238E27FC236}">
                <a16:creationId xmlns:a16="http://schemas.microsoft.com/office/drawing/2014/main" id="{4905FB9C-D4E4-D71C-6CDB-B78A018C2611}"/>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第廿五講</a:t>
            </a:r>
            <a:endParaRPr lang="en-US" altLang="zh-TW" dirty="0"/>
          </a:p>
        </p:txBody>
      </p:sp>
      <p:sp>
        <p:nvSpPr>
          <p:cNvPr id="7" name="文字方塊 6">
            <a:extLst>
              <a:ext uri="{FF2B5EF4-FFF2-40B4-BE49-F238E27FC236}">
                <a16:creationId xmlns:a16="http://schemas.microsoft.com/office/drawing/2014/main" id="{F0ACAADC-4D39-482E-52F8-78363DB47EEF}"/>
              </a:ext>
            </a:extLst>
          </p:cNvPr>
          <p:cNvSpPr txBox="1"/>
          <p:nvPr/>
        </p:nvSpPr>
        <p:spPr>
          <a:xfrm>
            <a:off x="-33035" y="745824"/>
            <a:ext cx="8648521"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摧伏一切魔軍」。「摧伏」指破除與降伏。「魔」者，（見前註）。「為世明燈」。「明燈」喻菩薩智慧，照破眾生迷暗，令眾生開解正道。「福田」。「田」者田地，以生長為義。於具德者造福，則得福報。種福得福果，是名種福田。應供之人，名為福田。</a:t>
            </a:r>
            <a:r>
              <a:rPr lang="en-US" altLang="zh-TW" sz="2800" dirty="0">
                <a:solidFill>
                  <a:schemeClr val="bg1">
                    <a:lumMod val="95000"/>
                  </a:schemeClr>
                </a:solidFill>
              </a:rPr>
              <a:t>《</a:t>
            </a:r>
            <a:r>
              <a:rPr lang="zh-TW" altLang="en-US" sz="2800" dirty="0">
                <a:solidFill>
                  <a:schemeClr val="bg1">
                    <a:lumMod val="95000"/>
                  </a:schemeClr>
                </a:solidFill>
              </a:rPr>
              <a:t>優婆塞戒經</a:t>
            </a:r>
            <a:r>
              <a:rPr lang="en-US" altLang="zh-TW" sz="2800" dirty="0">
                <a:solidFill>
                  <a:schemeClr val="bg1">
                    <a:lumMod val="95000"/>
                  </a:schemeClr>
                </a:solidFill>
              </a:rPr>
              <a:t>》</a:t>
            </a:r>
            <a:r>
              <a:rPr lang="zh-TW" altLang="en-US" sz="2800" dirty="0">
                <a:solidFill>
                  <a:schemeClr val="bg1">
                    <a:lumMod val="95000"/>
                  </a:schemeClr>
                </a:solidFill>
              </a:rPr>
              <a:t>明三福田：㈠報恩福田，父母師長也。㈡功德福田，佛法僧三寶也。㈢貧窮福田，貧窮困苦之人也。供養此上三者，均能生福，故皆名福田。今經云「最勝福田」，表諸菩薩於種種福田中，最為殊勝故。</a:t>
            </a:r>
          </a:p>
        </p:txBody>
      </p:sp>
    </p:spTree>
    <p:extLst>
      <p:ext uri="{BB962C8B-B14F-4D97-AF65-F5344CB8AC3E}">
        <p14:creationId xmlns:p14="http://schemas.microsoft.com/office/powerpoint/2010/main" val="248342949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68D26377-C630-DEDC-FAD2-1AC45BB18A7E}"/>
              </a:ext>
            </a:extLst>
          </p:cNvPr>
          <p:cNvSpPr txBox="1"/>
          <p:nvPr/>
        </p:nvSpPr>
        <p:spPr>
          <a:xfrm>
            <a:off x="5724525" y="745824"/>
            <a:ext cx="5262979"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為世明燈，最勝福田」兩句，應與下文「殊勝吉祥，堪受供養」作一氣讀，其義自見。「殊勝吉祥」，文殊大士聖號之涵義也。文殊即文殊師利。文殊可譯為勝、妙、第一。師利可譯為德、吉祥等。今極樂諸菩薩，具文殊大士之智德，了了見自性。故為最勝福田，堪受一切人天之供養。</a:t>
            </a:r>
          </a:p>
        </p:txBody>
      </p:sp>
      <p:sp>
        <p:nvSpPr>
          <p:cNvPr id="6" name="匾額 5" descr="佛學概要十四講表 習講">
            <a:extLst>
              <a:ext uri="{FF2B5EF4-FFF2-40B4-BE49-F238E27FC236}">
                <a16:creationId xmlns:a16="http://schemas.microsoft.com/office/drawing/2014/main" id="{F9902A81-B223-EB4D-0CD8-03C865053BD7}"/>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第廿五講</a:t>
            </a:r>
            <a:endParaRPr lang="en-US" altLang="zh-TW" dirty="0"/>
          </a:p>
        </p:txBody>
      </p:sp>
    </p:spTree>
    <p:extLst>
      <p:ext uri="{BB962C8B-B14F-4D97-AF65-F5344CB8AC3E}">
        <p14:creationId xmlns:p14="http://schemas.microsoft.com/office/powerpoint/2010/main" val="952143577"/>
      </p:ext>
    </p:extLst>
  </p:cSld>
  <p:clrMapOvr>
    <a:overrideClrMapping bg1="lt1" tx1="dk1" bg2="lt2" tx2="dk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CDAE9C94-D285-B419-6CA9-63A460C4E8EF}"/>
              </a:ext>
            </a:extLst>
          </p:cNvPr>
          <p:cNvSpPr txBox="1"/>
          <p:nvPr/>
        </p:nvSpPr>
        <p:spPr>
          <a:xfrm>
            <a:off x="27842" y="745824"/>
            <a:ext cx="10418237" cy="5367940"/>
          </a:xfrm>
          <a:prstGeom prst="rect">
            <a:avLst/>
          </a:prstGeom>
          <a:noFill/>
        </p:spPr>
        <p:txBody>
          <a:bodyPr vert="eaVert" wrap="square" rtlCol="0">
            <a:spAutoFit/>
          </a:bodyPr>
          <a:lstStyle/>
          <a:p>
            <a:pPr>
              <a:lnSpc>
                <a:spcPts val="4200"/>
              </a:lnSpc>
            </a:pPr>
            <a:r>
              <a:rPr lang="zh-TW" altLang="en-US" sz="2800" dirty="0">
                <a:solidFill>
                  <a:schemeClr val="bg1">
                    <a:lumMod val="95000"/>
                  </a:schemeClr>
                </a:solidFill>
              </a:rPr>
              <a:t>「赫奕」，「赫」者明也，「奕」者盛也。「雄猛」者，世尊斷盡一切煩惱，大雄不怯，勇猛精進，故曰雄猛。「無畏」者，於大眾中說法無所畏懼之德。「相好」，卅二相、八十隨形好也。故知「赫奕」者，表菩薩威光明盛也。「歡喜」表內心自在，形容和悅也。「雄猛無畏」則既表菩薩之實德，勇猛精進，說法無畏。復顯儀容，威神無比，大雄不怯。至於「相好」則專指身色。下曰：「功德辯才」，表菩薩具種種其它功德，與種種無礙之辯才。「具足莊嚴」則為總結以上之讚語。如來以福德智慧莊嚴其身。此諸菩薩具足智福之莊嚴，超逾一切世間。此乃極讚菩薩之真實功德，至為希有也。</a:t>
            </a:r>
          </a:p>
        </p:txBody>
      </p:sp>
      <p:sp>
        <p:nvSpPr>
          <p:cNvPr id="6" name="文字方塊 5">
            <a:extLst>
              <a:ext uri="{FF2B5EF4-FFF2-40B4-BE49-F238E27FC236}">
                <a16:creationId xmlns:a16="http://schemas.microsoft.com/office/drawing/2014/main" id="{9B12F5B3-7912-9B55-C2C1-87A54827E61F}"/>
              </a:ext>
            </a:extLst>
          </p:cNvPr>
          <p:cNvSpPr txBox="1"/>
          <p:nvPr/>
        </p:nvSpPr>
        <p:spPr>
          <a:xfrm>
            <a:off x="10584090" y="562460"/>
            <a:ext cx="1415772"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赫奕歡喜。雄猛無畏。身色相好。功德辯才。具足莊嚴。無與等者。</a:t>
            </a:r>
          </a:p>
        </p:txBody>
      </p:sp>
    </p:spTree>
    <p:extLst>
      <p:ext uri="{BB962C8B-B14F-4D97-AF65-F5344CB8AC3E}">
        <p14:creationId xmlns:p14="http://schemas.microsoft.com/office/powerpoint/2010/main" val="103723671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4BF8235D-1F48-699C-6A78-FDDAEB93FD41}"/>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第廿五講</a:t>
            </a:r>
            <a:endParaRPr lang="en-US" altLang="zh-TW" dirty="0"/>
          </a:p>
        </p:txBody>
      </p:sp>
      <p:sp>
        <p:nvSpPr>
          <p:cNvPr id="5" name="文字方塊 4">
            <a:extLst>
              <a:ext uri="{FF2B5EF4-FFF2-40B4-BE49-F238E27FC236}">
                <a16:creationId xmlns:a16="http://schemas.microsoft.com/office/drawing/2014/main" id="{A942E250-E155-4D76-437F-E821297AB68C}"/>
              </a:ext>
            </a:extLst>
          </p:cNvPr>
          <p:cNvSpPr txBox="1"/>
          <p:nvPr/>
        </p:nvSpPr>
        <p:spPr>
          <a:xfrm>
            <a:off x="752475" y="540461"/>
            <a:ext cx="7520007"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三、諸佛共讚，表諸佛為作證明，同聲稱讚，正顯大士德深。</a:t>
            </a:r>
          </a:p>
          <a:p>
            <a:pPr>
              <a:lnSpc>
                <a:spcPts val="4400"/>
              </a:lnSpc>
            </a:pPr>
            <a:r>
              <a:rPr lang="zh-TW" altLang="en-US" sz="2800" dirty="0">
                <a:solidFill>
                  <a:schemeClr val="bg1">
                    <a:lumMod val="95000"/>
                  </a:schemeClr>
                </a:solidFill>
              </a:rPr>
              <a:t>「究竟菩薩諸波羅蜜，而常安住不生不滅諸三摩地」。「不生不滅」者，小乘依有餘涅槃之理而觀不生不滅，趨於偏空。大乘則從空入假，於有為之事相上，顯不生不滅之理。當相即道，即事而真。故能終日度生，終日無度，日涉萬緣，一心空寂。乃能於布施、忍辱等六度悉皆究竟，而仍安住於不生不滅諸三昧中，不失定意。</a:t>
            </a:r>
          </a:p>
        </p:txBody>
      </p:sp>
      <p:sp>
        <p:nvSpPr>
          <p:cNvPr id="6" name="文字方塊 5">
            <a:extLst>
              <a:ext uri="{FF2B5EF4-FFF2-40B4-BE49-F238E27FC236}">
                <a16:creationId xmlns:a16="http://schemas.microsoft.com/office/drawing/2014/main" id="{55C5D9B2-71DD-C193-14B0-B7D9C3206C74}"/>
              </a:ext>
            </a:extLst>
          </p:cNvPr>
          <p:cNvSpPr txBox="1"/>
          <p:nvPr/>
        </p:nvSpPr>
        <p:spPr>
          <a:xfrm>
            <a:off x="8648005" y="562460"/>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常為諸佛所共稱讚。究竟菩薩諸波羅蜜。而常安住不生不滅諸三摩地。行遍道場。遠二乘境。</a:t>
            </a:r>
          </a:p>
        </p:txBody>
      </p:sp>
    </p:spTree>
    <p:extLst>
      <p:ext uri="{BB962C8B-B14F-4D97-AF65-F5344CB8AC3E}">
        <p14:creationId xmlns:p14="http://schemas.microsoft.com/office/powerpoint/2010/main" val="3010177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9F369ACF-FA93-50A8-8791-21741588B595}"/>
              </a:ext>
            </a:extLst>
          </p:cNvPr>
          <p:cNvSpPr txBox="1"/>
          <p:nvPr/>
        </p:nvSpPr>
        <p:spPr>
          <a:xfrm>
            <a:off x="8785448" y="745824"/>
            <a:ext cx="1877437"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「行遍道場」，於道場正行，無所缺少也。「遠二乘境」者，唯依一乘法，究竟彼岸也。</a:t>
            </a:r>
          </a:p>
        </p:txBody>
      </p:sp>
      <p:sp>
        <p:nvSpPr>
          <p:cNvPr id="6" name="匾額 5" descr="佛學概要十四講表 習講">
            <a:extLst>
              <a:ext uri="{FF2B5EF4-FFF2-40B4-BE49-F238E27FC236}">
                <a16:creationId xmlns:a16="http://schemas.microsoft.com/office/drawing/2014/main" id="{A2246B90-E2B6-B65D-E16C-1197539B446A}"/>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第廿五講</a:t>
            </a:r>
            <a:endParaRPr lang="en-US" altLang="zh-TW" dirty="0"/>
          </a:p>
        </p:txBody>
      </p:sp>
    </p:spTree>
    <p:extLst>
      <p:ext uri="{BB962C8B-B14F-4D97-AF65-F5344CB8AC3E}">
        <p14:creationId xmlns:p14="http://schemas.microsoft.com/office/powerpoint/2010/main" val="860032562"/>
      </p:ext>
    </p:extLst>
  </p:cSld>
  <p:clrMapOvr>
    <a:overrideClrMapping bg1="lt1" tx1="dk1" bg2="lt2" tx2="dk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匾額 3" descr="佛學概要十四講表 習講">
            <a:extLst>
              <a:ext uri="{FF2B5EF4-FFF2-40B4-BE49-F238E27FC236}">
                <a16:creationId xmlns:a16="http://schemas.microsoft.com/office/drawing/2014/main" id="{507A7822-9210-BC15-5874-89CFC07ED64D}"/>
              </a:ext>
            </a:extLst>
          </p:cNvPr>
          <p:cNvSpPr/>
          <p:nvPr/>
        </p:nvSpPr>
        <p:spPr>
          <a:xfrm>
            <a:off x="11207774" y="117426"/>
            <a:ext cx="717985" cy="6552728"/>
          </a:xfrm>
          <a:prstGeom prst="plaqu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t>中國佛典研究一</a:t>
            </a:r>
            <a:endParaRPr lang="en-US" altLang="zh-CN" dirty="0"/>
          </a:p>
          <a:p>
            <a:pPr algn="ctr"/>
            <a:r>
              <a:rPr lang="en-US" altLang="zh-CN" dirty="0"/>
              <a:t>  </a:t>
            </a:r>
            <a:r>
              <a:rPr lang="zh-CN" altLang="en-US" dirty="0"/>
              <a:t>：無量壽</a:t>
            </a:r>
            <a:r>
              <a:rPr lang="zh-TW" altLang="en-US" dirty="0"/>
              <a:t>經</a:t>
            </a:r>
            <a:endParaRPr lang="en-US" altLang="zh-TW" dirty="0"/>
          </a:p>
          <a:p>
            <a:pPr algn="ctr"/>
            <a:endParaRPr lang="en-US" altLang="zh-TW" dirty="0"/>
          </a:p>
          <a:p>
            <a:pPr algn="ctr"/>
            <a:r>
              <a:rPr lang="zh-CN" altLang="en-US" dirty="0"/>
              <a:t>第廿五講</a:t>
            </a:r>
            <a:endParaRPr lang="en-US" altLang="zh-TW" dirty="0"/>
          </a:p>
        </p:txBody>
      </p:sp>
      <p:sp>
        <p:nvSpPr>
          <p:cNvPr id="5" name="文字方塊 4">
            <a:extLst>
              <a:ext uri="{FF2B5EF4-FFF2-40B4-BE49-F238E27FC236}">
                <a16:creationId xmlns:a16="http://schemas.microsoft.com/office/drawing/2014/main" id="{5162AD4B-49EE-CBD8-ECB5-EECCA4C69DB2}"/>
              </a:ext>
            </a:extLst>
          </p:cNvPr>
          <p:cNvSpPr txBox="1"/>
          <p:nvPr/>
        </p:nvSpPr>
        <p:spPr>
          <a:xfrm>
            <a:off x="6959302" y="562460"/>
            <a:ext cx="1313180" cy="5367940"/>
          </a:xfrm>
          <a:prstGeom prst="rect">
            <a:avLst/>
          </a:prstGeom>
          <a:noFill/>
        </p:spPr>
        <p:txBody>
          <a:bodyPr vert="eaVert" wrap="square" rtlCol="0">
            <a:spAutoFit/>
          </a:bodyPr>
          <a:lstStyle/>
          <a:p>
            <a:pPr>
              <a:lnSpc>
                <a:spcPts val="4400"/>
              </a:lnSpc>
            </a:pPr>
            <a:r>
              <a:rPr lang="zh-TW" altLang="en-US" sz="2800" dirty="0">
                <a:solidFill>
                  <a:schemeClr val="bg1">
                    <a:lumMod val="95000"/>
                  </a:schemeClr>
                </a:solidFill>
              </a:rPr>
              <a:t>「阿難」下，世尊總結極樂菩薩，真實功德，說不能盡。</a:t>
            </a:r>
          </a:p>
        </p:txBody>
      </p:sp>
      <p:sp>
        <p:nvSpPr>
          <p:cNvPr id="6" name="文字方塊 5">
            <a:extLst>
              <a:ext uri="{FF2B5EF4-FFF2-40B4-BE49-F238E27FC236}">
                <a16:creationId xmlns:a16="http://schemas.microsoft.com/office/drawing/2014/main" id="{7BA8C326-8368-79D6-20BE-9EDEE547D90E}"/>
              </a:ext>
            </a:extLst>
          </p:cNvPr>
          <p:cNvSpPr txBox="1"/>
          <p:nvPr/>
        </p:nvSpPr>
        <p:spPr>
          <a:xfrm>
            <a:off x="8648005" y="562460"/>
            <a:ext cx="2031325" cy="5551304"/>
          </a:xfrm>
          <a:prstGeom prst="rect">
            <a:avLst/>
          </a:prstGeom>
          <a:noFill/>
        </p:spPr>
        <p:txBody>
          <a:bodyPr vert="eaVert" wrap="square" rtlCol="0">
            <a:spAutoFit/>
          </a:bodyPr>
          <a:lstStyle/>
          <a:p>
            <a:pPr>
              <a:lnSpc>
                <a:spcPts val="4800"/>
              </a:lnSpc>
            </a:pPr>
            <a:r>
              <a:rPr lang="zh-TW" altLang="en-US" sz="3000" b="1" dirty="0">
                <a:solidFill>
                  <a:schemeClr val="bg1">
                    <a:lumMod val="95000"/>
                  </a:schemeClr>
                </a:solidFill>
              </a:rPr>
              <a:t>阿難。我今略說。彼極樂界。所生菩薩。真實功德。悉皆如是。若廣說者。百千萬劫。不能窮盡。</a:t>
            </a:r>
          </a:p>
        </p:txBody>
      </p:sp>
    </p:spTree>
    <p:extLst>
      <p:ext uri="{BB962C8B-B14F-4D97-AF65-F5344CB8AC3E}">
        <p14:creationId xmlns:p14="http://schemas.microsoft.com/office/powerpoint/2010/main" val="138316523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BAB8942C-329C-5F11-D67C-B86BA25B812D}"/>
              </a:ext>
            </a:extLst>
          </p:cNvPr>
          <p:cNvSpPr txBox="1"/>
          <p:nvPr/>
        </p:nvSpPr>
        <p:spPr>
          <a:xfrm>
            <a:off x="91419" y="117426"/>
            <a:ext cx="12064864" cy="2015936"/>
          </a:xfrm>
          <a:prstGeom prst="rect">
            <a:avLst/>
          </a:prstGeom>
          <a:noFill/>
        </p:spPr>
        <p:txBody>
          <a:bodyPr wrap="square" rtlCol="0">
            <a:spAutoFit/>
          </a:bodyPr>
          <a:lstStyle/>
          <a:p>
            <a:pPr>
              <a:lnSpc>
                <a:spcPts val="3000"/>
              </a:lnSpc>
            </a:pPr>
            <a:r>
              <a:rPr lang="zh-TW" altLang="en-US" sz="2800" dirty="0">
                <a:solidFill>
                  <a:schemeClr val="bg1"/>
                </a:solidFill>
              </a:rPr>
              <a:t>真實功德第三十一</a:t>
            </a:r>
          </a:p>
          <a:p>
            <a:pPr>
              <a:lnSpc>
                <a:spcPts val="3000"/>
              </a:lnSpc>
            </a:pPr>
            <a:r>
              <a:rPr lang="zh-TW" altLang="en-US" sz="2800" dirty="0">
                <a:solidFill>
                  <a:schemeClr val="bg1"/>
                </a:solidFill>
              </a:rPr>
              <a:t>其智宏深。譬如巨海。菩提高廣。喻若須彌。自身威光。超於日月。其心潔白。猶如雪山。忍辱如地。一切平等。清淨如水。洗諸塵垢。熾盛如火。燒煩惱薪。不著如風。無諸障礙。法音雷震。覺未覺故。雨甘露法。潤眾生故。曠若虛空。大慈等故。如淨蓮華。離染污故。</a:t>
            </a:r>
          </a:p>
        </p:txBody>
      </p:sp>
      <p:sp>
        <p:nvSpPr>
          <p:cNvPr id="8" name="文字方塊 7">
            <a:extLst>
              <a:ext uri="{FF2B5EF4-FFF2-40B4-BE49-F238E27FC236}">
                <a16:creationId xmlns:a16="http://schemas.microsoft.com/office/drawing/2014/main" id="{896EA2EB-3C6A-1628-B45E-D4A81E3E5658}"/>
              </a:ext>
            </a:extLst>
          </p:cNvPr>
          <p:cNvSpPr txBox="1"/>
          <p:nvPr/>
        </p:nvSpPr>
        <p:spPr>
          <a:xfrm>
            <a:off x="125549" y="2258110"/>
            <a:ext cx="12064864" cy="4606389"/>
          </a:xfrm>
          <a:prstGeom prst="rect">
            <a:avLst/>
          </a:prstGeom>
          <a:noFill/>
        </p:spPr>
        <p:txBody>
          <a:bodyPr wrap="square" rtlCol="0">
            <a:spAutoFit/>
          </a:bodyPr>
          <a:lstStyle/>
          <a:p>
            <a:pPr>
              <a:lnSpc>
                <a:spcPts val="3200"/>
              </a:lnSpc>
            </a:pPr>
            <a:r>
              <a:rPr lang="en-US" altLang="zh-TW" sz="2800" b="1" dirty="0">
                <a:solidFill>
                  <a:schemeClr val="bg1"/>
                </a:solidFill>
              </a:rPr>
              <a:t>Chapter 31: </a:t>
            </a:r>
            <a:r>
              <a:rPr lang="en-US" altLang="zh-CN" sz="2800" b="1" dirty="0">
                <a:solidFill>
                  <a:schemeClr val="bg1"/>
                </a:solidFill>
              </a:rPr>
              <a:t>True Virtues</a:t>
            </a:r>
          </a:p>
          <a:p>
            <a:pPr>
              <a:lnSpc>
                <a:spcPts val="3200"/>
              </a:lnSpc>
            </a:pPr>
            <a:r>
              <a:rPr lang="en-US" altLang="zh-TW" sz="2800" b="1" dirty="0">
                <a:solidFill>
                  <a:schemeClr val="bg1"/>
                </a:solidFill>
              </a:rPr>
              <a:t>Their wisdom is vast and profound, like the great ocean. Their enlightenment is lofty and expansive, like Mount Sumeru. Their own radiance surpasses that of the sun and moon. Their minds are pure and white, like the snowy mountains. Their patience is like the earth, equal toward all. Their purity is like water, washing away all defilements. Their vigor is like fire, burning the fuel of mental defilements. Their detachment is like the wind, free from all obstacles. Their voice of Dharma resounds like thunder, awakening those yet </a:t>
            </a:r>
            <a:r>
              <a:rPr lang="en-US" altLang="zh-TW" sz="2800" b="1" dirty="0" err="1">
                <a:solidFill>
                  <a:schemeClr val="bg1"/>
                </a:solidFill>
              </a:rPr>
              <a:t>unawakened</a:t>
            </a:r>
            <a:r>
              <a:rPr lang="en-US" altLang="zh-TW" sz="2800" b="1" dirty="0">
                <a:solidFill>
                  <a:schemeClr val="bg1"/>
                </a:solidFill>
              </a:rPr>
              <a:t>. They rain down the nectar of the Dharma to nourish all beings. Their compassion is as vast as space, embracing all equally. Like the pure lotus flower, they remain undefiled by the world’s impurities.</a:t>
            </a:r>
            <a:endParaRPr lang="zh-TW" altLang="en-US" sz="2800" b="1" dirty="0">
              <a:solidFill>
                <a:schemeClr val="bg1"/>
              </a:solidFill>
            </a:endParaRPr>
          </a:p>
        </p:txBody>
      </p:sp>
    </p:spTree>
    <p:extLst>
      <p:ext uri="{BB962C8B-B14F-4D97-AF65-F5344CB8AC3E}">
        <p14:creationId xmlns:p14="http://schemas.microsoft.com/office/powerpoint/2010/main" val="2593709579"/>
      </p:ext>
    </p:extLst>
  </p:cSld>
  <p:clrMapOvr>
    <a:overrideClrMapping bg1="lt1" tx1="dk1" bg2="lt2" tx2="dk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43A4C690-11B4-6D05-BE69-CC521F0D2FA8}"/>
              </a:ext>
            </a:extLst>
          </p:cNvPr>
          <p:cNvSpPr txBox="1"/>
          <p:nvPr/>
        </p:nvSpPr>
        <p:spPr>
          <a:xfrm>
            <a:off x="3053" y="-26590"/>
            <a:ext cx="12064864" cy="1631216"/>
          </a:xfrm>
          <a:prstGeom prst="rect">
            <a:avLst/>
          </a:prstGeom>
          <a:noFill/>
        </p:spPr>
        <p:txBody>
          <a:bodyPr wrap="square" rtlCol="0">
            <a:spAutoFit/>
          </a:bodyPr>
          <a:lstStyle/>
          <a:p>
            <a:pPr>
              <a:lnSpc>
                <a:spcPts val="3000"/>
              </a:lnSpc>
            </a:pPr>
            <a:r>
              <a:rPr lang="zh-TW" altLang="en-US" sz="2600" dirty="0">
                <a:solidFill>
                  <a:schemeClr val="bg1"/>
                </a:solidFill>
              </a:rPr>
              <a:t>如尼拘樹。覆蔭大故。如金剛杵。破邪執故。如鐵圍山。眾魔外道不能動故。其心正直。善巧決定。論法無厭。求法不倦。戒若琉璃。內外明潔。其所言說。令眾悅服。擊法鼓。建法幢。曜慧日。破癡闇。淳淨溫和。寂定明察。為大導師。調伏自他。引導群生。捨諸愛著。永離三垢。遊戲神通。因緣願力。</a:t>
            </a:r>
          </a:p>
        </p:txBody>
      </p:sp>
      <p:sp>
        <p:nvSpPr>
          <p:cNvPr id="8" name="文字方塊 7">
            <a:extLst>
              <a:ext uri="{FF2B5EF4-FFF2-40B4-BE49-F238E27FC236}">
                <a16:creationId xmlns:a16="http://schemas.microsoft.com/office/drawing/2014/main" id="{1F14943E-C0FF-A085-EF26-EA19D2DE7B40}"/>
              </a:ext>
            </a:extLst>
          </p:cNvPr>
          <p:cNvSpPr txBox="1"/>
          <p:nvPr/>
        </p:nvSpPr>
        <p:spPr>
          <a:xfrm>
            <a:off x="62774" y="1604626"/>
            <a:ext cx="12064864" cy="5016758"/>
          </a:xfrm>
          <a:prstGeom prst="rect">
            <a:avLst/>
          </a:prstGeom>
          <a:noFill/>
        </p:spPr>
        <p:txBody>
          <a:bodyPr wrap="square" rtlCol="0">
            <a:spAutoFit/>
          </a:bodyPr>
          <a:lstStyle/>
          <a:p>
            <a:pPr>
              <a:lnSpc>
                <a:spcPts val="3200"/>
              </a:lnSpc>
            </a:pPr>
            <a:r>
              <a:rPr lang="en-US" altLang="zh-TW" sz="2700" b="1" dirty="0">
                <a:solidFill>
                  <a:schemeClr val="bg1"/>
                </a:solidFill>
              </a:rPr>
              <a:t>Like the </a:t>
            </a:r>
            <a:r>
              <a:rPr lang="en-US" altLang="zh-TW" sz="2700" b="1" dirty="0" err="1">
                <a:solidFill>
                  <a:schemeClr val="bg1"/>
                </a:solidFill>
              </a:rPr>
              <a:t>Nyagrodha</a:t>
            </a:r>
            <a:r>
              <a:rPr lang="en-US" altLang="zh-TW" sz="2700" b="1" dirty="0">
                <a:solidFill>
                  <a:schemeClr val="bg1"/>
                </a:solidFill>
              </a:rPr>
              <a:t> tree, they provide vast shade for all beings. Like the Vajra (diamond) pestle, they shatter false views and attachments. Like the Iron Encircling Mountains, they remain unmoved by demons and heretics. Their minds are upright, skillful, and resolute. They never tire of discussing the Dharma nor grow weary in seeking it. Their discipline is like crystal—pure and radiant within and without. Their words bring joy and inspire reverence in all who hear them. They beat the drum of the Dharma, raise the banner of the Dharma, and shine the sun of wisdom, dispelling the darkness of ignorance. Pure, gentle, and serene, they abide in calm concentration and clear insight. They serve as great teachers, taming themselves and others, guiding multitudes of beings. Having cast off all attachments and forever abandoned the three defilements, they freely manifest divine powers through the strength of causes, conditions, and vows.</a:t>
            </a:r>
            <a:endParaRPr lang="zh-TW" altLang="en-US" sz="2700" b="1" dirty="0">
              <a:solidFill>
                <a:schemeClr val="bg1"/>
              </a:solidFill>
            </a:endParaRPr>
          </a:p>
        </p:txBody>
      </p:sp>
    </p:spTree>
    <p:extLst>
      <p:ext uri="{BB962C8B-B14F-4D97-AF65-F5344CB8AC3E}">
        <p14:creationId xmlns:p14="http://schemas.microsoft.com/office/powerpoint/2010/main" val="3308781621"/>
      </p:ext>
    </p:extLst>
  </p:cSld>
  <p:clrMapOvr>
    <a:overrideClrMapping bg1="lt1" tx1="dk1" bg2="lt2" tx2="dk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7AD14676-296F-CCF3-D6AF-5C22C94FC3EA}"/>
              </a:ext>
            </a:extLst>
          </p:cNvPr>
          <p:cNvSpPr txBox="1"/>
          <p:nvPr/>
        </p:nvSpPr>
        <p:spPr>
          <a:xfrm>
            <a:off x="19293" y="264919"/>
            <a:ext cx="12064864" cy="1631216"/>
          </a:xfrm>
          <a:prstGeom prst="rect">
            <a:avLst/>
          </a:prstGeom>
          <a:noFill/>
        </p:spPr>
        <p:txBody>
          <a:bodyPr wrap="square" rtlCol="0">
            <a:spAutoFit/>
          </a:bodyPr>
          <a:lstStyle/>
          <a:p>
            <a:pPr>
              <a:lnSpc>
                <a:spcPts val="3000"/>
              </a:lnSpc>
            </a:pPr>
            <a:r>
              <a:rPr lang="zh-TW" altLang="en-US" sz="2800" dirty="0">
                <a:solidFill>
                  <a:schemeClr val="bg1"/>
                </a:solidFill>
              </a:rPr>
              <a:t>出生善根。摧伏一切魔軍。尊重奉事諸佛。為世明燈。最勝福田。殊勝吉祥。堪受供養。赫奕歡喜。雄猛無畏。身色相好。功德辯才。具足莊嚴。無與等者。常為諸佛所共稱讚。究竟菩薩諸波羅蜜。而常安住不生不滅諸三摩地。行遍道場。遠二乘境。</a:t>
            </a:r>
          </a:p>
        </p:txBody>
      </p:sp>
      <p:sp>
        <p:nvSpPr>
          <p:cNvPr id="8" name="文字方塊 7">
            <a:extLst>
              <a:ext uri="{FF2B5EF4-FFF2-40B4-BE49-F238E27FC236}">
                <a16:creationId xmlns:a16="http://schemas.microsoft.com/office/drawing/2014/main" id="{53850956-862D-D534-07E7-12834D9F8E60}"/>
              </a:ext>
            </a:extLst>
          </p:cNvPr>
          <p:cNvSpPr txBox="1"/>
          <p:nvPr/>
        </p:nvSpPr>
        <p:spPr>
          <a:xfrm>
            <a:off x="79014" y="2020406"/>
            <a:ext cx="12064864" cy="3785652"/>
          </a:xfrm>
          <a:prstGeom prst="rect">
            <a:avLst/>
          </a:prstGeom>
          <a:noFill/>
        </p:spPr>
        <p:txBody>
          <a:bodyPr wrap="square" rtlCol="0">
            <a:spAutoFit/>
          </a:bodyPr>
          <a:lstStyle/>
          <a:p>
            <a:pPr>
              <a:lnSpc>
                <a:spcPts val="3200"/>
              </a:lnSpc>
            </a:pPr>
            <a:r>
              <a:rPr lang="en-US" altLang="zh-TW" sz="2800" b="1" dirty="0">
                <a:solidFill>
                  <a:schemeClr val="bg1"/>
                </a:solidFill>
              </a:rPr>
              <a:t>They give rise to wholesome roots and subdue all demonic armies. They revere and serve all Buddhas, becoming lamps of wisdom for the world—the supreme fields of merit, most auspicious and worthy of offerings. Radiant with joy, fearless and majestic, their bodies are adorned with marks of perfection, their virtues and eloquence complete and resplendent—none can equal them. They are ever praised by all Buddhas, perfecting all the </a:t>
            </a:r>
            <a:r>
              <a:rPr lang="en-US" altLang="zh-TW" sz="2800" b="1" dirty="0" err="1">
                <a:solidFill>
                  <a:schemeClr val="bg1"/>
                </a:solidFill>
              </a:rPr>
              <a:t>pāramitās</a:t>
            </a:r>
            <a:r>
              <a:rPr lang="en-US" altLang="zh-TW" sz="2800" b="1" dirty="0">
                <a:solidFill>
                  <a:schemeClr val="bg1"/>
                </a:solidFill>
              </a:rPr>
              <a:t> of the Bodhisattva path, yet abiding constantly in the </a:t>
            </a:r>
            <a:r>
              <a:rPr lang="en-US" altLang="zh-TW" sz="2800" b="1" dirty="0" err="1">
                <a:solidFill>
                  <a:schemeClr val="bg1"/>
                </a:solidFill>
              </a:rPr>
              <a:t>samādhis</a:t>
            </a:r>
            <a:r>
              <a:rPr lang="en-US" altLang="zh-TW" sz="2800" b="1" dirty="0">
                <a:solidFill>
                  <a:schemeClr val="bg1"/>
                </a:solidFill>
              </a:rPr>
              <a:t> of the unborn and undying. They travel freely through all places of enlightenment, far beyond the realms of the two vehicles.</a:t>
            </a:r>
            <a:endParaRPr lang="zh-TW" altLang="en-US" sz="2800" b="1" dirty="0">
              <a:solidFill>
                <a:schemeClr val="bg1"/>
              </a:solidFill>
            </a:endParaRPr>
          </a:p>
        </p:txBody>
      </p:sp>
    </p:spTree>
    <p:extLst>
      <p:ext uri="{BB962C8B-B14F-4D97-AF65-F5344CB8AC3E}">
        <p14:creationId xmlns:p14="http://schemas.microsoft.com/office/powerpoint/2010/main" val="2741640645"/>
      </p:ext>
    </p:extLst>
  </p:cSld>
  <p:clrMapOvr>
    <a:overrideClrMapping bg1="lt1" tx1="dk1" bg2="lt2" tx2="dk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文字方塊 6">
            <a:extLst>
              <a:ext uri="{FF2B5EF4-FFF2-40B4-BE49-F238E27FC236}">
                <a16:creationId xmlns:a16="http://schemas.microsoft.com/office/drawing/2014/main" id="{769CDA13-FEB5-2D39-3F79-E982BA59287B}"/>
              </a:ext>
            </a:extLst>
          </p:cNvPr>
          <p:cNvSpPr txBox="1"/>
          <p:nvPr/>
        </p:nvSpPr>
        <p:spPr>
          <a:xfrm>
            <a:off x="62774" y="477466"/>
            <a:ext cx="12064864" cy="861774"/>
          </a:xfrm>
          <a:prstGeom prst="rect">
            <a:avLst/>
          </a:prstGeom>
          <a:noFill/>
        </p:spPr>
        <p:txBody>
          <a:bodyPr wrap="square" rtlCol="0">
            <a:spAutoFit/>
          </a:bodyPr>
          <a:lstStyle/>
          <a:p>
            <a:pPr>
              <a:lnSpc>
                <a:spcPts val="3000"/>
              </a:lnSpc>
            </a:pPr>
            <a:r>
              <a:rPr lang="zh-TW" altLang="en-US" sz="2800" dirty="0">
                <a:solidFill>
                  <a:schemeClr val="bg1"/>
                </a:solidFill>
              </a:rPr>
              <a:t>阿難。我今略說。彼極樂界。所生菩薩。真實功德。悉皆如是。若廣說者。百千萬劫。不能窮盡。</a:t>
            </a:r>
          </a:p>
        </p:txBody>
      </p:sp>
      <p:sp>
        <p:nvSpPr>
          <p:cNvPr id="8" name="文字方塊 7">
            <a:extLst>
              <a:ext uri="{FF2B5EF4-FFF2-40B4-BE49-F238E27FC236}">
                <a16:creationId xmlns:a16="http://schemas.microsoft.com/office/drawing/2014/main" id="{9F4D9785-FBA3-0B3D-4564-3DDE23C4CFFC}"/>
              </a:ext>
            </a:extLst>
          </p:cNvPr>
          <p:cNvSpPr txBox="1"/>
          <p:nvPr/>
        </p:nvSpPr>
        <p:spPr>
          <a:xfrm>
            <a:off x="62774" y="2118273"/>
            <a:ext cx="12064864" cy="1323439"/>
          </a:xfrm>
          <a:prstGeom prst="rect">
            <a:avLst/>
          </a:prstGeom>
          <a:noFill/>
        </p:spPr>
        <p:txBody>
          <a:bodyPr wrap="square" rtlCol="0">
            <a:spAutoFit/>
          </a:bodyPr>
          <a:lstStyle/>
          <a:p>
            <a:pPr>
              <a:lnSpc>
                <a:spcPts val="3200"/>
              </a:lnSpc>
            </a:pPr>
            <a:r>
              <a:rPr lang="en-US" altLang="zh-TW" sz="2800" b="1" dirty="0" err="1">
                <a:solidFill>
                  <a:schemeClr val="bg1"/>
                </a:solidFill>
              </a:rPr>
              <a:t>Ānanda</a:t>
            </a:r>
            <a:r>
              <a:rPr lang="en-US" altLang="zh-TW" sz="2800" b="1" dirty="0">
                <a:solidFill>
                  <a:schemeClr val="bg1"/>
                </a:solidFill>
              </a:rPr>
              <a:t>, what I have now spoken is but a </a:t>
            </a:r>
            <a:r>
              <a:rPr lang="en-US" altLang="zh-TW" sz="2800" b="1">
                <a:solidFill>
                  <a:schemeClr val="bg1"/>
                </a:solidFill>
              </a:rPr>
              <a:t>brief account of </a:t>
            </a:r>
            <a:r>
              <a:rPr lang="en-US" altLang="zh-TW" sz="2800" b="1" dirty="0">
                <a:solidFill>
                  <a:schemeClr val="bg1"/>
                </a:solidFill>
              </a:rPr>
              <a:t>the true virtues of the Bodhisattvas born in that Land of Ultimate Bliss. Were I to expound them in full, even after hundreds of thousands of </a:t>
            </a:r>
            <a:r>
              <a:rPr lang="en-US" altLang="zh-TW" sz="2800" b="1" dirty="0" err="1">
                <a:solidFill>
                  <a:schemeClr val="bg1"/>
                </a:solidFill>
              </a:rPr>
              <a:t>kalpas</a:t>
            </a:r>
            <a:r>
              <a:rPr lang="en-US" altLang="zh-TW" sz="2800" b="1" dirty="0">
                <a:solidFill>
                  <a:schemeClr val="bg1"/>
                </a:solidFill>
              </a:rPr>
              <a:t>, I could never reach their end.</a:t>
            </a:r>
            <a:endParaRPr lang="zh-TW" altLang="en-US" sz="2800" b="1" dirty="0">
              <a:solidFill>
                <a:schemeClr val="bg1"/>
              </a:solidFill>
            </a:endParaRPr>
          </a:p>
        </p:txBody>
      </p:sp>
    </p:spTree>
    <p:extLst>
      <p:ext uri="{BB962C8B-B14F-4D97-AF65-F5344CB8AC3E}">
        <p14:creationId xmlns:p14="http://schemas.microsoft.com/office/powerpoint/2010/main" val="3457710664"/>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47804</TotalTime>
  <Words>7113</Words>
  <Application>Microsoft Office PowerPoint</Application>
  <PresentationFormat>自訂</PresentationFormat>
  <Paragraphs>201</Paragraphs>
  <Slides>40</Slides>
  <Notes>0</Notes>
  <HiddenSlides>0</HiddenSlides>
  <MMClips>0</MMClips>
  <ScaleCrop>false</ScaleCrop>
  <HeadingPairs>
    <vt:vector size="6" baseType="variant">
      <vt:variant>
        <vt:lpstr>使用字型</vt:lpstr>
      </vt:variant>
      <vt:variant>
        <vt:i4>2</vt:i4>
      </vt:variant>
      <vt:variant>
        <vt:lpstr>佈景主題</vt:lpstr>
      </vt:variant>
      <vt:variant>
        <vt:i4>1</vt:i4>
      </vt:variant>
      <vt:variant>
        <vt:lpstr>投影片標題</vt:lpstr>
      </vt:variant>
      <vt:variant>
        <vt:i4>40</vt:i4>
      </vt:variant>
    </vt:vector>
  </HeadingPairs>
  <TitlesOfParts>
    <vt:vector size="43" baseType="lpstr">
      <vt:lpstr>Arial</vt:lpstr>
      <vt:lpstr>Calibri</vt:lpstr>
      <vt:lpstr>Office 主题</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Administrator</dc:creator>
  <cp:lastModifiedBy>Shengmiao</cp:lastModifiedBy>
  <cp:revision>922</cp:revision>
  <dcterms:created xsi:type="dcterms:W3CDTF">2019-12-17T19:51:00Z</dcterms:created>
  <dcterms:modified xsi:type="dcterms:W3CDTF">2025-10-24T19:38:08Z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2052-11.1.0.9513</vt:lpwstr>
  </property>
</Properties>
</file>