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00569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576312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613430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7034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85061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115310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54926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7995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86582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525132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77191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824686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322362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968416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11222D-1497-48C5-AB7E-D38FF1BE8D50}" type="datetimeFigureOut">
              <a:rPr lang="en-GB" smtClean="0"/>
              <a:t>09/05/2022</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547028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74804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11222D-1497-48C5-AB7E-D38FF1BE8D50}" type="datetimeFigureOut">
              <a:rPr lang="en-GB" smtClean="0"/>
              <a:t>09/05/2022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679438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11222D-1497-48C5-AB7E-D38FF1BE8D50}" type="datetimeFigureOut">
              <a:rPr lang="en-GB" smtClean="0"/>
              <a:t>09/05/2022</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2733078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69000"/>
                <a:hueMod val="91000"/>
                <a:satMod val="164000"/>
                <a:lumMod val="74000"/>
              </a:schemeClr>
              <a:schemeClr val="bg1">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8"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4678420" y="1221260"/>
            <a:ext cx="5454121" cy="4415481"/>
          </a:xfrm>
        </p:spPr>
        <p:txBody>
          <a:bodyPr anchor="ctr">
            <a:normAutofit/>
          </a:bodyPr>
          <a:lstStyle/>
          <a:p>
            <a:pPr>
              <a:lnSpc>
                <a:spcPct val="90000"/>
              </a:lnSpc>
            </a:pPr>
            <a:r>
              <a:rPr lang="en-GB" sz="4200" b="1">
                <a:solidFill>
                  <a:schemeClr val="tx2"/>
                </a:solidFill>
              </a:rPr>
              <a:t>Module: Introduction to Research (BMHP5005)</a:t>
            </a:r>
            <a:br>
              <a:rPr lang="en-GB" sz="4200" b="1">
                <a:solidFill>
                  <a:schemeClr val="tx2"/>
                </a:solidFill>
              </a:rPr>
            </a:br>
            <a:br>
              <a:rPr lang="en-GB" sz="4200" b="1">
                <a:solidFill>
                  <a:schemeClr val="tx2"/>
                </a:solidFill>
              </a:rPr>
            </a:br>
            <a:r>
              <a:rPr lang="en-GB" sz="4200" b="1">
                <a:solidFill>
                  <a:schemeClr val="tx2"/>
                </a:solidFill>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154954" y="1377298"/>
            <a:ext cx="2869971" cy="4259443"/>
          </a:xfrm>
        </p:spPr>
        <p:txBody>
          <a:bodyPr anchor="ctr">
            <a:normAutofit/>
          </a:bodyPr>
          <a:lstStyle/>
          <a:p>
            <a:pPr algn="r"/>
            <a:r>
              <a:rPr lang="en-GB" sz="2000">
                <a:solidFill>
                  <a:schemeClr val="tx2"/>
                </a:solidFill>
              </a:rPr>
              <a:t>Student Name:   Temitope s Dauda </a:t>
            </a:r>
          </a:p>
          <a:p>
            <a:pPr algn="r"/>
            <a:endParaRPr lang="en-GB" sz="2000">
              <a:solidFill>
                <a:schemeClr val="tx2"/>
              </a:solidFill>
            </a:endParaRPr>
          </a:p>
          <a:p>
            <a:pPr algn="r"/>
            <a:r>
              <a:rPr lang="en-GB" sz="2000">
                <a:solidFill>
                  <a:schemeClr val="tx2"/>
                </a:solidFill>
              </a:rPr>
              <a:t>Student Number: 1921658   </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000372" y="1209957"/>
            <a:ext cx="3034580" cy="4438087"/>
          </a:xfrm>
        </p:spPr>
        <p:txBody>
          <a:bodyPr anchor="ctr">
            <a:normAutofit/>
          </a:bodyPr>
          <a:lstStyle/>
          <a:p>
            <a:pPr algn="r"/>
            <a:r>
              <a:rPr lang="en-GB" sz="3200" b="1" dirty="0">
                <a:solidFill>
                  <a:schemeClr val="tx1"/>
                </a:solidFill>
              </a:rPr>
              <a:t>Introduction</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5052020" y="1056980"/>
            <a:ext cx="5855466" cy="5063902"/>
          </a:xfrm>
        </p:spPr>
        <p:txBody>
          <a:bodyPr anchor="ctr">
            <a:normAutofit/>
          </a:bodyPr>
          <a:lstStyle/>
          <a:p>
            <a:pPr marL="0" indent="0">
              <a:spcBef>
                <a:spcPts val="0"/>
              </a:spcBef>
              <a:spcAft>
                <a:spcPts val="600"/>
              </a:spcAft>
              <a:buNone/>
            </a:pPr>
            <a:r>
              <a:rPr lang="en-US" i="1" dirty="0">
                <a:solidFill>
                  <a:schemeClr val="tx1"/>
                </a:solidFill>
                <a:latin typeface="Arial" panose="020B0604020202020204" pitchFamily="34" charset="0"/>
                <a:cs typeface="Arial" panose="020B0604020202020204" pitchFamily="34" charset="0"/>
              </a:rPr>
              <a:t>Physical exercise in cancer survival</a:t>
            </a:r>
          </a:p>
          <a:p>
            <a:pPr marL="0" indent="0">
              <a:spcBef>
                <a:spcPts val="0"/>
              </a:spcBef>
              <a:spcAft>
                <a:spcPts val="600"/>
              </a:spcAft>
              <a:buNone/>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a:t>
            </a:r>
            <a:r>
              <a:rPr lang="en-GB" dirty="0">
                <a:solidFill>
                  <a:prstClr val="black"/>
                </a:solidFill>
                <a:latin typeface="Century Gothic" panose="020B0502020202020204"/>
              </a:rPr>
              <a:t>Improvement in cancer survivors the outcome from physical exercise, malignant growth survivors both sooner or later of and after treatment. bringing down repeat and different afflictions and broadening endurance in most cancer survivors.</a:t>
            </a:r>
            <a:endParaRPr lang="en-US" dirty="0">
              <a:solidFill>
                <a:schemeClr val="tx1"/>
              </a:solidFill>
            </a:endParaRPr>
          </a:p>
          <a:p>
            <a:pPr marL="0" indent="0">
              <a:spcBef>
                <a:spcPts val="0"/>
              </a:spcBef>
              <a:spcAft>
                <a:spcPts val="600"/>
              </a:spcAft>
              <a:buNone/>
            </a:pPr>
            <a:endParaRPr lang="en-US" dirty="0">
              <a:solidFill>
                <a:schemeClr val="tx1"/>
              </a:solidFill>
            </a:endParaRPr>
          </a:p>
          <a:p>
            <a:pPr algn="just">
              <a:spcBef>
                <a:spcPts val="0"/>
              </a:spcBef>
              <a:spcAft>
                <a:spcPts val="600"/>
              </a:spcAft>
            </a:pPr>
            <a:r>
              <a:rPr lang="en-US" dirty="0">
                <a:solidFill>
                  <a:schemeClr val="tx1"/>
                </a:solidFill>
              </a:rPr>
              <a:t>Aim-To explore the benefit of physical exercise on cancer survivors</a:t>
            </a:r>
          </a:p>
          <a:p>
            <a:pPr>
              <a:spcBef>
                <a:spcPts val="0"/>
              </a:spcBef>
              <a:spcAft>
                <a:spcPts val="600"/>
              </a:spcAft>
            </a:pPr>
            <a:r>
              <a:rPr lang="en-US" dirty="0">
                <a:solidFill>
                  <a:schemeClr val="tx1"/>
                </a:solidFill>
              </a:rPr>
              <a:t>Objectives</a:t>
            </a:r>
            <a:r>
              <a:rPr lang="en-US" dirty="0">
                <a:solidFill>
                  <a:srgbClr val="FF0000"/>
                </a:solidFill>
              </a:rPr>
              <a:t>: </a:t>
            </a:r>
            <a:r>
              <a:rPr lang="en-GB" dirty="0">
                <a:solidFill>
                  <a:schemeClr val="tx1"/>
                </a:solidFill>
              </a:rPr>
              <a:t>To compare the effectiveness of exercising on overall health related quality of life(HRQOL).</a:t>
            </a: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000372" y="1209957"/>
            <a:ext cx="3034580" cy="4438087"/>
          </a:xfrm>
        </p:spPr>
        <p:txBody>
          <a:bodyPr anchor="ctr">
            <a:normAutofit/>
          </a:bodyPr>
          <a:lstStyle/>
          <a:p>
            <a:pPr algn="r"/>
            <a:r>
              <a:rPr lang="en-GB" sz="3200" b="1" dirty="0">
                <a:solidFill>
                  <a:schemeClr val="tx1"/>
                </a:solidFill>
              </a:rPr>
              <a:t>Methods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4678424" y="1059025"/>
            <a:ext cx="6257053" cy="4739950"/>
          </a:xfrm>
        </p:spPr>
        <p:txBody>
          <a:bodyPr anchor="ctr">
            <a:normAutofit/>
          </a:bodyPr>
          <a:lstStyle/>
          <a:p>
            <a:pPr>
              <a:lnSpc>
                <a:spcPct val="90000"/>
              </a:lnSpc>
              <a:spcBef>
                <a:spcPts val="0"/>
              </a:spcBef>
              <a:spcAft>
                <a:spcPts val="600"/>
              </a:spcAft>
            </a:pPr>
            <a:r>
              <a:rPr lang="en-GB" dirty="0">
                <a:solidFill>
                  <a:schemeClr val="tx1"/>
                </a:solidFill>
                <a:latin typeface="+mj-lt"/>
              </a:rPr>
              <a:t>Searching different web site on how To protected most cancers survivors diagnosed  no matter age, sex, tumour type, tumour level, and form of anticancer treatment received. Also, protected most cancers survivors, And excluded trials inclusive of those who have been terminally ill or receiving hospice care, or both, which the majority of trial participants had been presently taken cancer remedy for either the primary or a recurrent cancer. This is through the uses of secondary by critical overview the series of literature review ,</a:t>
            </a:r>
            <a:endParaRPr lang="en-GB" i="1" dirty="0">
              <a:solidFill>
                <a:schemeClr val="tx1"/>
              </a:solidFill>
              <a:latin typeface="+mj-lt"/>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000" b="0" i="0" kern="1200">
                <a:solidFill>
                  <a:srgbClr val="EBEBEB"/>
                </a:solidFill>
                <a:latin typeface="+mj-lt"/>
                <a:ea typeface="+mj-ea"/>
                <a:cs typeface="+mj-cs"/>
              </a:rPr>
              <a:t>Literature Review</a:t>
            </a:r>
          </a:p>
        </p:txBody>
      </p:sp>
      <p:grpSp>
        <p:nvGrpSpPr>
          <p:cNvPr id="17" name="Group 16">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8" name="Rectangle 17">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263499747"/>
              </p:ext>
            </p:extLst>
          </p:nvPr>
        </p:nvGraphicFramePr>
        <p:xfrm>
          <a:off x="-289248" y="571503"/>
          <a:ext cx="8046011" cy="8202961"/>
        </p:xfrm>
        <a:graphic>
          <a:graphicData uri="http://schemas.openxmlformats.org/drawingml/2006/table">
            <a:tbl>
              <a:tblPr firstRow="1" firstCol="1" bandRow="1">
                <a:solidFill>
                  <a:schemeClr val="bg1">
                    <a:lumMod val="95000"/>
                  </a:schemeClr>
                </a:solidFill>
              </a:tblPr>
              <a:tblGrid>
                <a:gridCol w="2561145">
                  <a:extLst>
                    <a:ext uri="{9D8B030D-6E8A-4147-A177-3AD203B41FA5}">
                      <a16:colId xmlns:a16="http://schemas.microsoft.com/office/drawing/2014/main" val="2791120806"/>
                    </a:ext>
                  </a:extLst>
                </a:gridCol>
                <a:gridCol w="1847574">
                  <a:extLst>
                    <a:ext uri="{9D8B030D-6E8A-4147-A177-3AD203B41FA5}">
                      <a16:colId xmlns:a16="http://schemas.microsoft.com/office/drawing/2014/main" val="3589850242"/>
                    </a:ext>
                  </a:extLst>
                </a:gridCol>
                <a:gridCol w="1208496">
                  <a:extLst>
                    <a:ext uri="{9D8B030D-6E8A-4147-A177-3AD203B41FA5}">
                      <a16:colId xmlns:a16="http://schemas.microsoft.com/office/drawing/2014/main" val="2229489048"/>
                    </a:ext>
                  </a:extLst>
                </a:gridCol>
                <a:gridCol w="1214398">
                  <a:extLst>
                    <a:ext uri="{9D8B030D-6E8A-4147-A177-3AD203B41FA5}">
                      <a16:colId xmlns:a16="http://schemas.microsoft.com/office/drawing/2014/main" val="2241838310"/>
                    </a:ext>
                  </a:extLst>
                </a:gridCol>
                <a:gridCol w="1214398">
                  <a:extLst>
                    <a:ext uri="{9D8B030D-6E8A-4147-A177-3AD203B41FA5}">
                      <a16:colId xmlns:a16="http://schemas.microsoft.com/office/drawing/2014/main" val="2910930717"/>
                    </a:ext>
                  </a:extLst>
                </a:gridCol>
              </a:tblGrid>
              <a:tr h="393697">
                <a:tc>
                  <a:txBody>
                    <a:bodyPr/>
                    <a:lstStyle/>
                    <a:p>
                      <a:pPr algn="l" fontAlgn="t">
                        <a:spcBef>
                          <a:spcPts val="0"/>
                        </a:spcBef>
                        <a:spcAft>
                          <a:spcPts val="0"/>
                        </a:spcAft>
                      </a:pPr>
                      <a:r>
                        <a:rPr lang="en-GB" sz="800" b="1" i="0" u="none" strike="noStrike" cap="none" spc="0" dirty="0">
                          <a:solidFill>
                            <a:schemeClr val="bg1"/>
                          </a:solidFill>
                          <a:effectLst/>
                          <a:latin typeface="+mn-lt"/>
                          <a:cs typeface="Times New Roman" panose="02020603050405020304" pitchFamily="18" charset="0"/>
                        </a:rPr>
                        <a:t>Author(s), title, and year of publication</a:t>
                      </a:r>
                      <a:endParaRPr lang="en-GB" sz="800" b="1" i="0" u="none" strike="noStrike" cap="none" spc="0" dirty="0">
                        <a:solidFill>
                          <a:schemeClr val="bg1"/>
                        </a:solidFill>
                        <a:effectLst/>
                        <a:latin typeface="+mn-lt"/>
                      </a:endParaRPr>
                    </a:p>
                  </a:txBody>
                  <a:tcPr marL="33627" marR="33627" marT="44836"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t">
                        <a:spcBef>
                          <a:spcPts val="0"/>
                        </a:spcBef>
                        <a:spcAft>
                          <a:spcPts val="0"/>
                        </a:spcAft>
                      </a:pPr>
                      <a:r>
                        <a:rPr lang="en-GB" sz="800" b="1" i="0" u="none" strike="noStrike" cap="none" spc="0" dirty="0">
                          <a:solidFill>
                            <a:schemeClr val="bg1"/>
                          </a:solidFill>
                          <a:effectLst/>
                          <a:latin typeface="+mn-lt"/>
                          <a:cs typeface="Times New Roman" panose="02020603050405020304" pitchFamily="18" charset="0"/>
                        </a:rPr>
                        <a:t>Aim of study</a:t>
                      </a:r>
                      <a:endParaRPr lang="en-GB" sz="800" b="1" i="0" u="none" strike="noStrike" cap="none" spc="0" dirty="0">
                        <a:solidFill>
                          <a:schemeClr val="bg1"/>
                        </a:solidFill>
                        <a:effectLst/>
                        <a:latin typeface="+mn-lt"/>
                      </a:endParaRPr>
                    </a:p>
                  </a:txBody>
                  <a:tcPr marL="33627" marR="33627" marT="44836"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t">
                        <a:spcBef>
                          <a:spcPts val="0"/>
                        </a:spcBef>
                        <a:spcAft>
                          <a:spcPts val="0"/>
                        </a:spcAft>
                      </a:pP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Methods and Sample size and characteristics</a:t>
                      </a:r>
                      <a:endParaRPr lang="en-GB" sz="800" b="1" i="0" u="none" strike="noStrike" cap="none" spc="0" dirty="0">
                        <a:solidFill>
                          <a:schemeClr val="bg1"/>
                        </a:solidFill>
                        <a:effectLst/>
                        <a:latin typeface="+mn-lt"/>
                      </a:endParaRPr>
                    </a:p>
                  </a:txBody>
                  <a:tcPr marL="33627" marR="33627" marT="44836"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t">
                        <a:spcBef>
                          <a:spcPts val="0"/>
                        </a:spcBef>
                        <a:spcAft>
                          <a:spcPts val="0"/>
                        </a:spcAft>
                      </a:pP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Summary of main findings</a:t>
                      </a:r>
                      <a:endParaRPr lang="en-GB" sz="800" b="1" i="0" u="none" strike="noStrike" cap="none" spc="0" dirty="0">
                        <a:solidFill>
                          <a:schemeClr val="bg1"/>
                        </a:solidFill>
                        <a:effectLst/>
                        <a:latin typeface="+mn-lt"/>
                      </a:endParaRPr>
                    </a:p>
                    <a:p>
                      <a:pPr algn="l" fontAlgn="t">
                        <a:spcBef>
                          <a:spcPts val="0"/>
                        </a:spcBef>
                        <a:spcAft>
                          <a:spcPts val="0"/>
                        </a:spcAft>
                      </a:pP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 </a:t>
                      </a:r>
                      <a:endParaRPr lang="en-GB" sz="800" b="1" i="0" u="none" strike="noStrike" cap="none" spc="0" dirty="0">
                        <a:solidFill>
                          <a:schemeClr val="bg1"/>
                        </a:solidFill>
                        <a:effectLst/>
                        <a:latin typeface="+mn-lt"/>
                      </a:endParaRPr>
                    </a:p>
                  </a:txBody>
                  <a:tcPr marL="33627" marR="33627" marT="44836" marB="0"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t">
                        <a:spcBef>
                          <a:spcPts val="0"/>
                        </a:spcBef>
                        <a:spcAft>
                          <a:spcPts val="0"/>
                        </a:spcAft>
                      </a:pPr>
                      <a:endParaRPr lang="en-GB" sz="800" b="1" i="0" u="none" strike="noStrike" cap="none" spc="0" dirty="0">
                        <a:solidFill>
                          <a:schemeClr val="bg1"/>
                        </a:solidFill>
                        <a:effectLst/>
                        <a:latin typeface="+mn-lt"/>
                      </a:endParaRPr>
                    </a:p>
                  </a:txBody>
                  <a:tcPr marL="33627" marR="33627" marT="44836" marB="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221238234"/>
                  </a:ext>
                </a:extLst>
              </a:tr>
              <a:tr h="1043966">
                <a:tc>
                  <a:txBody>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lang="en-GB" sz="1050" b="1" cap="none" spc="0" dirty="0">
                          <a:solidFill>
                            <a:schemeClr val="tx1"/>
                          </a:solidFill>
                          <a:latin typeface="Arial" panose="020B0604020202020204" pitchFamily="34" charset="0"/>
                          <a:cs typeface="Arial" panose="020B0604020202020204" pitchFamily="34" charset="0"/>
                        </a:rPr>
                        <a:t>Mishra SI, et al(2020)Exercise intervention on health-related quality of life for cancer survivors </a:t>
                      </a:r>
                      <a:r>
                        <a:rPr lang="en-GB" sz="1050" b="1" kern="1200" cap="none" spc="0" dirty="0">
                          <a:solidFill>
                            <a:schemeClr val="tx1"/>
                          </a:solidFill>
                          <a:effectLst/>
                          <a:latin typeface="Arial" panose="020B0604020202020204" pitchFamily="34" charset="0"/>
                          <a:ea typeface="+mn-ea"/>
                          <a:cs typeface="Arial" panose="020B0604020202020204" pitchFamily="34" charset="0"/>
                        </a:rPr>
                        <a:t>Cochrane Database of Systematic Reviews, Issue 8.</a:t>
                      </a:r>
                    </a:p>
                    <a:p>
                      <a:pPr algn="l" fontAlgn="t">
                        <a:spcBef>
                          <a:spcPts val="0"/>
                        </a:spcBef>
                        <a:spcAft>
                          <a:spcPts val="0"/>
                        </a:spcAft>
                      </a:pPr>
                      <a:endParaRPr lang="en-GB" sz="800" b="1" cap="none" spc="0" dirty="0">
                        <a:solidFill>
                          <a:schemeClr val="tx1"/>
                        </a:solidFill>
                      </a:endParaRP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000" b="1" cap="none" spc="0" dirty="0">
                          <a:solidFill>
                            <a:schemeClr val="tx1"/>
                          </a:solidFill>
                        </a:rPr>
                        <a:t>To evaluate the effectiveness of exercise on overall HRQoL and HRQoL domains among adult post-treatment cancer survivors</a:t>
                      </a:r>
                      <a:endParaRPr lang="en-GB" sz="10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800" b="1" i="0" u="none" strike="noStrike" cap="none" spc="0" dirty="0">
                          <a:solidFill>
                            <a:schemeClr val="tx1"/>
                          </a:solidFill>
                          <a:effectLst/>
                          <a:latin typeface="Arial" panose="020B0604020202020204" pitchFamily="34" charset="0"/>
                        </a:rPr>
                        <a:t> secondary data by analyses the series of literature review in the field of our study, sampling through the hospitals and care home</a:t>
                      </a:r>
                    </a:p>
                  </a:txBody>
                  <a:tcPr marL="33627" marR="33627" marT="44836"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gn="l" fontAlgn="t">
                        <a:spcBef>
                          <a:spcPts val="0"/>
                        </a:spcBef>
                        <a:spcAft>
                          <a:spcPts val="0"/>
                        </a:spcAft>
                      </a:pPr>
                      <a:r>
                        <a:rPr lang="en-GB" sz="800" b="1" i="0" u="none" strike="noStrike" cap="none" spc="0" dirty="0">
                          <a:solidFill>
                            <a:schemeClr val="tx1"/>
                          </a:solidFill>
                          <a:effectLst/>
                          <a:latin typeface="Arial" panose="020B0604020202020204" pitchFamily="34" charset="0"/>
                        </a:rPr>
                        <a:t>With the use of the exercise really improve the quality of life and extension of living on Cancer survivors</a:t>
                      </a:r>
                    </a:p>
                  </a:txBody>
                  <a:tcPr marL="33627" marR="33627" marT="44836"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750155844"/>
                  </a:ext>
                </a:extLst>
              </a:tr>
              <a:tr h="871048">
                <a:tc>
                  <a:txBody>
                    <a:bodyPr/>
                    <a:lstStyle/>
                    <a:p>
                      <a:pPr algn="just">
                        <a:lnSpc>
                          <a:spcPct val="105000"/>
                        </a:lnSpc>
                        <a:spcAft>
                          <a:spcPts val="800"/>
                        </a:spcAft>
                      </a:pPr>
                      <a:r>
                        <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COURNEYA, K. S.(2016)physical  Exercise in Cancer Survivors: An Overview of Research. </a:t>
                      </a:r>
                      <a:r>
                        <a:rPr lang="en-GB" sz="1000" b="1" i="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Med. Sci. Sports </a:t>
                      </a:r>
                      <a:r>
                        <a:rPr lang="en-GB" sz="1000" b="1" i="1" cap="none" spc="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Exerc</a:t>
                      </a:r>
                      <a:r>
                        <a:rPr lang="en-GB" sz="1000" b="1" i="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 Vol. 35, No. 11, pp. 1846–1852, </a:t>
                      </a:r>
                    </a:p>
                    <a:p>
                      <a:pPr algn="l" fontAlgn="t">
                        <a:spcBef>
                          <a:spcPts val="0"/>
                        </a:spcBef>
                        <a:spcAft>
                          <a:spcPts val="0"/>
                        </a:spcAft>
                      </a:pPr>
                      <a:endParaRPr lang="en-GB" sz="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2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explore/examine benefit of physical exercise on cancer survivors</a:t>
                      </a:r>
                      <a:endParaRPr lang="en-GB" sz="12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Methods and Sample size and characteristics</a:t>
                      </a:r>
                      <a:endParaRPr lang="en-GB" sz="800" b="1" i="0" u="none" strike="noStrike" cap="none" spc="0" dirty="0">
                        <a:solidFill>
                          <a:schemeClr val="bg1"/>
                        </a:solidFill>
                        <a:effectLst/>
                        <a:latin typeface="+mn-lt"/>
                      </a:endParaRPr>
                    </a:p>
                  </a:txBody>
                  <a:tcPr marL="33627" marR="33627" marT="44836" marB="0"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t" latinLnBrk="0" hangingPunct="1">
                        <a:lnSpc>
                          <a:spcPct val="100000"/>
                        </a:lnSpc>
                        <a:spcBef>
                          <a:spcPts val="0"/>
                        </a:spcBef>
                        <a:spcAft>
                          <a:spcPts val="0"/>
                        </a:spcAft>
                        <a:buClrTx/>
                        <a:buSzTx/>
                        <a:buFontTx/>
                        <a:buNone/>
                        <a:tabLst/>
                        <a:defRPr/>
                      </a:pPr>
                      <a:r>
                        <a:rPr lang="en-GB" sz="800" b="1" i="0" u="none" strike="noStrike" cap="none" spc="0" dirty="0">
                          <a:solidFill>
                            <a:schemeClr val="tx1"/>
                          </a:solidFill>
                          <a:effectLst/>
                          <a:latin typeface="Arial" panose="020B0604020202020204" pitchFamily="34" charset="0"/>
                        </a:rPr>
                        <a:t>With the use of the physical exercise  improve the quality of life  on Cancer survivors</a:t>
                      </a: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037087224"/>
                  </a:ext>
                </a:extLst>
              </a:tr>
              <a:tr h="1274848">
                <a:tc>
                  <a:txBody>
                    <a:bodyPr/>
                    <a:lstStyle/>
                    <a:p>
                      <a:pPr>
                        <a:lnSpc>
                          <a:spcPct val="105000"/>
                        </a:lnSpc>
                        <a:spcAft>
                          <a:spcPts val="800"/>
                        </a:spcAft>
                      </a:pPr>
                      <a:endParaRPr lang="en-GB" sz="800" b="1" cap="none" spc="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5000"/>
                        </a:lnSpc>
                        <a:spcBef>
                          <a:spcPts val="0"/>
                        </a:spcBef>
                        <a:spcAft>
                          <a:spcPts val="800"/>
                        </a:spcAft>
                        <a:buClrTx/>
                        <a:buSzTx/>
                        <a:buFontTx/>
                        <a:buNone/>
                        <a:tabLst/>
                        <a:defRPr/>
                      </a:pPr>
                      <a:r>
                        <a:rPr lang="en-GB" sz="1000" b="1" cap="none" spc="0" dirty="0" err="1">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Mwinker</a:t>
                      </a:r>
                      <a:r>
                        <a:rPr lang="en-GB" sz="1000" b="1" cap="none" spc="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et al (2021)Exercise reduce systemic immune inflammation index in childhood cancer patients</a:t>
                      </a:r>
                    </a:p>
                    <a:p>
                      <a:pPr marL="0" marR="0" lvl="0" indent="0" algn="l" defTabSz="914400" rtl="0" eaLnBrk="1" fontAlgn="auto" latinLnBrk="0" hangingPunct="1">
                        <a:lnSpc>
                          <a:spcPct val="105000"/>
                        </a:lnSpc>
                        <a:spcBef>
                          <a:spcPts val="0"/>
                        </a:spcBef>
                        <a:spcAft>
                          <a:spcPts val="800"/>
                        </a:spcAft>
                        <a:buClrTx/>
                        <a:buSzTx/>
                        <a:buFontTx/>
                        <a:buNone/>
                        <a:tabLst/>
                        <a:defRPr/>
                      </a:pPr>
                      <a:endParaRPr lang="en-GB" sz="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800" b="1" cap="none" spc="0" dirty="0">
                          <a:solidFill>
                            <a:schemeClr val="tx1"/>
                          </a:solidFill>
                          <a:effectLst/>
                          <a:latin typeface="Arial" panose="020B0604020202020204" pitchFamily="34" charset="0"/>
                          <a:ea typeface="Times New Roman" panose="02020603050405020304" pitchFamily="18" charset="0"/>
                        </a:rPr>
                        <a:t> </a:t>
                      </a: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200" b="1" i="0" u="none" strike="noStrike" cap="none" spc="0" dirty="0">
                          <a:solidFill>
                            <a:schemeClr val="tx1"/>
                          </a:solidFill>
                          <a:effectLst/>
                          <a:latin typeface="Calibri" panose="020F0502020204030204" pitchFamily="34" charset="0"/>
                          <a:cs typeface="Times New Roman" panose="02020603050405020304" pitchFamily="18" charset="0"/>
                        </a:rPr>
                        <a:t>The benefit of physical  exercise training in childhood cancer patient.</a:t>
                      </a:r>
                      <a:endParaRPr lang="en-GB" sz="12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000" b="1" i="0" u="none" strike="noStrike" cap="none" spc="0" dirty="0">
                          <a:solidFill>
                            <a:schemeClr val="tx1"/>
                          </a:solidFill>
                          <a:effectLst/>
                          <a:latin typeface="Arial" panose="020B0604020202020204" pitchFamily="34" charset="0"/>
                        </a:rPr>
                        <a:t> secondary data by analyses the series of literature review in the field of our study, sampling through the hospitals and care home</a:t>
                      </a: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L="0" marR="0" lvl="0" indent="0" algn="l" defTabSz="457200" rtl="0" eaLnBrk="1" fontAlgn="t" latinLnBrk="0" hangingPunct="1">
                        <a:lnSpc>
                          <a:spcPct val="100000"/>
                        </a:lnSpc>
                        <a:spcBef>
                          <a:spcPts val="0"/>
                        </a:spcBef>
                        <a:spcAft>
                          <a:spcPts val="0"/>
                        </a:spcAft>
                        <a:buClrTx/>
                        <a:buSzTx/>
                        <a:buFontTx/>
                        <a:buNone/>
                        <a:tabLst/>
                        <a:defRPr/>
                      </a:pPr>
                      <a:r>
                        <a:rPr lang="en-GB" sz="800" b="1" i="0" u="none" strike="noStrike" cap="none" spc="0" dirty="0">
                          <a:solidFill>
                            <a:schemeClr val="tx1"/>
                          </a:solidFill>
                          <a:effectLst/>
                          <a:latin typeface="Arial" panose="020B0604020202020204" pitchFamily="34" charset="0"/>
                        </a:rPr>
                        <a:t>With the use of the exercise  really normalise the aggravation of immune system in child Con </a:t>
                      </a:r>
                      <a:r>
                        <a:rPr lang="en-GB" sz="800" b="1" i="0" u="none" strike="noStrike" cap="none" spc="0" dirty="0" err="1">
                          <a:solidFill>
                            <a:schemeClr val="tx1"/>
                          </a:solidFill>
                          <a:effectLst/>
                          <a:latin typeface="Arial" panose="020B0604020202020204" pitchFamily="34" charset="0"/>
                        </a:rPr>
                        <a:t>ancer</a:t>
                      </a:r>
                      <a:r>
                        <a:rPr lang="en-GB" sz="800" b="1" i="0" u="none" strike="noStrike" cap="none" spc="0" dirty="0">
                          <a:solidFill>
                            <a:schemeClr val="tx1"/>
                          </a:solidFill>
                          <a:effectLst/>
                          <a:latin typeface="Arial" panose="020B0604020202020204" pitchFamily="34" charset="0"/>
                        </a:rPr>
                        <a:t> survivors</a:t>
                      </a: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111580069"/>
                  </a:ext>
                </a:extLst>
              </a:tr>
              <a:tr h="1854975">
                <a:tc>
                  <a:txBody>
                    <a:bodyPr/>
                    <a:lstStyle/>
                    <a:p>
                      <a:pPr algn="l" fontAlgn="t">
                        <a:spcBef>
                          <a:spcPts val="0"/>
                        </a:spcBef>
                        <a:spcAft>
                          <a:spcPts val="0"/>
                        </a:spcAft>
                      </a:pPr>
                      <a:r>
                        <a:rPr lang="en-GB" sz="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just" defTabSz="457200" rtl="0" eaLnBrk="1" fontAlgn="auto" latinLnBrk="0" hangingPunct="1">
                        <a:lnSpc>
                          <a:spcPct val="105000"/>
                        </a:lnSpc>
                        <a:spcBef>
                          <a:spcPts val="0"/>
                        </a:spcBef>
                        <a:spcAft>
                          <a:spcPts val="800"/>
                        </a:spcAft>
                        <a:buClrTx/>
                        <a:buSzTx/>
                        <a:buFontTx/>
                        <a:buNone/>
                        <a:tabLst/>
                        <a:defRPr/>
                      </a:pPr>
                      <a:r>
                        <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Adrian S. F,  Kerry S. </a:t>
                      </a:r>
                      <a:r>
                        <a:rPr lang="en-GB" sz="1000" b="1" cap="none" spc="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Courneya</a:t>
                      </a:r>
                      <a:r>
                        <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 .2 Catherine , John R. Mackey, (2002) Physical Exercise and Immune System Function in Cancer Survivors A Comprehensive Review and Future Directions</a:t>
                      </a:r>
                    </a:p>
                    <a:p>
                      <a:pPr>
                        <a:lnSpc>
                          <a:spcPct val="105000"/>
                        </a:lnSpc>
                        <a:spcAft>
                          <a:spcPts val="800"/>
                        </a:spcAft>
                      </a:pPr>
                      <a:endParaRPr lang="en-GB" sz="12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endParaRPr lang="en-GB" sz="8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5000"/>
                        </a:lnSpc>
                        <a:spcAft>
                          <a:spcPts val="800"/>
                        </a:spcAft>
                      </a:pPr>
                      <a:r>
                        <a:rPr lang="en-GB" sz="800" b="1" i="0" u="none" strike="noStrike"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examined the effects of physical exercise training on immune system function in cancer survivors</a:t>
                      </a:r>
                    </a:p>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000" b="1" i="0" u="none" strike="noStrike" cap="none" spc="0" dirty="0">
                          <a:solidFill>
                            <a:schemeClr val="tx1"/>
                          </a:solidFill>
                          <a:effectLst/>
                          <a:latin typeface="Arial" panose="020B0604020202020204" pitchFamily="34" charset="0"/>
                        </a:rPr>
                        <a:t> secondary data by analyses the series of literature review in the field of our study, sampling through the hospitals and care </a:t>
                      </a:r>
                      <a:r>
                        <a:rPr lang="en-GB" sz="1000" b="1" i="0" u="none" strike="noStrike" cap="none" spc="0" dirty="0" err="1">
                          <a:solidFill>
                            <a:schemeClr val="tx1"/>
                          </a:solidFill>
                          <a:effectLst/>
                          <a:latin typeface="Arial" panose="020B0604020202020204" pitchFamily="34" charset="0"/>
                        </a:rPr>
                        <a:t>homeL</a:t>
                      </a:r>
                      <a:r>
                        <a:rPr lang="en-GB" sz="1000" b="1" i="0" u="none" strike="noStrike" cap="none" spc="0" dirty="0">
                          <a:solidFill>
                            <a:schemeClr val="tx1"/>
                          </a:solidFill>
                          <a:effectLst/>
                          <a:latin typeface="Arial" panose="020B0604020202020204" pitchFamily="34" charset="0"/>
                        </a:rPr>
                        <a:t> </a:t>
                      </a: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t" latinLnBrk="0" hangingPunct="1">
                        <a:lnSpc>
                          <a:spcPct val="100000"/>
                        </a:lnSpc>
                        <a:spcBef>
                          <a:spcPts val="0"/>
                        </a:spcBef>
                        <a:spcAft>
                          <a:spcPts val="0"/>
                        </a:spcAft>
                        <a:buClrTx/>
                        <a:buSzTx/>
                        <a:buFontTx/>
                        <a:buNone/>
                        <a:tabLst/>
                        <a:defRPr/>
                      </a:pPr>
                      <a:r>
                        <a:rPr lang="en-GB" sz="800" b="1" i="0" u="none" strike="noStrike" cap="none" spc="0" dirty="0">
                          <a:solidFill>
                            <a:schemeClr val="tx1"/>
                          </a:solidFill>
                          <a:effectLst/>
                          <a:latin typeface="Arial" panose="020B0604020202020204" pitchFamily="34" charset="0"/>
                        </a:rPr>
                        <a:t>With the use of the physical exercise  improve the quality of life  on Cancer survivors</a:t>
                      </a: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937555704"/>
                  </a:ext>
                </a:extLst>
              </a:tr>
              <a:tr h="2038366">
                <a:tc>
                  <a:txBody>
                    <a:bodyPr/>
                    <a:lstStyle/>
                    <a:p>
                      <a:pPr algn="l" fontAlgn="t">
                        <a:spcBef>
                          <a:spcPts val="0"/>
                        </a:spcBef>
                        <a:spcAft>
                          <a:spcPts val="0"/>
                        </a:spcAft>
                      </a:pPr>
                      <a:r>
                        <a:rPr lang="en-GB" sz="1050" b="1" i="0" u="none" strike="noStrike"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5000"/>
                        </a:lnSpc>
                        <a:spcBef>
                          <a:spcPts val="0"/>
                        </a:spcBef>
                        <a:spcAft>
                          <a:spcPts val="800"/>
                        </a:spcAft>
                        <a:buClrTx/>
                        <a:buSzTx/>
                        <a:buFontTx/>
                        <a:buNone/>
                        <a:tabLst/>
                        <a:defRPr/>
                      </a:pPr>
                      <a:r>
                        <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rPr>
                        <a:t>KERRY S. et al (2013) THE GROUP PSYCHOTHERAPY AND HOME-BASED PHYSICAL EXERCISE (GROUP-HOPE) TRIAL IN CANCER SURVIVORS: PHYSICAL FITNESS AND QUALITY OF LIFE OUTCOMES.  Wiley Inter-Science </a:t>
                      </a:r>
                      <a:r>
                        <a:rPr lang="en-GB" sz="1000" b="1" cap="none" spc="0" dirty="0">
                          <a:solidFill>
                            <a:schemeClr val="tx1"/>
                          </a:solidFill>
                          <a:latin typeface="Arial" panose="020B0604020202020204" pitchFamily="34" charset="0"/>
                          <a:cs typeface="Arial" panose="020B0604020202020204" pitchFamily="34" charset="0"/>
                        </a:rPr>
                        <a:t> University of Alberta.</a:t>
                      </a:r>
                      <a:endParaRPr lang="en-GB" sz="10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5000"/>
                        </a:lnSpc>
                        <a:spcAft>
                          <a:spcPts val="800"/>
                        </a:spcAft>
                      </a:pP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l" fontAlgn="t">
                        <a:spcBef>
                          <a:spcPts val="0"/>
                        </a:spcBef>
                        <a:spcAft>
                          <a:spcPts val="0"/>
                        </a:spcAft>
                      </a:pPr>
                      <a:endParaRPr lang="en-GB" sz="105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nSpc>
                          <a:spcPct val="105000"/>
                        </a:lnSpc>
                        <a:spcAft>
                          <a:spcPts val="800"/>
                        </a:spcAft>
                      </a:pPr>
                      <a:r>
                        <a:rPr lang="en-GB" sz="1050" b="1" i="0" u="none" strike="noStrike"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home-based, moderate intensity exercise program improved QOL in cancer survivors beyond GP alone</a:t>
                      </a:r>
                    </a:p>
                    <a:p>
                      <a:pPr algn="l" fontAlgn="t">
                        <a:spcBef>
                          <a:spcPts val="0"/>
                        </a:spcBef>
                        <a:spcAft>
                          <a:spcPts val="0"/>
                        </a:spcAft>
                      </a:pPr>
                      <a:endParaRPr lang="en-GB" sz="105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gn="l" fontAlgn="t">
                        <a:spcBef>
                          <a:spcPts val="0"/>
                        </a:spcBef>
                        <a:spcAft>
                          <a:spcPts val="0"/>
                        </a:spcAft>
                      </a:pP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Meth.lk/</a:t>
                      </a:r>
                      <a:r>
                        <a:rPr lang="en-GB" sz="800" b="1" i="0" u="none" strike="noStrike" cap="none" spc="0" dirty="0" err="1">
                          <a:solidFill>
                            <a:schemeClr val="bg1"/>
                          </a:solidFill>
                          <a:effectLst/>
                          <a:latin typeface="+mn-lt"/>
                          <a:ea typeface="Calibri" panose="020F0502020204030204" pitchFamily="34" charset="0"/>
                          <a:cs typeface="Times New Roman" panose="02020603050405020304" pitchFamily="18" charset="0"/>
                        </a:rPr>
                        <a:t>lkods</a:t>
                      </a: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 </a:t>
                      </a:r>
                      <a:r>
                        <a:rPr lang="en-GB" sz="800" b="1" i="0" u="none" strike="noStrike" cap="none" spc="0" dirty="0" err="1">
                          <a:solidFill>
                            <a:schemeClr val="bg1"/>
                          </a:solidFill>
                          <a:effectLst/>
                          <a:latin typeface="+mn-lt"/>
                          <a:ea typeface="Calibri" panose="020F0502020204030204" pitchFamily="34" charset="0"/>
                          <a:cs typeface="Times New Roman" panose="02020603050405020304" pitchFamily="18" charset="0"/>
                        </a:rPr>
                        <a:t>rnd</a:t>
                      </a: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 Sample size </a:t>
                      </a:r>
                      <a:r>
                        <a:rPr lang="en-GB" sz="800" b="1" i="0" u="none" strike="noStrike" cap="none" spc="0" dirty="0" err="1">
                          <a:solidFill>
                            <a:schemeClr val="bg1"/>
                          </a:solidFill>
                          <a:effectLst/>
                          <a:latin typeface="+mn-lt"/>
                          <a:ea typeface="Calibri" panose="020F0502020204030204" pitchFamily="34" charset="0"/>
                          <a:cs typeface="Times New Roman" panose="02020603050405020304" pitchFamily="18" charset="0"/>
                        </a:rPr>
                        <a:t>an</a:t>
                      </a:r>
                      <a:r>
                        <a:rPr lang="en-GB" sz="800" b="1" i="0" u="none" strike="noStrike" cap="none" spc="0" dirty="0" err="1">
                          <a:solidFill>
                            <a:schemeClr val="tx1"/>
                          </a:solidFill>
                          <a:effectLst/>
                          <a:latin typeface="Arial" panose="020B0604020202020204" pitchFamily="34" charset="0"/>
                        </a:rPr>
                        <a:t>secondary</a:t>
                      </a:r>
                      <a:r>
                        <a:rPr lang="en-GB" sz="800" b="1" i="0" u="none" strike="noStrike" cap="none" spc="0" dirty="0">
                          <a:solidFill>
                            <a:schemeClr val="tx1"/>
                          </a:solidFill>
                          <a:effectLst/>
                          <a:latin typeface="Arial" panose="020B0604020202020204" pitchFamily="34" charset="0"/>
                        </a:rPr>
                        <a:t> data by analyses the series of literature review in the field of our study, sampling through the hospitals and care home</a:t>
                      </a:r>
                      <a:r>
                        <a:rPr lang="en-GB" sz="800" b="1" i="0" u="none" strike="noStrike" cap="none" spc="0" dirty="0">
                          <a:solidFill>
                            <a:schemeClr val="bg1"/>
                          </a:solidFill>
                          <a:effectLst/>
                          <a:latin typeface="+mn-lt"/>
                          <a:ea typeface="Calibri" panose="020F0502020204030204" pitchFamily="34" charset="0"/>
                          <a:cs typeface="Times New Roman" panose="02020603050405020304" pitchFamily="18" charset="0"/>
                        </a:rPr>
                        <a:t>d cg </a:t>
                      </a:r>
                      <a:r>
                        <a:rPr lang="en-GB" sz="800" b="1" i="0" u="none" strike="noStrike" cap="none" spc="0" dirty="0" err="1">
                          <a:solidFill>
                            <a:schemeClr val="bg1"/>
                          </a:solidFill>
                          <a:effectLst/>
                          <a:latin typeface="+mn-lt"/>
                          <a:ea typeface="Calibri" panose="020F0502020204030204" pitchFamily="34" charset="0"/>
                          <a:cs typeface="Times New Roman" panose="02020603050405020304" pitchFamily="18" charset="0"/>
                        </a:rPr>
                        <a:t>haracteristics</a:t>
                      </a:r>
                      <a:endParaRPr lang="en-GB" sz="800" b="1" i="0" u="none" strike="noStrike" cap="none" spc="0" dirty="0">
                        <a:solidFill>
                          <a:schemeClr val="bg1"/>
                        </a:solidFill>
                        <a:effectLst/>
                        <a:latin typeface="+mn-lt"/>
                      </a:endParaRPr>
                    </a:p>
                  </a:txBody>
                  <a:tcPr marL="33627" marR="33627" marT="44836" marB="0" anchor="ctr">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t" latinLnBrk="0" hangingPunct="1">
                        <a:lnSpc>
                          <a:spcPct val="100000"/>
                        </a:lnSpc>
                        <a:spcBef>
                          <a:spcPts val="0"/>
                        </a:spcBef>
                        <a:spcAft>
                          <a:spcPts val="0"/>
                        </a:spcAft>
                        <a:buClrTx/>
                        <a:buSzTx/>
                        <a:buFontTx/>
                        <a:buNone/>
                        <a:tabLst/>
                        <a:defRPr/>
                      </a:pPr>
                      <a:r>
                        <a:rPr lang="en-GB" sz="800" b="1" i="0" u="none" strike="noStrike" cap="none" spc="0" dirty="0">
                          <a:solidFill>
                            <a:schemeClr val="tx1"/>
                          </a:solidFill>
                          <a:effectLst/>
                          <a:latin typeface="Arial" panose="020B0604020202020204" pitchFamily="34" charset="0"/>
                        </a:rPr>
                        <a:t>With the use of the physical exercise  improve the quality of life  by creating systematic excellent in  on Cancer survivors</a:t>
                      </a: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383058983"/>
                  </a:ext>
                </a:extLst>
              </a:tr>
              <a:tr h="405131">
                <a:tc>
                  <a:txBody>
                    <a:bodyPr/>
                    <a:lstStyle/>
                    <a:p>
                      <a:pPr algn="l" fontAlgn="t">
                        <a:spcBef>
                          <a:spcPts val="0"/>
                        </a:spcBef>
                        <a:spcAft>
                          <a:spcPts val="0"/>
                        </a:spcAft>
                      </a:pPr>
                      <a:endParaRPr lang="en-GB" sz="105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r>
                        <a:rPr lang="en-GB" sz="1050" b="1" i="0" u="none" strike="noStrike" cap="none" spc="0" dirty="0">
                          <a:solidFill>
                            <a:schemeClr val="tx1"/>
                          </a:solidFill>
                          <a:effectLst/>
                          <a:latin typeface="Arial" panose="020B0604020202020204" pitchFamily="34" charset="0"/>
                        </a:rPr>
                        <a:t> </a:t>
                      </a: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t">
                        <a:spcBef>
                          <a:spcPts val="0"/>
                        </a:spcBef>
                        <a:spcAft>
                          <a:spcPts val="0"/>
                        </a:spcAft>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lnB>
                    <a:solidFill>
                      <a:schemeClr val="bg1">
                        <a:lumMod val="95000"/>
                      </a:schemeClr>
                    </a:solidFill>
                  </a:tcPr>
                </a:tc>
                <a:tc>
                  <a:txBody>
                    <a:bodyPr/>
                    <a:lstStyle/>
                    <a:p>
                      <a:pPr marL="0" marR="0" lvl="0" indent="0" algn="l" defTabSz="457200" rtl="0" eaLnBrk="1" fontAlgn="t" latinLnBrk="0" hangingPunct="1">
                        <a:lnSpc>
                          <a:spcPct val="100000"/>
                        </a:lnSpc>
                        <a:spcBef>
                          <a:spcPts val="0"/>
                        </a:spcBef>
                        <a:spcAft>
                          <a:spcPts val="0"/>
                        </a:spcAft>
                        <a:buClrTx/>
                        <a:buSzTx/>
                        <a:buFontTx/>
                        <a:buNone/>
                        <a:tabLst/>
                        <a:defRPr/>
                      </a:pPr>
                      <a:endParaRPr lang="en-GB" sz="800" b="1" i="0" u="none" strike="noStrike" cap="none" spc="0" dirty="0">
                        <a:solidFill>
                          <a:schemeClr val="tx1"/>
                        </a:solidFill>
                        <a:effectLst/>
                        <a:latin typeface="Arial" panose="020B0604020202020204" pitchFamily="34" charset="0"/>
                      </a:endParaRPr>
                    </a:p>
                  </a:txBody>
                  <a:tcPr marL="33627" marR="33627" marT="44836" marB="0">
                    <a:lnL w="12700" cmpd="sng">
                      <a:noFill/>
                      <a:prstDash val="solid"/>
                    </a:lnL>
                    <a:lnR w="12700" cmpd="sng">
                      <a:noFill/>
                      <a:prstDash val="solid"/>
                    </a:lnR>
                    <a:lnT w="9525" cap="flat" cmpd="sng" algn="ctr">
                      <a:solidFill>
                        <a:schemeClr val="tx1">
                          <a:lumMod val="50000"/>
                          <a:lumOff val="50000"/>
                        </a:schemeClr>
                      </a:solidFill>
                      <a:prstDash val="solid"/>
                      <a:round/>
                      <a:headEnd type="none" w="med" len="med"/>
                      <a:tailEnd type="none" w="med" len="me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752186551"/>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93305" y="2388636"/>
            <a:ext cx="11737877" cy="4469363"/>
          </a:xfrm>
        </p:spPr>
        <p:txBody>
          <a:bodyPr>
            <a:normAutofit lnSpcReduction="10000"/>
          </a:bodyPr>
          <a:lstStyle/>
          <a:p>
            <a:pPr algn="just">
              <a:lnSpc>
                <a:spcPct val="100000"/>
              </a:lnSpc>
              <a:spcBef>
                <a:spcPts val="0"/>
              </a:spcBef>
            </a:pPr>
            <a:r>
              <a:rPr lang="en-GB" sz="2400" dirty="0">
                <a:solidFill>
                  <a:schemeClr val="tx1"/>
                </a:solidFill>
                <a:latin typeface="Arial" panose="020B0604020202020204" pitchFamily="34" charset="0"/>
                <a:cs typeface="Arial" panose="020B0604020202020204" pitchFamily="34" charset="0"/>
              </a:rPr>
              <a:t>The  study look at included 10 trials with 50 individuals randomized to an exercise (n = 35) or assessment (n = 15) institution. Cancer diagnoses in look at individuals included breast, colorectal, head and neck, and different.</a:t>
            </a:r>
          </a:p>
          <a:p>
            <a:pPr algn="just">
              <a:lnSpc>
                <a:spcPct val="100000"/>
              </a:lnSpc>
              <a:spcBef>
                <a:spcPts val="0"/>
              </a:spcBef>
            </a:pPr>
            <a:endParaRPr lang="en-GB" sz="2400" dirty="0">
              <a:solidFill>
                <a:schemeClr val="tx1"/>
              </a:solidFill>
              <a:latin typeface="Arial" panose="020B0604020202020204" pitchFamily="34" charset="0"/>
              <a:cs typeface="Arial" panose="020B0604020202020204" pitchFamily="34" charset="0"/>
            </a:endParaRPr>
          </a:p>
          <a:p>
            <a:pPr algn="just">
              <a:lnSpc>
                <a:spcPct val="100000"/>
              </a:lnSpc>
              <a:spcBef>
                <a:spcPts val="0"/>
              </a:spcBef>
            </a:pPr>
            <a:r>
              <a:rPr lang="en-GB" sz="2400" dirty="0">
                <a:solidFill>
                  <a:schemeClr val="tx1"/>
                </a:solidFill>
                <a:latin typeface="Arial" panose="020B0604020202020204" pitchFamily="34" charset="0"/>
                <a:cs typeface="Arial" panose="020B0604020202020204" pitchFamily="34" charset="0"/>
              </a:rPr>
              <a:t> Thirty trials have been carried out among individuals who had finished active treatment for his or her primary or recurrent cancer and 10 trials protected contributors each for the duration of and submit most cancers treatment. </a:t>
            </a:r>
          </a:p>
          <a:p>
            <a:pPr algn="just">
              <a:lnSpc>
                <a:spcPct val="100000"/>
              </a:lnSpc>
              <a:spcBef>
                <a:spcPts val="0"/>
              </a:spcBef>
            </a:pPr>
            <a:endParaRPr lang="en-GB" sz="2400" dirty="0">
              <a:solidFill>
                <a:schemeClr val="tx1"/>
              </a:solidFill>
              <a:latin typeface="Arial" panose="020B0604020202020204" pitchFamily="34" charset="0"/>
              <a:cs typeface="Arial" panose="020B0604020202020204" pitchFamily="34" charset="0"/>
            </a:endParaRPr>
          </a:p>
          <a:p>
            <a:pPr algn="just">
              <a:lnSpc>
                <a:spcPct val="100000"/>
              </a:lnSpc>
              <a:spcBef>
                <a:spcPts val="0"/>
              </a:spcBef>
            </a:pPr>
            <a:endParaRPr lang="en-GB" sz="2400" dirty="0">
              <a:solidFill>
                <a:schemeClr val="tx1"/>
              </a:solidFill>
              <a:latin typeface="Arial" panose="020B0604020202020204" pitchFamily="34" charset="0"/>
              <a:cs typeface="Arial" panose="020B0604020202020204" pitchFamily="34" charset="0"/>
            </a:endParaRPr>
          </a:p>
          <a:p>
            <a:pPr algn="just">
              <a:lnSpc>
                <a:spcPct val="100000"/>
              </a:lnSpc>
              <a:spcBef>
                <a:spcPts val="0"/>
              </a:spcBef>
            </a:pPr>
            <a:endParaRPr lang="en-GB" sz="2400" dirty="0">
              <a:solidFill>
                <a:schemeClr val="tx1"/>
              </a:solidFill>
              <a:latin typeface="Arial" panose="020B0604020202020204" pitchFamily="34" charset="0"/>
              <a:cs typeface="Arial" panose="020B0604020202020204" pitchFamily="34" charset="0"/>
            </a:endParaRPr>
          </a:p>
          <a:p>
            <a:pPr algn="just">
              <a:lnSpc>
                <a:spcPct val="100000"/>
              </a:lnSpc>
              <a:spcBef>
                <a:spcPts val="0"/>
              </a:spcBef>
            </a:pPr>
            <a:r>
              <a:rPr lang="en-GB" sz="2400" dirty="0">
                <a:solidFill>
                  <a:schemeClr val="tx1"/>
                </a:solidFill>
                <a:latin typeface="Arial" panose="020B0604020202020204" pitchFamily="34" charset="0"/>
                <a:cs typeface="Arial" panose="020B0604020202020204" pitchFamily="34" charset="0"/>
              </a:rPr>
              <a:t>Mode of the exercise intervention protected power education, resistance schooling, strolling, biking, yoga. (HRQOL) and its domains have been measured the usage of an extensive range of measures.</a:t>
            </a:r>
          </a:p>
          <a:p>
            <a:pPr algn="just">
              <a:lnSpc>
                <a:spcPct val="100000"/>
              </a:lnSpc>
              <a:spcBef>
                <a:spcPts val="0"/>
              </a:spcBef>
            </a:pPr>
            <a:endParaRPr lang="en-GB" sz="2400" dirty="0">
              <a:solidFill>
                <a:schemeClr val="tx1"/>
              </a:solidFill>
              <a:latin typeface="Arial" panose="020B0604020202020204" pitchFamily="34" charset="0"/>
              <a:cs typeface="Arial" panose="020B0604020202020204" pitchFamily="34" charset="0"/>
            </a:endParaRPr>
          </a:p>
          <a:p>
            <a:pPr marL="0" indent="0">
              <a:lnSpc>
                <a:spcPct val="100000"/>
              </a:lnSpc>
              <a:spcBef>
                <a:spcPts val="0"/>
              </a:spcBef>
              <a:buNone/>
            </a:pPr>
            <a:endParaRPr lang="en-GB" dirty="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02637" y="2276669"/>
            <a:ext cx="11700587" cy="4581331"/>
          </a:xfrm>
        </p:spPr>
        <p:txBody>
          <a:bodyPr>
            <a:normAutofit/>
          </a:bodyPr>
          <a:lstStyle/>
          <a:p>
            <a:pPr marL="0" indent="0" algn="just">
              <a:buNone/>
            </a:pPr>
            <a:r>
              <a:rPr lang="en-GB" sz="2400" dirty="0">
                <a:solidFill>
                  <a:schemeClr val="tx1"/>
                </a:solidFill>
                <a:latin typeface="Arial" panose="020B0604020202020204" pitchFamily="34" charset="0"/>
                <a:cs typeface="Arial" panose="020B0604020202020204" pitchFamily="34" charset="0"/>
              </a:rPr>
              <a:t>Cancer survivors consistently have numerous mental and real disastrous exercises due to the most </a:t>
            </a:r>
            <a:r>
              <a:rPr lang="en-GB" sz="2400" dirty="0" err="1">
                <a:solidFill>
                  <a:schemeClr val="tx1"/>
                </a:solidFill>
                <a:latin typeface="Arial" panose="020B0604020202020204" pitchFamily="34" charset="0"/>
                <a:cs typeface="Arial" panose="020B0604020202020204" pitchFamily="34" charset="0"/>
              </a:rPr>
              <a:t>tumors</a:t>
            </a:r>
            <a:r>
              <a:rPr lang="en-GB" sz="2400" dirty="0">
                <a:solidFill>
                  <a:schemeClr val="tx1"/>
                </a:solidFill>
                <a:latin typeface="Arial" panose="020B0604020202020204" pitchFamily="34" charset="0"/>
                <a:cs typeface="Arial" panose="020B0604020202020204" pitchFamily="34" charset="0"/>
              </a:rPr>
              <a:t> and treatment for it. They furthermore be burdened by less fortunate fine of presence (QoL)than people without disease. A few investigations have advised that exercise can be valuable in decreasing horrible impacts and working on the QoL of people who have completed most diseases treatment. Additionally, a superior QoL can likewise anticipate longer presence. This evaluation looked at the impact of exercise on QoL and areas of ways of life that make QoL (for example Sluggishness, nervousness, close to home wellness) among the individuals who had completed all malignant growth </a:t>
            </a:r>
            <a:r>
              <a:rPr lang="en-GB" sz="2400" dirty="0" err="1">
                <a:solidFill>
                  <a:schemeClr val="tx1"/>
                </a:solidFill>
                <a:latin typeface="Arial" panose="020B0604020202020204" pitchFamily="34" charset="0"/>
                <a:cs typeface="Arial" panose="020B0604020202020204" pitchFamily="34" charset="0"/>
              </a:rPr>
              <a:t>treatmen</a:t>
            </a:r>
            <a:endParaRPr lang="en-GB" sz="1600" dirty="0">
              <a:solidFill>
                <a:schemeClr val="tx1"/>
              </a:solidFill>
            </a:endParaRPr>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02637" y="2295331"/>
            <a:ext cx="11840547" cy="4562669"/>
          </a:xfrm>
        </p:spPr>
        <p:txBody>
          <a:bodyPr>
            <a:normAutofit/>
          </a:bodyPr>
          <a:lstStyle/>
          <a:p>
            <a:pPr marL="0" indent="0">
              <a:buNone/>
            </a:pPr>
            <a:r>
              <a:rPr lang="en-GB" sz="2400" dirty="0">
                <a:latin typeface="Arial" panose="020B0604020202020204" pitchFamily="34" charset="0"/>
                <a:cs typeface="Arial" panose="020B0604020202020204" pitchFamily="34" charset="0"/>
              </a:rPr>
              <a:t>The report explore on different literature review and look into the benefit cancer survivors can get in physical exercise for their healthy wellbeing</a:t>
            </a:r>
            <a:r>
              <a:rPr lang="en-GB" sz="2400" dirty="0">
                <a:latin typeface="Calibri" panose="020F0502020204030204" pitchFamily="34" charset="0"/>
                <a:cs typeface="Calibri" panose="020F0502020204030204" pitchFamily="34" charset="0"/>
              </a:rPr>
              <a:t>. </a:t>
            </a:r>
            <a:r>
              <a:rPr lang="en-GB" sz="2400" dirty="0">
                <a:latin typeface="Arial" panose="020B0604020202020204" pitchFamily="34" charset="0"/>
                <a:cs typeface="Arial" panose="020B0604020202020204" pitchFamily="34" charset="0"/>
              </a:rPr>
              <a:t>Preliminary studies suggests that exercise can be  powerful intervention for boosting quality of life (QOL) in cancer survivors. The consequences of exercising on biomarkers, most cancers recurrence, different sicknesses, and usual survival</a:t>
            </a: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1154954" y="2603500"/>
            <a:ext cx="8825659" cy="2726592"/>
          </a:xfrm>
        </p:spPr>
        <p:txBody>
          <a:bodyPr>
            <a:normAutofit/>
          </a:bodyPr>
          <a:lstStyle/>
          <a:p>
            <a:pPr marL="0" marR="0" indent="0" algn="just" rtl="0" eaLnBrk="1" fontAlgn="t" latinLnBrk="0" hangingPunct="1">
              <a:spcBef>
                <a:spcPts val="0"/>
              </a:spcBef>
              <a:spcAft>
                <a:spcPts val="0"/>
              </a:spcAft>
            </a:pPr>
            <a:r>
              <a:rPr lang="en-GB" sz="1200" i="0" u="none" strike="noStrike" kern="1200" spc="0" dirty="0">
                <a:solidFill>
                  <a:srgbClr val="000000"/>
                </a:solidFill>
                <a:effectLst/>
                <a:latin typeface="Arial" panose="020B0604020202020204" pitchFamily="34" charset="0"/>
                <a:cs typeface="Arial" panose="020B0604020202020204" pitchFamily="34" charset="0"/>
              </a:rPr>
              <a:t>Mishra SI, et al(2020) </a:t>
            </a:r>
            <a:r>
              <a:rPr lang="en-GB" sz="1200" b="1" i="0" u="none" strike="noStrike" kern="1200" spc="0" dirty="0">
                <a:solidFill>
                  <a:srgbClr val="000000"/>
                </a:solidFill>
                <a:effectLst/>
                <a:latin typeface="Arial" panose="020B0604020202020204" pitchFamily="34" charset="0"/>
                <a:cs typeface="Arial" panose="020B0604020202020204" pitchFamily="34" charset="0"/>
              </a:rPr>
              <a:t>Exercise intervention on health-related quality of life for cancer survivors </a:t>
            </a:r>
            <a:r>
              <a:rPr lang="en-GB" sz="1200" i="0" u="none" strike="noStrike" kern="1200" spc="0" dirty="0">
                <a:solidFill>
                  <a:srgbClr val="000000"/>
                </a:solidFill>
                <a:effectLst/>
                <a:latin typeface="Arial" panose="020B0604020202020204" pitchFamily="34" charset="0"/>
                <a:cs typeface="Arial" panose="020B0604020202020204" pitchFamily="34" charset="0"/>
              </a:rPr>
              <a:t>Cochrane Database of Systematic Reviews, Issue 8.</a:t>
            </a:r>
          </a:p>
          <a:p>
            <a:pPr marL="0" marR="0" indent="0" algn="just" rtl="0" eaLnBrk="1" fontAlgn="t" latinLnBrk="0" hangingPunct="1">
              <a:spcBef>
                <a:spcPts val="0"/>
              </a:spcBef>
              <a:spcAft>
                <a:spcPts val="0"/>
              </a:spcAft>
              <a:buNone/>
            </a:pPr>
            <a:endParaRPr lang="en-GB" sz="1200" i="0" u="none" strike="noStrike" kern="1200" spc="0" dirty="0">
              <a:solidFill>
                <a:srgbClr val="000000"/>
              </a:solidFill>
              <a:effectLst/>
              <a:latin typeface="Arial" panose="020B0604020202020204" pitchFamily="34" charset="0"/>
              <a:cs typeface="Arial" panose="020B0604020202020204" pitchFamily="34" charset="0"/>
            </a:endParaRPr>
          </a:p>
          <a:p>
            <a:pPr marL="0" marR="0" indent="0" algn="just" rtl="0" eaLnBrk="1" fontAlgn="t" latinLnBrk="0" hangingPunct="1">
              <a:spcBef>
                <a:spcPts val="0"/>
              </a:spcBef>
              <a:spcAft>
                <a:spcPts val="0"/>
              </a:spcAft>
            </a:pPr>
            <a:r>
              <a:rPr lang="en-GB" sz="1050" i="0" u="none" strike="noStrike" kern="1200" spc="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Courneya</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(2016) </a:t>
            </a:r>
            <a:r>
              <a:rPr lang="en-GB" sz="1200" b="1"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physical  Exercise in Cancer Survivors</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 Overview of Research. </a:t>
            </a:r>
            <a:r>
              <a:rPr lang="en-GB" sz="1200" i="1"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 Sci. Sports </a:t>
            </a:r>
            <a:r>
              <a:rPr lang="en-GB" sz="1200" i="1" u="none" strike="noStrike" kern="1200" spc="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Exerc</a:t>
            </a:r>
            <a:r>
              <a:rPr lang="en-GB" sz="1200" i="1"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Vol. 35, No. 11, pp. 1846–1852, </a:t>
            </a:r>
            <a:endParaRPr lang="en-GB" sz="1200" i="0" u="none" strike="noStrike" dirty="0">
              <a:effectLst/>
              <a:latin typeface="Arial" panose="020B0604020202020204" pitchFamily="34" charset="0"/>
              <a:cs typeface="Arial" panose="020B0604020202020204" pitchFamily="34" charset="0"/>
            </a:endParaRPr>
          </a:p>
          <a:p>
            <a:pPr marL="0" marR="0" indent="0" algn="just" rtl="0" eaLnBrk="1" fontAlgn="auto" latinLnBrk="0" hangingPunct="1">
              <a:lnSpc>
                <a:spcPct val="105000"/>
              </a:lnSpc>
              <a:spcBef>
                <a:spcPts val="0"/>
              </a:spcBef>
              <a:spcAft>
                <a:spcPts val="800"/>
              </a:spcAft>
            </a:pPr>
            <a:r>
              <a:rPr lang="en-GB" sz="1200" i="0" u="none" strike="noStrike" kern="1200" spc="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Mwinker</a:t>
            </a:r>
            <a:r>
              <a:rPr lang="en-GB" sz="1200" i="0" u="none" strike="noStrike" kern="1200" spc="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et al (2021) </a:t>
            </a:r>
            <a:r>
              <a:rPr lang="en-GB" sz="1200" b="1" i="0" u="none" strike="noStrike" kern="1200" spc="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Exercise reduce systemic immune </a:t>
            </a:r>
            <a:r>
              <a:rPr lang="en-GB" sz="1200" i="0" u="none" strike="noStrike" kern="1200" spc="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inflammation index in childhood cancer patients</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200" i="0" u="none" strike="noStrike" dirty="0">
              <a:effectLst/>
              <a:latin typeface="Arial" panose="020B0604020202020204" pitchFamily="34" charset="0"/>
              <a:cs typeface="Arial" panose="020B0604020202020204" pitchFamily="34" charset="0"/>
            </a:endParaRPr>
          </a:p>
          <a:p>
            <a:pPr marL="0" marR="0" indent="0" algn="just" rtl="0" eaLnBrk="1" fontAlgn="auto" latinLnBrk="0" hangingPunct="1">
              <a:lnSpc>
                <a:spcPct val="105000"/>
              </a:lnSpc>
              <a:spcBef>
                <a:spcPts val="0"/>
              </a:spcBef>
              <a:spcAft>
                <a:spcPts val="800"/>
              </a:spcAft>
            </a:pP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Adrian S. F,  Kerry S. </a:t>
            </a:r>
            <a:r>
              <a:rPr lang="en-GB" sz="1200" i="0" u="none" strike="noStrike" kern="1200" spc="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Courneya</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Catherine , John R. Mackey, (2002) </a:t>
            </a:r>
            <a:r>
              <a:rPr lang="en-GB" sz="1200" b="1"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Physical Exercise and Immune System Function in Cancer Survivors: </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A Comprehensive Review and Future Directions</a:t>
            </a:r>
            <a:endParaRPr lang="en-GB" sz="1200" i="0" u="none" strike="noStrike" dirty="0">
              <a:effectLst/>
              <a:latin typeface="Arial" panose="020B0604020202020204" pitchFamily="34" charset="0"/>
              <a:cs typeface="Arial" panose="020B0604020202020204" pitchFamily="34" charset="0"/>
            </a:endParaRPr>
          </a:p>
          <a:p>
            <a:pPr marL="0" indent="0" algn="l" rtl="0" eaLnBrk="1" fontAlgn="t" latinLnBrk="0" hangingPunct="1">
              <a:spcBef>
                <a:spcPts val="0"/>
              </a:spcBef>
              <a:spcAft>
                <a:spcPts val="0"/>
              </a:spcAft>
              <a:buNone/>
            </a:pP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200" i="0" u="none" strike="noStrike" dirty="0">
              <a:effectLst/>
              <a:latin typeface="Arial" panose="020B0604020202020204" pitchFamily="34" charset="0"/>
              <a:cs typeface="Arial" panose="020B0604020202020204" pitchFamily="34" charset="0"/>
            </a:endParaRPr>
          </a:p>
          <a:p>
            <a:pPr marL="0" marR="0" indent="0" algn="just" rtl="0" eaLnBrk="1" fontAlgn="auto" latinLnBrk="0" hangingPunct="1">
              <a:lnSpc>
                <a:spcPct val="105000"/>
              </a:lnSpc>
              <a:spcBef>
                <a:spcPts val="0"/>
              </a:spcBef>
              <a:spcAft>
                <a:spcPts val="800"/>
              </a:spcAft>
            </a:pP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Kerry S. et al (2013)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1200" b="1"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he group psychotherapy and home-based physical exercise (group-hope) trial in cancer survivors</a:t>
            </a:r>
            <a:r>
              <a:rPr lang="en-GB" sz="1200" i="0" u="none" strike="noStrike" kern="1200" spc="0" dirty="0">
                <a:solidFill>
                  <a:srgbClr val="000000"/>
                </a:solidFill>
                <a:effectLst/>
                <a:latin typeface="Arial" panose="020B0604020202020204" pitchFamily="34" charset="0"/>
                <a:ea typeface="Calibri" panose="020F0502020204030204" pitchFamily="34" charset="0"/>
                <a:cs typeface="Arial" panose="020B0604020202020204" pitchFamily="34" charset="0"/>
              </a:rPr>
              <a:t>: physical fitness and quality of life outcomes.  Wiley Inter-Science </a:t>
            </a:r>
            <a:r>
              <a:rPr lang="en-GB" sz="1200" i="0" u="none" strike="noStrike" kern="1200" spc="0" dirty="0">
                <a:solidFill>
                  <a:srgbClr val="000000"/>
                </a:solidFill>
                <a:effectLst/>
                <a:latin typeface="Arial" panose="020B0604020202020204" pitchFamily="34" charset="0"/>
                <a:cs typeface="Arial" panose="020B0604020202020204" pitchFamily="34" charset="0"/>
              </a:rPr>
              <a:t> University of Alberta.</a:t>
            </a:r>
            <a:endParaRPr lang="en-GB" sz="1200" i="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4148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1806</TotalTime>
  <Words>1100</Words>
  <Application>Microsoft Office PowerPoint</Application>
  <PresentationFormat>Widescreen</PresentationFormat>
  <Paragraphs>66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 Boardroom</vt:lpstr>
      <vt:lpstr>Module: Introduction to Research (BMHP5005)  Assessment 2: Viva Voce</vt:lpstr>
      <vt:lpstr>Introduction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Temitope Shukurat Dauda (1921658)</cp:lastModifiedBy>
  <cp:revision>122</cp:revision>
  <dcterms:created xsi:type="dcterms:W3CDTF">2020-04-30T09:56:57Z</dcterms:created>
  <dcterms:modified xsi:type="dcterms:W3CDTF">2022-05-09T23:46:28Z</dcterms:modified>
</cp:coreProperties>
</file>