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83" r:id="rId6"/>
    <p:sldId id="284" r:id="rId7"/>
    <p:sldId id="285" r:id="rId8"/>
    <p:sldId id="286" r:id="rId9"/>
    <p:sldId id="287" r:id="rId10"/>
    <p:sldId id="288" r:id="rId11"/>
    <p:sldId id="292" r:id="rId12"/>
    <p:sldId id="289" r:id="rId13"/>
    <p:sldId id="290" r:id="rId14"/>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6A8A2F-ACC8-3844-BEF0-FE0C90DADFC7}" v="17" dt="2026-04-10T10:40:50.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91" autoAdjust="0"/>
    <p:restoredTop sz="95033" autoAdjust="0"/>
  </p:normalViewPr>
  <p:slideViewPr>
    <p:cSldViewPr>
      <p:cViewPr varScale="1">
        <p:scale>
          <a:sx n="118" d="100"/>
          <a:sy n="118" d="100"/>
        </p:scale>
        <p:origin x="1176"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ven Jemaneh (2326708)" userId="fcfe0128-2a1e-4152-8e9c-66c68ec1f8bf" providerId="ADAL" clId="{75B43FAB-B7C5-5913-B6E0-CA9B8D5BD894}"/>
    <pc:docChg chg="custSel modSld">
      <pc:chgData name="Feven Jemaneh (2326708)" userId="fcfe0128-2a1e-4152-8e9c-66c68ec1f8bf" providerId="ADAL" clId="{75B43FAB-B7C5-5913-B6E0-CA9B8D5BD894}" dt="2026-04-10T10:43:56.192" v="249" actId="20577"/>
      <pc:docMkLst>
        <pc:docMk/>
      </pc:docMkLst>
      <pc:sldChg chg="modSp mod">
        <pc:chgData name="Feven Jemaneh (2326708)" userId="fcfe0128-2a1e-4152-8e9c-66c68ec1f8bf" providerId="ADAL" clId="{75B43FAB-B7C5-5913-B6E0-CA9B8D5BD894}" dt="2026-04-10T10:34:46.078" v="23" actId="14100"/>
        <pc:sldMkLst>
          <pc:docMk/>
          <pc:sldMk cId="0" sldId="256"/>
        </pc:sldMkLst>
        <pc:spChg chg="mod">
          <ac:chgData name="Feven Jemaneh (2326708)" userId="fcfe0128-2a1e-4152-8e9c-66c68ec1f8bf" providerId="ADAL" clId="{75B43FAB-B7C5-5913-B6E0-CA9B8D5BD894}" dt="2026-04-10T10:34:46.078" v="23" actId="14100"/>
          <ac:spMkLst>
            <pc:docMk/>
            <pc:sldMk cId="0" sldId="256"/>
            <ac:spMk id="2" creationId="{243671C1-6298-B170-C9DF-D58A46577085}"/>
          </ac:spMkLst>
        </pc:spChg>
      </pc:sldChg>
      <pc:sldChg chg="modSp mod">
        <pc:chgData name="Feven Jemaneh (2326708)" userId="fcfe0128-2a1e-4152-8e9c-66c68ec1f8bf" providerId="ADAL" clId="{75B43FAB-B7C5-5913-B6E0-CA9B8D5BD894}" dt="2026-04-10T10:37:30.225" v="84" actId="20577"/>
        <pc:sldMkLst>
          <pc:docMk/>
          <pc:sldMk cId="0" sldId="283"/>
        </pc:sldMkLst>
        <pc:spChg chg="mod">
          <ac:chgData name="Feven Jemaneh (2326708)" userId="fcfe0128-2a1e-4152-8e9c-66c68ec1f8bf" providerId="ADAL" clId="{75B43FAB-B7C5-5913-B6E0-CA9B8D5BD894}" dt="2026-04-10T10:36:00.908" v="51" actId="1076"/>
          <ac:spMkLst>
            <pc:docMk/>
            <pc:sldMk cId="0" sldId="283"/>
            <ac:spMk id="8194" creationId="{47FDB897-C5B1-2E48-076A-FF7B463B2A2F}"/>
          </ac:spMkLst>
        </pc:spChg>
        <pc:spChg chg="mod">
          <ac:chgData name="Feven Jemaneh (2326708)" userId="fcfe0128-2a1e-4152-8e9c-66c68ec1f8bf" providerId="ADAL" clId="{75B43FAB-B7C5-5913-B6E0-CA9B8D5BD894}" dt="2026-04-10T10:37:30.225" v="84" actId="20577"/>
          <ac:spMkLst>
            <pc:docMk/>
            <pc:sldMk cId="0" sldId="283"/>
            <ac:spMk id="8195" creationId="{6B2F0694-5C90-8A29-EB0D-691C1E52C7B1}"/>
          </ac:spMkLst>
        </pc:spChg>
        <pc:picChg chg="mod">
          <ac:chgData name="Feven Jemaneh (2326708)" userId="fcfe0128-2a1e-4152-8e9c-66c68ec1f8bf" providerId="ADAL" clId="{75B43FAB-B7C5-5913-B6E0-CA9B8D5BD894}" dt="2026-04-10T10:36:07.979" v="53" actId="1076"/>
          <ac:picMkLst>
            <pc:docMk/>
            <pc:sldMk cId="0" sldId="283"/>
            <ac:picMk id="8196" creationId="{11D61EFD-6170-1FF2-7210-AAB2F7301F31}"/>
          </ac:picMkLst>
        </pc:picChg>
      </pc:sldChg>
      <pc:sldChg chg="modSp mod">
        <pc:chgData name="Feven Jemaneh (2326708)" userId="fcfe0128-2a1e-4152-8e9c-66c68ec1f8bf" providerId="ADAL" clId="{75B43FAB-B7C5-5913-B6E0-CA9B8D5BD894}" dt="2026-04-10T10:39:18.409" v="136" actId="20577"/>
        <pc:sldMkLst>
          <pc:docMk/>
          <pc:sldMk cId="0" sldId="284"/>
        </pc:sldMkLst>
        <pc:spChg chg="mod">
          <ac:chgData name="Feven Jemaneh (2326708)" userId="fcfe0128-2a1e-4152-8e9c-66c68ec1f8bf" providerId="ADAL" clId="{75B43FAB-B7C5-5913-B6E0-CA9B8D5BD894}" dt="2026-04-10T10:39:18.409" v="136" actId="20577"/>
          <ac:spMkLst>
            <pc:docMk/>
            <pc:sldMk cId="0" sldId="284"/>
            <ac:spMk id="10243" creationId="{4A7724FC-8F7D-B8F5-B175-C333D367C8A4}"/>
          </ac:spMkLst>
        </pc:spChg>
      </pc:sldChg>
      <pc:sldChg chg="modSp mod">
        <pc:chgData name="Feven Jemaneh (2326708)" userId="fcfe0128-2a1e-4152-8e9c-66c68ec1f8bf" providerId="ADAL" clId="{75B43FAB-B7C5-5913-B6E0-CA9B8D5BD894}" dt="2026-04-10T10:40:50.073" v="182" actId="1076"/>
        <pc:sldMkLst>
          <pc:docMk/>
          <pc:sldMk cId="0" sldId="285"/>
        </pc:sldMkLst>
        <pc:spChg chg="mod">
          <ac:chgData name="Feven Jemaneh (2326708)" userId="fcfe0128-2a1e-4152-8e9c-66c68ec1f8bf" providerId="ADAL" clId="{75B43FAB-B7C5-5913-B6E0-CA9B8D5BD894}" dt="2026-04-10T10:40:43.521" v="180" actId="14100"/>
          <ac:spMkLst>
            <pc:docMk/>
            <pc:sldMk cId="0" sldId="285"/>
            <ac:spMk id="12291" creationId="{ADD1911A-12F5-791C-E0A5-F71AF9DDE35D}"/>
          </ac:spMkLst>
        </pc:spChg>
        <pc:picChg chg="mod">
          <ac:chgData name="Feven Jemaneh (2326708)" userId="fcfe0128-2a1e-4152-8e9c-66c68ec1f8bf" providerId="ADAL" clId="{75B43FAB-B7C5-5913-B6E0-CA9B8D5BD894}" dt="2026-04-10T10:40:50.073" v="182" actId="1076"/>
          <ac:picMkLst>
            <pc:docMk/>
            <pc:sldMk cId="0" sldId="285"/>
            <ac:picMk id="12292" creationId="{AFB9CDA7-6629-3D0B-10FA-CFDEA44CC831}"/>
          </ac:picMkLst>
        </pc:picChg>
      </pc:sldChg>
      <pc:sldChg chg="modSp mod">
        <pc:chgData name="Feven Jemaneh (2326708)" userId="fcfe0128-2a1e-4152-8e9c-66c68ec1f8bf" providerId="ADAL" clId="{75B43FAB-B7C5-5913-B6E0-CA9B8D5BD894}" dt="2026-04-10T10:42:46.367" v="226" actId="20577"/>
        <pc:sldMkLst>
          <pc:docMk/>
          <pc:sldMk cId="0" sldId="286"/>
        </pc:sldMkLst>
        <pc:spChg chg="mod">
          <ac:chgData name="Feven Jemaneh (2326708)" userId="fcfe0128-2a1e-4152-8e9c-66c68ec1f8bf" providerId="ADAL" clId="{75B43FAB-B7C5-5913-B6E0-CA9B8D5BD894}" dt="2026-04-10T10:42:46.367" v="226" actId="20577"/>
          <ac:spMkLst>
            <pc:docMk/>
            <pc:sldMk cId="0" sldId="286"/>
            <ac:spMk id="14339" creationId="{8AE68860-B646-EBB2-383A-C9901692BB6F}"/>
          </ac:spMkLst>
        </pc:spChg>
      </pc:sldChg>
      <pc:sldChg chg="modSp mod">
        <pc:chgData name="Feven Jemaneh (2326708)" userId="fcfe0128-2a1e-4152-8e9c-66c68ec1f8bf" providerId="ADAL" clId="{75B43FAB-B7C5-5913-B6E0-CA9B8D5BD894}" dt="2026-04-10T10:43:16.751" v="228" actId="313"/>
        <pc:sldMkLst>
          <pc:docMk/>
          <pc:sldMk cId="0" sldId="287"/>
        </pc:sldMkLst>
        <pc:spChg chg="mod">
          <ac:chgData name="Feven Jemaneh (2326708)" userId="fcfe0128-2a1e-4152-8e9c-66c68ec1f8bf" providerId="ADAL" clId="{75B43FAB-B7C5-5913-B6E0-CA9B8D5BD894}" dt="2026-04-10T10:43:16.751" v="228" actId="313"/>
          <ac:spMkLst>
            <pc:docMk/>
            <pc:sldMk cId="0" sldId="287"/>
            <ac:spMk id="16387" creationId="{420DFFF2-D58B-558D-0E66-0E5FF5980107}"/>
          </ac:spMkLst>
        </pc:spChg>
      </pc:sldChg>
      <pc:sldChg chg="modSp mod">
        <pc:chgData name="Feven Jemaneh (2326708)" userId="fcfe0128-2a1e-4152-8e9c-66c68ec1f8bf" providerId="ADAL" clId="{75B43FAB-B7C5-5913-B6E0-CA9B8D5BD894}" dt="2026-04-10T10:43:56.192" v="249" actId="20577"/>
        <pc:sldMkLst>
          <pc:docMk/>
          <pc:sldMk cId="0" sldId="288"/>
        </pc:sldMkLst>
        <pc:spChg chg="mod">
          <ac:chgData name="Feven Jemaneh (2326708)" userId="fcfe0128-2a1e-4152-8e9c-66c68ec1f8bf" providerId="ADAL" clId="{75B43FAB-B7C5-5913-B6E0-CA9B8D5BD894}" dt="2026-04-10T10:43:56.192" v="249" actId="20577"/>
          <ac:spMkLst>
            <pc:docMk/>
            <pc:sldMk cId="0" sldId="288"/>
            <ac:spMk id="18435" creationId="{0B60B5B8-26E1-CE98-0374-21B491F0F6E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D52D945-E6E7-D580-8604-0AAA957FCA64}"/>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8EBEB2B-BB7B-0F89-3B55-B51835C8060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9914FECB-BD81-1E40-ABDA-FE3BF78EEC6D}" type="datetimeFigureOut">
              <a:rPr lang="en-GB"/>
              <a:pPr>
                <a:defRPr/>
              </a:pPr>
              <a:t>10/04/2026</a:t>
            </a:fld>
            <a:endParaRPr lang="en-GB" dirty="0"/>
          </a:p>
        </p:txBody>
      </p:sp>
      <p:sp>
        <p:nvSpPr>
          <p:cNvPr id="4" name="Footer Placeholder 3">
            <a:extLst>
              <a:ext uri="{FF2B5EF4-FFF2-40B4-BE49-F238E27FC236}">
                <a16:creationId xmlns:a16="http://schemas.microsoft.com/office/drawing/2014/main" id="{B308B4AC-1D87-7219-2EB9-9CBCAF163FC9}"/>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00C65177-3138-A603-3157-297BF952C18B}"/>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6B7041AD-D8AE-AC48-99D6-0981AFC35484}" type="slidenum">
              <a:rPr lang="en-GB"/>
              <a:pPr>
                <a:defRPr/>
              </a:pPr>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3FE951-47EF-4EA1-B3C7-A79E315E279E}"/>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C59FCF8-26D0-5C9D-67D7-C966B9C8A007}"/>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AFDDF69-35C3-E947-8C45-0B5C4850E32A}" type="datetimeFigureOut">
              <a:rPr lang="en-US"/>
              <a:pPr>
                <a:defRPr/>
              </a:pPr>
              <a:t>4/10/26</a:t>
            </a:fld>
            <a:endParaRPr lang="en-US" dirty="0"/>
          </a:p>
        </p:txBody>
      </p:sp>
      <p:sp>
        <p:nvSpPr>
          <p:cNvPr id="4" name="Slide Image Placeholder 3">
            <a:extLst>
              <a:ext uri="{FF2B5EF4-FFF2-40B4-BE49-F238E27FC236}">
                <a16:creationId xmlns:a16="http://schemas.microsoft.com/office/drawing/2014/main" id="{F693A830-A9A6-2D2E-1759-D649CB910BD3}"/>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dirty="0"/>
          </a:p>
        </p:txBody>
      </p:sp>
      <p:sp>
        <p:nvSpPr>
          <p:cNvPr id="5" name="Notes Placeholder 4">
            <a:extLst>
              <a:ext uri="{FF2B5EF4-FFF2-40B4-BE49-F238E27FC236}">
                <a16:creationId xmlns:a16="http://schemas.microsoft.com/office/drawing/2014/main" id="{72D88B38-38F8-9E34-C37A-11BE565181CA}"/>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89364F2E-16A9-C8DE-4003-B5B3969212ED}"/>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07B03F7-CEE8-D04C-BA33-EAB8BA562907}"/>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8B7B093-9DDA-9C4E-B92C-25F99EC29D13}"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24B31EE6-7FB4-3B0A-2B79-6072851AFF6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BC0C968B-6C13-531A-DFE5-A9868C66076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211BB9A-EE15-F583-5297-4C3E9AEEE4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F57FED0-DDB5-C243-B6AC-A195D9CB842E}"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43F4D3A-DB65-FC6A-A96A-144DB4D37B0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4EE39AC0-3B57-C66D-4B9A-1A3B1AE0A8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Electronic Health Records, or EHRs, are patient care digital systems. They replace the paperwork within the clinics and hospitals. EHRs refer to paper and electronic records of patient history, treatment, and prescriptions. NHS England has been using EHRs for over ten years. These systems are more effective in terms of reducing medical errors, which increases safety. They put time aside for manpower and to make them productive. Care coordination is increased when multiple professionals can access the same records. Live communication within departments is improved via EHRs (Zhu et al., 2025). The use of digital healthcare is encouraged by the NHS Long-Term Plan. Hospitals and clinics utilise EHRs to tackle these policies. It has a video showing that doctors are using EHR. EHRs help the professionals to get patient information in time. Altogether, EHRs digitalise UK healthcare.</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39949577-C066-753F-01DB-741324D9F5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88DE3A5-6C9F-0541-8886-8FE0CD205F57}" type="slidenum">
              <a:rPr lang="en-US" altLang="en-US" smtClean="0">
                <a:latin typeface="Calibri" panose="020F0502020204030204" pitchFamily="34" charset="0"/>
              </a:rPr>
              <a:pPr fontAlgn="base">
                <a:spcBef>
                  <a:spcPct val="0"/>
                </a:spcBef>
                <a:spcAft>
                  <a:spcPct val="0"/>
                </a:spcAft>
              </a:pPr>
              <a:t>2</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C56AC46-6267-E41A-3B4E-39F63109590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7C3FFF58-8FA7-673B-9DB9-58129FBC83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EHRs change the roles of the medical staff. Patient data are electronically documented by nurses. Diagnoses are entered in electronic templates by physicians. The hospitals have a chief clinical information officer. Officers head digital programmes. Clinical informaticians assist in the utilisation of systems within a team. Digital leads are innovators of personnel and execution coordination. IT professionals work together with clinical teams. The employees should be trained in computer literacy. Cybersecurity expertise is necessary to protect the privacy of patient data (Mishra et al., 2022). There is employee pressure using early systems. Ongoing assistance gets rid of difficulties. EHRs improve cross-departmental interactions. The time spent by staff in the search of paper records is reduced. Post-adoption promotes efficiency of work. Digital system skills are gained by professionals. The leadership plays a significant role in changing the workforce. Generally, EHRs improve practitioner practise.</a:t>
            </a:r>
          </a:p>
          <a:p>
            <a:endParaRPr lang="en-GB" altLang="en-US"/>
          </a:p>
        </p:txBody>
      </p:sp>
      <p:sp>
        <p:nvSpPr>
          <p:cNvPr id="4" name="Slide Number Placeholder 3">
            <a:extLst>
              <a:ext uri="{FF2B5EF4-FFF2-40B4-BE49-F238E27FC236}">
                <a16:creationId xmlns:a16="http://schemas.microsoft.com/office/drawing/2014/main" id="{EF6DBDB2-43F3-6FFC-0394-F33A801B0B47}"/>
              </a:ext>
            </a:extLst>
          </p:cNvPr>
          <p:cNvSpPr>
            <a:spLocks noGrp="1"/>
          </p:cNvSpPr>
          <p:nvPr>
            <p:ph type="sldNum" sz="quarter" idx="5"/>
          </p:nvPr>
        </p:nvSpPr>
        <p:spPr/>
        <p:txBody>
          <a:bodyPr/>
          <a:lstStyle/>
          <a:p>
            <a:pPr>
              <a:defRPr/>
            </a:pPr>
            <a:fld id="{46E78713-774D-E942-9BC8-3104A7EBCDF1}" type="slidenum">
              <a:rPr lang="en-US" smtClean="0"/>
              <a:pPr>
                <a:defRPr/>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41B646-466F-E0A5-356B-94AADFAFE1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FEE83A6D-C226-D2AE-AC2E-2A1B78A4933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EHRs enhance service speed. The lab outcomes are transmitted to clinicians in an electronic format. Imaging data at the departmental level is accessible in real-time. Normal records will reduce repeated tests. E-prescribing eliminates medication errors. COVID-19 remote patient monitoring was supported by EHRs. Electronic records were kept by the vaccination crews (Sharma et al., 2021). Administrators handle appointments of patients via dashboards. Digital systems promote effectiveness in discharge planning. Communication between the hospital and communities is facilitated. Teams are able to make timely decisions for patients. EHRs save time and resources. Coordination of primary care is improved using online tools. EHRs enhance the quality of care provided to patients. The overall effect is more secure, fast and efficient service execution. The introduction of digital transforms the approach of the hospitals.</a:t>
            </a:r>
          </a:p>
          <a:p>
            <a:endParaRPr lang="en-GB" altLang="en-US"/>
          </a:p>
        </p:txBody>
      </p:sp>
      <p:sp>
        <p:nvSpPr>
          <p:cNvPr id="4" name="Slide Number Placeholder 3">
            <a:extLst>
              <a:ext uri="{FF2B5EF4-FFF2-40B4-BE49-F238E27FC236}">
                <a16:creationId xmlns:a16="http://schemas.microsoft.com/office/drawing/2014/main" id="{417397C7-420B-B6FB-3835-993A4B7C2922}"/>
              </a:ext>
            </a:extLst>
          </p:cNvPr>
          <p:cNvSpPr>
            <a:spLocks noGrp="1"/>
          </p:cNvSpPr>
          <p:nvPr>
            <p:ph type="sldNum" sz="quarter" idx="5"/>
          </p:nvPr>
        </p:nvSpPr>
        <p:spPr/>
        <p:txBody>
          <a:bodyPr/>
          <a:lstStyle/>
          <a:p>
            <a:pPr>
              <a:defRPr/>
            </a:pPr>
            <a:fld id="{BBB5B686-523B-3847-B625-A6F4E8C6F8A5}" type="slidenum">
              <a:rPr lang="en-US" smtClean="0"/>
              <a:pPr>
                <a:defRPr/>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94D06EA9-88D3-166B-3C62-FA3DD36F77E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E62F6937-CB37-479F-681D-25C60A5D911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Patients obtain convenient treatment. They view the records on the systems with the NHS app. Online, where they can book appointments and repeat prescriptions. EHRs reduce the number of mistakes in administration of medication. Care continuity is enhanced among chronic patients. There is a safe process of information exchange between families and carers (Walters et al., 2024). The patients feel more assured about their treatments. Clinicians make more informed choices. In complicated cases, multidisciplinary teamwork comes in handy. The EHRs save time and anxiety in patients. E-communication promotes transparency in care delivery. The patients have a choice about their health. Digital tools enable patients to track their progress. Generally, EHRs enhance patient satisfaction and safety. There is increased patient-centred and reliable healthcare.</a:t>
            </a:r>
          </a:p>
          <a:p>
            <a:endParaRPr lang="en-GB" altLang="en-US"/>
          </a:p>
        </p:txBody>
      </p:sp>
      <p:sp>
        <p:nvSpPr>
          <p:cNvPr id="4" name="Slide Number Placeholder 3">
            <a:extLst>
              <a:ext uri="{FF2B5EF4-FFF2-40B4-BE49-F238E27FC236}">
                <a16:creationId xmlns:a16="http://schemas.microsoft.com/office/drawing/2014/main" id="{9D087997-B3FC-1523-361F-4FB18B5F3113}"/>
              </a:ext>
            </a:extLst>
          </p:cNvPr>
          <p:cNvSpPr>
            <a:spLocks noGrp="1"/>
          </p:cNvSpPr>
          <p:nvPr>
            <p:ph type="sldNum" sz="quarter" idx="5"/>
          </p:nvPr>
        </p:nvSpPr>
        <p:spPr/>
        <p:txBody>
          <a:bodyPr/>
          <a:lstStyle/>
          <a:p>
            <a:pPr>
              <a:defRPr/>
            </a:pPr>
            <a:fld id="{B6B929F5-793F-F84D-9A03-B16E41E14196}" type="slidenum">
              <a:rPr lang="en-US" smtClean="0"/>
              <a:pPr>
                <a:defRPr/>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A380E99F-6B40-477B-5814-358370CC03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FF30E7A-C327-6353-9DD5-E5EFD8EA2EA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EHRs facilitate population health planning. The records assist the health authorities in tracking the trends of the disease. The common data are used to track vaccination data. Early identification of at-risk populations supports therapy. EHR information enlightens the population health programmes. The societies have better distribution of resources. Families and carers are further involved in the decisions of care. Multidisciplinary teams structure the organisation of hospital and community services. Data-driven decisions are used to support evidence-based healthcare planning (Iroegbu et al., 2025). The trends in chronic illnesses can be tracked. EHRs enhance long- and end-of-life planning. Societies are provided with quality news on healthcare. Altogether, EHRs improve the efficacy of services and health outcomes. Online medical records develop more secure community care.</a:t>
            </a:r>
          </a:p>
          <a:p>
            <a:endParaRPr lang="en-GB" altLang="en-US"/>
          </a:p>
        </p:txBody>
      </p:sp>
      <p:sp>
        <p:nvSpPr>
          <p:cNvPr id="4" name="Slide Number Placeholder 3">
            <a:extLst>
              <a:ext uri="{FF2B5EF4-FFF2-40B4-BE49-F238E27FC236}">
                <a16:creationId xmlns:a16="http://schemas.microsoft.com/office/drawing/2014/main" id="{6CA51547-D9E5-F7F1-BAFE-C9604E7D23EE}"/>
              </a:ext>
            </a:extLst>
          </p:cNvPr>
          <p:cNvSpPr>
            <a:spLocks noGrp="1"/>
          </p:cNvSpPr>
          <p:nvPr>
            <p:ph type="sldNum" sz="quarter" idx="5"/>
          </p:nvPr>
        </p:nvSpPr>
        <p:spPr/>
        <p:txBody>
          <a:bodyPr/>
          <a:lstStyle/>
          <a:p>
            <a:pPr>
              <a:defRPr/>
            </a:pPr>
            <a:fld id="{519B1BB6-D03C-7540-B086-85A1103B0532}" type="slidenum">
              <a:rPr lang="en-US" smtClean="0"/>
              <a:pPr>
                <a:defRPr/>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5347BCA-E663-C2EC-0570-206C065A06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C4DBECD5-48F0-E7F4-B91B-2A80C5E27A5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There are several implementation problems associated with EHRs. There are systems that are not compatible with different organisations. The cross-platform integration is not good. Software and hardware are costly. Employee development is demanding in terms of time and money. Ransomware attacks can also be considered serious cybersecurity threats (Nalliah et al., 2025). Disruption of the workflow occurs during the period of early adoption. The manoeuvres of intricate systems may frustrate some of the personnel. Philosophical failures can delay appointments or treatment. Unfriendly interfaces reduce productivity. Digital inequality limits access to EHRs by patients. The old and poor patients may not be able to deal with technology. There exist data privacy and data security concerns, which affect trust. It needs a chief and constant examination. Overall, challenges should be resolved in order to be successfully implemented.</a:t>
            </a:r>
          </a:p>
          <a:p>
            <a:endParaRPr lang="en-GB" altLang="en-US"/>
          </a:p>
        </p:txBody>
      </p:sp>
      <p:sp>
        <p:nvSpPr>
          <p:cNvPr id="4" name="Slide Number Placeholder 3">
            <a:extLst>
              <a:ext uri="{FF2B5EF4-FFF2-40B4-BE49-F238E27FC236}">
                <a16:creationId xmlns:a16="http://schemas.microsoft.com/office/drawing/2014/main" id="{1AE242AA-533B-3D8F-2350-C2256193D294}"/>
              </a:ext>
            </a:extLst>
          </p:cNvPr>
          <p:cNvSpPr>
            <a:spLocks noGrp="1"/>
          </p:cNvSpPr>
          <p:nvPr>
            <p:ph type="sldNum" sz="quarter" idx="5"/>
          </p:nvPr>
        </p:nvSpPr>
        <p:spPr/>
        <p:txBody>
          <a:bodyPr/>
          <a:lstStyle/>
          <a:p>
            <a:pPr>
              <a:defRPr/>
            </a:pPr>
            <a:fld id="{B5058FA3-AAF4-E940-A159-D1FC89E254B5}" type="slidenum">
              <a:rPr lang="en-US" smtClean="0"/>
              <a:pPr>
                <a:defRPr/>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45ED28E-C72F-1CC6-1A1C-4C66D252EDF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B5B55D7D-15FD-6EC2-9981-F4CB465156C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EHRs should also be interoperable within the NHS. The workers should be taught to be digitally literate. Patients should enjoy comprehensive online connectivity. Hospitals will be forced to improve cybersecurity and governance systems. Leadership should be used to monitor implementation. The feedback mechanisms contribute to continuous improvement. Training should be done on cybersecurity and patient privacy (Alipour et al., 2023). System design should not ignore the convenient accessibility of the staff. Other access should be given to digitally excluded patients. The IT and clinical teams are supposed to collaborate. It must invest in software, hardware and training. Performance measurement ensures success in the long term. The suggestions are aimed at the optimum utilisation of EHR and minimisation of risks. In most cases, fair and uninjurious adoption is crucial.</a:t>
            </a:r>
          </a:p>
        </p:txBody>
      </p:sp>
      <p:sp>
        <p:nvSpPr>
          <p:cNvPr id="4" name="Slide Number Placeholder 3">
            <a:extLst>
              <a:ext uri="{FF2B5EF4-FFF2-40B4-BE49-F238E27FC236}">
                <a16:creationId xmlns:a16="http://schemas.microsoft.com/office/drawing/2014/main" id="{D8ADBDD7-0816-50AC-97BA-C96C0815EF88}"/>
              </a:ext>
            </a:extLst>
          </p:cNvPr>
          <p:cNvSpPr>
            <a:spLocks noGrp="1"/>
          </p:cNvSpPr>
          <p:nvPr>
            <p:ph type="sldNum" sz="quarter" idx="5"/>
          </p:nvPr>
        </p:nvSpPr>
        <p:spPr/>
        <p:txBody>
          <a:bodyPr/>
          <a:lstStyle/>
          <a:p>
            <a:pPr>
              <a:defRPr/>
            </a:pPr>
            <a:fld id="{5E7A75E0-F1EC-ED44-8371-77825BCFC202}" type="slidenum">
              <a:rPr lang="en-US" smtClean="0"/>
              <a:pPr>
                <a:defRPr/>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0430FD97-4CE7-EE7E-C33B-F2B8B769EA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3491CEAD-082A-923C-33F4-0F5C52F021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EHRs have revolutionised the workforce, service provision, patient experience, and community health. They reduce medical errors and maximise safety. Live access logs of staff in services. The coordination between the hospital and community care is improved. A continuity of care and independence is enjoyed by patients. The decisions about care include more carers and families. Information strengthens the planning and research in health. They are interoperability, cybersecurity threats, and digital exclusion (Santos et al., 2025). Adoption can be successful through leadership, training, and evaluation of the systems. EHRs demand investments. Generally, EHRs are time-coordinated, safe, and efficient. The UK healthcare system has a good side in digital transformation.</a:t>
            </a:r>
          </a:p>
        </p:txBody>
      </p:sp>
      <p:sp>
        <p:nvSpPr>
          <p:cNvPr id="4" name="Slide Number Placeholder 3">
            <a:extLst>
              <a:ext uri="{FF2B5EF4-FFF2-40B4-BE49-F238E27FC236}">
                <a16:creationId xmlns:a16="http://schemas.microsoft.com/office/drawing/2014/main" id="{D6D69098-C7E3-D3C2-DDDB-CBEB96160FAF}"/>
              </a:ext>
            </a:extLst>
          </p:cNvPr>
          <p:cNvSpPr>
            <a:spLocks noGrp="1"/>
          </p:cNvSpPr>
          <p:nvPr>
            <p:ph type="sldNum" sz="quarter" idx="5"/>
          </p:nvPr>
        </p:nvSpPr>
        <p:spPr/>
        <p:txBody>
          <a:bodyPr/>
          <a:lstStyle/>
          <a:p>
            <a:pPr>
              <a:defRPr/>
            </a:pPr>
            <a:fld id="{F0F552D3-A264-104D-8370-63C9A27771F8}" type="slidenum">
              <a:rPr lang="en-US" smtClean="0"/>
              <a:pPr>
                <a:defRPr/>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F280418-4A49-0699-886B-47BC5B22B89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D6E5AEC3-90F6-DE83-CB87-387E37C4E10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Alipour, J., Mehdipour, Y., Karimi, A., Khorashadizadeh, M. and Akbarpour, M. (2023) ‘Security, confidentiality, privacy and patient safety in the hospital information systems from the users' perspective: A cross-sectional study’, </a:t>
            </a:r>
            <a:r>
              <a:rPr lang="en-GB" altLang="en-US" i="1"/>
              <a:t>International Journal of Medical Informatics</a:t>
            </a:r>
            <a:r>
              <a:rPr lang="en-GB" altLang="en-US"/>
              <a:t>, 175, p. 105066. doi:10.1016/j.ijmedinf.2023.105066.</a:t>
            </a:r>
          </a:p>
          <a:p>
            <a:r>
              <a:rPr lang="en-GB" altLang="en-US"/>
              <a:t>Iroegbu, C., Tuot, D.S., Lewis, L. and Matura, L.A. (2025) ‘The influence of patient-provider communication on self-management among patients with chronic illness: A systematic mixed studies review’, </a:t>
            </a:r>
            <a:r>
              <a:rPr lang="en-GB" altLang="en-US" i="1"/>
              <a:t>Journal of Advanced Nursing</a:t>
            </a:r>
            <a:r>
              <a:rPr lang="en-GB" altLang="en-US"/>
              <a:t>, 81(4), pp. 1678–1699. doi:10.1111/jan.16492.</a:t>
            </a:r>
          </a:p>
          <a:p>
            <a:r>
              <a:rPr lang="en-GB" altLang="en-US"/>
              <a:t>Mishra, A., Alzoubi, Y.I., Gill, A.Q. and Anwar, M.J. (2022) ‘Cybersecurity enterprises policies: A comparative study’, </a:t>
            </a:r>
            <a:r>
              <a:rPr lang="en-GB" altLang="en-US" i="1"/>
              <a:t>Sensors</a:t>
            </a:r>
            <a:r>
              <a:rPr lang="en-GB" altLang="en-US"/>
              <a:t>, 22(2), p. 538. doi:10.3390/s22020538.</a:t>
            </a:r>
          </a:p>
          <a:p>
            <a:r>
              <a:rPr lang="en-GB" altLang="en-US"/>
              <a:t>Nalliah, R.P., Praveen, S., Allareddy, T.V., Gajendrareddy, P., Lee, M.K., Oubaidin, M. and Allareddy, V. (2025) ‘Cybersecurity threats and preparedness: Implications for dental schools’, </a:t>
            </a:r>
            <a:r>
              <a:rPr lang="en-GB" altLang="en-US" i="1"/>
              <a:t>Journal of Dental Education</a:t>
            </a:r>
            <a:r>
              <a:rPr lang="en-GB" altLang="en-US"/>
              <a:t>, 89(4), pp. 523–528. doi:10.1002/jdd.13758.</a:t>
            </a:r>
          </a:p>
          <a:p>
            <a:r>
              <a:rPr lang="en-GB" altLang="en-US"/>
              <a:t>Santos, P., Abreu, R., Reis, M.J.C.S., Serôdio, C. and Branco, F. (2025) ‘A systematic review of cyber threat intelligence: The effectiveness of technologies, strategies, and collaborations in combating modern threats’, </a:t>
            </a:r>
            <a:r>
              <a:rPr lang="en-GB" altLang="en-US" i="1"/>
              <a:t>Sensors</a:t>
            </a:r>
            <a:r>
              <a:rPr lang="en-GB" altLang="en-US"/>
              <a:t>, 25(14), p. 4272. doi:10.3390/s25144272.</a:t>
            </a:r>
          </a:p>
          <a:p>
            <a:r>
              <a:rPr lang="en-GB" altLang="en-US"/>
              <a:t>Sharma, A., Ahmad Farouk, I. and Lal, S.K. (2021) ‘COVID-19: A review on the novel coronavirus disease evolution, transmission, detection, control and prevention’, </a:t>
            </a:r>
            <a:r>
              <a:rPr lang="en-GB" altLang="en-US" i="1"/>
              <a:t>Viruses</a:t>
            </a:r>
            <a:r>
              <a:rPr lang="en-GB" altLang="en-US"/>
              <a:t>, 13(2), p. 202. doi:10.3390/v13020202.</a:t>
            </a:r>
          </a:p>
          <a:p>
            <a:r>
              <a:rPr lang="en-GB" altLang="en-US"/>
              <a:t>Walters, C., McDonald, E., Sheers, C., Hawkins, K., Solich, H., Anderson, J., Simic, N., Moore, D., Stevenson, T., Lawn, S., Goodyear, M., Maghidman, M. and Petrakis, M. (2024) ‘Knowledge families hold: Co-production and co-research with mental health family carers in understanding experiences during the COVID-19 pandemic’, </a:t>
            </a:r>
            <a:r>
              <a:rPr lang="en-GB" altLang="en-US" i="1"/>
              <a:t>Health Expectations</a:t>
            </a:r>
            <a:r>
              <a:rPr lang="en-GB" altLang="en-US"/>
              <a:t>, 27(6), p. e70093. doi:10.1111/hex.70093.</a:t>
            </a:r>
          </a:p>
          <a:p>
            <a:r>
              <a:rPr lang="en-GB" altLang="en-US"/>
              <a:t>Zhu, T., Wu, R., Wu, J., Kwan, R.Y.C., Liu, M., Zhou, A. and Deng, R. (2025) ‘Using nudges with electronic health records systems to improve advance care planning: A systematic review’, </a:t>
            </a:r>
            <a:r>
              <a:rPr lang="en-GB" altLang="en-US" i="1"/>
              <a:t>BMC Palliative Care</a:t>
            </a:r>
            <a:r>
              <a:rPr lang="en-GB" altLang="en-US"/>
              <a:t>, 24(1), p. 180. doi:10.1186/s12904-025-01820-4.</a:t>
            </a:r>
          </a:p>
          <a:p>
            <a:endParaRPr lang="en-GB" altLang="en-US"/>
          </a:p>
        </p:txBody>
      </p:sp>
      <p:sp>
        <p:nvSpPr>
          <p:cNvPr id="4" name="Slide Number Placeholder 3">
            <a:extLst>
              <a:ext uri="{FF2B5EF4-FFF2-40B4-BE49-F238E27FC236}">
                <a16:creationId xmlns:a16="http://schemas.microsoft.com/office/drawing/2014/main" id="{6AD9DF1E-F309-9718-2B93-4E9235F169E8}"/>
              </a:ext>
            </a:extLst>
          </p:cNvPr>
          <p:cNvSpPr>
            <a:spLocks noGrp="1"/>
          </p:cNvSpPr>
          <p:nvPr>
            <p:ph type="sldNum" sz="quarter" idx="5"/>
          </p:nvPr>
        </p:nvSpPr>
        <p:spPr/>
        <p:txBody>
          <a:bodyPr/>
          <a:lstStyle/>
          <a:p>
            <a:pPr>
              <a:defRPr/>
            </a:pPr>
            <a:fld id="{CF7BB096-16E4-0640-AA18-B1E2FB289060}" type="slidenum">
              <a:rPr lang="en-US" smtClean="0"/>
              <a:pPr>
                <a:defRPr/>
              </a:pPr>
              <a:t>10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FAB161-EA05-9AA2-D8B3-D67A0FB20FAE}"/>
              </a:ext>
            </a:extLst>
          </p:cNvPr>
          <p:cNvSpPr>
            <a:spLocks noGrp="1"/>
          </p:cNvSpPr>
          <p:nvPr>
            <p:ph type="dt" sz="half" idx="10"/>
          </p:nvPr>
        </p:nvSpPr>
        <p:spPr>
          <a:xfrm>
            <a:off x="395288" y="6524625"/>
            <a:ext cx="971550" cy="219075"/>
          </a:xfrm>
        </p:spPr>
        <p:txBody>
          <a:bodyPr/>
          <a:lstStyle>
            <a:lvl1pPr>
              <a:defRPr/>
            </a:lvl1pPr>
          </a:lstStyle>
          <a:p>
            <a:pPr>
              <a:defRPr/>
            </a:pPr>
            <a:fld id="{AF3ED9C2-4CFA-F847-BA5F-82C0A4D843EC}" type="datetimeFigureOut">
              <a:rPr lang="en-GB"/>
              <a:pPr>
                <a:defRPr/>
              </a:pPr>
              <a:t>10/04/2026</a:t>
            </a:fld>
            <a:endParaRPr lang="en-GB" dirty="0"/>
          </a:p>
        </p:txBody>
      </p:sp>
      <p:sp>
        <p:nvSpPr>
          <p:cNvPr id="5" name="Footer Placeholder 4">
            <a:extLst>
              <a:ext uri="{FF2B5EF4-FFF2-40B4-BE49-F238E27FC236}">
                <a16:creationId xmlns:a16="http://schemas.microsoft.com/office/drawing/2014/main" id="{D3A272F0-89D8-1AF9-1ABE-FE084A5D61C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E4619F14-446B-C5F3-5D15-4AE43FFC54A1}"/>
              </a:ext>
            </a:extLst>
          </p:cNvPr>
          <p:cNvSpPr>
            <a:spLocks noGrp="1"/>
          </p:cNvSpPr>
          <p:nvPr>
            <p:ph type="sldNum" sz="quarter" idx="12"/>
          </p:nvPr>
        </p:nvSpPr>
        <p:spPr/>
        <p:txBody>
          <a:bodyPr/>
          <a:lstStyle>
            <a:lvl1pPr>
              <a:defRPr/>
            </a:lvl1pPr>
          </a:lstStyle>
          <a:p>
            <a:pPr>
              <a:defRPr/>
            </a:pPr>
            <a:fld id="{31282638-D5F5-E54C-BEED-B8DAC1E2701C}" type="slidenum">
              <a:rPr lang="en-GB"/>
              <a:pPr>
                <a:defRPr/>
              </a:pPr>
              <a:t>‹#›</a:t>
            </a:fld>
            <a:endParaRPr lang="en-GB" dirty="0"/>
          </a:p>
        </p:txBody>
      </p:sp>
    </p:spTree>
    <p:extLst>
      <p:ext uri="{BB962C8B-B14F-4D97-AF65-F5344CB8AC3E}">
        <p14:creationId xmlns:p14="http://schemas.microsoft.com/office/powerpoint/2010/main" val="33278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33917-6757-FA14-D168-0D120EABBC9C}"/>
              </a:ext>
            </a:extLst>
          </p:cNvPr>
          <p:cNvSpPr>
            <a:spLocks noGrp="1"/>
          </p:cNvSpPr>
          <p:nvPr>
            <p:ph type="dt" sz="half" idx="10"/>
          </p:nvPr>
        </p:nvSpPr>
        <p:spPr/>
        <p:txBody>
          <a:bodyPr/>
          <a:lstStyle>
            <a:lvl1pPr>
              <a:defRPr/>
            </a:lvl1pPr>
          </a:lstStyle>
          <a:p>
            <a:pPr>
              <a:defRPr/>
            </a:pPr>
            <a:fld id="{6F04B28D-6963-AE41-8622-9A6869D4AE88}" type="datetimeFigureOut">
              <a:rPr lang="en-GB"/>
              <a:pPr>
                <a:defRPr/>
              </a:pPr>
              <a:t>10/04/2026</a:t>
            </a:fld>
            <a:endParaRPr lang="en-GB" dirty="0"/>
          </a:p>
        </p:txBody>
      </p:sp>
      <p:sp>
        <p:nvSpPr>
          <p:cNvPr id="5" name="Footer Placeholder 4">
            <a:extLst>
              <a:ext uri="{FF2B5EF4-FFF2-40B4-BE49-F238E27FC236}">
                <a16:creationId xmlns:a16="http://schemas.microsoft.com/office/drawing/2014/main" id="{2AF84B0A-CA70-B4F3-EBB9-8540ED0FF91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B7B53EE-888B-008F-5422-BED34F64B7BD}"/>
              </a:ext>
            </a:extLst>
          </p:cNvPr>
          <p:cNvSpPr>
            <a:spLocks noGrp="1"/>
          </p:cNvSpPr>
          <p:nvPr>
            <p:ph type="sldNum" sz="quarter" idx="12"/>
          </p:nvPr>
        </p:nvSpPr>
        <p:spPr/>
        <p:txBody>
          <a:bodyPr/>
          <a:lstStyle>
            <a:lvl1pPr>
              <a:defRPr/>
            </a:lvl1pPr>
          </a:lstStyle>
          <a:p>
            <a:pPr>
              <a:defRPr/>
            </a:pPr>
            <a:fld id="{559A22B1-4E99-EF41-AF03-4804FBB6CCBC}" type="slidenum">
              <a:rPr lang="en-GB"/>
              <a:pPr>
                <a:defRPr/>
              </a:pPr>
              <a:t>‹#›</a:t>
            </a:fld>
            <a:endParaRPr lang="en-GB" dirty="0"/>
          </a:p>
        </p:txBody>
      </p:sp>
    </p:spTree>
    <p:extLst>
      <p:ext uri="{BB962C8B-B14F-4D97-AF65-F5344CB8AC3E}">
        <p14:creationId xmlns:p14="http://schemas.microsoft.com/office/powerpoint/2010/main" val="1096078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9E5D9B-619A-B8D3-F97F-FFB9B11F3596}"/>
              </a:ext>
            </a:extLst>
          </p:cNvPr>
          <p:cNvSpPr>
            <a:spLocks noGrp="1"/>
          </p:cNvSpPr>
          <p:nvPr>
            <p:ph type="dt" sz="half" idx="10"/>
          </p:nvPr>
        </p:nvSpPr>
        <p:spPr/>
        <p:txBody>
          <a:bodyPr/>
          <a:lstStyle>
            <a:lvl1pPr>
              <a:defRPr/>
            </a:lvl1pPr>
          </a:lstStyle>
          <a:p>
            <a:pPr>
              <a:defRPr/>
            </a:pPr>
            <a:fld id="{F266FBCD-7276-1A4C-A9AC-C8CB3ED5906A}" type="datetimeFigureOut">
              <a:rPr lang="en-GB"/>
              <a:pPr>
                <a:defRPr/>
              </a:pPr>
              <a:t>10/04/2026</a:t>
            </a:fld>
            <a:endParaRPr lang="en-GB" dirty="0"/>
          </a:p>
        </p:txBody>
      </p:sp>
      <p:sp>
        <p:nvSpPr>
          <p:cNvPr id="5" name="Slide Number Placeholder 5">
            <a:extLst>
              <a:ext uri="{FF2B5EF4-FFF2-40B4-BE49-F238E27FC236}">
                <a16:creationId xmlns:a16="http://schemas.microsoft.com/office/drawing/2014/main" id="{1739DFC3-CBCD-02B3-27BE-7C8248722007}"/>
              </a:ext>
            </a:extLst>
          </p:cNvPr>
          <p:cNvSpPr>
            <a:spLocks noGrp="1"/>
          </p:cNvSpPr>
          <p:nvPr>
            <p:ph type="sldNum" sz="quarter" idx="11"/>
          </p:nvPr>
        </p:nvSpPr>
        <p:spPr/>
        <p:txBody>
          <a:bodyPr/>
          <a:lstStyle>
            <a:lvl1pPr>
              <a:defRPr/>
            </a:lvl1pPr>
          </a:lstStyle>
          <a:p>
            <a:pPr>
              <a:defRPr/>
            </a:pPr>
            <a:fld id="{F2EB0DA3-957B-3449-B300-43061EDF207C}" type="slidenum">
              <a:rPr lang="en-GB"/>
              <a:pPr>
                <a:defRPr/>
              </a:pPr>
              <a:t>‹#›</a:t>
            </a:fld>
            <a:endParaRPr lang="en-GB" dirty="0"/>
          </a:p>
        </p:txBody>
      </p:sp>
    </p:spTree>
    <p:extLst>
      <p:ext uri="{BB962C8B-B14F-4D97-AF65-F5344CB8AC3E}">
        <p14:creationId xmlns:p14="http://schemas.microsoft.com/office/powerpoint/2010/main" val="98707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441395-A18B-A65D-8B20-9160F20CC4DB}"/>
              </a:ext>
            </a:extLst>
          </p:cNvPr>
          <p:cNvSpPr>
            <a:spLocks noGrp="1"/>
          </p:cNvSpPr>
          <p:nvPr>
            <p:ph type="dt" sz="half" idx="10"/>
          </p:nvPr>
        </p:nvSpPr>
        <p:spPr/>
        <p:txBody>
          <a:bodyPr/>
          <a:lstStyle>
            <a:lvl1pPr>
              <a:defRPr/>
            </a:lvl1pPr>
          </a:lstStyle>
          <a:p>
            <a:pPr>
              <a:defRPr/>
            </a:pPr>
            <a:fld id="{9ABD6EFC-FC14-C64A-9C6B-3C5F67FF144F}" type="datetimeFigureOut">
              <a:rPr lang="en-GB"/>
              <a:pPr>
                <a:defRPr/>
              </a:pPr>
              <a:t>10/04/2026</a:t>
            </a:fld>
            <a:endParaRPr lang="en-GB" dirty="0"/>
          </a:p>
        </p:txBody>
      </p:sp>
      <p:sp>
        <p:nvSpPr>
          <p:cNvPr id="6" name="Slide Number Placeholder 5">
            <a:extLst>
              <a:ext uri="{FF2B5EF4-FFF2-40B4-BE49-F238E27FC236}">
                <a16:creationId xmlns:a16="http://schemas.microsoft.com/office/drawing/2014/main" id="{03BDFFE2-129F-1473-95B7-7F4739EF9EA1}"/>
              </a:ext>
            </a:extLst>
          </p:cNvPr>
          <p:cNvSpPr>
            <a:spLocks noGrp="1"/>
          </p:cNvSpPr>
          <p:nvPr>
            <p:ph type="sldNum" sz="quarter" idx="11"/>
          </p:nvPr>
        </p:nvSpPr>
        <p:spPr/>
        <p:txBody>
          <a:bodyPr/>
          <a:lstStyle>
            <a:lvl1pPr>
              <a:defRPr/>
            </a:lvl1pPr>
          </a:lstStyle>
          <a:p>
            <a:pPr>
              <a:defRPr/>
            </a:pPr>
            <a:fld id="{C419E325-2614-7F43-9F56-E8540EDE017D}" type="slidenum">
              <a:rPr lang="en-GB"/>
              <a:pPr>
                <a:defRPr/>
              </a:pPr>
              <a:t>‹#›</a:t>
            </a:fld>
            <a:endParaRPr lang="en-GB" dirty="0"/>
          </a:p>
        </p:txBody>
      </p:sp>
    </p:spTree>
    <p:extLst>
      <p:ext uri="{BB962C8B-B14F-4D97-AF65-F5344CB8AC3E}">
        <p14:creationId xmlns:p14="http://schemas.microsoft.com/office/powerpoint/2010/main" val="1830440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99F4F55-DED3-6F57-E3C6-9991275D992D}"/>
              </a:ext>
            </a:extLst>
          </p:cNvPr>
          <p:cNvSpPr>
            <a:spLocks noGrp="1"/>
          </p:cNvSpPr>
          <p:nvPr>
            <p:ph type="dt" sz="half" idx="10"/>
          </p:nvPr>
        </p:nvSpPr>
        <p:spPr/>
        <p:txBody>
          <a:bodyPr/>
          <a:lstStyle>
            <a:lvl1pPr>
              <a:defRPr/>
            </a:lvl1pPr>
          </a:lstStyle>
          <a:p>
            <a:pPr>
              <a:defRPr/>
            </a:pPr>
            <a:fld id="{DD8CE95D-C8D5-9548-9E41-56BDC8B36002}" type="datetimeFigureOut">
              <a:rPr lang="en-GB"/>
              <a:pPr>
                <a:defRPr/>
              </a:pPr>
              <a:t>10/04/2026</a:t>
            </a:fld>
            <a:endParaRPr lang="en-GB" dirty="0"/>
          </a:p>
        </p:txBody>
      </p:sp>
      <p:sp>
        <p:nvSpPr>
          <p:cNvPr id="8" name="Slide Number Placeholder 5">
            <a:extLst>
              <a:ext uri="{FF2B5EF4-FFF2-40B4-BE49-F238E27FC236}">
                <a16:creationId xmlns:a16="http://schemas.microsoft.com/office/drawing/2014/main" id="{C9AB06F9-8954-C2CC-4B5A-CE44E074551B}"/>
              </a:ext>
            </a:extLst>
          </p:cNvPr>
          <p:cNvSpPr>
            <a:spLocks noGrp="1"/>
          </p:cNvSpPr>
          <p:nvPr>
            <p:ph type="sldNum" sz="quarter" idx="11"/>
          </p:nvPr>
        </p:nvSpPr>
        <p:spPr/>
        <p:txBody>
          <a:bodyPr/>
          <a:lstStyle>
            <a:lvl1pPr>
              <a:defRPr/>
            </a:lvl1pPr>
          </a:lstStyle>
          <a:p>
            <a:pPr>
              <a:defRPr/>
            </a:pPr>
            <a:fld id="{DBE59497-6ACF-7D46-8CFE-E276A4C06A34}" type="slidenum">
              <a:rPr lang="en-GB"/>
              <a:pPr>
                <a:defRPr/>
              </a:pPr>
              <a:t>‹#›</a:t>
            </a:fld>
            <a:endParaRPr lang="en-GB" dirty="0"/>
          </a:p>
        </p:txBody>
      </p:sp>
    </p:spTree>
    <p:extLst>
      <p:ext uri="{BB962C8B-B14F-4D97-AF65-F5344CB8AC3E}">
        <p14:creationId xmlns:p14="http://schemas.microsoft.com/office/powerpoint/2010/main" val="2343060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6510D38-73A4-2267-8FF0-D858C1607743}"/>
              </a:ext>
            </a:extLst>
          </p:cNvPr>
          <p:cNvSpPr>
            <a:spLocks noGrp="1"/>
          </p:cNvSpPr>
          <p:nvPr>
            <p:ph type="dt" sz="half" idx="10"/>
          </p:nvPr>
        </p:nvSpPr>
        <p:spPr/>
        <p:txBody>
          <a:bodyPr/>
          <a:lstStyle>
            <a:lvl1pPr>
              <a:defRPr/>
            </a:lvl1pPr>
          </a:lstStyle>
          <a:p>
            <a:pPr>
              <a:defRPr/>
            </a:pPr>
            <a:fld id="{6FC246DA-81F0-B549-B072-53AA12E3F6B5}" type="datetimeFigureOut">
              <a:rPr lang="en-GB"/>
              <a:pPr>
                <a:defRPr/>
              </a:pPr>
              <a:t>10/04/2026</a:t>
            </a:fld>
            <a:endParaRPr lang="en-GB" dirty="0"/>
          </a:p>
        </p:txBody>
      </p:sp>
      <p:sp>
        <p:nvSpPr>
          <p:cNvPr id="4" name="Slide Number Placeholder 5">
            <a:extLst>
              <a:ext uri="{FF2B5EF4-FFF2-40B4-BE49-F238E27FC236}">
                <a16:creationId xmlns:a16="http://schemas.microsoft.com/office/drawing/2014/main" id="{DC1F2C8F-AB97-EE38-00A5-652FBD6FC0A0}"/>
              </a:ext>
            </a:extLst>
          </p:cNvPr>
          <p:cNvSpPr>
            <a:spLocks noGrp="1"/>
          </p:cNvSpPr>
          <p:nvPr>
            <p:ph type="sldNum" sz="quarter" idx="11"/>
          </p:nvPr>
        </p:nvSpPr>
        <p:spPr/>
        <p:txBody>
          <a:bodyPr/>
          <a:lstStyle>
            <a:lvl1pPr>
              <a:defRPr/>
            </a:lvl1pPr>
          </a:lstStyle>
          <a:p>
            <a:pPr>
              <a:defRPr/>
            </a:pPr>
            <a:fld id="{0FB4963A-6FA1-4B46-9320-6F9945A88A18}" type="slidenum">
              <a:rPr lang="en-GB"/>
              <a:pPr>
                <a:defRPr/>
              </a:pPr>
              <a:t>‹#›</a:t>
            </a:fld>
            <a:endParaRPr lang="en-GB" dirty="0"/>
          </a:p>
        </p:txBody>
      </p:sp>
    </p:spTree>
    <p:extLst>
      <p:ext uri="{BB962C8B-B14F-4D97-AF65-F5344CB8AC3E}">
        <p14:creationId xmlns:p14="http://schemas.microsoft.com/office/powerpoint/2010/main" val="3243897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EBE4940-58AF-77C9-259A-6AFAA77DA9D8}"/>
              </a:ext>
            </a:extLst>
          </p:cNvPr>
          <p:cNvSpPr>
            <a:spLocks noGrp="1"/>
          </p:cNvSpPr>
          <p:nvPr>
            <p:ph type="dt" sz="half" idx="10"/>
          </p:nvPr>
        </p:nvSpPr>
        <p:spPr/>
        <p:txBody>
          <a:bodyPr/>
          <a:lstStyle>
            <a:lvl1pPr>
              <a:defRPr/>
            </a:lvl1pPr>
          </a:lstStyle>
          <a:p>
            <a:pPr>
              <a:defRPr/>
            </a:pPr>
            <a:fld id="{962DD596-9D40-A84B-9EF1-A1A23C354408}" type="datetimeFigureOut">
              <a:rPr lang="en-GB"/>
              <a:pPr>
                <a:defRPr/>
              </a:pPr>
              <a:t>10/04/2026</a:t>
            </a:fld>
            <a:endParaRPr lang="en-GB" dirty="0"/>
          </a:p>
        </p:txBody>
      </p:sp>
      <p:sp>
        <p:nvSpPr>
          <p:cNvPr id="3" name="Slide Number Placeholder 5">
            <a:extLst>
              <a:ext uri="{FF2B5EF4-FFF2-40B4-BE49-F238E27FC236}">
                <a16:creationId xmlns:a16="http://schemas.microsoft.com/office/drawing/2014/main" id="{609441BB-A6A0-361A-2622-03706D2F320B}"/>
              </a:ext>
            </a:extLst>
          </p:cNvPr>
          <p:cNvSpPr>
            <a:spLocks noGrp="1"/>
          </p:cNvSpPr>
          <p:nvPr>
            <p:ph type="sldNum" sz="quarter" idx="11"/>
          </p:nvPr>
        </p:nvSpPr>
        <p:spPr/>
        <p:txBody>
          <a:bodyPr/>
          <a:lstStyle>
            <a:lvl1pPr>
              <a:defRPr/>
            </a:lvl1pPr>
          </a:lstStyle>
          <a:p>
            <a:pPr>
              <a:defRPr/>
            </a:pPr>
            <a:fld id="{007937EC-77F1-5E40-B481-BC2D99E5D5F5}" type="slidenum">
              <a:rPr lang="en-GB"/>
              <a:pPr>
                <a:defRPr/>
              </a:pPr>
              <a:t>‹#›</a:t>
            </a:fld>
            <a:endParaRPr lang="en-GB" dirty="0"/>
          </a:p>
        </p:txBody>
      </p:sp>
    </p:spTree>
    <p:extLst>
      <p:ext uri="{BB962C8B-B14F-4D97-AF65-F5344CB8AC3E}">
        <p14:creationId xmlns:p14="http://schemas.microsoft.com/office/powerpoint/2010/main" val="4140668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A90B57C-6EF3-2825-F7C3-269DCECB0DD3}"/>
              </a:ext>
            </a:extLst>
          </p:cNvPr>
          <p:cNvSpPr>
            <a:spLocks noGrp="1"/>
          </p:cNvSpPr>
          <p:nvPr>
            <p:ph type="dt" sz="half" idx="10"/>
          </p:nvPr>
        </p:nvSpPr>
        <p:spPr/>
        <p:txBody>
          <a:bodyPr/>
          <a:lstStyle>
            <a:lvl1pPr>
              <a:defRPr/>
            </a:lvl1pPr>
          </a:lstStyle>
          <a:p>
            <a:pPr>
              <a:defRPr/>
            </a:pPr>
            <a:fld id="{8BD64CE8-0166-3A4D-8FF9-DF61F8D1E8AA}" type="datetimeFigureOut">
              <a:rPr lang="en-GB"/>
              <a:pPr>
                <a:defRPr/>
              </a:pPr>
              <a:t>10/04/2026</a:t>
            </a:fld>
            <a:endParaRPr lang="en-GB" dirty="0"/>
          </a:p>
        </p:txBody>
      </p:sp>
      <p:sp>
        <p:nvSpPr>
          <p:cNvPr id="6" name="Slide Number Placeholder 5">
            <a:extLst>
              <a:ext uri="{FF2B5EF4-FFF2-40B4-BE49-F238E27FC236}">
                <a16:creationId xmlns:a16="http://schemas.microsoft.com/office/drawing/2014/main" id="{56A78C17-AAF0-BB55-792F-F2EBFD13DF77}"/>
              </a:ext>
            </a:extLst>
          </p:cNvPr>
          <p:cNvSpPr>
            <a:spLocks noGrp="1"/>
          </p:cNvSpPr>
          <p:nvPr>
            <p:ph type="sldNum" sz="quarter" idx="11"/>
          </p:nvPr>
        </p:nvSpPr>
        <p:spPr/>
        <p:txBody>
          <a:bodyPr/>
          <a:lstStyle>
            <a:lvl1pPr>
              <a:defRPr/>
            </a:lvl1pPr>
          </a:lstStyle>
          <a:p>
            <a:pPr>
              <a:defRPr/>
            </a:pPr>
            <a:fld id="{30801BDB-E214-5B49-9966-10BC6BA59478}" type="slidenum">
              <a:rPr lang="en-GB"/>
              <a:pPr>
                <a:defRPr/>
              </a:pPr>
              <a:t>‹#›</a:t>
            </a:fld>
            <a:endParaRPr lang="en-GB" dirty="0"/>
          </a:p>
        </p:txBody>
      </p:sp>
    </p:spTree>
    <p:extLst>
      <p:ext uri="{BB962C8B-B14F-4D97-AF65-F5344CB8AC3E}">
        <p14:creationId xmlns:p14="http://schemas.microsoft.com/office/powerpoint/2010/main" val="234366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387B94D-77F5-F946-A4D8-B00B0F24F5CB}"/>
              </a:ext>
            </a:extLst>
          </p:cNvPr>
          <p:cNvSpPr>
            <a:spLocks noGrp="1"/>
          </p:cNvSpPr>
          <p:nvPr>
            <p:ph type="dt" sz="half" idx="10"/>
          </p:nvPr>
        </p:nvSpPr>
        <p:spPr/>
        <p:txBody>
          <a:bodyPr/>
          <a:lstStyle>
            <a:lvl1pPr>
              <a:defRPr/>
            </a:lvl1pPr>
          </a:lstStyle>
          <a:p>
            <a:pPr>
              <a:defRPr/>
            </a:pPr>
            <a:fld id="{CC2450FB-E783-FC43-9D0A-AF70E82B17F4}" type="datetimeFigureOut">
              <a:rPr lang="en-GB"/>
              <a:pPr>
                <a:defRPr/>
              </a:pPr>
              <a:t>10/04/2026</a:t>
            </a:fld>
            <a:endParaRPr lang="en-GB" dirty="0"/>
          </a:p>
        </p:txBody>
      </p:sp>
      <p:sp>
        <p:nvSpPr>
          <p:cNvPr id="6" name="Slide Number Placeholder 5">
            <a:extLst>
              <a:ext uri="{FF2B5EF4-FFF2-40B4-BE49-F238E27FC236}">
                <a16:creationId xmlns:a16="http://schemas.microsoft.com/office/drawing/2014/main" id="{D533A2CC-C59F-6BBE-9FB3-D12D7E410328}"/>
              </a:ext>
            </a:extLst>
          </p:cNvPr>
          <p:cNvSpPr>
            <a:spLocks noGrp="1"/>
          </p:cNvSpPr>
          <p:nvPr>
            <p:ph type="sldNum" sz="quarter" idx="11"/>
          </p:nvPr>
        </p:nvSpPr>
        <p:spPr/>
        <p:txBody>
          <a:bodyPr/>
          <a:lstStyle>
            <a:lvl1pPr>
              <a:defRPr/>
            </a:lvl1pPr>
          </a:lstStyle>
          <a:p>
            <a:pPr>
              <a:defRPr/>
            </a:pPr>
            <a:fld id="{96625EF5-1830-B84E-BCDA-95C778FE2AAA}" type="slidenum">
              <a:rPr lang="en-GB"/>
              <a:pPr>
                <a:defRPr/>
              </a:pPr>
              <a:t>‹#›</a:t>
            </a:fld>
            <a:endParaRPr lang="en-GB" dirty="0"/>
          </a:p>
        </p:txBody>
      </p:sp>
    </p:spTree>
    <p:extLst>
      <p:ext uri="{BB962C8B-B14F-4D97-AF65-F5344CB8AC3E}">
        <p14:creationId xmlns:p14="http://schemas.microsoft.com/office/powerpoint/2010/main" val="688549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5C3E03-8171-EA63-DFD6-1345B7965E20}"/>
              </a:ext>
            </a:extLst>
          </p:cNvPr>
          <p:cNvSpPr>
            <a:spLocks noGrp="1"/>
          </p:cNvSpPr>
          <p:nvPr>
            <p:ph type="dt" sz="half" idx="10"/>
          </p:nvPr>
        </p:nvSpPr>
        <p:spPr/>
        <p:txBody>
          <a:bodyPr/>
          <a:lstStyle>
            <a:lvl1pPr>
              <a:defRPr/>
            </a:lvl1pPr>
          </a:lstStyle>
          <a:p>
            <a:pPr>
              <a:defRPr/>
            </a:pPr>
            <a:fld id="{D01DB870-EBDD-434B-84EC-94D8E8844F66}" type="datetimeFigureOut">
              <a:rPr lang="en-GB"/>
              <a:pPr>
                <a:defRPr/>
              </a:pPr>
              <a:t>10/04/2026</a:t>
            </a:fld>
            <a:endParaRPr lang="en-GB" dirty="0"/>
          </a:p>
        </p:txBody>
      </p:sp>
      <p:sp>
        <p:nvSpPr>
          <p:cNvPr id="5" name="Slide Number Placeholder 5">
            <a:extLst>
              <a:ext uri="{FF2B5EF4-FFF2-40B4-BE49-F238E27FC236}">
                <a16:creationId xmlns:a16="http://schemas.microsoft.com/office/drawing/2014/main" id="{94A3B076-2A7D-4180-5E36-30E85B8BAC33}"/>
              </a:ext>
            </a:extLst>
          </p:cNvPr>
          <p:cNvSpPr>
            <a:spLocks noGrp="1"/>
          </p:cNvSpPr>
          <p:nvPr>
            <p:ph type="sldNum" sz="quarter" idx="11"/>
          </p:nvPr>
        </p:nvSpPr>
        <p:spPr/>
        <p:txBody>
          <a:bodyPr/>
          <a:lstStyle>
            <a:lvl1pPr>
              <a:defRPr/>
            </a:lvl1pPr>
          </a:lstStyle>
          <a:p>
            <a:pPr>
              <a:defRPr/>
            </a:pPr>
            <a:fld id="{16E95FFE-78BB-E54C-9C60-61A4FE4F1EA6}" type="slidenum">
              <a:rPr lang="en-GB"/>
              <a:pPr>
                <a:defRPr/>
              </a:pPr>
              <a:t>‹#›</a:t>
            </a:fld>
            <a:endParaRPr lang="en-GB" dirty="0"/>
          </a:p>
        </p:txBody>
      </p:sp>
    </p:spTree>
    <p:extLst>
      <p:ext uri="{BB962C8B-B14F-4D97-AF65-F5344CB8AC3E}">
        <p14:creationId xmlns:p14="http://schemas.microsoft.com/office/powerpoint/2010/main" val="3192237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84419-7361-96B1-7CF1-AFE26CA7A236}"/>
              </a:ext>
            </a:extLst>
          </p:cNvPr>
          <p:cNvSpPr>
            <a:spLocks noGrp="1"/>
          </p:cNvSpPr>
          <p:nvPr>
            <p:ph type="dt" sz="half" idx="10"/>
          </p:nvPr>
        </p:nvSpPr>
        <p:spPr/>
        <p:txBody>
          <a:bodyPr/>
          <a:lstStyle>
            <a:lvl1pPr>
              <a:defRPr/>
            </a:lvl1pPr>
          </a:lstStyle>
          <a:p>
            <a:pPr>
              <a:defRPr/>
            </a:pPr>
            <a:fld id="{9A86D253-7104-9E46-9A05-FE7991DBBF0F}" type="datetimeFigureOut">
              <a:rPr lang="en-GB"/>
              <a:pPr>
                <a:defRPr/>
              </a:pPr>
              <a:t>10/04/2026</a:t>
            </a:fld>
            <a:endParaRPr lang="en-GB" dirty="0"/>
          </a:p>
        </p:txBody>
      </p:sp>
      <p:sp>
        <p:nvSpPr>
          <p:cNvPr id="5" name="Slide Number Placeholder 5">
            <a:extLst>
              <a:ext uri="{FF2B5EF4-FFF2-40B4-BE49-F238E27FC236}">
                <a16:creationId xmlns:a16="http://schemas.microsoft.com/office/drawing/2014/main" id="{A61DFD06-D6C3-6075-DFC8-9CE73CE31468}"/>
              </a:ext>
            </a:extLst>
          </p:cNvPr>
          <p:cNvSpPr>
            <a:spLocks noGrp="1"/>
          </p:cNvSpPr>
          <p:nvPr>
            <p:ph type="sldNum" sz="quarter" idx="11"/>
          </p:nvPr>
        </p:nvSpPr>
        <p:spPr/>
        <p:txBody>
          <a:bodyPr/>
          <a:lstStyle>
            <a:lvl1pPr>
              <a:defRPr/>
            </a:lvl1pPr>
          </a:lstStyle>
          <a:p>
            <a:pPr>
              <a:defRPr/>
            </a:pPr>
            <a:fld id="{FAB72837-D82F-A040-A56F-22E4D0F8494C}" type="slidenum">
              <a:rPr lang="en-GB"/>
              <a:pPr>
                <a:defRPr/>
              </a:pPr>
              <a:t>‹#›</a:t>
            </a:fld>
            <a:endParaRPr lang="en-GB" dirty="0"/>
          </a:p>
        </p:txBody>
      </p:sp>
    </p:spTree>
    <p:extLst>
      <p:ext uri="{BB962C8B-B14F-4D97-AF65-F5344CB8AC3E}">
        <p14:creationId xmlns:p14="http://schemas.microsoft.com/office/powerpoint/2010/main" val="1284553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5FD6A6E-CBEB-3F56-3210-2A26FFAD10DC}"/>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052F254-899F-FC4D-5434-C7991B07A1F3}"/>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7C4D408-20BA-29D3-353A-9B2EA3D3F6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592AD269-865A-2E44-B56A-AC60925AD34E}" type="datetimeFigureOut">
              <a:rPr lang="en-GB"/>
              <a:pPr>
                <a:defRPr/>
              </a:pPr>
              <a:t>10/04/2026</a:t>
            </a:fld>
            <a:endParaRPr lang="en-GB" dirty="0"/>
          </a:p>
        </p:txBody>
      </p:sp>
      <p:sp>
        <p:nvSpPr>
          <p:cNvPr id="6" name="Slide Number Placeholder 5">
            <a:extLst>
              <a:ext uri="{FF2B5EF4-FFF2-40B4-BE49-F238E27FC236}">
                <a16:creationId xmlns:a16="http://schemas.microsoft.com/office/drawing/2014/main" id="{92882CDF-D098-A6BA-4EBB-50EBD8BBCB04}"/>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4CB28B09-DACD-AD47-A08B-BBF1104E1FAD}"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671C1-6298-B170-C9DF-D58A46577085}"/>
              </a:ext>
            </a:extLst>
          </p:cNvPr>
          <p:cNvSpPr>
            <a:spLocks noGrp="1"/>
          </p:cNvSpPr>
          <p:nvPr>
            <p:ph type="ctrTitle"/>
          </p:nvPr>
        </p:nvSpPr>
        <p:spPr>
          <a:xfrm>
            <a:off x="899592" y="1916832"/>
            <a:ext cx="7776864" cy="3672408"/>
          </a:xfrm>
        </p:spPr>
        <p:txBody>
          <a:bodyPr rtlCol="0">
            <a:normAutofit fontScale="90000"/>
          </a:bodyPr>
          <a:lstStyle/>
          <a:p>
            <a:pPr eaLnBrk="1" fontAlgn="auto" hangingPunct="1">
              <a:spcAft>
                <a:spcPts val="0"/>
              </a:spcAft>
              <a:defRPr/>
            </a:pPr>
            <a:r>
              <a:rPr lang="en-GB" sz="2800" b="1" dirty="0">
                <a:solidFill>
                  <a:schemeClr val="accent2">
                    <a:lumMod val="20000"/>
                    <a:lumOff val="80000"/>
                  </a:schemeClr>
                </a:solidFill>
              </a:rPr>
              <a:t>Digital Transformation in the Health and Care Professions (BMHP6026)</a:t>
            </a: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sz="2000" b="1" dirty="0">
                <a:solidFill>
                  <a:schemeClr val="accent2">
                    <a:lumMod val="20000"/>
                    <a:lumOff val="80000"/>
                  </a:schemeClr>
                </a:solidFill>
              </a:rPr>
              <a:t>Component 2 Assessment </a:t>
            </a:r>
            <a:br>
              <a:rPr lang="en-GB" sz="2000" b="1" dirty="0">
                <a:solidFill>
                  <a:schemeClr val="accent2">
                    <a:lumMod val="20000"/>
                    <a:lumOff val="80000"/>
                  </a:schemeClr>
                </a:solidFill>
              </a:rPr>
            </a:br>
            <a:br>
              <a:rPr lang="en-GB" sz="2000" b="1" dirty="0">
                <a:solidFill>
                  <a:schemeClr val="accent2">
                    <a:lumMod val="20000"/>
                    <a:lumOff val="80000"/>
                  </a:schemeClr>
                </a:solidFill>
              </a:rPr>
            </a:br>
            <a:r>
              <a:rPr lang="en-GB" sz="2000" dirty="0">
                <a:solidFill>
                  <a:schemeClr val="accent2">
                    <a:lumMod val="20000"/>
                    <a:lumOff val="80000"/>
                  </a:schemeClr>
                </a:solidFill>
              </a:rPr>
              <a:t>Student name: Feven Jemaneh</a:t>
            </a:r>
            <a:br>
              <a:rPr lang="en-GB" sz="2000" dirty="0">
                <a:solidFill>
                  <a:schemeClr val="accent2">
                    <a:lumMod val="20000"/>
                    <a:lumOff val="80000"/>
                  </a:schemeClr>
                </a:solidFill>
              </a:rPr>
            </a:br>
            <a:r>
              <a:rPr lang="en-GB" sz="2000" dirty="0">
                <a:solidFill>
                  <a:schemeClr val="accent2">
                    <a:lumMod val="20000"/>
                    <a:lumOff val="80000"/>
                  </a:schemeClr>
                </a:solidFill>
              </a:rPr>
              <a:t>Student ID:   2326708</a:t>
            </a:r>
            <a:br>
              <a:rPr lang="en-GB" sz="2000" dirty="0">
                <a:solidFill>
                  <a:schemeClr val="accent2">
                    <a:lumMod val="20000"/>
                    <a:lumOff val="80000"/>
                  </a:schemeClr>
                </a:solidFill>
              </a:rPr>
            </a:br>
            <a:r>
              <a:rPr lang="en-GB" sz="2000" dirty="0">
                <a:solidFill>
                  <a:schemeClr val="accent2">
                    <a:lumMod val="20000"/>
                    <a:lumOff val="80000"/>
                  </a:schemeClr>
                </a:solidFill>
              </a:rPr>
              <a:t>Lecturer Name: Dr Laila Surani</a:t>
            </a:r>
            <a:br>
              <a:rPr lang="en-GB" sz="2000" dirty="0">
                <a:solidFill>
                  <a:schemeClr val="accent2">
                    <a:lumMod val="20000"/>
                    <a:lumOff val="80000"/>
                  </a:schemeClr>
                </a:solidFill>
              </a:rPr>
            </a:br>
            <a:br>
              <a:rPr lang="en-GB" sz="2000" dirty="0">
                <a:solidFill>
                  <a:schemeClr val="accent2">
                    <a:lumMod val="20000"/>
                    <a:lumOff val="80000"/>
                  </a:schemeClr>
                </a:solidFill>
              </a:rPr>
            </a:br>
            <a:br>
              <a:rPr lang="en-GB" sz="2000" dirty="0">
                <a:solidFill>
                  <a:schemeClr val="accent2">
                    <a:lumMod val="20000"/>
                    <a:lumOff val="80000"/>
                  </a:schemeClr>
                </a:solidFill>
              </a:rPr>
            </a:br>
            <a:br>
              <a:rPr lang="en-GB" sz="2000" dirty="0">
                <a:solidFill>
                  <a:schemeClr val="accent2">
                    <a:lumMod val="20000"/>
                    <a:lumOff val="80000"/>
                  </a:schemeClr>
                </a:solidFill>
              </a:rPr>
            </a:br>
            <a:r>
              <a:rPr lang="en-GB" sz="2200" b="1" dirty="0">
                <a:solidFill>
                  <a:schemeClr val="accent2">
                    <a:lumMod val="20000"/>
                    <a:lumOff val="80000"/>
                  </a:schemeClr>
                </a:solidFill>
              </a:rPr>
              <a:t>A Critical Evaluation of Electrotonic Health Records (EHRs) as a Digital Transformation in Uk Health and Social care</a:t>
            </a:r>
            <a:br>
              <a:rPr lang="en-GB" sz="2200" b="1" dirty="0">
                <a:solidFill>
                  <a:schemeClr val="accent2">
                    <a:lumMod val="20000"/>
                    <a:lumOff val="80000"/>
                  </a:schemeClr>
                </a:solidFill>
              </a:rPr>
            </a:br>
            <a:br>
              <a:rPr lang="en-GB" sz="3200" b="1" dirty="0">
                <a:solidFill>
                  <a:schemeClr val="accent2">
                    <a:lumMod val="20000"/>
                    <a:lumOff val="80000"/>
                  </a:schemeClr>
                </a:solidFill>
              </a:rPr>
            </a:b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7FDB897-C5B1-2E48-076A-FF7B463B2A2F}"/>
              </a:ext>
            </a:extLst>
          </p:cNvPr>
          <p:cNvSpPr>
            <a:spLocks noGrp="1" noChangeArrowheads="1"/>
          </p:cNvSpPr>
          <p:nvPr>
            <p:ph type="title"/>
          </p:nvPr>
        </p:nvSpPr>
        <p:spPr>
          <a:xfrm>
            <a:off x="457200" y="-10683"/>
            <a:ext cx="8229600" cy="1143000"/>
          </a:xfrm>
        </p:spPr>
        <p:txBody>
          <a:bodyPr/>
          <a:lstStyle/>
          <a:p>
            <a:pPr eaLnBrk="1" hangingPunct="1"/>
            <a:r>
              <a:rPr lang="en-GB" altLang="en-US" b="1" dirty="0"/>
              <a:t>Introduction</a:t>
            </a:r>
          </a:p>
        </p:txBody>
      </p:sp>
      <p:sp>
        <p:nvSpPr>
          <p:cNvPr id="8195" name="Content Placeholder 2">
            <a:extLst>
              <a:ext uri="{FF2B5EF4-FFF2-40B4-BE49-F238E27FC236}">
                <a16:creationId xmlns:a16="http://schemas.microsoft.com/office/drawing/2014/main" id="{6B2F0694-5C90-8A29-EB0D-691C1E52C7B1}"/>
              </a:ext>
            </a:extLst>
          </p:cNvPr>
          <p:cNvSpPr>
            <a:spLocks noGrp="1" noChangeArrowheads="1"/>
          </p:cNvSpPr>
          <p:nvPr>
            <p:ph idx="1"/>
          </p:nvPr>
        </p:nvSpPr>
        <p:spPr>
          <a:xfrm>
            <a:off x="299035" y="1288628"/>
            <a:ext cx="4921037" cy="4228604"/>
          </a:xfrm>
        </p:spPr>
        <p:txBody>
          <a:bodyPr/>
          <a:lstStyle/>
          <a:p>
            <a:pPr algn="just"/>
            <a:r>
              <a:rPr lang="en-US" altLang="en-US" sz="1600" dirty="0"/>
              <a:t>Electronic Health Records (EHRs) digitize patient care, replacing paper-based systems?(Alipour et al.,2023)</a:t>
            </a:r>
          </a:p>
          <a:p>
            <a:pPr algn="just"/>
            <a:r>
              <a:rPr lang="en-US" altLang="en-US" sz="1600" dirty="0"/>
              <a:t>Include patient history, treatments, and prescriptions; NHS England has 10+ years’ experience.</a:t>
            </a:r>
          </a:p>
          <a:p>
            <a:pPr algn="just"/>
            <a:r>
              <a:rPr lang="en-US" altLang="en-US" sz="1600" dirty="0"/>
              <a:t>Reduce medical errors and save staff time (Zhu et al., 2025).</a:t>
            </a:r>
          </a:p>
          <a:p>
            <a:pPr algn="just"/>
            <a:r>
              <a:rPr lang="en-US" altLang="en-US" sz="1600" dirty="0"/>
              <a:t>Improve care coordination and interdepartmental communication.</a:t>
            </a:r>
          </a:p>
          <a:p>
            <a:pPr algn="just"/>
            <a:r>
              <a:rPr lang="en-US" altLang="en-US" sz="1600" dirty="0"/>
              <a:t>Support the NHS Long-Term Plan for digital healthcare.</a:t>
            </a:r>
          </a:p>
          <a:p>
            <a:pPr algn="just"/>
            <a:r>
              <a:rPr lang="en-US" altLang="en-US" sz="1600" dirty="0"/>
              <a:t>Enable timely access to records for clinicians.</a:t>
            </a:r>
          </a:p>
          <a:p>
            <a:pPr algn="just"/>
            <a:r>
              <a:rPr lang="en-US" altLang="en-US" sz="1600" dirty="0"/>
              <a:t>Overall: EHRs transform UK healthcare digitally(Mishra et al.,2022)</a:t>
            </a:r>
          </a:p>
        </p:txBody>
      </p:sp>
      <p:pic>
        <p:nvPicPr>
          <p:cNvPr id="8196" name="Picture 1">
            <a:extLst>
              <a:ext uri="{FF2B5EF4-FFF2-40B4-BE49-F238E27FC236}">
                <a16:creationId xmlns:a16="http://schemas.microsoft.com/office/drawing/2014/main" id="{11D61EFD-6170-1FF2-7210-AAB2F7301F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484784"/>
            <a:ext cx="3642458" cy="3240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B74639D-C326-6F7D-06A2-3B3E17EF8848}"/>
              </a:ext>
            </a:extLst>
          </p:cNvPr>
          <p:cNvSpPr>
            <a:spLocks noGrp="1" noChangeArrowheads="1"/>
          </p:cNvSpPr>
          <p:nvPr>
            <p:ph type="title"/>
          </p:nvPr>
        </p:nvSpPr>
        <p:spPr/>
        <p:txBody>
          <a:bodyPr/>
          <a:lstStyle/>
          <a:p>
            <a:pPr eaLnBrk="1" hangingPunct="1"/>
            <a:r>
              <a:rPr lang="en-GB" altLang="en-US" b="1"/>
              <a:t>Impact on Workforce</a:t>
            </a:r>
          </a:p>
        </p:txBody>
      </p:sp>
      <p:sp>
        <p:nvSpPr>
          <p:cNvPr id="10243" name="Content Placeholder 2">
            <a:extLst>
              <a:ext uri="{FF2B5EF4-FFF2-40B4-BE49-F238E27FC236}">
                <a16:creationId xmlns:a16="http://schemas.microsoft.com/office/drawing/2014/main" id="{4A7724FC-8F7D-B8F5-B175-C333D367C8A4}"/>
              </a:ext>
            </a:extLst>
          </p:cNvPr>
          <p:cNvSpPr>
            <a:spLocks noGrp="1" noChangeArrowheads="1"/>
          </p:cNvSpPr>
          <p:nvPr>
            <p:ph idx="1"/>
          </p:nvPr>
        </p:nvSpPr>
        <p:spPr>
          <a:xfrm>
            <a:off x="323850" y="1628775"/>
            <a:ext cx="4824413" cy="3744913"/>
          </a:xfrm>
        </p:spPr>
        <p:txBody>
          <a:bodyPr/>
          <a:lstStyle/>
          <a:p>
            <a:pPr algn="just"/>
            <a:r>
              <a:rPr lang="en-US" altLang="en-US" sz="1600" dirty="0"/>
              <a:t>EHRs change roles: nurses document electronically, and doctors use templates.</a:t>
            </a:r>
          </a:p>
          <a:p>
            <a:pPr algn="just"/>
            <a:r>
              <a:rPr lang="en-US" altLang="en-US" sz="1600" dirty="0"/>
              <a:t>Hospitals hire chief clinical information officers and clinical informaticians(Walters et al., 2024)</a:t>
            </a:r>
          </a:p>
          <a:p>
            <a:pPr algn="just"/>
            <a:r>
              <a:rPr lang="en-US" altLang="en-US" sz="1600" dirty="0"/>
              <a:t>Digital leaders drive innovation; IT staff support teams.</a:t>
            </a:r>
          </a:p>
          <a:p>
            <a:pPr algn="just"/>
            <a:r>
              <a:rPr lang="en-US" altLang="en-US" sz="1600" dirty="0"/>
              <a:t>Staff need digital literacy and cybersecurity awareness (Mishra et al., 2022).</a:t>
            </a:r>
          </a:p>
          <a:p>
            <a:pPr algn="just"/>
            <a:r>
              <a:rPr lang="en-US" altLang="en-US" sz="1600" dirty="0"/>
              <a:t>Early adoption caused stress; ongoing support improves workflow.</a:t>
            </a:r>
          </a:p>
          <a:p>
            <a:pPr algn="just"/>
            <a:r>
              <a:rPr lang="en-US" altLang="en-US" sz="1600" dirty="0"/>
              <a:t>Professionals gain digital competencies.(</a:t>
            </a:r>
            <a:r>
              <a:rPr lang="en-US" altLang="en-US" sz="1600" dirty="0" err="1"/>
              <a:t>Iroegbu</a:t>
            </a:r>
            <a:r>
              <a:rPr lang="en-US" altLang="en-US" sz="1600" dirty="0"/>
              <a:t> et al.,2025)</a:t>
            </a:r>
          </a:p>
          <a:p>
            <a:pPr algn="just"/>
            <a:r>
              <a:rPr lang="en-US" altLang="en-US" sz="1600" dirty="0"/>
              <a:t>Leadership ensures smooth workforce transition; EHRs enhance professional practice.</a:t>
            </a:r>
          </a:p>
        </p:txBody>
      </p:sp>
      <p:pic>
        <p:nvPicPr>
          <p:cNvPr id="10244" name="Picture 3">
            <a:extLst>
              <a:ext uri="{FF2B5EF4-FFF2-40B4-BE49-F238E27FC236}">
                <a16:creationId xmlns:a16="http://schemas.microsoft.com/office/drawing/2014/main" id="{81BDA326-10A8-01C7-6213-6F566A3BD9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9900" y="1916113"/>
            <a:ext cx="3270250" cy="302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5646DF4-8552-0F37-7222-8B8FB5A6C6CA}"/>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ADD1911A-12F5-791C-E0A5-F71AF9DDE35D}"/>
              </a:ext>
            </a:extLst>
          </p:cNvPr>
          <p:cNvSpPr>
            <a:spLocks noGrp="1" noChangeArrowheads="1"/>
          </p:cNvSpPr>
          <p:nvPr>
            <p:ph idx="1"/>
          </p:nvPr>
        </p:nvSpPr>
        <p:spPr>
          <a:xfrm>
            <a:off x="323850" y="1417639"/>
            <a:ext cx="4824413" cy="3956050"/>
          </a:xfrm>
        </p:spPr>
        <p:txBody>
          <a:bodyPr/>
          <a:lstStyle/>
          <a:p>
            <a:pPr algn="just"/>
            <a:r>
              <a:rPr lang="en-US" altLang="en-US" sz="1600" dirty="0"/>
              <a:t>EHRs increase service speed and efficiency (</a:t>
            </a:r>
            <a:r>
              <a:rPr lang="en-US" altLang="en-US" sz="1600" dirty="0" err="1"/>
              <a:t>Iroegbu</a:t>
            </a:r>
            <a:r>
              <a:rPr lang="en-US" altLang="en-US" sz="1600" dirty="0"/>
              <a:t> et al.,2025)</a:t>
            </a:r>
          </a:p>
          <a:p>
            <a:pPr algn="just"/>
            <a:r>
              <a:rPr lang="en-US" altLang="en-US" sz="1600" dirty="0"/>
              <a:t>Lab results and imaging are transmitted electronically, reducing repeated tests.</a:t>
            </a:r>
          </a:p>
          <a:p>
            <a:pPr algn="just"/>
            <a:r>
              <a:rPr lang="en-US" altLang="en-US" sz="1600" dirty="0"/>
              <a:t>E-prescribing reduces medication errors.</a:t>
            </a:r>
          </a:p>
          <a:p>
            <a:pPr algn="just"/>
            <a:r>
              <a:rPr lang="en-US" altLang="en-US" sz="1600" dirty="0"/>
              <a:t>Supported remote monitoring during COVID-19 (Sharma et al., 2021).</a:t>
            </a:r>
          </a:p>
          <a:p>
            <a:pPr algn="just"/>
            <a:r>
              <a:rPr lang="en-US" altLang="en-US" sz="1600" dirty="0"/>
              <a:t>Patient scheduling and discharge planning improved via dashboards.</a:t>
            </a:r>
          </a:p>
          <a:p>
            <a:pPr algn="just"/>
            <a:r>
              <a:rPr lang="en-US" altLang="en-US" sz="1600" dirty="0"/>
              <a:t>Facilitate hospital-community communication and timely decisions.</a:t>
            </a:r>
          </a:p>
          <a:p>
            <a:pPr algn="just"/>
            <a:r>
              <a:rPr lang="en-US" altLang="en-US" sz="1600" dirty="0"/>
              <a:t>Overall: safer, faster, efficient patient care; digital adoption transforms operations(Zhu et al.,2025)</a:t>
            </a:r>
          </a:p>
        </p:txBody>
      </p:sp>
      <p:pic>
        <p:nvPicPr>
          <p:cNvPr id="12292" name="Picture 3">
            <a:extLst>
              <a:ext uri="{FF2B5EF4-FFF2-40B4-BE49-F238E27FC236}">
                <a16:creationId xmlns:a16="http://schemas.microsoft.com/office/drawing/2014/main" id="{AFB9CDA7-6629-3D0B-10FA-CFDEA44CC8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556792"/>
            <a:ext cx="3619508" cy="337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9DB9398-2650-409A-05B4-D5F39DF074F5}"/>
              </a:ext>
            </a:extLst>
          </p:cNvPr>
          <p:cNvSpPr>
            <a:spLocks noGrp="1" noChangeArrowheads="1"/>
          </p:cNvSpPr>
          <p:nvPr>
            <p:ph type="title"/>
          </p:nvPr>
        </p:nvSpPr>
        <p:spPr/>
        <p:txBody>
          <a:bodyPr/>
          <a:lstStyle/>
          <a:p>
            <a:pPr eaLnBrk="1" hangingPunct="1"/>
            <a:r>
              <a:rPr lang="en-GB" altLang="en-US" b="1"/>
              <a:t>Impact on patients </a:t>
            </a:r>
          </a:p>
        </p:txBody>
      </p:sp>
      <p:sp>
        <p:nvSpPr>
          <p:cNvPr id="14339" name="Content Placeholder 2">
            <a:extLst>
              <a:ext uri="{FF2B5EF4-FFF2-40B4-BE49-F238E27FC236}">
                <a16:creationId xmlns:a16="http://schemas.microsoft.com/office/drawing/2014/main" id="{8AE68860-B646-EBB2-383A-C9901692BB6F}"/>
              </a:ext>
            </a:extLst>
          </p:cNvPr>
          <p:cNvSpPr>
            <a:spLocks noGrp="1" noChangeArrowheads="1"/>
          </p:cNvSpPr>
          <p:nvPr>
            <p:ph idx="1"/>
          </p:nvPr>
        </p:nvSpPr>
        <p:spPr>
          <a:xfrm>
            <a:off x="323850" y="1628775"/>
            <a:ext cx="4824413" cy="3744913"/>
          </a:xfrm>
        </p:spPr>
        <p:txBody>
          <a:bodyPr/>
          <a:lstStyle/>
          <a:p>
            <a:pPr algn="just"/>
            <a:r>
              <a:rPr lang="en-US" altLang="en-US" sz="1600" dirty="0"/>
              <a:t>Convenient access to records via NHS app.</a:t>
            </a:r>
          </a:p>
          <a:p>
            <a:pPr algn="just"/>
            <a:r>
              <a:rPr lang="en-US" altLang="en-US" sz="1600" dirty="0"/>
              <a:t>Online booking and repeat prescriptions reduce medication errors.</a:t>
            </a:r>
          </a:p>
          <a:p>
            <a:pPr algn="just"/>
            <a:r>
              <a:rPr lang="en-US" altLang="en-US" sz="1600" dirty="0"/>
              <a:t>Continuity of care for chronic patients.</a:t>
            </a:r>
          </a:p>
          <a:p>
            <a:pPr algn="just"/>
            <a:r>
              <a:rPr lang="en-US" altLang="en-US" sz="1600" dirty="0"/>
              <a:t>Safe information exchange with families and carers (Walters et al., 2024).</a:t>
            </a:r>
          </a:p>
          <a:p>
            <a:pPr algn="just"/>
            <a:r>
              <a:rPr lang="en-US" altLang="en-US" sz="1600" dirty="0"/>
              <a:t>Multidisciplinary teamwork improves complex care.</a:t>
            </a:r>
          </a:p>
          <a:p>
            <a:pPr algn="just"/>
            <a:r>
              <a:rPr lang="en-US" altLang="en-US" sz="1600" dirty="0"/>
              <a:t>Saves time, reduces stress, improves transparency.</a:t>
            </a:r>
          </a:p>
          <a:p>
            <a:pPr algn="just"/>
            <a:r>
              <a:rPr lang="en-US" altLang="en-US" sz="1600" dirty="0"/>
              <a:t>Patients manage health actively; EHRs enhance safety and patient-centered care(Zhu et al.,20925)</a:t>
            </a:r>
          </a:p>
        </p:txBody>
      </p:sp>
      <p:pic>
        <p:nvPicPr>
          <p:cNvPr id="14340" name="Picture 4">
            <a:extLst>
              <a:ext uri="{FF2B5EF4-FFF2-40B4-BE49-F238E27FC236}">
                <a16:creationId xmlns:a16="http://schemas.microsoft.com/office/drawing/2014/main" id="{606B17E3-2F0C-B681-F477-756611AD09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1778000"/>
            <a:ext cx="3178175"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AB946ED-EB52-27E6-680B-F2FF23DB494E}"/>
              </a:ext>
            </a:extLst>
          </p:cNvPr>
          <p:cNvSpPr>
            <a:spLocks noGrp="1" noChangeArrowheads="1"/>
          </p:cNvSpPr>
          <p:nvPr>
            <p:ph type="title"/>
          </p:nvPr>
        </p:nvSpPr>
        <p:spPr/>
        <p:txBody>
          <a:bodyPr/>
          <a:lstStyle/>
          <a:p>
            <a:pPr eaLnBrk="1" hangingPunct="1"/>
            <a:r>
              <a:rPr lang="en-GB" altLang="en-US" b="1"/>
              <a:t>Impact on community </a:t>
            </a:r>
          </a:p>
        </p:txBody>
      </p:sp>
      <p:sp>
        <p:nvSpPr>
          <p:cNvPr id="16387" name="Content Placeholder 2">
            <a:extLst>
              <a:ext uri="{FF2B5EF4-FFF2-40B4-BE49-F238E27FC236}">
                <a16:creationId xmlns:a16="http://schemas.microsoft.com/office/drawing/2014/main" id="{420DFFF2-D58B-558D-0E66-0E5FF5980107}"/>
              </a:ext>
            </a:extLst>
          </p:cNvPr>
          <p:cNvSpPr>
            <a:spLocks noGrp="1" noChangeArrowheads="1"/>
          </p:cNvSpPr>
          <p:nvPr>
            <p:ph idx="1"/>
          </p:nvPr>
        </p:nvSpPr>
        <p:spPr>
          <a:xfrm>
            <a:off x="323850" y="1628775"/>
            <a:ext cx="4824413" cy="3744913"/>
          </a:xfrm>
        </p:spPr>
        <p:txBody>
          <a:bodyPr/>
          <a:lstStyle/>
          <a:p>
            <a:pPr algn="just"/>
            <a:r>
              <a:rPr lang="en-US" altLang="en-US" sz="1600" dirty="0"/>
              <a:t>EHRs support population-level health planning and trend tracking.</a:t>
            </a:r>
          </a:p>
          <a:p>
            <a:pPr algn="just"/>
            <a:r>
              <a:rPr lang="en-US" altLang="en-US" sz="1600" dirty="0"/>
              <a:t>Track vaccinations and identify vulnerable populations early.</a:t>
            </a:r>
          </a:p>
          <a:p>
            <a:pPr algn="just"/>
            <a:r>
              <a:rPr lang="en-US" altLang="en-US" sz="1600" dirty="0"/>
              <a:t>Feed public health programs better resource allocation (</a:t>
            </a:r>
            <a:r>
              <a:rPr lang="en-US" altLang="en-US" sz="1600" dirty="0" err="1"/>
              <a:t>Iroegbu</a:t>
            </a:r>
            <a:r>
              <a:rPr lang="en-US" altLang="en-US" sz="1600" dirty="0"/>
              <a:t> et al., 2025).</a:t>
            </a:r>
          </a:p>
          <a:p>
            <a:pPr algn="just"/>
            <a:r>
              <a:rPr lang="en-US" altLang="en-US" sz="1600" dirty="0"/>
              <a:t>Engage families and carers; multidisciplinary teams improve service organization.</a:t>
            </a:r>
          </a:p>
          <a:p>
            <a:pPr algn="just"/>
            <a:r>
              <a:rPr lang="en-US" altLang="en-US" sz="1600" dirty="0"/>
              <a:t>Enable data-driven, evidence-based decisions for chronic and end-of-life care.</a:t>
            </a:r>
          </a:p>
          <a:p>
            <a:pPr algn="just"/>
            <a:r>
              <a:rPr lang="en-US" altLang="en-US" sz="1600" dirty="0"/>
              <a:t>Overall: improves service performance, community health, and societal healthcare quality.</a:t>
            </a:r>
          </a:p>
        </p:txBody>
      </p:sp>
      <p:pic>
        <p:nvPicPr>
          <p:cNvPr id="16388" name="Picture 4">
            <a:extLst>
              <a:ext uri="{FF2B5EF4-FFF2-40B4-BE49-F238E27FC236}">
                <a16:creationId xmlns:a16="http://schemas.microsoft.com/office/drawing/2014/main" id="{C0ED5DC7-D285-3DBC-C93A-D4EA756D6D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1628775"/>
            <a:ext cx="3640138"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A7600111-7B46-339F-3D1A-0D65F11C0632}"/>
              </a:ext>
            </a:extLst>
          </p:cNvPr>
          <p:cNvSpPr>
            <a:spLocks noGrp="1" noChangeArrowheads="1"/>
          </p:cNvSpPr>
          <p:nvPr>
            <p:ph type="title"/>
          </p:nvPr>
        </p:nvSpPr>
        <p:spPr/>
        <p:txBody>
          <a:bodyPr/>
          <a:lstStyle/>
          <a:p>
            <a:pPr eaLnBrk="1" hangingPunct="1"/>
            <a:r>
              <a:rPr lang="en-GB" altLang="en-US" b="1"/>
              <a:t>Challenges of the innovation</a:t>
            </a:r>
          </a:p>
        </p:txBody>
      </p:sp>
      <p:sp>
        <p:nvSpPr>
          <p:cNvPr id="18435" name="Content Placeholder 2">
            <a:extLst>
              <a:ext uri="{FF2B5EF4-FFF2-40B4-BE49-F238E27FC236}">
                <a16:creationId xmlns:a16="http://schemas.microsoft.com/office/drawing/2014/main" id="{0B60B5B8-26E1-CE98-0374-21B491F0F6E0}"/>
              </a:ext>
            </a:extLst>
          </p:cNvPr>
          <p:cNvSpPr>
            <a:spLocks noGrp="1" noChangeArrowheads="1"/>
          </p:cNvSpPr>
          <p:nvPr>
            <p:ph idx="1"/>
          </p:nvPr>
        </p:nvSpPr>
        <p:spPr>
          <a:xfrm>
            <a:off x="323850" y="1628775"/>
            <a:ext cx="4824413" cy="3744913"/>
          </a:xfrm>
        </p:spPr>
        <p:txBody>
          <a:bodyPr/>
          <a:lstStyle/>
          <a:p>
            <a:pPr algn="just"/>
            <a:r>
              <a:rPr lang="en-US" altLang="en-US" sz="1600" dirty="0"/>
              <a:t>System incompatibility, poor integration, and high software/hardware costs</a:t>
            </a:r>
            <a:r>
              <a:rPr lang="en-US" altLang="en-US" sz="1600"/>
              <a:t>(Mishra et al.,2022)</a:t>
            </a:r>
          </a:p>
          <a:p>
            <a:pPr algn="just"/>
            <a:r>
              <a:rPr lang="en-US" altLang="en-US" sz="1600" dirty="0"/>
              <a:t>Training is time-consuming; early adoption disrupts workflow.</a:t>
            </a:r>
          </a:p>
          <a:p>
            <a:pPr algn="just"/>
            <a:r>
              <a:rPr lang="en-US" altLang="en-US" sz="1600" dirty="0"/>
              <a:t>Complex navigation frustrates staff; unfriendly interfaces reduce productivity.</a:t>
            </a:r>
          </a:p>
          <a:p>
            <a:pPr algn="just"/>
            <a:r>
              <a:rPr lang="en-US" altLang="en-US" sz="1600" dirty="0"/>
              <a:t>Digital disparity limits patient access; the elderly/poor are affected.</a:t>
            </a:r>
          </a:p>
          <a:p>
            <a:pPr algn="just"/>
            <a:r>
              <a:rPr lang="en-US" altLang="en-US" sz="1600" dirty="0"/>
              <a:t>Cybersecurity and data privacy risks threaten trust (Nalliah et al., 2025).</a:t>
            </a:r>
          </a:p>
          <a:p>
            <a:pPr algn="just"/>
            <a:r>
              <a:rPr lang="en-US" altLang="en-US" sz="1600" dirty="0"/>
              <a:t>Leadership and continuous review needed.</a:t>
            </a:r>
          </a:p>
          <a:p>
            <a:pPr algn="just"/>
            <a:r>
              <a:rPr lang="en-US" altLang="en-US" sz="1600" dirty="0"/>
              <a:t>Overall: barriers exist but can be overcome with planning and governance.</a:t>
            </a:r>
          </a:p>
        </p:txBody>
      </p:sp>
      <p:pic>
        <p:nvPicPr>
          <p:cNvPr id="18436" name="Picture 4">
            <a:extLst>
              <a:ext uri="{FF2B5EF4-FFF2-40B4-BE49-F238E27FC236}">
                <a16:creationId xmlns:a16="http://schemas.microsoft.com/office/drawing/2014/main" id="{0B91FB64-E580-7736-2583-235486D22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9888" y="1916113"/>
            <a:ext cx="3370262"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1D23A2B-489A-35BD-FB7F-B032BB25D164}"/>
              </a:ext>
            </a:extLst>
          </p:cNvPr>
          <p:cNvSpPr>
            <a:spLocks noGrp="1" noChangeArrowheads="1"/>
          </p:cNvSpPr>
          <p:nvPr>
            <p:ph type="title"/>
          </p:nvPr>
        </p:nvSpPr>
        <p:spPr/>
        <p:txBody>
          <a:bodyPr/>
          <a:lstStyle/>
          <a:p>
            <a:r>
              <a:rPr lang="en-GB" altLang="en-US" b="1"/>
              <a:t>Recommendations</a:t>
            </a:r>
          </a:p>
        </p:txBody>
      </p:sp>
      <p:sp>
        <p:nvSpPr>
          <p:cNvPr id="20483" name="Content Placeholder 2">
            <a:extLst>
              <a:ext uri="{FF2B5EF4-FFF2-40B4-BE49-F238E27FC236}">
                <a16:creationId xmlns:a16="http://schemas.microsoft.com/office/drawing/2014/main" id="{362C1408-66D5-DFFE-45EB-B8C87FDA541F}"/>
              </a:ext>
            </a:extLst>
          </p:cNvPr>
          <p:cNvSpPr>
            <a:spLocks noGrp="1" noChangeArrowheads="1"/>
          </p:cNvSpPr>
          <p:nvPr>
            <p:ph idx="1"/>
          </p:nvPr>
        </p:nvSpPr>
        <p:spPr>
          <a:xfrm>
            <a:off x="323850" y="1628775"/>
            <a:ext cx="4824413" cy="3744913"/>
          </a:xfrm>
        </p:spPr>
        <p:txBody>
          <a:bodyPr/>
          <a:lstStyle/>
          <a:p>
            <a:pPr algn="just"/>
            <a:r>
              <a:rPr lang="en-US" altLang="en-US" sz="1600"/>
              <a:t>Ensure full EHR interoperability across NHS platforms.</a:t>
            </a:r>
          </a:p>
          <a:p>
            <a:pPr algn="just"/>
            <a:r>
              <a:rPr lang="en-US" altLang="en-US" sz="1600"/>
              <a:t>Staff digital literacy and cybersecurity training are essential.</a:t>
            </a:r>
          </a:p>
          <a:p>
            <a:pPr algn="just"/>
            <a:r>
              <a:rPr lang="en-US" altLang="en-US" sz="1600"/>
              <a:t>Provide patients comprehensive digital access and alternate modes for excluded groups.</a:t>
            </a:r>
          </a:p>
          <a:p>
            <a:pPr algn="just"/>
            <a:r>
              <a:rPr lang="en-US" altLang="en-US" sz="1600"/>
              <a:t>Strengthen governance, leadership oversight, and system feedback (Alipour et al., 2023).</a:t>
            </a:r>
          </a:p>
          <a:p>
            <a:pPr algn="just"/>
            <a:r>
              <a:rPr lang="en-US" altLang="en-US" sz="1600"/>
              <a:t>IT-clinical collaboration is crucial; fund software, hardware, and training.</a:t>
            </a:r>
          </a:p>
          <a:p>
            <a:pPr algn="just"/>
            <a:r>
              <a:rPr lang="en-US" altLang="en-US" sz="1600"/>
              <a:t>Evaluate outcomes to ensure long-term success.</a:t>
            </a:r>
          </a:p>
          <a:p>
            <a:pPr algn="just"/>
            <a:r>
              <a:rPr lang="en-US" altLang="en-US" sz="1600"/>
              <a:t>Overall: safe, fair, optimised EHR adoption with reduced risks.</a:t>
            </a:r>
          </a:p>
        </p:txBody>
      </p:sp>
      <p:pic>
        <p:nvPicPr>
          <p:cNvPr id="20484" name="Picture 3">
            <a:extLst>
              <a:ext uri="{FF2B5EF4-FFF2-40B4-BE49-F238E27FC236}">
                <a16:creationId xmlns:a16="http://schemas.microsoft.com/office/drawing/2014/main" id="{85BD959B-429D-4902-8180-0B12ED4105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0688" y="2060575"/>
            <a:ext cx="3319462"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A82DC72B-9F7A-79F2-5D85-142CB5745AED}"/>
              </a:ext>
            </a:extLst>
          </p:cNvPr>
          <p:cNvSpPr>
            <a:spLocks noGrp="1" noChangeArrowheads="1"/>
          </p:cNvSpPr>
          <p:nvPr>
            <p:ph type="title"/>
          </p:nvPr>
        </p:nvSpPr>
        <p:spPr/>
        <p:txBody>
          <a:bodyPr/>
          <a:lstStyle/>
          <a:p>
            <a:pPr eaLnBrk="1" hangingPunct="1"/>
            <a:r>
              <a:rPr lang="en-GB" altLang="en-US" b="1"/>
              <a:t>Conclusion</a:t>
            </a:r>
          </a:p>
        </p:txBody>
      </p:sp>
      <p:sp>
        <p:nvSpPr>
          <p:cNvPr id="22531" name="Content Placeholder 2">
            <a:extLst>
              <a:ext uri="{FF2B5EF4-FFF2-40B4-BE49-F238E27FC236}">
                <a16:creationId xmlns:a16="http://schemas.microsoft.com/office/drawing/2014/main" id="{D5F8BC84-B181-8513-6ADE-CF774518E131}"/>
              </a:ext>
            </a:extLst>
          </p:cNvPr>
          <p:cNvSpPr txBox="1">
            <a:spLocks noChangeArrowheads="1"/>
          </p:cNvSpPr>
          <p:nvPr/>
        </p:nvSpPr>
        <p:spPr bwMode="auto">
          <a:xfrm>
            <a:off x="323850" y="1628775"/>
            <a:ext cx="5184775"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r>
              <a:rPr lang="en-US" altLang="en-US" sz="1600"/>
              <a:t>EHRs revolutionise the workforce, service delivery, patient experience, and community health.</a:t>
            </a:r>
          </a:p>
          <a:p>
            <a:pPr algn="just"/>
            <a:r>
              <a:rPr lang="en-US" altLang="en-US" sz="1600"/>
              <a:t>Reduce medical errors and enhance safety and efficiency.</a:t>
            </a:r>
          </a:p>
          <a:p>
            <a:pPr algn="just"/>
            <a:r>
              <a:rPr lang="en-US" altLang="en-US" sz="1600"/>
              <a:t>Improve hospital-community coordination, continuity, and family involvement.</a:t>
            </a:r>
          </a:p>
          <a:p>
            <a:pPr algn="just"/>
            <a:r>
              <a:rPr lang="en-US" altLang="en-US" sz="1600"/>
              <a:t>Support health planning and research (Santos et al., 2025).</a:t>
            </a:r>
          </a:p>
          <a:p>
            <a:pPr algn="just"/>
            <a:r>
              <a:rPr lang="en-US" altLang="en-US" sz="1600"/>
              <a:t>Challenges: interoperability, cybersecurity, digital exclusion.</a:t>
            </a:r>
          </a:p>
          <a:p>
            <a:pPr algn="just"/>
            <a:r>
              <a:rPr lang="en-US" altLang="en-US" sz="1600"/>
              <a:t>Leadership, training, and evaluation ensure successful adoption.</a:t>
            </a:r>
          </a:p>
          <a:p>
            <a:pPr algn="just"/>
            <a:r>
              <a:rPr lang="en-US" altLang="en-US" sz="1600"/>
              <a:t>Overall, EHRs drive safe, efficient, coordinated digital transformation in UK healthcare.</a:t>
            </a:r>
          </a:p>
        </p:txBody>
      </p:sp>
      <p:pic>
        <p:nvPicPr>
          <p:cNvPr id="22532" name="Picture 3">
            <a:extLst>
              <a:ext uri="{FF2B5EF4-FFF2-40B4-BE49-F238E27FC236}">
                <a16:creationId xmlns:a16="http://schemas.microsoft.com/office/drawing/2014/main" id="{DC5FC54A-D8CC-3996-B980-536C6A1353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0875" y="1916113"/>
            <a:ext cx="3067050" cy="309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2042935-6F4C-55F7-7FB3-35AAE223BFFB}"/>
              </a:ext>
            </a:extLst>
          </p:cNvPr>
          <p:cNvSpPr>
            <a:spLocks noGrp="1" noChangeArrowheads="1"/>
          </p:cNvSpPr>
          <p:nvPr>
            <p:ph type="title"/>
          </p:nvPr>
        </p:nvSpPr>
        <p:spPr/>
        <p:txBody>
          <a:bodyPr/>
          <a:lstStyle/>
          <a:p>
            <a:pPr eaLnBrk="1" hangingPunct="1"/>
            <a:r>
              <a:rPr lang="en-GB" altLang="en-US" b="1"/>
              <a:t>References</a:t>
            </a:r>
          </a:p>
        </p:txBody>
      </p:sp>
      <p:sp>
        <p:nvSpPr>
          <p:cNvPr id="24579" name="Content Placeholder 2">
            <a:extLst>
              <a:ext uri="{FF2B5EF4-FFF2-40B4-BE49-F238E27FC236}">
                <a16:creationId xmlns:a16="http://schemas.microsoft.com/office/drawing/2014/main" id="{F24D8EC7-0AEF-96E9-0E6C-004A54797A10}"/>
              </a:ext>
            </a:extLst>
          </p:cNvPr>
          <p:cNvSpPr txBox="1">
            <a:spLocks noChangeArrowheads="1"/>
          </p:cNvSpPr>
          <p:nvPr/>
        </p:nvSpPr>
        <p:spPr bwMode="auto">
          <a:xfrm>
            <a:off x="323850" y="1628775"/>
            <a:ext cx="8640763"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r>
              <a:rPr lang="en-GB" altLang="en-US" sz="1100"/>
              <a:t>Alipour, J., Mehdipour, Y., Karimi, A., Khorashadizadeh, M. and Akbarpour, M. (2023) ‘Security, confidentiality, privacy and patient safety in the hospital information systems from the users' perspective: A cross-sectional study’, </a:t>
            </a:r>
            <a:r>
              <a:rPr lang="en-GB" altLang="en-US" sz="1100" i="1"/>
              <a:t>International Journal of Medical Informatics</a:t>
            </a:r>
            <a:r>
              <a:rPr lang="en-GB" altLang="en-US" sz="1100"/>
              <a:t>, 175, p. 105066. doi:10.1016/j.ijmedinf.2023.105066.</a:t>
            </a:r>
          </a:p>
          <a:p>
            <a:pPr algn="just"/>
            <a:r>
              <a:rPr lang="en-GB" altLang="en-US" sz="1100"/>
              <a:t>Iroegbu, C., Tuot, D.S., Lewis, L. and Matura, L.A. (2025) ‘The influence of patient-provider communication on self-management among patients with chronic illness: A systematic mixed studies review’, </a:t>
            </a:r>
            <a:r>
              <a:rPr lang="en-GB" altLang="en-US" sz="1100" i="1"/>
              <a:t>Journal of Advanced Nursing</a:t>
            </a:r>
            <a:r>
              <a:rPr lang="en-GB" altLang="en-US" sz="1100"/>
              <a:t>, 81(4), pp. 1678–1699. doi:10.1111/jan.16492.</a:t>
            </a:r>
          </a:p>
          <a:p>
            <a:pPr algn="just"/>
            <a:r>
              <a:rPr lang="en-GB" altLang="en-US" sz="1100"/>
              <a:t>Mishra, A., Alzoubi, Y.I., Gill, A.Q. and Anwar, M.J. (2022) ‘Cybersecurity enterprises policies: A comparative study’, </a:t>
            </a:r>
            <a:r>
              <a:rPr lang="en-GB" altLang="en-US" sz="1100" i="1"/>
              <a:t>Sensors</a:t>
            </a:r>
            <a:r>
              <a:rPr lang="en-GB" altLang="en-US" sz="1100"/>
              <a:t>, 22(2), p. 538. doi:10.3390/s22020538.</a:t>
            </a:r>
          </a:p>
          <a:p>
            <a:pPr algn="just"/>
            <a:r>
              <a:rPr lang="en-GB" altLang="en-US" sz="1100"/>
              <a:t>Nalliah, R.P., Praveen, S., Allareddy, T.V., Gajendrareddy, P., Lee, M.K., Oubaidin, M. and Allareddy, V. (2025) ‘Cybersecurity threats and preparedness: Implications for dental schools’, </a:t>
            </a:r>
            <a:r>
              <a:rPr lang="en-GB" altLang="en-US" sz="1100" i="1"/>
              <a:t>Journal of Dental Education</a:t>
            </a:r>
            <a:r>
              <a:rPr lang="en-GB" altLang="en-US" sz="1100"/>
              <a:t>, 89(4), pp. 523–528. doi:10.1002/jdd.13758.</a:t>
            </a:r>
          </a:p>
          <a:p>
            <a:pPr algn="just"/>
            <a:r>
              <a:rPr lang="en-GB" altLang="en-US" sz="1100"/>
              <a:t>Santos, P., Abreu, R., Reis, M.J.C.S., Serôdio, C. and Branco, F. (2025) ‘A systematic review of cyber threat intelligence: The effectiveness of technologies, strategies, and collaborations in combating modern threats’, </a:t>
            </a:r>
            <a:r>
              <a:rPr lang="en-GB" altLang="en-US" sz="1100" i="1"/>
              <a:t>Sensors</a:t>
            </a:r>
            <a:r>
              <a:rPr lang="en-GB" altLang="en-US" sz="1100"/>
              <a:t>, 25(14), p. 4272. doi:10.3390/s25144272.</a:t>
            </a:r>
          </a:p>
          <a:p>
            <a:pPr algn="just"/>
            <a:r>
              <a:rPr lang="en-GB" altLang="en-US" sz="1100"/>
              <a:t>Sharma, A., Ahmad Farouk, I. and Lal, S.K. (2021) ‘COVID-19: A review on the novel coronavirus disease evolution, transmission, detection, control and prevention’, </a:t>
            </a:r>
            <a:r>
              <a:rPr lang="en-GB" altLang="en-US" sz="1100" i="1"/>
              <a:t>Viruses</a:t>
            </a:r>
            <a:r>
              <a:rPr lang="en-GB" altLang="en-US" sz="1100"/>
              <a:t>, 13(2), p. 202. doi:10.3390/v13020202.</a:t>
            </a:r>
          </a:p>
          <a:p>
            <a:pPr algn="just"/>
            <a:r>
              <a:rPr lang="en-GB" altLang="en-US" sz="1100"/>
              <a:t>Walters, C., McDonald, E., Sheers, C., Hawkins, K., Solich, H., Anderson, J., Simic, N., Moore, D., Stevenson, T., Lawn, S., Goodyear, M., Maghidman, M. and Petrakis, M. (2024) ‘Knowledge families hold: Co-production and co-research with mental health family carers in understanding experiences during the COVID-19 pandemic’, </a:t>
            </a:r>
            <a:r>
              <a:rPr lang="en-GB" altLang="en-US" sz="1100" i="1"/>
              <a:t>Health Expectations</a:t>
            </a:r>
            <a:r>
              <a:rPr lang="en-GB" altLang="en-US" sz="1100"/>
              <a:t>, 27(6), p. e70093. doi:10.1111/hex.70093.</a:t>
            </a:r>
          </a:p>
          <a:p>
            <a:pPr algn="just"/>
            <a:r>
              <a:rPr lang="en-GB" altLang="en-US" sz="1100"/>
              <a:t>Zhu, T., Wu, R., Wu, J., Kwan, R.Y.C., Liu, M., Zhou, A. and Deng, R. (2025) ‘Using nudges with electronic health records systems to improve advance care planning: A systematic review’, </a:t>
            </a:r>
            <a:r>
              <a:rPr lang="en-GB" altLang="en-US" sz="1100" i="1"/>
              <a:t>BMC Palliative Care</a:t>
            </a:r>
            <a:r>
              <a:rPr lang="en-GB" altLang="en-US" sz="1100"/>
              <a:t>, 24(1), p. 180. doi:10.1186/s12904-025-01820-4.</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303dbf9b-b85b-46a0-94f1-894078c07ecd"/>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160</TotalTime>
  <Words>2977</Words>
  <Application>Microsoft Macintosh PowerPoint</Application>
  <PresentationFormat>On-screen Show (4:3)</PresentationFormat>
  <Paragraphs>99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Digital Transformation in the Health and Care Professions (BMHP6026)  Component 2 Assessment   Student name: Feven Jemaneh Student ID:   2326708 Lecturer Name: Dr Laila Surani    A Critical Evaluation of Electrotonic Health Records (EHRs) as a Digital Transformation in Uk Health and Social care  </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Feven Jemaneh (2326708)</cp:lastModifiedBy>
  <cp:revision>2</cp:revision>
  <cp:lastPrinted>2021-01-18T19:39:53Z</cp:lastPrinted>
  <dcterms:created xsi:type="dcterms:W3CDTF">2020-06-13T21:56:47Z</dcterms:created>
  <dcterms:modified xsi:type="dcterms:W3CDTF">2026-04-10T10:43:56Z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