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46"/>
  </p:notesMasterIdLst>
  <p:sldIdLst>
    <p:sldId id="340" r:id="rId3"/>
    <p:sldId id="268" r:id="rId4"/>
    <p:sldId id="292" r:id="rId5"/>
    <p:sldId id="301" r:id="rId6"/>
    <p:sldId id="329" r:id="rId7"/>
    <p:sldId id="300" r:id="rId8"/>
    <p:sldId id="302" r:id="rId9"/>
    <p:sldId id="331" r:id="rId10"/>
    <p:sldId id="298" r:id="rId11"/>
    <p:sldId id="297" r:id="rId12"/>
    <p:sldId id="308" r:id="rId13"/>
    <p:sldId id="333" r:id="rId14"/>
    <p:sldId id="296" r:id="rId15"/>
    <p:sldId id="299" r:id="rId16"/>
    <p:sldId id="312" r:id="rId17"/>
    <p:sldId id="311" r:id="rId18"/>
    <p:sldId id="310" r:id="rId19"/>
    <p:sldId id="332" r:id="rId20"/>
    <p:sldId id="309" r:id="rId21"/>
    <p:sldId id="307" r:id="rId22"/>
    <p:sldId id="294" r:id="rId23"/>
    <p:sldId id="335" r:id="rId24"/>
    <p:sldId id="306" r:id="rId25"/>
    <p:sldId id="305" r:id="rId26"/>
    <p:sldId id="293" r:id="rId27"/>
    <p:sldId id="304" r:id="rId28"/>
    <p:sldId id="303" r:id="rId29"/>
    <p:sldId id="315" r:id="rId30"/>
    <p:sldId id="316" r:id="rId31"/>
    <p:sldId id="317" r:id="rId32"/>
    <p:sldId id="318" r:id="rId33"/>
    <p:sldId id="319" r:id="rId34"/>
    <p:sldId id="320" r:id="rId35"/>
    <p:sldId id="325" r:id="rId36"/>
    <p:sldId id="321" r:id="rId37"/>
    <p:sldId id="328" r:id="rId38"/>
    <p:sldId id="327" r:id="rId39"/>
    <p:sldId id="334" r:id="rId40"/>
    <p:sldId id="313" r:id="rId41"/>
    <p:sldId id="324" r:id="rId42"/>
    <p:sldId id="339" r:id="rId43"/>
    <p:sldId id="323" r:id="rId44"/>
    <p:sldId id="336" r:id="rId45"/>
  </p:sldIdLst>
  <p:sldSz cx="12192000" cy="6858000"/>
  <p:notesSz cx="7099300" cy="10234613"/>
  <p:defaultTextStyle>
    <a:defPPr>
      <a:defRPr lang="en-A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WxC7FuwQA3tqnTVuiPNHlA==" hashData="eU7n9GrnBciu44GhFkTCzQ7KJ1ye7DGHS7kaxIxTYMYSH3DCikw2ZgvSya3ExDdsq3RJYbYYQ+boRRT5MmZs9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49" autoAdjust="0"/>
    <p:restoredTop sz="73934" autoAdjust="0"/>
  </p:normalViewPr>
  <p:slideViewPr>
    <p:cSldViewPr snapToGrid="0">
      <p:cViewPr>
        <p:scale>
          <a:sx n="75" d="100"/>
          <a:sy n="75" d="100"/>
        </p:scale>
        <p:origin x="1146"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C99633-5C5E-4691-AFD2-AFE362E77721}"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10851627-F37F-49A4-A25C-22BD9BCE0DD3}">
      <dgm:prSet phldrT="[Text]"/>
      <dgm:spPr>
        <a:solidFill>
          <a:schemeClr val="accent2">
            <a:lumMod val="60000"/>
            <a:lumOff val="40000"/>
          </a:schemeClr>
        </a:solidFill>
      </dgm:spPr>
      <dgm:t>
        <a:bodyPr/>
        <a:lstStyle/>
        <a:p>
          <a:pPr>
            <a:buFontTx/>
            <a:buChar char="-"/>
          </a:pPr>
          <a:r>
            <a:rPr lang="en-GB" dirty="0">
              <a:solidFill>
                <a:schemeClr val="tx1"/>
              </a:solidFill>
            </a:rPr>
            <a:t>Initial Call to Police/Complaint of Crime/Police witness offence</a:t>
          </a:r>
        </a:p>
      </dgm:t>
    </dgm:pt>
    <dgm:pt modelId="{BE253A61-8D36-47F9-AAD0-FE746AC49AB4}" type="parTrans" cxnId="{7C06A28B-8C8D-4CF9-BF56-E90B8E606316}">
      <dgm:prSet/>
      <dgm:spPr/>
      <dgm:t>
        <a:bodyPr/>
        <a:lstStyle/>
        <a:p>
          <a:endParaRPr lang="en-GB"/>
        </a:p>
      </dgm:t>
    </dgm:pt>
    <dgm:pt modelId="{5F2164C4-3C76-4F32-88DF-F448E9BF0ED9}" type="sibTrans" cxnId="{7C06A28B-8C8D-4CF9-BF56-E90B8E606316}">
      <dgm:prSet/>
      <dgm:spPr/>
      <dgm:t>
        <a:bodyPr/>
        <a:lstStyle/>
        <a:p>
          <a:endParaRPr lang="en-GB"/>
        </a:p>
      </dgm:t>
    </dgm:pt>
    <dgm:pt modelId="{84A338F9-C3D2-456A-95EC-B63D642DB296}">
      <dgm:prSet phldrT="[Text]"/>
      <dgm:spPr>
        <a:solidFill>
          <a:schemeClr val="accent2">
            <a:lumMod val="60000"/>
            <a:lumOff val="40000"/>
          </a:schemeClr>
        </a:solidFill>
      </dgm:spPr>
      <dgm:t>
        <a:bodyPr/>
        <a:lstStyle/>
        <a:p>
          <a:pPr>
            <a:buFontTx/>
            <a:buChar char="-"/>
          </a:pPr>
          <a:r>
            <a:rPr lang="en-GB" dirty="0">
              <a:solidFill>
                <a:schemeClr val="tx1"/>
              </a:solidFill>
            </a:rPr>
            <a:t>Officers attendance and evidence gathering begins</a:t>
          </a:r>
        </a:p>
      </dgm:t>
    </dgm:pt>
    <dgm:pt modelId="{17FF6134-8446-43B2-A7D6-420325D7D3D4}" type="parTrans" cxnId="{68E1C88D-9876-4FF2-A673-8C9DFFDA8B4D}">
      <dgm:prSet/>
      <dgm:spPr/>
      <dgm:t>
        <a:bodyPr/>
        <a:lstStyle/>
        <a:p>
          <a:endParaRPr lang="en-GB"/>
        </a:p>
      </dgm:t>
    </dgm:pt>
    <dgm:pt modelId="{99D6C6AB-DB81-4E34-B1A8-CBB037677B3F}" type="sibTrans" cxnId="{68E1C88D-9876-4FF2-A673-8C9DFFDA8B4D}">
      <dgm:prSet/>
      <dgm:spPr/>
      <dgm:t>
        <a:bodyPr/>
        <a:lstStyle/>
        <a:p>
          <a:endParaRPr lang="en-GB"/>
        </a:p>
      </dgm:t>
    </dgm:pt>
    <dgm:pt modelId="{13DC42D2-2910-40D6-BBB1-67429C8A4B14}">
      <dgm:prSet phldrT="[Text]"/>
      <dgm:spPr>
        <a:solidFill>
          <a:schemeClr val="accent2">
            <a:lumMod val="60000"/>
            <a:lumOff val="40000"/>
          </a:schemeClr>
        </a:solidFill>
      </dgm:spPr>
      <dgm:t>
        <a:bodyPr/>
        <a:lstStyle/>
        <a:p>
          <a:pPr>
            <a:buFontTx/>
            <a:buChar char="-"/>
          </a:pPr>
          <a:r>
            <a:rPr lang="en-GB" dirty="0">
              <a:solidFill>
                <a:schemeClr val="tx1"/>
              </a:solidFill>
            </a:rPr>
            <a:t>Identify suspect and interview (Arrest/ Voluntary Interview/ Contemp. interview)</a:t>
          </a:r>
        </a:p>
      </dgm:t>
    </dgm:pt>
    <dgm:pt modelId="{0850C30C-3994-4B17-B6E8-067D0D58B3C0}" type="parTrans" cxnId="{6A008920-2640-48C0-A338-659434B00672}">
      <dgm:prSet/>
      <dgm:spPr/>
      <dgm:t>
        <a:bodyPr/>
        <a:lstStyle/>
        <a:p>
          <a:endParaRPr lang="en-GB"/>
        </a:p>
      </dgm:t>
    </dgm:pt>
    <dgm:pt modelId="{76455384-5E4D-44D8-A2D2-2F69C064CB8F}" type="sibTrans" cxnId="{6A008920-2640-48C0-A338-659434B00672}">
      <dgm:prSet/>
      <dgm:spPr/>
      <dgm:t>
        <a:bodyPr/>
        <a:lstStyle/>
        <a:p>
          <a:endParaRPr lang="en-GB"/>
        </a:p>
      </dgm:t>
    </dgm:pt>
    <dgm:pt modelId="{BCC0625C-0474-4F13-BA28-FCAB7908E6BC}">
      <dgm:prSet phldrT="[Text]"/>
      <dgm:spPr>
        <a:solidFill>
          <a:schemeClr val="accent2">
            <a:lumMod val="60000"/>
            <a:lumOff val="40000"/>
          </a:schemeClr>
        </a:solidFill>
      </dgm:spPr>
      <dgm:t>
        <a:bodyPr/>
        <a:lstStyle/>
        <a:p>
          <a:pPr>
            <a:buFontTx/>
            <a:buChar char="-"/>
          </a:pPr>
          <a:r>
            <a:rPr lang="en-GB" dirty="0">
              <a:solidFill>
                <a:schemeClr val="tx1"/>
              </a:solidFill>
            </a:rPr>
            <a:t>If necessary, consult CPS for charging advice. </a:t>
          </a:r>
        </a:p>
      </dgm:t>
    </dgm:pt>
    <dgm:pt modelId="{DFD7C1B2-B634-4BC1-A0F1-4F5F1587B6D4}" type="parTrans" cxnId="{B359C0F1-5AC5-49EA-A0B3-F8DA22976957}">
      <dgm:prSet/>
      <dgm:spPr/>
      <dgm:t>
        <a:bodyPr/>
        <a:lstStyle/>
        <a:p>
          <a:endParaRPr lang="en-GB"/>
        </a:p>
      </dgm:t>
    </dgm:pt>
    <dgm:pt modelId="{304CD0B1-C8B0-4A7F-8449-105A7D4C8725}" type="sibTrans" cxnId="{B359C0F1-5AC5-49EA-A0B3-F8DA22976957}">
      <dgm:prSet/>
      <dgm:spPr/>
      <dgm:t>
        <a:bodyPr/>
        <a:lstStyle/>
        <a:p>
          <a:endParaRPr lang="en-GB"/>
        </a:p>
      </dgm:t>
    </dgm:pt>
    <dgm:pt modelId="{FDDDBEA5-EAD7-47C3-A796-77CCB90861E0}">
      <dgm:prSet phldrT="[Text]"/>
      <dgm:spPr>
        <a:solidFill>
          <a:schemeClr val="accent2">
            <a:lumMod val="60000"/>
            <a:lumOff val="40000"/>
          </a:schemeClr>
        </a:solidFill>
      </dgm:spPr>
      <dgm:t>
        <a:bodyPr/>
        <a:lstStyle/>
        <a:p>
          <a:pPr>
            <a:buFontTx/>
            <a:buChar char="-"/>
          </a:pPr>
          <a:r>
            <a:rPr lang="en-GB" b="1" dirty="0">
              <a:solidFill>
                <a:schemeClr val="tx1"/>
              </a:solidFill>
            </a:rPr>
            <a:t>Charge or report suspect for Postal Charge Requisition (PCR)</a:t>
          </a:r>
        </a:p>
      </dgm:t>
    </dgm:pt>
    <dgm:pt modelId="{CA4A327F-C90E-4D3C-AF6D-B4034A40C332}" type="parTrans" cxnId="{9B8F2184-F374-4C71-AA7B-E11986AED318}">
      <dgm:prSet/>
      <dgm:spPr/>
      <dgm:t>
        <a:bodyPr/>
        <a:lstStyle/>
        <a:p>
          <a:endParaRPr lang="en-GB"/>
        </a:p>
      </dgm:t>
    </dgm:pt>
    <dgm:pt modelId="{2C4DB8CC-4DE8-4B69-B259-04B201889163}" type="sibTrans" cxnId="{9B8F2184-F374-4C71-AA7B-E11986AED318}">
      <dgm:prSet/>
      <dgm:spPr/>
      <dgm:t>
        <a:bodyPr/>
        <a:lstStyle/>
        <a:p>
          <a:endParaRPr lang="en-GB"/>
        </a:p>
      </dgm:t>
    </dgm:pt>
    <dgm:pt modelId="{F58A347F-2E60-497A-9655-6DA2E2A84A2B}">
      <dgm:prSet/>
      <dgm:spPr>
        <a:solidFill>
          <a:schemeClr val="accent2">
            <a:lumMod val="60000"/>
            <a:lumOff val="40000"/>
          </a:schemeClr>
        </a:solidFill>
      </dgm:spPr>
      <dgm:t>
        <a:bodyPr/>
        <a:lstStyle/>
        <a:p>
          <a:r>
            <a:rPr lang="en-GB" dirty="0">
              <a:solidFill>
                <a:schemeClr val="tx1"/>
              </a:solidFill>
            </a:rPr>
            <a:t>Justice Admin Staff send file digitally to the CPS ready for them to review and prosecute in court.</a:t>
          </a:r>
        </a:p>
      </dgm:t>
    </dgm:pt>
    <dgm:pt modelId="{7E599488-DA33-4691-B630-94136749C274}" type="parTrans" cxnId="{D620B8E4-9D16-4FA4-AFEF-5CD1FAC7D263}">
      <dgm:prSet/>
      <dgm:spPr/>
      <dgm:t>
        <a:bodyPr/>
        <a:lstStyle/>
        <a:p>
          <a:endParaRPr lang="en-GB"/>
        </a:p>
      </dgm:t>
    </dgm:pt>
    <dgm:pt modelId="{5D28F1EE-7217-4C13-ABB8-302E6F8FC84F}" type="sibTrans" cxnId="{D620B8E4-9D16-4FA4-AFEF-5CD1FAC7D263}">
      <dgm:prSet/>
      <dgm:spPr/>
      <dgm:t>
        <a:bodyPr/>
        <a:lstStyle/>
        <a:p>
          <a:endParaRPr lang="en-GB"/>
        </a:p>
      </dgm:t>
    </dgm:pt>
    <dgm:pt modelId="{B57F2179-ACF8-460C-B20B-7262BB1B6395}">
      <dgm:prSet/>
      <dgm:spPr>
        <a:solidFill>
          <a:schemeClr val="accent2">
            <a:lumMod val="60000"/>
            <a:lumOff val="40000"/>
          </a:schemeClr>
        </a:solidFill>
      </dgm:spPr>
      <dgm:t>
        <a:bodyPr/>
        <a:lstStyle/>
        <a:p>
          <a:r>
            <a:rPr lang="en-GB" dirty="0">
              <a:solidFill>
                <a:schemeClr val="tx1"/>
              </a:solidFill>
            </a:rPr>
            <a:t>Complete file, submit to your Sergeant/Justice Admin. for review within the necessary timescales</a:t>
          </a:r>
        </a:p>
      </dgm:t>
    </dgm:pt>
    <dgm:pt modelId="{3A6AC729-0270-4410-B845-D0C0D1EB6878}" type="parTrans" cxnId="{2DA85822-E0FD-477F-B132-6D6763443D40}">
      <dgm:prSet/>
      <dgm:spPr/>
      <dgm:t>
        <a:bodyPr/>
        <a:lstStyle/>
        <a:p>
          <a:endParaRPr lang="en-GB"/>
        </a:p>
      </dgm:t>
    </dgm:pt>
    <dgm:pt modelId="{49FE4374-3A7D-48D1-B5F1-CA2BD1393E73}" type="sibTrans" cxnId="{2DA85822-E0FD-477F-B132-6D6763443D40}">
      <dgm:prSet/>
      <dgm:spPr/>
      <dgm:t>
        <a:bodyPr/>
        <a:lstStyle/>
        <a:p>
          <a:endParaRPr lang="en-GB"/>
        </a:p>
      </dgm:t>
    </dgm:pt>
    <dgm:pt modelId="{EC1594DD-3D63-4EAB-9F39-6CA91F6C7E7E}" type="pres">
      <dgm:prSet presAssocID="{DFC99633-5C5E-4691-AFD2-AFE362E77721}" presName="diagram" presStyleCnt="0">
        <dgm:presLayoutVars>
          <dgm:dir/>
          <dgm:resizeHandles val="exact"/>
        </dgm:presLayoutVars>
      </dgm:prSet>
      <dgm:spPr/>
    </dgm:pt>
    <dgm:pt modelId="{40DFD1C3-C4F1-41CD-8B9D-73298C0915C5}" type="pres">
      <dgm:prSet presAssocID="{10851627-F37F-49A4-A25C-22BD9BCE0DD3}" presName="node" presStyleLbl="node1" presStyleIdx="0" presStyleCnt="7">
        <dgm:presLayoutVars>
          <dgm:bulletEnabled val="1"/>
        </dgm:presLayoutVars>
      </dgm:prSet>
      <dgm:spPr/>
    </dgm:pt>
    <dgm:pt modelId="{FAE83486-641C-4E7E-A7AB-45B99D31CDFC}" type="pres">
      <dgm:prSet presAssocID="{5F2164C4-3C76-4F32-88DF-F448E9BF0ED9}" presName="sibTrans" presStyleCnt="0"/>
      <dgm:spPr/>
    </dgm:pt>
    <dgm:pt modelId="{A33987E1-64BC-4ECA-8D46-AF68BADE563C}" type="pres">
      <dgm:prSet presAssocID="{84A338F9-C3D2-456A-95EC-B63D642DB296}" presName="node" presStyleLbl="node1" presStyleIdx="1" presStyleCnt="7">
        <dgm:presLayoutVars>
          <dgm:bulletEnabled val="1"/>
        </dgm:presLayoutVars>
      </dgm:prSet>
      <dgm:spPr/>
    </dgm:pt>
    <dgm:pt modelId="{BC5F3227-08CD-435D-A01A-F26A239130C8}" type="pres">
      <dgm:prSet presAssocID="{99D6C6AB-DB81-4E34-B1A8-CBB037677B3F}" presName="sibTrans" presStyleCnt="0"/>
      <dgm:spPr/>
    </dgm:pt>
    <dgm:pt modelId="{882DE654-8F26-4693-876E-8C45CC562FCE}" type="pres">
      <dgm:prSet presAssocID="{13DC42D2-2910-40D6-BBB1-67429C8A4B14}" presName="node" presStyleLbl="node1" presStyleIdx="2" presStyleCnt="7">
        <dgm:presLayoutVars>
          <dgm:bulletEnabled val="1"/>
        </dgm:presLayoutVars>
      </dgm:prSet>
      <dgm:spPr/>
    </dgm:pt>
    <dgm:pt modelId="{20BA6719-03CE-4B5C-85D4-BE71C5DA9EE9}" type="pres">
      <dgm:prSet presAssocID="{76455384-5E4D-44D8-A2D2-2F69C064CB8F}" presName="sibTrans" presStyleCnt="0"/>
      <dgm:spPr/>
    </dgm:pt>
    <dgm:pt modelId="{B689B74A-B89A-4628-8F51-277992999F8B}" type="pres">
      <dgm:prSet presAssocID="{BCC0625C-0474-4F13-BA28-FCAB7908E6BC}" presName="node" presStyleLbl="node1" presStyleIdx="3" presStyleCnt="7">
        <dgm:presLayoutVars>
          <dgm:bulletEnabled val="1"/>
        </dgm:presLayoutVars>
      </dgm:prSet>
      <dgm:spPr/>
    </dgm:pt>
    <dgm:pt modelId="{3F694EC5-9D93-42A7-B5A5-9474A3E05675}" type="pres">
      <dgm:prSet presAssocID="{304CD0B1-C8B0-4A7F-8449-105A7D4C8725}" presName="sibTrans" presStyleCnt="0"/>
      <dgm:spPr/>
    </dgm:pt>
    <dgm:pt modelId="{33E20DE4-E06E-45CA-A4DD-CD374524FBEA}" type="pres">
      <dgm:prSet presAssocID="{FDDDBEA5-EAD7-47C3-A796-77CCB90861E0}" presName="node" presStyleLbl="node1" presStyleIdx="4" presStyleCnt="7">
        <dgm:presLayoutVars>
          <dgm:bulletEnabled val="1"/>
        </dgm:presLayoutVars>
      </dgm:prSet>
      <dgm:spPr/>
    </dgm:pt>
    <dgm:pt modelId="{2606AE05-6396-4790-B987-E793936DC565}" type="pres">
      <dgm:prSet presAssocID="{2C4DB8CC-4DE8-4B69-B259-04B201889163}" presName="sibTrans" presStyleCnt="0"/>
      <dgm:spPr/>
    </dgm:pt>
    <dgm:pt modelId="{1CEF7C35-F5D8-4934-90BC-469247798254}" type="pres">
      <dgm:prSet presAssocID="{B57F2179-ACF8-460C-B20B-7262BB1B6395}" presName="node" presStyleLbl="node1" presStyleIdx="5" presStyleCnt="7">
        <dgm:presLayoutVars>
          <dgm:bulletEnabled val="1"/>
        </dgm:presLayoutVars>
      </dgm:prSet>
      <dgm:spPr/>
    </dgm:pt>
    <dgm:pt modelId="{487A40CA-2997-4ECA-98C6-54D75F599745}" type="pres">
      <dgm:prSet presAssocID="{49FE4374-3A7D-48D1-B5F1-CA2BD1393E73}" presName="sibTrans" presStyleCnt="0"/>
      <dgm:spPr/>
    </dgm:pt>
    <dgm:pt modelId="{1D678AAD-0A4B-4C15-80D7-43F6FD9370F1}" type="pres">
      <dgm:prSet presAssocID="{F58A347F-2E60-497A-9655-6DA2E2A84A2B}" presName="node" presStyleLbl="node1" presStyleIdx="6" presStyleCnt="7">
        <dgm:presLayoutVars>
          <dgm:bulletEnabled val="1"/>
        </dgm:presLayoutVars>
      </dgm:prSet>
      <dgm:spPr/>
    </dgm:pt>
  </dgm:ptLst>
  <dgm:cxnLst>
    <dgm:cxn modelId="{6A008920-2640-48C0-A338-659434B00672}" srcId="{DFC99633-5C5E-4691-AFD2-AFE362E77721}" destId="{13DC42D2-2910-40D6-BBB1-67429C8A4B14}" srcOrd="2" destOrd="0" parTransId="{0850C30C-3994-4B17-B6E8-067D0D58B3C0}" sibTransId="{76455384-5E4D-44D8-A2D2-2F69C064CB8F}"/>
    <dgm:cxn modelId="{2DA85822-E0FD-477F-B132-6D6763443D40}" srcId="{DFC99633-5C5E-4691-AFD2-AFE362E77721}" destId="{B57F2179-ACF8-460C-B20B-7262BB1B6395}" srcOrd="5" destOrd="0" parTransId="{3A6AC729-0270-4410-B845-D0C0D1EB6878}" sibTransId="{49FE4374-3A7D-48D1-B5F1-CA2BD1393E73}"/>
    <dgm:cxn modelId="{3956823A-6ECB-4B11-868C-FADCFD6D9D47}" type="presOf" srcId="{B57F2179-ACF8-460C-B20B-7262BB1B6395}" destId="{1CEF7C35-F5D8-4934-90BC-469247798254}" srcOrd="0" destOrd="0" presId="urn:microsoft.com/office/officeart/2005/8/layout/default"/>
    <dgm:cxn modelId="{8B146665-2779-41F6-A053-6E9E238209EF}" type="presOf" srcId="{FDDDBEA5-EAD7-47C3-A796-77CCB90861E0}" destId="{33E20DE4-E06E-45CA-A4DD-CD374524FBEA}" srcOrd="0" destOrd="0" presId="urn:microsoft.com/office/officeart/2005/8/layout/default"/>
    <dgm:cxn modelId="{B1AB6C6F-EA6E-4CE3-A1EB-67444AE4864D}" type="presOf" srcId="{10851627-F37F-49A4-A25C-22BD9BCE0DD3}" destId="{40DFD1C3-C4F1-41CD-8B9D-73298C0915C5}" srcOrd="0" destOrd="0" presId="urn:microsoft.com/office/officeart/2005/8/layout/default"/>
    <dgm:cxn modelId="{9B8F2184-F374-4C71-AA7B-E11986AED318}" srcId="{DFC99633-5C5E-4691-AFD2-AFE362E77721}" destId="{FDDDBEA5-EAD7-47C3-A796-77CCB90861E0}" srcOrd="4" destOrd="0" parTransId="{CA4A327F-C90E-4D3C-AF6D-B4034A40C332}" sibTransId="{2C4DB8CC-4DE8-4B69-B259-04B201889163}"/>
    <dgm:cxn modelId="{DE54C989-B416-46C6-86B0-96B6C5E234AF}" type="presOf" srcId="{BCC0625C-0474-4F13-BA28-FCAB7908E6BC}" destId="{B689B74A-B89A-4628-8F51-277992999F8B}" srcOrd="0" destOrd="0" presId="urn:microsoft.com/office/officeart/2005/8/layout/default"/>
    <dgm:cxn modelId="{7C06A28B-8C8D-4CF9-BF56-E90B8E606316}" srcId="{DFC99633-5C5E-4691-AFD2-AFE362E77721}" destId="{10851627-F37F-49A4-A25C-22BD9BCE0DD3}" srcOrd="0" destOrd="0" parTransId="{BE253A61-8D36-47F9-AAD0-FE746AC49AB4}" sibTransId="{5F2164C4-3C76-4F32-88DF-F448E9BF0ED9}"/>
    <dgm:cxn modelId="{68E1C88D-9876-4FF2-A673-8C9DFFDA8B4D}" srcId="{DFC99633-5C5E-4691-AFD2-AFE362E77721}" destId="{84A338F9-C3D2-456A-95EC-B63D642DB296}" srcOrd="1" destOrd="0" parTransId="{17FF6134-8446-43B2-A7D6-420325D7D3D4}" sibTransId="{99D6C6AB-DB81-4E34-B1A8-CBB037677B3F}"/>
    <dgm:cxn modelId="{1E7C9AB4-3D12-4A7C-AB82-BBA7D4A9D04F}" type="presOf" srcId="{DFC99633-5C5E-4691-AFD2-AFE362E77721}" destId="{EC1594DD-3D63-4EAB-9F39-6CA91F6C7E7E}" srcOrd="0" destOrd="0" presId="urn:microsoft.com/office/officeart/2005/8/layout/default"/>
    <dgm:cxn modelId="{A1587DB7-54DB-42BA-BAC4-A8EC06E8EC0C}" type="presOf" srcId="{84A338F9-C3D2-456A-95EC-B63D642DB296}" destId="{A33987E1-64BC-4ECA-8D46-AF68BADE563C}" srcOrd="0" destOrd="0" presId="urn:microsoft.com/office/officeart/2005/8/layout/default"/>
    <dgm:cxn modelId="{061C45B8-EFDB-48C6-9913-D5FC501942BB}" type="presOf" srcId="{F58A347F-2E60-497A-9655-6DA2E2A84A2B}" destId="{1D678AAD-0A4B-4C15-80D7-43F6FD9370F1}" srcOrd="0" destOrd="0" presId="urn:microsoft.com/office/officeart/2005/8/layout/default"/>
    <dgm:cxn modelId="{D620B8E4-9D16-4FA4-AFEF-5CD1FAC7D263}" srcId="{DFC99633-5C5E-4691-AFD2-AFE362E77721}" destId="{F58A347F-2E60-497A-9655-6DA2E2A84A2B}" srcOrd="6" destOrd="0" parTransId="{7E599488-DA33-4691-B630-94136749C274}" sibTransId="{5D28F1EE-7217-4C13-ABB8-302E6F8FC84F}"/>
    <dgm:cxn modelId="{DED7C0EC-7CB2-4B04-8263-5FD7B054916A}" type="presOf" srcId="{13DC42D2-2910-40D6-BBB1-67429C8A4B14}" destId="{882DE654-8F26-4693-876E-8C45CC562FCE}" srcOrd="0" destOrd="0" presId="urn:microsoft.com/office/officeart/2005/8/layout/default"/>
    <dgm:cxn modelId="{B359C0F1-5AC5-49EA-A0B3-F8DA22976957}" srcId="{DFC99633-5C5E-4691-AFD2-AFE362E77721}" destId="{BCC0625C-0474-4F13-BA28-FCAB7908E6BC}" srcOrd="3" destOrd="0" parTransId="{DFD7C1B2-B634-4BC1-A0F1-4F5F1587B6D4}" sibTransId="{304CD0B1-C8B0-4A7F-8449-105A7D4C8725}"/>
    <dgm:cxn modelId="{A7D49742-493B-4F54-ACD2-1F3CC90A5BF6}" type="presParOf" srcId="{EC1594DD-3D63-4EAB-9F39-6CA91F6C7E7E}" destId="{40DFD1C3-C4F1-41CD-8B9D-73298C0915C5}" srcOrd="0" destOrd="0" presId="urn:microsoft.com/office/officeart/2005/8/layout/default"/>
    <dgm:cxn modelId="{126C450B-5C80-4D43-B0A8-308E13CF3CCA}" type="presParOf" srcId="{EC1594DD-3D63-4EAB-9F39-6CA91F6C7E7E}" destId="{FAE83486-641C-4E7E-A7AB-45B99D31CDFC}" srcOrd="1" destOrd="0" presId="urn:microsoft.com/office/officeart/2005/8/layout/default"/>
    <dgm:cxn modelId="{2CB1BE9A-B2DA-46A5-AE24-670C9B9ED516}" type="presParOf" srcId="{EC1594DD-3D63-4EAB-9F39-6CA91F6C7E7E}" destId="{A33987E1-64BC-4ECA-8D46-AF68BADE563C}" srcOrd="2" destOrd="0" presId="urn:microsoft.com/office/officeart/2005/8/layout/default"/>
    <dgm:cxn modelId="{DA528B9C-2583-4B6E-9DCD-C1DAE5898B48}" type="presParOf" srcId="{EC1594DD-3D63-4EAB-9F39-6CA91F6C7E7E}" destId="{BC5F3227-08CD-435D-A01A-F26A239130C8}" srcOrd="3" destOrd="0" presId="urn:microsoft.com/office/officeart/2005/8/layout/default"/>
    <dgm:cxn modelId="{DC93B1CE-D6CD-4C23-BF7B-AAEA63B75D0A}" type="presParOf" srcId="{EC1594DD-3D63-4EAB-9F39-6CA91F6C7E7E}" destId="{882DE654-8F26-4693-876E-8C45CC562FCE}" srcOrd="4" destOrd="0" presId="urn:microsoft.com/office/officeart/2005/8/layout/default"/>
    <dgm:cxn modelId="{E920F2BA-36A7-4E2E-8600-D77FE4E6E302}" type="presParOf" srcId="{EC1594DD-3D63-4EAB-9F39-6CA91F6C7E7E}" destId="{20BA6719-03CE-4B5C-85D4-BE71C5DA9EE9}" srcOrd="5" destOrd="0" presId="urn:microsoft.com/office/officeart/2005/8/layout/default"/>
    <dgm:cxn modelId="{36A20FEF-2666-4AE6-ACBB-AD997B98882D}" type="presParOf" srcId="{EC1594DD-3D63-4EAB-9F39-6CA91F6C7E7E}" destId="{B689B74A-B89A-4628-8F51-277992999F8B}" srcOrd="6" destOrd="0" presId="urn:microsoft.com/office/officeart/2005/8/layout/default"/>
    <dgm:cxn modelId="{C8A2D319-715B-4EEB-8C0B-C5088E261DA8}" type="presParOf" srcId="{EC1594DD-3D63-4EAB-9F39-6CA91F6C7E7E}" destId="{3F694EC5-9D93-42A7-B5A5-9474A3E05675}" srcOrd="7" destOrd="0" presId="urn:microsoft.com/office/officeart/2005/8/layout/default"/>
    <dgm:cxn modelId="{293ED35C-B65E-407E-BDEA-440B72857CE8}" type="presParOf" srcId="{EC1594DD-3D63-4EAB-9F39-6CA91F6C7E7E}" destId="{33E20DE4-E06E-45CA-A4DD-CD374524FBEA}" srcOrd="8" destOrd="0" presId="urn:microsoft.com/office/officeart/2005/8/layout/default"/>
    <dgm:cxn modelId="{6D35D75B-5333-408D-9C1C-DA594A0A7AB1}" type="presParOf" srcId="{EC1594DD-3D63-4EAB-9F39-6CA91F6C7E7E}" destId="{2606AE05-6396-4790-B987-E793936DC565}" srcOrd="9" destOrd="0" presId="urn:microsoft.com/office/officeart/2005/8/layout/default"/>
    <dgm:cxn modelId="{5BAFD773-A107-477C-955D-10768B26E439}" type="presParOf" srcId="{EC1594DD-3D63-4EAB-9F39-6CA91F6C7E7E}" destId="{1CEF7C35-F5D8-4934-90BC-469247798254}" srcOrd="10" destOrd="0" presId="urn:microsoft.com/office/officeart/2005/8/layout/default"/>
    <dgm:cxn modelId="{764DECE9-C0DD-42EF-B72F-017646B6E1C6}" type="presParOf" srcId="{EC1594DD-3D63-4EAB-9F39-6CA91F6C7E7E}" destId="{487A40CA-2997-4ECA-98C6-54D75F599745}" srcOrd="11" destOrd="0" presId="urn:microsoft.com/office/officeart/2005/8/layout/default"/>
    <dgm:cxn modelId="{326DE32A-8587-4796-B6E5-27C48CFD3180}" type="presParOf" srcId="{EC1594DD-3D63-4EAB-9F39-6CA91F6C7E7E}" destId="{1D678AAD-0A4B-4C15-80D7-43F6FD9370F1}"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1E4191-5697-4E38-809D-5B4667CBDD4B}" type="doc">
      <dgm:prSet loTypeId="urn:microsoft.com/office/officeart/2005/8/layout/architecture" loCatId="hierarchy" qsTypeId="urn:microsoft.com/office/officeart/2005/8/quickstyle/simple1" qsCatId="simple" csTypeId="urn:microsoft.com/office/officeart/2005/8/colors/accent1_2" csCatId="accent1" phldr="1"/>
      <dgm:spPr/>
      <dgm:t>
        <a:bodyPr/>
        <a:lstStyle/>
        <a:p>
          <a:endParaRPr lang="en-GB"/>
        </a:p>
      </dgm:t>
    </dgm:pt>
    <dgm:pt modelId="{98830616-BF92-4E06-8F94-4F344A2071EB}">
      <dgm:prSet phldrT="[Text]" custT="1"/>
      <dgm:spPr>
        <a:solidFill>
          <a:schemeClr val="accent2">
            <a:lumMod val="60000"/>
            <a:lumOff val="40000"/>
          </a:schemeClr>
        </a:solidFill>
      </dgm:spPr>
      <dgm:t>
        <a:bodyPr/>
        <a:lstStyle/>
        <a:p>
          <a:r>
            <a:rPr lang="en-GB" sz="1800" dirty="0">
              <a:solidFill>
                <a:schemeClr val="tx1"/>
              </a:solidFill>
            </a:rPr>
            <a:t>Any </a:t>
          </a:r>
          <a:r>
            <a:rPr lang="en-GB" sz="1800" b="1" u="sng" dirty="0">
              <a:solidFill>
                <a:schemeClr val="tx1"/>
              </a:solidFill>
            </a:rPr>
            <a:t>summary only </a:t>
          </a:r>
          <a:r>
            <a:rPr lang="en-GB" sz="1800" dirty="0">
              <a:solidFill>
                <a:schemeClr val="tx1"/>
              </a:solidFill>
            </a:rPr>
            <a:t>offence (including criminal damage where the value of the loss or damage is less than £5000) </a:t>
          </a:r>
          <a:r>
            <a:rPr lang="en-GB" sz="1800" b="1" u="sng" dirty="0">
              <a:solidFill>
                <a:schemeClr val="tx1"/>
              </a:solidFill>
            </a:rPr>
            <a:t>irrespective of plea</a:t>
          </a:r>
        </a:p>
      </dgm:t>
    </dgm:pt>
    <dgm:pt modelId="{B4E712A0-CD21-4048-8497-F9515A4FDE3F}" type="parTrans" cxnId="{8B46EB3A-3E7B-40FD-B047-D39FB912CF2D}">
      <dgm:prSet/>
      <dgm:spPr/>
      <dgm:t>
        <a:bodyPr/>
        <a:lstStyle/>
        <a:p>
          <a:endParaRPr lang="en-GB"/>
        </a:p>
      </dgm:t>
    </dgm:pt>
    <dgm:pt modelId="{A81D9851-7A4E-474C-87F1-546F106D5670}" type="sibTrans" cxnId="{8B46EB3A-3E7B-40FD-B047-D39FB912CF2D}">
      <dgm:prSet/>
      <dgm:spPr/>
      <dgm:t>
        <a:bodyPr/>
        <a:lstStyle/>
        <a:p>
          <a:endParaRPr lang="en-GB"/>
        </a:p>
      </dgm:t>
    </dgm:pt>
    <dgm:pt modelId="{D855D601-ED2E-4986-9A19-DA80BF7FAB13}">
      <dgm:prSet phldrT="[Text]" custT="1"/>
      <dgm:spPr>
        <a:solidFill>
          <a:schemeClr val="accent2">
            <a:lumMod val="60000"/>
            <a:lumOff val="40000"/>
          </a:schemeClr>
        </a:solidFill>
      </dgm:spPr>
      <dgm:t>
        <a:bodyPr/>
        <a:lstStyle/>
        <a:p>
          <a:r>
            <a:rPr lang="en-GB" sz="1800" b="1" u="sng" dirty="0">
              <a:solidFill>
                <a:schemeClr val="tx1"/>
              </a:solidFill>
            </a:rPr>
            <a:t>Any offence of retail theft</a:t>
          </a:r>
          <a:r>
            <a:rPr lang="en-GB" sz="1800" dirty="0">
              <a:solidFill>
                <a:schemeClr val="tx1"/>
              </a:solidFill>
            </a:rPr>
            <a:t> (shoplifting) or attempted retail theft </a:t>
          </a:r>
          <a:r>
            <a:rPr lang="en-GB" sz="1800" b="1" u="sng" dirty="0">
              <a:solidFill>
                <a:schemeClr val="tx1"/>
              </a:solidFill>
            </a:rPr>
            <a:t>irrespective of plea </a:t>
          </a:r>
          <a:r>
            <a:rPr lang="en-GB" sz="1800" dirty="0">
              <a:solidFill>
                <a:schemeClr val="tx1"/>
              </a:solidFill>
            </a:rPr>
            <a:t>provided it is suitable for sentence in the magistrates’ court.</a:t>
          </a:r>
        </a:p>
      </dgm:t>
    </dgm:pt>
    <dgm:pt modelId="{1059DC12-6A5B-422D-BE53-C0CB6836C644}" type="parTrans" cxnId="{0F1B73BE-B6EA-46EA-A538-50B301AB9B42}">
      <dgm:prSet/>
      <dgm:spPr/>
      <dgm:t>
        <a:bodyPr/>
        <a:lstStyle/>
        <a:p>
          <a:endParaRPr lang="en-GB"/>
        </a:p>
      </dgm:t>
    </dgm:pt>
    <dgm:pt modelId="{FCD4ED12-CFA3-484D-AF40-34723197FBC5}" type="sibTrans" cxnId="{0F1B73BE-B6EA-46EA-A538-50B301AB9B42}">
      <dgm:prSet/>
      <dgm:spPr/>
      <dgm:t>
        <a:bodyPr/>
        <a:lstStyle/>
        <a:p>
          <a:endParaRPr lang="en-GB"/>
        </a:p>
      </dgm:t>
    </dgm:pt>
    <dgm:pt modelId="{B599ABB2-D2CC-41ED-A2FF-3A736EC8755F}">
      <dgm:prSet phldrT="[Text]" custT="1"/>
      <dgm:spPr>
        <a:solidFill>
          <a:schemeClr val="accent2">
            <a:lumMod val="60000"/>
            <a:lumOff val="40000"/>
          </a:schemeClr>
        </a:solidFill>
      </dgm:spPr>
      <dgm:t>
        <a:bodyPr/>
        <a:lstStyle/>
        <a:p>
          <a:pPr algn="l"/>
          <a:r>
            <a:rPr lang="en-GB" sz="1600" dirty="0">
              <a:solidFill>
                <a:schemeClr val="tx1"/>
              </a:solidFill>
            </a:rPr>
            <a:t>Any </a:t>
          </a:r>
          <a:r>
            <a:rPr lang="en-GB" sz="1600" b="1" u="sng" dirty="0">
              <a:solidFill>
                <a:schemeClr val="tx1"/>
              </a:solidFill>
            </a:rPr>
            <a:t>either way </a:t>
          </a:r>
          <a:r>
            <a:rPr lang="en-GB" sz="1600" dirty="0">
              <a:solidFill>
                <a:schemeClr val="tx1"/>
              </a:solidFill>
            </a:rPr>
            <a:t>offence </a:t>
          </a:r>
          <a:r>
            <a:rPr lang="en-GB" sz="1600" b="1" u="sng" dirty="0">
              <a:solidFill>
                <a:schemeClr val="tx1"/>
              </a:solidFill>
            </a:rPr>
            <a:t>anticipated as a guilty plea </a:t>
          </a:r>
          <a:r>
            <a:rPr lang="en-GB" sz="1600" dirty="0">
              <a:solidFill>
                <a:schemeClr val="tx1"/>
              </a:solidFill>
            </a:rPr>
            <a:t>and suitable for sentence in a magistrates’ court. </a:t>
          </a:r>
        </a:p>
        <a:p>
          <a:pPr algn="l"/>
          <a:r>
            <a:rPr lang="en-GB" sz="1600" dirty="0">
              <a:solidFill>
                <a:schemeClr val="tx1"/>
              </a:solidFill>
            </a:rPr>
            <a:t>Except For –</a:t>
          </a:r>
        </a:p>
        <a:p>
          <a:pPr algn="l"/>
          <a:r>
            <a:rPr lang="en-GB" sz="1600" dirty="0">
              <a:solidFill>
                <a:schemeClr val="tx1"/>
              </a:solidFill>
            </a:rPr>
            <a:t>1. A case requiring the consent of the DPP to prosecute </a:t>
          </a:r>
        </a:p>
        <a:p>
          <a:pPr algn="l">
            <a:buFont typeface="+mj-lt"/>
            <a:buAutoNum type="arabicPeriod"/>
          </a:pPr>
          <a:r>
            <a:rPr lang="en-GB" sz="1600" dirty="0">
              <a:solidFill>
                <a:schemeClr val="tx1"/>
              </a:solidFill>
            </a:rPr>
            <a:t>2. A case involving a death</a:t>
          </a:r>
        </a:p>
        <a:p>
          <a:pPr algn="l">
            <a:buFont typeface="+mj-lt"/>
            <a:buAutoNum type="arabicPeriod"/>
          </a:pPr>
          <a:r>
            <a:rPr lang="en-GB" sz="1600" dirty="0">
              <a:solidFill>
                <a:schemeClr val="tx1"/>
              </a:solidFill>
            </a:rPr>
            <a:t>3. Connected with terrorist activity or official secrets </a:t>
          </a:r>
        </a:p>
        <a:p>
          <a:pPr algn="l">
            <a:buFont typeface="+mj-lt"/>
            <a:buAutoNum type="arabicPeriod"/>
          </a:pPr>
          <a:r>
            <a:rPr lang="en-GB" sz="1600" dirty="0">
              <a:solidFill>
                <a:schemeClr val="tx1"/>
              </a:solidFill>
            </a:rPr>
            <a:t>4. Classified as Hate Crime or Domestic Violence</a:t>
          </a:r>
        </a:p>
        <a:p>
          <a:pPr algn="l">
            <a:buFont typeface="+mj-lt"/>
            <a:buAutoNum type="arabicPeriod"/>
          </a:pPr>
          <a:r>
            <a:rPr lang="en-GB" sz="1600" dirty="0">
              <a:solidFill>
                <a:schemeClr val="tx1"/>
              </a:solidFill>
            </a:rPr>
            <a:t>5. A case of harassment or stalking </a:t>
          </a:r>
        </a:p>
        <a:p>
          <a:pPr algn="l">
            <a:buFont typeface="+mj-lt"/>
            <a:buAutoNum type="arabicPeriod"/>
          </a:pPr>
          <a:r>
            <a:rPr lang="en-GB" sz="1600" dirty="0">
              <a:solidFill>
                <a:schemeClr val="tx1"/>
              </a:solidFill>
            </a:rPr>
            <a:t>6. An offence of Violent Disorder or Affray </a:t>
          </a:r>
        </a:p>
        <a:p>
          <a:pPr algn="l">
            <a:buFont typeface="+mj-lt"/>
            <a:buAutoNum type="arabicPeriod"/>
          </a:pPr>
          <a:r>
            <a:rPr lang="en-GB" sz="1600" dirty="0">
              <a:solidFill>
                <a:schemeClr val="tx1"/>
              </a:solidFill>
            </a:rPr>
            <a:t>7. Causing Grievous Bodily Harm or Wounding, or Actual Bodily Harm </a:t>
          </a:r>
        </a:p>
        <a:p>
          <a:pPr algn="l">
            <a:buFont typeface="+mj-lt"/>
            <a:buAutoNum type="arabicPeriod"/>
          </a:pPr>
          <a:r>
            <a:rPr lang="en-GB" sz="1600" dirty="0">
              <a:solidFill>
                <a:schemeClr val="tx1"/>
              </a:solidFill>
            </a:rPr>
            <a:t>8. A Sexual Offences Act offence committed by or upon a person under 18 </a:t>
          </a:r>
        </a:p>
        <a:p>
          <a:pPr algn="l">
            <a:buFont typeface="+mj-lt"/>
            <a:buAutoNum type="arabicPeriod"/>
          </a:pPr>
          <a:r>
            <a:rPr lang="en-GB" sz="1600" dirty="0">
              <a:solidFill>
                <a:schemeClr val="tx1"/>
              </a:solidFill>
            </a:rPr>
            <a:t>9. An offence under the Licensing Act 2003</a:t>
          </a:r>
        </a:p>
      </dgm:t>
    </dgm:pt>
    <dgm:pt modelId="{9104C545-2489-4BB3-837B-68D59052DF6B}" type="parTrans" cxnId="{946C866B-BFBD-42A0-862F-937EB85289B6}">
      <dgm:prSet/>
      <dgm:spPr/>
      <dgm:t>
        <a:bodyPr/>
        <a:lstStyle/>
        <a:p>
          <a:endParaRPr lang="en-GB"/>
        </a:p>
      </dgm:t>
    </dgm:pt>
    <dgm:pt modelId="{DCC46FA1-E214-453E-AE67-2ADF67CD8594}" type="sibTrans" cxnId="{946C866B-BFBD-42A0-862F-937EB85289B6}">
      <dgm:prSet/>
      <dgm:spPr/>
      <dgm:t>
        <a:bodyPr/>
        <a:lstStyle/>
        <a:p>
          <a:endParaRPr lang="en-GB"/>
        </a:p>
      </dgm:t>
    </dgm:pt>
    <dgm:pt modelId="{69878935-773D-4BFE-BA22-9CB53A58CC9A}" type="pres">
      <dgm:prSet presAssocID="{C71E4191-5697-4E38-809D-5B4667CBDD4B}" presName="Name0" presStyleCnt="0">
        <dgm:presLayoutVars>
          <dgm:chPref val="1"/>
          <dgm:dir/>
          <dgm:animOne val="branch"/>
          <dgm:animLvl val="lvl"/>
          <dgm:resizeHandles/>
        </dgm:presLayoutVars>
      </dgm:prSet>
      <dgm:spPr/>
    </dgm:pt>
    <dgm:pt modelId="{82E0F1AD-CC10-4761-8047-2D755FA5B4B1}" type="pres">
      <dgm:prSet presAssocID="{98830616-BF92-4E06-8F94-4F344A2071EB}" presName="vertOne" presStyleCnt="0"/>
      <dgm:spPr/>
    </dgm:pt>
    <dgm:pt modelId="{831AEDFD-E343-4662-A8ED-AF5B1E18DFBB}" type="pres">
      <dgm:prSet presAssocID="{98830616-BF92-4E06-8F94-4F344A2071EB}" presName="txOne" presStyleLbl="node0" presStyleIdx="0" presStyleCnt="3" custScaleX="82525" custScaleY="100000" custLinFactNeighborX="2173" custLinFactNeighborY="-61558">
        <dgm:presLayoutVars>
          <dgm:chPref val="3"/>
        </dgm:presLayoutVars>
      </dgm:prSet>
      <dgm:spPr/>
    </dgm:pt>
    <dgm:pt modelId="{DE3FF432-738D-4F48-93F7-A8399BF32F3E}" type="pres">
      <dgm:prSet presAssocID="{98830616-BF92-4E06-8F94-4F344A2071EB}" presName="horzOne" presStyleCnt="0"/>
      <dgm:spPr/>
    </dgm:pt>
    <dgm:pt modelId="{FB76B964-484B-4AEB-9669-C79E3A402B47}" type="pres">
      <dgm:prSet presAssocID="{A81D9851-7A4E-474C-87F1-546F106D5670}" presName="sibSpaceOne" presStyleCnt="0"/>
      <dgm:spPr/>
    </dgm:pt>
    <dgm:pt modelId="{058AD304-5AF4-4389-9617-04D06C690345}" type="pres">
      <dgm:prSet presAssocID="{D855D601-ED2E-4986-9A19-DA80BF7FAB13}" presName="vertOne" presStyleCnt="0"/>
      <dgm:spPr/>
    </dgm:pt>
    <dgm:pt modelId="{81C9D88F-A8C2-4AFF-B135-7EC2790E787F}" type="pres">
      <dgm:prSet presAssocID="{D855D601-ED2E-4986-9A19-DA80BF7FAB13}" presName="txOne" presStyleLbl="node0" presStyleIdx="1" presStyleCnt="3" custScaleX="80247" custScaleY="100000" custLinFactNeighborX="1582" custLinFactNeighborY="-653">
        <dgm:presLayoutVars>
          <dgm:chPref val="3"/>
        </dgm:presLayoutVars>
      </dgm:prSet>
      <dgm:spPr/>
    </dgm:pt>
    <dgm:pt modelId="{996230D0-7920-4ADD-9EAA-8F9E4020B57D}" type="pres">
      <dgm:prSet presAssocID="{D855D601-ED2E-4986-9A19-DA80BF7FAB13}" presName="horzOne" presStyleCnt="0"/>
      <dgm:spPr/>
    </dgm:pt>
    <dgm:pt modelId="{7FEBD388-E6BD-40D7-8A5B-89CA95FB3BC8}" type="pres">
      <dgm:prSet presAssocID="{FCD4ED12-CFA3-484D-AF40-34723197FBC5}" presName="sibSpaceOne" presStyleCnt="0"/>
      <dgm:spPr/>
    </dgm:pt>
    <dgm:pt modelId="{0B5D36B9-412E-4834-819A-71C2F1E0F73E}" type="pres">
      <dgm:prSet presAssocID="{B599ABB2-D2CC-41ED-A2FF-3A736EC8755F}" presName="vertOne" presStyleCnt="0"/>
      <dgm:spPr/>
    </dgm:pt>
    <dgm:pt modelId="{83A6A6CF-52B7-4FEA-935C-62231CB4477A}" type="pres">
      <dgm:prSet presAssocID="{B599ABB2-D2CC-41ED-A2FF-3A736EC8755F}" presName="txOne" presStyleLbl="node0" presStyleIdx="2" presStyleCnt="3" custScaleX="195502">
        <dgm:presLayoutVars>
          <dgm:chPref val="3"/>
        </dgm:presLayoutVars>
      </dgm:prSet>
      <dgm:spPr/>
    </dgm:pt>
    <dgm:pt modelId="{42284763-133E-49C6-8AA0-4E37D83A3D8F}" type="pres">
      <dgm:prSet presAssocID="{B599ABB2-D2CC-41ED-A2FF-3A736EC8755F}" presName="horzOne" presStyleCnt="0"/>
      <dgm:spPr/>
    </dgm:pt>
  </dgm:ptLst>
  <dgm:cxnLst>
    <dgm:cxn modelId="{8B46EB3A-3E7B-40FD-B047-D39FB912CF2D}" srcId="{C71E4191-5697-4E38-809D-5B4667CBDD4B}" destId="{98830616-BF92-4E06-8F94-4F344A2071EB}" srcOrd="0" destOrd="0" parTransId="{B4E712A0-CD21-4048-8497-F9515A4FDE3F}" sibTransId="{A81D9851-7A4E-474C-87F1-546F106D5670}"/>
    <dgm:cxn modelId="{C8553F44-C72B-4160-AF42-3F61D982BC6E}" type="presOf" srcId="{C71E4191-5697-4E38-809D-5B4667CBDD4B}" destId="{69878935-773D-4BFE-BA22-9CB53A58CC9A}" srcOrd="0" destOrd="0" presId="urn:microsoft.com/office/officeart/2005/8/layout/architecture"/>
    <dgm:cxn modelId="{E5F78545-4938-466D-B75D-682077CEB797}" type="presOf" srcId="{B599ABB2-D2CC-41ED-A2FF-3A736EC8755F}" destId="{83A6A6CF-52B7-4FEA-935C-62231CB4477A}" srcOrd="0" destOrd="0" presId="urn:microsoft.com/office/officeart/2005/8/layout/architecture"/>
    <dgm:cxn modelId="{946C866B-BFBD-42A0-862F-937EB85289B6}" srcId="{C71E4191-5697-4E38-809D-5B4667CBDD4B}" destId="{B599ABB2-D2CC-41ED-A2FF-3A736EC8755F}" srcOrd="2" destOrd="0" parTransId="{9104C545-2489-4BB3-837B-68D59052DF6B}" sibTransId="{DCC46FA1-E214-453E-AE67-2ADF67CD8594}"/>
    <dgm:cxn modelId="{7B451854-0875-49F5-9EF0-441C8595938A}" type="presOf" srcId="{D855D601-ED2E-4986-9A19-DA80BF7FAB13}" destId="{81C9D88F-A8C2-4AFF-B135-7EC2790E787F}" srcOrd="0" destOrd="0" presId="urn:microsoft.com/office/officeart/2005/8/layout/architecture"/>
    <dgm:cxn modelId="{05495490-73D7-4EAD-A594-3A412CDF451D}" type="presOf" srcId="{98830616-BF92-4E06-8F94-4F344A2071EB}" destId="{831AEDFD-E343-4662-A8ED-AF5B1E18DFBB}" srcOrd="0" destOrd="0" presId="urn:microsoft.com/office/officeart/2005/8/layout/architecture"/>
    <dgm:cxn modelId="{0F1B73BE-B6EA-46EA-A538-50B301AB9B42}" srcId="{C71E4191-5697-4E38-809D-5B4667CBDD4B}" destId="{D855D601-ED2E-4986-9A19-DA80BF7FAB13}" srcOrd="1" destOrd="0" parTransId="{1059DC12-6A5B-422D-BE53-C0CB6836C644}" sibTransId="{FCD4ED12-CFA3-484D-AF40-34723197FBC5}"/>
    <dgm:cxn modelId="{558CF858-00EF-4BBF-8076-45E7A51FE964}" type="presParOf" srcId="{69878935-773D-4BFE-BA22-9CB53A58CC9A}" destId="{82E0F1AD-CC10-4761-8047-2D755FA5B4B1}" srcOrd="0" destOrd="0" presId="urn:microsoft.com/office/officeart/2005/8/layout/architecture"/>
    <dgm:cxn modelId="{C0287CE5-EF04-47B0-A781-FBCC100E651D}" type="presParOf" srcId="{82E0F1AD-CC10-4761-8047-2D755FA5B4B1}" destId="{831AEDFD-E343-4662-A8ED-AF5B1E18DFBB}" srcOrd="0" destOrd="0" presId="urn:microsoft.com/office/officeart/2005/8/layout/architecture"/>
    <dgm:cxn modelId="{A5F59884-2780-4F0C-8C83-01E41296074E}" type="presParOf" srcId="{82E0F1AD-CC10-4761-8047-2D755FA5B4B1}" destId="{DE3FF432-738D-4F48-93F7-A8399BF32F3E}" srcOrd="1" destOrd="0" presId="urn:microsoft.com/office/officeart/2005/8/layout/architecture"/>
    <dgm:cxn modelId="{5C37C75F-6F61-4DD3-B6DA-F3019847018F}" type="presParOf" srcId="{69878935-773D-4BFE-BA22-9CB53A58CC9A}" destId="{FB76B964-484B-4AEB-9669-C79E3A402B47}" srcOrd="1" destOrd="0" presId="urn:microsoft.com/office/officeart/2005/8/layout/architecture"/>
    <dgm:cxn modelId="{D97ABC8D-194C-4200-B8B0-F415E6DACF82}" type="presParOf" srcId="{69878935-773D-4BFE-BA22-9CB53A58CC9A}" destId="{058AD304-5AF4-4389-9617-04D06C690345}" srcOrd="2" destOrd="0" presId="urn:microsoft.com/office/officeart/2005/8/layout/architecture"/>
    <dgm:cxn modelId="{750F5961-1812-4499-A5C9-9E2C56808CB8}" type="presParOf" srcId="{058AD304-5AF4-4389-9617-04D06C690345}" destId="{81C9D88F-A8C2-4AFF-B135-7EC2790E787F}" srcOrd="0" destOrd="0" presId="urn:microsoft.com/office/officeart/2005/8/layout/architecture"/>
    <dgm:cxn modelId="{0E10D4D3-2852-4A0C-9F56-B4AF09C60311}" type="presParOf" srcId="{058AD304-5AF4-4389-9617-04D06C690345}" destId="{996230D0-7920-4ADD-9EAA-8F9E4020B57D}" srcOrd="1" destOrd="0" presId="urn:microsoft.com/office/officeart/2005/8/layout/architecture"/>
    <dgm:cxn modelId="{5F819F0E-0339-4640-8AE9-7EACEB3DE28F}" type="presParOf" srcId="{69878935-773D-4BFE-BA22-9CB53A58CC9A}" destId="{7FEBD388-E6BD-40D7-8A5B-89CA95FB3BC8}" srcOrd="3" destOrd="0" presId="urn:microsoft.com/office/officeart/2005/8/layout/architecture"/>
    <dgm:cxn modelId="{8E766791-DE83-4847-899E-BDFFCDD69E3A}" type="presParOf" srcId="{69878935-773D-4BFE-BA22-9CB53A58CC9A}" destId="{0B5D36B9-412E-4834-819A-71C2F1E0F73E}" srcOrd="4" destOrd="0" presId="urn:microsoft.com/office/officeart/2005/8/layout/architecture"/>
    <dgm:cxn modelId="{50F0BE09-FCFC-4127-BDE3-2A3E38D0F552}" type="presParOf" srcId="{0B5D36B9-412E-4834-819A-71C2F1E0F73E}" destId="{83A6A6CF-52B7-4FEA-935C-62231CB4477A}" srcOrd="0" destOrd="0" presId="urn:microsoft.com/office/officeart/2005/8/layout/architecture"/>
    <dgm:cxn modelId="{837178F2-6BA0-4B4F-91C4-F6574812FD06}" type="presParOf" srcId="{0B5D36B9-412E-4834-819A-71C2F1E0F73E}" destId="{42284763-133E-49C6-8AA0-4E37D83A3D8F}"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60EFC8-EC04-44DD-83E7-DFA90225A39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0960CB6-C906-46A5-8837-6B708EE7828A}">
      <dgm:prSet phldrT="[Text]"/>
      <dgm:spPr>
        <a:solidFill>
          <a:schemeClr val="accent2">
            <a:lumMod val="60000"/>
            <a:lumOff val="40000"/>
          </a:schemeClr>
        </a:solidFill>
      </dgm:spPr>
      <dgm:t>
        <a:bodyPr/>
        <a:lstStyle/>
        <a:p>
          <a:pPr>
            <a:buFont typeface="Arial" panose="020B0604020202020204" pitchFamily="34" charset="0"/>
            <a:buChar char="•"/>
          </a:pPr>
          <a:r>
            <a:rPr lang="en-GB" dirty="0">
              <a:solidFill>
                <a:schemeClr val="tx1"/>
              </a:solidFill>
            </a:rPr>
            <a:t>If multiple offences are under consideration, including </a:t>
          </a:r>
          <a:r>
            <a:rPr lang="en-GB" b="1" u="sng" dirty="0">
              <a:solidFill>
                <a:schemeClr val="tx1"/>
              </a:solidFill>
            </a:rPr>
            <a:t>an</a:t>
          </a:r>
          <a:r>
            <a:rPr lang="en-GB" dirty="0">
              <a:solidFill>
                <a:schemeClr val="tx1"/>
              </a:solidFill>
            </a:rPr>
            <a:t> offence which must be referred to a prosecutor, then </a:t>
          </a:r>
          <a:r>
            <a:rPr lang="en-GB" b="1" u="sng" dirty="0">
              <a:solidFill>
                <a:schemeClr val="tx1"/>
              </a:solidFill>
            </a:rPr>
            <a:t>all</a:t>
          </a:r>
          <a:r>
            <a:rPr lang="en-GB" dirty="0">
              <a:solidFill>
                <a:schemeClr val="tx1"/>
              </a:solidFill>
            </a:rPr>
            <a:t> related offences in the case will be referred to a prosecutor</a:t>
          </a:r>
        </a:p>
      </dgm:t>
    </dgm:pt>
    <dgm:pt modelId="{210BB424-5963-4E2F-B9D1-91D4FBC2ADAD}" type="parTrans" cxnId="{59E5EB53-27CF-4D99-8E60-E5312F90E896}">
      <dgm:prSet/>
      <dgm:spPr/>
      <dgm:t>
        <a:bodyPr/>
        <a:lstStyle/>
        <a:p>
          <a:endParaRPr lang="en-GB"/>
        </a:p>
      </dgm:t>
    </dgm:pt>
    <dgm:pt modelId="{764D8C7A-171D-4EBF-9C7B-ECF8AA571EFF}" type="sibTrans" cxnId="{59E5EB53-27CF-4D99-8E60-E5312F90E896}">
      <dgm:prSet/>
      <dgm:spPr/>
      <dgm:t>
        <a:bodyPr/>
        <a:lstStyle/>
        <a:p>
          <a:endParaRPr lang="en-GB"/>
        </a:p>
      </dgm:t>
    </dgm:pt>
    <dgm:pt modelId="{677FE148-E58F-4A82-89EC-A357F6EE8E13}">
      <dgm:prSet/>
      <dgm:spPr>
        <a:solidFill>
          <a:schemeClr val="accent2">
            <a:lumMod val="60000"/>
            <a:lumOff val="40000"/>
          </a:schemeClr>
        </a:solidFill>
      </dgm:spPr>
      <dgm:t>
        <a:bodyPr/>
        <a:lstStyle/>
        <a:p>
          <a:r>
            <a:rPr lang="en-GB" dirty="0">
              <a:solidFill>
                <a:schemeClr val="tx1"/>
              </a:solidFill>
            </a:rPr>
            <a:t>Crown Prosecution Service Prosecutors will make charging decisions in all cases not allocated to the police</a:t>
          </a:r>
        </a:p>
      </dgm:t>
    </dgm:pt>
    <dgm:pt modelId="{494ED79C-E22A-4E90-A07B-20526E80F15F}" type="parTrans" cxnId="{F8A5F76E-C58D-4A91-8BB4-0DC68E781269}">
      <dgm:prSet/>
      <dgm:spPr/>
      <dgm:t>
        <a:bodyPr/>
        <a:lstStyle/>
        <a:p>
          <a:endParaRPr lang="en-GB"/>
        </a:p>
      </dgm:t>
    </dgm:pt>
    <dgm:pt modelId="{8F6E185F-90C1-4D20-9F11-72C5C59C3193}" type="sibTrans" cxnId="{F8A5F76E-C58D-4A91-8BB4-0DC68E781269}">
      <dgm:prSet/>
      <dgm:spPr/>
      <dgm:t>
        <a:bodyPr/>
        <a:lstStyle/>
        <a:p>
          <a:endParaRPr lang="en-GB"/>
        </a:p>
      </dgm:t>
    </dgm:pt>
    <dgm:pt modelId="{7A0C2DCE-36E4-4E2D-B425-2F73EC4E935C}" type="pres">
      <dgm:prSet presAssocID="{C860EFC8-EC04-44DD-83E7-DFA90225A39B}" presName="diagram" presStyleCnt="0">
        <dgm:presLayoutVars>
          <dgm:dir/>
          <dgm:resizeHandles val="exact"/>
        </dgm:presLayoutVars>
      </dgm:prSet>
      <dgm:spPr/>
    </dgm:pt>
    <dgm:pt modelId="{3F582738-72C3-4C34-A37C-6EBF21A59404}" type="pres">
      <dgm:prSet presAssocID="{677FE148-E58F-4A82-89EC-A357F6EE8E13}" presName="node" presStyleLbl="node1" presStyleIdx="0" presStyleCnt="2" custLinFactNeighborX="1976" custLinFactNeighborY="444">
        <dgm:presLayoutVars>
          <dgm:bulletEnabled val="1"/>
        </dgm:presLayoutVars>
      </dgm:prSet>
      <dgm:spPr/>
    </dgm:pt>
    <dgm:pt modelId="{FF18C840-A32A-4471-9B59-E0C600479168}" type="pres">
      <dgm:prSet presAssocID="{8F6E185F-90C1-4D20-9F11-72C5C59C3193}" presName="sibTrans" presStyleCnt="0"/>
      <dgm:spPr/>
    </dgm:pt>
    <dgm:pt modelId="{CC152642-CC72-4B33-B335-EB09FE10A761}" type="pres">
      <dgm:prSet presAssocID="{A0960CB6-C906-46A5-8837-6B708EE7828A}" presName="node" presStyleLbl="node1" presStyleIdx="1" presStyleCnt="2" custLinFactNeighborX="1976" custLinFactNeighborY="-7993">
        <dgm:presLayoutVars>
          <dgm:bulletEnabled val="1"/>
        </dgm:presLayoutVars>
      </dgm:prSet>
      <dgm:spPr/>
    </dgm:pt>
  </dgm:ptLst>
  <dgm:cxnLst>
    <dgm:cxn modelId="{BD82BB41-038A-4122-9640-ED0AA0D0EE31}" type="presOf" srcId="{C860EFC8-EC04-44DD-83E7-DFA90225A39B}" destId="{7A0C2DCE-36E4-4E2D-B425-2F73EC4E935C}" srcOrd="0" destOrd="0" presId="urn:microsoft.com/office/officeart/2005/8/layout/default"/>
    <dgm:cxn modelId="{F8A5F76E-C58D-4A91-8BB4-0DC68E781269}" srcId="{C860EFC8-EC04-44DD-83E7-DFA90225A39B}" destId="{677FE148-E58F-4A82-89EC-A357F6EE8E13}" srcOrd="0" destOrd="0" parTransId="{494ED79C-E22A-4E90-A07B-20526E80F15F}" sibTransId="{8F6E185F-90C1-4D20-9F11-72C5C59C3193}"/>
    <dgm:cxn modelId="{59E5EB53-27CF-4D99-8E60-E5312F90E896}" srcId="{C860EFC8-EC04-44DD-83E7-DFA90225A39B}" destId="{A0960CB6-C906-46A5-8837-6B708EE7828A}" srcOrd="1" destOrd="0" parTransId="{210BB424-5963-4E2F-B9D1-91D4FBC2ADAD}" sibTransId="{764D8C7A-171D-4EBF-9C7B-ECF8AA571EFF}"/>
    <dgm:cxn modelId="{503FF775-A0CA-4861-BB29-9FC54425D98A}" type="presOf" srcId="{A0960CB6-C906-46A5-8837-6B708EE7828A}" destId="{CC152642-CC72-4B33-B335-EB09FE10A761}" srcOrd="0" destOrd="0" presId="urn:microsoft.com/office/officeart/2005/8/layout/default"/>
    <dgm:cxn modelId="{90A960A3-2B3A-4D10-B228-B086B6BE3A65}" type="presOf" srcId="{677FE148-E58F-4A82-89EC-A357F6EE8E13}" destId="{3F582738-72C3-4C34-A37C-6EBF21A59404}" srcOrd="0" destOrd="0" presId="urn:microsoft.com/office/officeart/2005/8/layout/default"/>
    <dgm:cxn modelId="{415B19FF-D786-45B8-8727-3B450A0F5638}" type="presParOf" srcId="{7A0C2DCE-36E4-4E2D-B425-2F73EC4E935C}" destId="{3F582738-72C3-4C34-A37C-6EBF21A59404}" srcOrd="0" destOrd="0" presId="urn:microsoft.com/office/officeart/2005/8/layout/default"/>
    <dgm:cxn modelId="{8C3AA4ED-9713-45A4-BD84-4F7417CB0122}" type="presParOf" srcId="{7A0C2DCE-36E4-4E2D-B425-2F73EC4E935C}" destId="{FF18C840-A32A-4471-9B59-E0C600479168}" srcOrd="1" destOrd="0" presId="urn:microsoft.com/office/officeart/2005/8/layout/default"/>
    <dgm:cxn modelId="{252AE6A9-1CAF-4156-A502-CCEFBC612979}" type="presParOf" srcId="{7A0C2DCE-36E4-4E2D-B425-2F73EC4E935C}" destId="{CC152642-CC72-4B33-B335-EB09FE10A761}"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C33FCD-2BFF-47CA-8E64-502F4AFEE89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F7E5BED-6BC4-474C-BB99-60887B6B81A2}">
      <dgm:prSet phldrT="[Text]" custT="1"/>
      <dgm:spPr>
        <a:solidFill>
          <a:schemeClr val="accent2">
            <a:lumMod val="40000"/>
            <a:lumOff val="60000"/>
          </a:schemeClr>
        </a:solidFill>
      </dgm:spPr>
      <dgm:t>
        <a:bodyPr/>
        <a:lstStyle/>
        <a:p>
          <a:r>
            <a:rPr lang="en-GB" sz="4400" dirty="0">
              <a:solidFill>
                <a:schemeClr val="tx1"/>
              </a:solidFill>
            </a:rPr>
            <a:t>GAP – Guilty Anticipated Plea</a:t>
          </a:r>
        </a:p>
      </dgm:t>
    </dgm:pt>
    <dgm:pt modelId="{D4C047F2-25C4-4386-B690-C26CB0042B11}" type="parTrans" cxnId="{1B06E50B-1742-4DAD-882F-C2AE1177639E}">
      <dgm:prSet/>
      <dgm:spPr/>
      <dgm:t>
        <a:bodyPr/>
        <a:lstStyle/>
        <a:p>
          <a:endParaRPr lang="en-GB"/>
        </a:p>
      </dgm:t>
    </dgm:pt>
    <dgm:pt modelId="{C202A78C-18DE-4F28-8DA0-7DBC5AA01C33}" type="sibTrans" cxnId="{1B06E50B-1742-4DAD-882F-C2AE1177639E}">
      <dgm:prSet/>
      <dgm:spPr/>
      <dgm:t>
        <a:bodyPr/>
        <a:lstStyle/>
        <a:p>
          <a:endParaRPr lang="en-GB"/>
        </a:p>
      </dgm:t>
    </dgm:pt>
    <dgm:pt modelId="{D7F16DA7-7622-49C8-BF09-C22D3098739E}">
      <dgm:prSet phldrT="[Text]" custT="1"/>
      <dgm:spPr>
        <a:solidFill>
          <a:schemeClr val="accent2">
            <a:lumMod val="40000"/>
            <a:lumOff val="60000"/>
          </a:schemeClr>
        </a:solidFill>
      </dgm:spPr>
      <dgm:t>
        <a:bodyPr/>
        <a:lstStyle/>
        <a:p>
          <a:r>
            <a:rPr lang="en-GB" sz="4400" dirty="0">
              <a:solidFill>
                <a:schemeClr val="tx1"/>
              </a:solidFill>
            </a:rPr>
            <a:t>NGAP – Not Guilty Anticipated Plea</a:t>
          </a:r>
        </a:p>
      </dgm:t>
    </dgm:pt>
    <dgm:pt modelId="{EE1D225A-1B02-4E4A-BDEA-F3F1F334F412}" type="parTrans" cxnId="{78AE5194-EDB0-459F-8FF5-797E5A9A78D8}">
      <dgm:prSet/>
      <dgm:spPr/>
      <dgm:t>
        <a:bodyPr/>
        <a:lstStyle/>
        <a:p>
          <a:endParaRPr lang="en-GB"/>
        </a:p>
      </dgm:t>
    </dgm:pt>
    <dgm:pt modelId="{66E3DF7C-BCFC-4346-BF1D-17AFCBCC512B}" type="sibTrans" cxnId="{78AE5194-EDB0-459F-8FF5-797E5A9A78D8}">
      <dgm:prSet/>
      <dgm:spPr/>
      <dgm:t>
        <a:bodyPr/>
        <a:lstStyle/>
        <a:p>
          <a:endParaRPr lang="en-GB"/>
        </a:p>
      </dgm:t>
    </dgm:pt>
    <dgm:pt modelId="{F23899EB-EF9F-4C22-9612-0E8A23DD2B7E}" type="pres">
      <dgm:prSet presAssocID="{A1C33FCD-2BFF-47CA-8E64-502F4AFEE892}" presName="diagram" presStyleCnt="0">
        <dgm:presLayoutVars>
          <dgm:dir/>
          <dgm:resizeHandles val="exact"/>
        </dgm:presLayoutVars>
      </dgm:prSet>
      <dgm:spPr/>
    </dgm:pt>
    <dgm:pt modelId="{1D1D0C10-8B65-4ED5-A963-0A4D5C808224}" type="pres">
      <dgm:prSet presAssocID="{1F7E5BED-6BC4-474C-BB99-60887B6B81A2}" presName="node" presStyleLbl="node1" presStyleIdx="0" presStyleCnt="2" custLinFactNeighborX="-2731" custLinFactNeighborY="-3217">
        <dgm:presLayoutVars>
          <dgm:bulletEnabled val="1"/>
        </dgm:presLayoutVars>
      </dgm:prSet>
      <dgm:spPr/>
    </dgm:pt>
    <dgm:pt modelId="{FDBA072B-F341-4B2D-8BC8-D5728829BD71}" type="pres">
      <dgm:prSet presAssocID="{C202A78C-18DE-4F28-8DA0-7DBC5AA01C33}" presName="sibTrans" presStyleCnt="0"/>
      <dgm:spPr/>
    </dgm:pt>
    <dgm:pt modelId="{40DBFA37-E06D-41C8-8898-7F35BA38E05C}" type="pres">
      <dgm:prSet presAssocID="{D7F16DA7-7622-49C8-BF09-C22D3098739E}" presName="node" presStyleLbl="node1" presStyleIdx="1" presStyleCnt="2" custLinFactX="1288" custLinFactY="-19637" custLinFactNeighborX="100000" custLinFactNeighborY="-100000">
        <dgm:presLayoutVars>
          <dgm:bulletEnabled val="1"/>
        </dgm:presLayoutVars>
      </dgm:prSet>
      <dgm:spPr/>
    </dgm:pt>
  </dgm:ptLst>
  <dgm:cxnLst>
    <dgm:cxn modelId="{1B06E50B-1742-4DAD-882F-C2AE1177639E}" srcId="{A1C33FCD-2BFF-47CA-8E64-502F4AFEE892}" destId="{1F7E5BED-6BC4-474C-BB99-60887B6B81A2}" srcOrd="0" destOrd="0" parTransId="{D4C047F2-25C4-4386-B690-C26CB0042B11}" sibTransId="{C202A78C-18DE-4F28-8DA0-7DBC5AA01C33}"/>
    <dgm:cxn modelId="{60D2FE24-CD15-44D3-A9E2-7AFE28A4E1BB}" type="presOf" srcId="{A1C33FCD-2BFF-47CA-8E64-502F4AFEE892}" destId="{F23899EB-EF9F-4C22-9612-0E8A23DD2B7E}" srcOrd="0" destOrd="0" presId="urn:microsoft.com/office/officeart/2005/8/layout/default"/>
    <dgm:cxn modelId="{DB757291-9E48-4F38-B423-A5B754DC8142}" type="presOf" srcId="{D7F16DA7-7622-49C8-BF09-C22D3098739E}" destId="{40DBFA37-E06D-41C8-8898-7F35BA38E05C}" srcOrd="0" destOrd="0" presId="urn:microsoft.com/office/officeart/2005/8/layout/default"/>
    <dgm:cxn modelId="{78AE5194-EDB0-459F-8FF5-797E5A9A78D8}" srcId="{A1C33FCD-2BFF-47CA-8E64-502F4AFEE892}" destId="{D7F16DA7-7622-49C8-BF09-C22D3098739E}" srcOrd="1" destOrd="0" parTransId="{EE1D225A-1B02-4E4A-BDEA-F3F1F334F412}" sibTransId="{66E3DF7C-BCFC-4346-BF1D-17AFCBCC512B}"/>
    <dgm:cxn modelId="{1B0E909E-60AF-403E-98BD-A6AC59060D0D}" type="presOf" srcId="{1F7E5BED-6BC4-474C-BB99-60887B6B81A2}" destId="{1D1D0C10-8B65-4ED5-A963-0A4D5C808224}" srcOrd="0" destOrd="0" presId="urn:microsoft.com/office/officeart/2005/8/layout/default"/>
    <dgm:cxn modelId="{D6294201-33CA-4504-9A9A-A269FA6C909D}" type="presParOf" srcId="{F23899EB-EF9F-4C22-9612-0E8A23DD2B7E}" destId="{1D1D0C10-8B65-4ED5-A963-0A4D5C808224}" srcOrd="0" destOrd="0" presId="urn:microsoft.com/office/officeart/2005/8/layout/default"/>
    <dgm:cxn modelId="{0A765933-8072-42EA-8EF2-C32A94BAF89D}" type="presParOf" srcId="{F23899EB-EF9F-4C22-9612-0E8A23DD2B7E}" destId="{FDBA072B-F341-4B2D-8BC8-D5728829BD71}" srcOrd="1" destOrd="0" presId="urn:microsoft.com/office/officeart/2005/8/layout/default"/>
    <dgm:cxn modelId="{20883532-D2E1-4BBE-9175-729D65032942}" type="presParOf" srcId="{F23899EB-EF9F-4C22-9612-0E8A23DD2B7E}" destId="{40DBFA37-E06D-41C8-8898-7F35BA38E05C}"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FEDD7EF-D00C-4706-B1A3-27D4FFDD4B5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A59B7FD-3C0F-451B-9A93-58D698F8374D}">
      <dgm:prSet phldrT="[Text]" custT="1"/>
      <dgm:spPr>
        <a:solidFill>
          <a:schemeClr val="accent2">
            <a:lumMod val="40000"/>
            <a:lumOff val="60000"/>
          </a:schemeClr>
        </a:solidFill>
      </dgm:spPr>
      <dgm:t>
        <a:bodyPr/>
        <a:lstStyle/>
        <a:p>
          <a:pPr algn="l">
            <a:buFont typeface="Arial" panose="020B0604020202020204" pitchFamily="34" charset="0"/>
            <a:buChar char="•"/>
          </a:pPr>
          <a:r>
            <a:rPr lang="en-GB" sz="2400" b="0" i="0" dirty="0">
              <a:solidFill>
                <a:schemeClr val="tx1"/>
              </a:solidFill>
              <a:effectLst/>
            </a:rPr>
            <a:t>Has been interviewed </a:t>
          </a:r>
          <a:r>
            <a:rPr lang="en-GB" sz="2400" b="1" i="0" u="sng" dirty="0">
              <a:solidFill>
                <a:schemeClr val="tx1"/>
              </a:solidFill>
              <a:effectLst/>
            </a:rPr>
            <a:t>and</a:t>
          </a:r>
          <a:r>
            <a:rPr lang="en-GB" sz="2400" b="1" i="0" u="none" dirty="0">
              <a:solidFill>
                <a:schemeClr val="tx1"/>
              </a:solidFill>
              <a:effectLst/>
            </a:rPr>
            <a:t>:</a:t>
          </a:r>
        </a:p>
        <a:p>
          <a:pPr algn="l">
            <a:buFont typeface="Arial" panose="020B0604020202020204" pitchFamily="34" charset="0"/>
            <a:buChar char="•"/>
          </a:pPr>
          <a:r>
            <a:rPr lang="en-GB" sz="2000" b="1" i="0" u="sng" dirty="0">
              <a:solidFill>
                <a:schemeClr val="tx1"/>
              </a:solidFill>
              <a:effectLst/>
            </a:rPr>
            <a:t>has made a clear and unambiguous admission </a:t>
          </a:r>
          <a:r>
            <a:rPr lang="en-GB" sz="2000" b="0" i="0" dirty="0">
              <a:solidFill>
                <a:schemeClr val="tx1"/>
              </a:solidFill>
              <a:effectLst/>
            </a:rPr>
            <a:t>to the offence </a:t>
          </a:r>
          <a:r>
            <a:rPr lang="en-GB" sz="2000" b="1" i="0" u="sng" dirty="0">
              <a:solidFill>
                <a:schemeClr val="tx1"/>
              </a:solidFill>
              <a:effectLst/>
            </a:rPr>
            <a:t>and</a:t>
          </a:r>
          <a:r>
            <a:rPr lang="en-GB" sz="2000" b="0" i="0" dirty="0">
              <a:solidFill>
                <a:schemeClr val="tx1"/>
              </a:solidFill>
              <a:effectLst/>
            </a:rPr>
            <a:t> has </a:t>
          </a:r>
          <a:r>
            <a:rPr lang="en-GB" sz="2000" b="1" i="0" u="sng" dirty="0">
              <a:solidFill>
                <a:schemeClr val="tx1"/>
              </a:solidFill>
              <a:effectLst/>
            </a:rPr>
            <a:t>offered no explanation</a:t>
          </a:r>
          <a:r>
            <a:rPr lang="en-GB" sz="2000" b="1" i="0" u="none" dirty="0">
              <a:solidFill>
                <a:schemeClr val="tx1"/>
              </a:solidFill>
              <a:effectLst/>
            </a:rPr>
            <a:t> </a:t>
          </a:r>
          <a:r>
            <a:rPr lang="en-GB" sz="2000" b="0" i="0" dirty="0">
              <a:solidFill>
                <a:schemeClr val="tx1"/>
              </a:solidFill>
              <a:effectLst/>
            </a:rPr>
            <a:t>that is capable of </a:t>
          </a:r>
          <a:r>
            <a:rPr lang="en-GB" sz="2000" b="1" i="0" u="sng" dirty="0">
              <a:solidFill>
                <a:schemeClr val="tx1"/>
              </a:solidFill>
              <a:effectLst/>
            </a:rPr>
            <a:t>being used as a defence</a:t>
          </a:r>
          <a:r>
            <a:rPr lang="en-GB" sz="2000" b="0" i="0" dirty="0">
              <a:solidFill>
                <a:schemeClr val="tx1"/>
              </a:solidFill>
              <a:effectLst/>
            </a:rPr>
            <a:t>; </a:t>
          </a:r>
          <a:r>
            <a:rPr lang="en-GB" sz="2000" b="1" i="0" dirty="0">
              <a:solidFill>
                <a:schemeClr val="tx1"/>
              </a:solidFill>
              <a:effectLst/>
            </a:rPr>
            <a:t>or</a:t>
          </a:r>
        </a:p>
        <a:p>
          <a:pPr algn="l">
            <a:buFont typeface="Arial" panose="020B0604020202020204" pitchFamily="34" charset="0"/>
            <a:buChar char="•"/>
          </a:pPr>
          <a:r>
            <a:rPr lang="en-GB" sz="2000" b="1" i="0" u="sng" dirty="0">
              <a:solidFill>
                <a:schemeClr val="tx1"/>
              </a:solidFill>
              <a:effectLst/>
            </a:rPr>
            <a:t>has not made a clear and unambiguous admission </a:t>
          </a:r>
          <a:r>
            <a:rPr lang="en-GB" sz="2000" b="0" i="0" dirty="0">
              <a:solidFill>
                <a:schemeClr val="tx1"/>
              </a:solidFill>
              <a:effectLst/>
            </a:rPr>
            <a:t>of guilt </a:t>
          </a:r>
          <a:r>
            <a:rPr lang="en-GB" sz="2000" b="1" i="0" u="sng" dirty="0">
              <a:solidFill>
                <a:schemeClr val="tx1"/>
              </a:solidFill>
              <a:effectLst/>
            </a:rPr>
            <a:t>but has offered no explanation</a:t>
          </a:r>
          <a:r>
            <a:rPr lang="en-GB" sz="2000" b="1" i="0" u="none" dirty="0">
              <a:solidFill>
                <a:schemeClr val="tx1"/>
              </a:solidFill>
              <a:effectLst/>
            </a:rPr>
            <a:t> </a:t>
          </a:r>
          <a:r>
            <a:rPr lang="en-GB" sz="2000" b="0" i="0" dirty="0">
              <a:solidFill>
                <a:schemeClr val="tx1"/>
              </a:solidFill>
              <a:effectLst/>
            </a:rPr>
            <a:t>that is </a:t>
          </a:r>
          <a:r>
            <a:rPr lang="en-GB" sz="2000" b="1" i="0" u="sng" dirty="0">
              <a:solidFill>
                <a:schemeClr val="tx1"/>
              </a:solidFill>
              <a:effectLst/>
            </a:rPr>
            <a:t>capable of being used as a defence</a:t>
          </a:r>
          <a:r>
            <a:rPr lang="en-GB" sz="2000" b="0" i="0" dirty="0">
              <a:solidFill>
                <a:schemeClr val="tx1"/>
              </a:solidFill>
              <a:effectLst/>
            </a:rPr>
            <a:t> </a:t>
          </a:r>
          <a:r>
            <a:rPr lang="en-GB" sz="2000" b="1" i="0" dirty="0">
              <a:solidFill>
                <a:schemeClr val="tx1"/>
              </a:solidFill>
              <a:effectLst/>
            </a:rPr>
            <a:t>and</a:t>
          </a:r>
          <a:r>
            <a:rPr lang="en-GB" sz="2000" b="0" i="0" dirty="0">
              <a:solidFill>
                <a:schemeClr val="tx1"/>
              </a:solidFill>
              <a:effectLst/>
            </a:rPr>
            <a:t> either; the </a:t>
          </a:r>
          <a:r>
            <a:rPr lang="en-GB" sz="2000" b="1" i="0" u="sng" dirty="0">
              <a:solidFill>
                <a:schemeClr val="tx1"/>
              </a:solidFill>
              <a:effectLst/>
            </a:rPr>
            <a:t>commission of the offence</a:t>
          </a:r>
          <a:r>
            <a:rPr lang="en-GB" sz="2000" b="0" i="0" dirty="0">
              <a:solidFill>
                <a:schemeClr val="tx1"/>
              </a:solidFill>
              <a:effectLst/>
            </a:rPr>
            <a:t> and the </a:t>
          </a:r>
          <a:r>
            <a:rPr lang="en-GB" sz="2000" b="1" i="0" u="sng" dirty="0">
              <a:solidFill>
                <a:schemeClr val="tx1"/>
              </a:solidFill>
              <a:effectLst/>
            </a:rPr>
            <a:t>identification of the offender</a:t>
          </a:r>
          <a:r>
            <a:rPr lang="en-GB" sz="2000" b="0" i="0" dirty="0">
              <a:solidFill>
                <a:schemeClr val="tx1"/>
              </a:solidFill>
              <a:effectLst/>
            </a:rPr>
            <a:t> can be wholly established by </a:t>
          </a:r>
          <a:r>
            <a:rPr lang="en-GB" sz="2000" b="1" i="0" u="sng" dirty="0">
              <a:solidFill>
                <a:schemeClr val="tx1"/>
              </a:solidFill>
              <a:effectLst/>
            </a:rPr>
            <a:t>police witnesses</a:t>
          </a:r>
          <a:r>
            <a:rPr lang="en-GB" sz="2000" b="0" i="0" dirty="0">
              <a:solidFill>
                <a:schemeClr val="tx1"/>
              </a:solidFill>
              <a:effectLst/>
            </a:rPr>
            <a:t> </a:t>
          </a:r>
          <a:r>
            <a:rPr lang="en-GB" sz="2000" b="1" i="0" u="none" dirty="0">
              <a:solidFill>
                <a:schemeClr val="tx1"/>
              </a:solidFill>
              <a:effectLst/>
            </a:rPr>
            <a:t>or</a:t>
          </a:r>
          <a:r>
            <a:rPr lang="en-GB" sz="2000" b="0" i="0" dirty="0">
              <a:solidFill>
                <a:schemeClr val="tx1"/>
              </a:solidFill>
              <a:effectLst/>
            </a:rPr>
            <a:t> there is </a:t>
          </a:r>
          <a:r>
            <a:rPr lang="en-GB" sz="2000" b="1" i="0" u="sng" dirty="0">
              <a:solidFill>
                <a:schemeClr val="tx1"/>
              </a:solidFill>
              <a:effectLst/>
            </a:rPr>
            <a:t>clear visually recorded evidence</a:t>
          </a:r>
          <a:r>
            <a:rPr lang="en-GB" sz="2000" b="1" i="0" u="none" dirty="0">
              <a:solidFill>
                <a:schemeClr val="tx1"/>
              </a:solidFill>
              <a:effectLst/>
            </a:rPr>
            <a:t> </a:t>
          </a:r>
          <a:r>
            <a:rPr lang="en-GB" sz="2000" b="0" i="0" dirty="0">
              <a:solidFill>
                <a:schemeClr val="tx1"/>
              </a:solidFill>
              <a:effectLst/>
            </a:rPr>
            <a:t>of the </a:t>
          </a:r>
          <a:r>
            <a:rPr lang="en-GB" sz="2000" b="1" i="0" u="sng" dirty="0">
              <a:solidFill>
                <a:schemeClr val="tx1"/>
              </a:solidFill>
              <a:effectLst/>
            </a:rPr>
            <a:t>offence being committed</a:t>
          </a:r>
          <a:r>
            <a:rPr lang="en-GB" sz="2000" b="0" i="0" dirty="0">
              <a:solidFill>
                <a:schemeClr val="tx1"/>
              </a:solidFill>
              <a:effectLst/>
            </a:rPr>
            <a:t> </a:t>
          </a:r>
          <a:r>
            <a:rPr lang="en-GB" sz="2000" b="1" i="0" dirty="0">
              <a:solidFill>
                <a:schemeClr val="tx1"/>
              </a:solidFill>
              <a:effectLst/>
            </a:rPr>
            <a:t>and</a:t>
          </a:r>
          <a:r>
            <a:rPr lang="en-GB" sz="2000" b="0" i="0" dirty="0">
              <a:solidFill>
                <a:schemeClr val="tx1"/>
              </a:solidFill>
              <a:effectLst/>
            </a:rPr>
            <a:t> of </a:t>
          </a:r>
          <a:r>
            <a:rPr lang="en-GB" sz="2000" b="1" i="0" u="sng" dirty="0">
              <a:solidFill>
                <a:schemeClr val="tx1"/>
              </a:solidFill>
              <a:effectLst/>
            </a:rPr>
            <a:t>the suspect being the offender.</a:t>
          </a:r>
          <a:endParaRPr lang="en-GB" sz="2000" b="1" u="sng" dirty="0">
            <a:solidFill>
              <a:schemeClr val="tx1"/>
            </a:solidFill>
          </a:endParaRPr>
        </a:p>
      </dgm:t>
    </dgm:pt>
    <dgm:pt modelId="{F7F8CF54-6F39-406A-8162-817EAF32EE4A}" type="parTrans" cxnId="{210DB12A-D42E-443C-A10C-65EF75782A6E}">
      <dgm:prSet/>
      <dgm:spPr/>
      <dgm:t>
        <a:bodyPr/>
        <a:lstStyle/>
        <a:p>
          <a:endParaRPr lang="en-GB"/>
        </a:p>
      </dgm:t>
    </dgm:pt>
    <dgm:pt modelId="{8E693A5F-17BB-4033-803C-9902E1E145BA}" type="sibTrans" cxnId="{210DB12A-D42E-443C-A10C-65EF75782A6E}">
      <dgm:prSet/>
      <dgm:spPr/>
      <dgm:t>
        <a:bodyPr/>
        <a:lstStyle/>
        <a:p>
          <a:endParaRPr lang="en-GB"/>
        </a:p>
      </dgm:t>
    </dgm:pt>
    <dgm:pt modelId="{28626E26-7DAE-45DA-95D4-E6B62D654ABD}">
      <dgm:prSet custT="1"/>
      <dgm:spPr>
        <a:solidFill>
          <a:schemeClr val="accent2">
            <a:lumMod val="40000"/>
            <a:lumOff val="60000"/>
          </a:schemeClr>
        </a:solidFill>
      </dgm:spPr>
      <dgm:t>
        <a:bodyPr/>
        <a:lstStyle/>
        <a:p>
          <a:pPr algn="l"/>
          <a:r>
            <a:rPr lang="en-GB" sz="2400" b="0" i="0" dirty="0">
              <a:solidFill>
                <a:schemeClr val="tx1"/>
              </a:solidFill>
              <a:effectLst/>
            </a:rPr>
            <a:t>Has </a:t>
          </a:r>
          <a:r>
            <a:rPr lang="en-GB" sz="2400" b="1" i="0" u="sng" dirty="0">
              <a:solidFill>
                <a:schemeClr val="tx1"/>
              </a:solidFill>
              <a:effectLst/>
            </a:rPr>
            <a:t>not</a:t>
          </a:r>
          <a:r>
            <a:rPr lang="en-GB" sz="2400" b="0" i="0" dirty="0">
              <a:solidFill>
                <a:schemeClr val="tx1"/>
              </a:solidFill>
              <a:effectLst/>
            </a:rPr>
            <a:t> been interviewed </a:t>
          </a:r>
          <a:r>
            <a:rPr lang="en-GB" sz="2400" b="1" i="0" u="sng" dirty="0">
              <a:solidFill>
                <a:schemeClr val="tx1"/>
              </a:solidFill>
              <a:effectLst/>
            </a:rPr>
            <a:t>but</a:t>
          </a:r>
          <a:r>
            <a:rPr lang="en-GB" sz="2400" b="0" i="0" dirty="0">
              <a:solidFill>
                <a:schemeClr val="tx1"/>
              </a:solidFill>
              <a:effectLst/>
            </a:rPr>
            <a:t> either:</a:t>
          </a:r>
        </a:p>
        <a:p>
          <a:pPr algn="l"/>
          <a:r>
            <a:rPr lang="en-GB" sz="2000" b="0" i="0" dirty="0">
              <a:solidFill>
                <a:schemeClr val="tx1"/>
              </a:solidFill>
              <a:effectLst/>
            </a:rPr>
            <a:t>The </a:t>
          </a:r>
          <a:r>
            <a:rPr lang="en-GB" sz="2000" b="1" i="0" u="sng" dirty="0">
              <a:solidFill>
                <a:schemeClr val="tx1"/>
              </a:solidFill>
              <a:effectLst/>
            </a:rPr>
            <a:t>commission of the offence</a:t>
          </a:r>
          <a:r>
            <a:rPr lang="en-GB" sz="2000" b="0" i="0" dirty="0">
              <a:solidFill>
                <a:schemeClr val="tx1"/>
              </a:solidFill>
              <a:effectLst/>
            </a:rPr>
            <a:t> and the </a:t>
          </a:r>
          <a:r>
            <a:rPr lang="en-GB" sz="2000" b="1" i="0" u="sng" dirty="0">
              <a:solidFill>
                <a:schemeClr val="tx1"/>
              </a:solidFill>
              <a:effectLst/>
            </a:rPr>
            <a:t>identification of the offender</a:t>
          </a:r>
          <a:r>
            <a:rPr lang="en-GB" sz="2000" b="0" i="0" dirty="0">
              <a:solidFill>
                <a:schemeClr val="tx1"/>
              </a:solidFill>
              <a:effectLst/>
            </a:rPr>
            <a:t> can be wholly established by </a:t>
          </a:r>
          <a:r>
            <a:rPr lang="en-GB" sz="2000" b="1" i="0" u="sng" dirty="0">
              <a:solidFill>
                <a:schemeClr val="tx1"/>
              </a:solidFill>
              <a:effectLst/>
            </a:rPr>
            <a:t>police witnesses</a:t>
          </a:r>
          <a:r>
            <a:rPr lang="en-GB" sz="2000" b="0" i="0" dirty="0">
              <a:solidFill>
                <a:schemeClr val="tx1"/>
              </a:solidFill>
              <a:effectLst/>
            </a:rPr>
            <a:t> </a:t>
          </a:r>
          <a:r>
            <a:rPr lang="en-GB" sz="2000" b="1" i="0" u="none" dirty="0">
              <a:solidFill>
                <a:schemeClr val="tx1"/>
              </a:solidFill>
              <a:effectLst/>
            </a:rPr>
            <a:t>or</a:t>
          </a:r>
          <a:r>
            <a:rPr lang="en-GB" sz="2000" b="0" i="0" dirty="0">
              <a:solidFill>
                <a:schemeClr val="tx1"/>
              </a:solidFill>
              <a:effectLst/>
            </a:rPr>
            <a:t> there is </a:t>
          </a:r>
          <a:r>
            <a:rPr lang="en-GB" sz="2000" b="1" i="0" u="sng" dirty="0">
              <a:solidFill>
                <a:schemeClr val="tx1"/>
              </a:solidFill>
              <a:effectLst/>
            </a:rPr>
            <a:t>clear visually recorded evidence</a:t>
          </a:r>
          <a:r>
            <a:rPr lang="en-GB" sz="2000" b="1" i="0" u="none" dirty="0">
              <a:solidFill>
                <a:schemeClr val="tx1"/>
              </a:solidFill>
              <a:effectLst/>
            </a:rPr>
            <a:t> </a:t>
          </a:r>
          <a:r>
            <a:rPr lang="en-GB" sz="2000" b="0" i="0" dirty="0">
              <a:solidFill>
                <a:schemeClr val="tx1"/>
              </a:solidFill>
              <a:effectLst/>
            </a:rPr>
            <a:t>of the </a:t>
          </a:r>
          <a:r>
            <a:rPr lang="en-GB" sz="2000" b="1" i="0" u="sng" dirty="0">
              <a:solidFill>
                <a:schemeClr val="tx1"/>
              </a:solidFill>
              <a:effectLst/>
            </a:rPr>
            <a:t>offence being committed</a:t>
          </a:r>
          <a:r>
            <a:rPr lang="en-GB" sz="2000" b="0" i="0" dirty="0">
              <a:solidFill>
                <a:schemeClr val="tx1"/>
              </a:solidFill>
              <a:effectLst/>
            </a:rPr>
            <a:t> </a:t>
          </a:r>
          <a:r>
            <a:rPr lang="en-GB" sz="2000" b="1" i="0" dirty="0">
              <a:solidFill>
                <a:schemeClr val="tx1"/>
              </a:solidFill>
              <a:effectLst/>
            </a:rPr>
            <a:t>and</a:t>
          </a:r>
          <a:r>
            <a:rPr lang="en-GB" sz="2000" b="0" i="0" dirty="0">
              <a:solidFill>
                <a:schemeClr val="tx1"/>
              </a:solidFill>
              <a:effectLst/>
            </a:rPr>
            <a:t> of </a:t>
          </a:r>
          <a:r>
            <a:rPr lang="en-GB" sz="2000" b="1" i="0" u="sng" dirty="0">
              <a:solidFill>
                <a:schemeClr val="tx1"/>
              </a:solidFill>
              <a:effectLst/>
            </a:rPr>
            <a:t>the suspect being the offender.</a:t>
          </a:r>
          <a:endParaRPr lang="en-GB" sz="2800" b="0" i="0" dirty="0">
            <a:solidFill>
              <a:schemeClr val="tx1"/>
            </a:solidFill>
            <a:effectLst/>
          </a:endParaRPr>
        </a:p>
      </dgm:t>
    </dgm:pt>
    <dgm:pt modelId="{C99983E9-F3BE-40CF-B345-7FAB24AA69EF}" type="parTrans" cxnId="{844CB406-8AB9-42BE-8537-BE65166828B2}">
      <dgm:prSet/>
      <dgm:spPr/>
      <dgm:t>
        <a:bodyPr/>
        <a:lstStyle/>
        <a:p>
          <a:endParaRPr lang="en-GB"/>
        </a:p>
      </dgm:t>
    </dgm:pt>
    <dgm:pt modelId="{4379E52E-D92A-436D-B8D6-FDE5E5C2D4B2}" type="sibTrans" cxnId="{844CB406-8AB9-42BE-8537-BE65166828B2}">
      <dgm:prSet/>
      <dgm:spPr/>
      <dgm:t>
        <a:bodyPr/>
        <a:lstStyle/>
        <a:p>
          <a:endParaRPr lang="en-GB"/>
        </a:p>
      </dgm:t>
    </dgm:pt>
    <dgm:pt modelId="{2C414333-63B5-4775-8770-154785AC3772}" type="pres">
      <dgm:prSet presAssocID="{2FEDD7EF-D00C-4706-B1A3-27D4FFDD4B53}" presName="diagram" presStyleCnt="0">
        <dgm:presLayoutVars>
          <dgm:dir/>
          <dgm:resizeHandles val="exact"/>
        </dgm:presLayoutVars>
      </dgm:prSet>
      <dgm:spPr/>
    </dgm:pt>
    <dgm:pt modelId="{2EE444A2-6F21-444F-B439-ABEC75A2B8E3}" type="pres">
      <dgm:prSet presAssocID="{6A59B7FD-3C0F-451B-9A93-58D698F8374D}" presName="node" presStyleLbl="node1" presStyleIdx="0" presStyleCnt="2" custScaleX="77560" custScaleY="76595" custLinFactNeighborX="7572" custLinFactNeighborY="-395">
        <dgm:presLayoutVars>
          <dgm:bulletEnabled val="1"/>
        </dgm:presLayoutVars>
      </dgm:prSet>
      <dgm:spPr/>
    </dgm:pt>
    <dgm:pt modelId="{07D46A0F-861B-4D37-9ABB-49D812B102CD}" type="pres">
      <dgm:prSet presAssocID="{8E693A5F-17BB-4033-803C-9902E1E145BA}" presName="sibTrans" presStyleCnt="0"/>
      <dgm:spPr/>
    </dgm:pt>
    <dgm:pt modelId="{57038093-0F60-4DB3-97C7-EF5542FD4EB8}" type="pres">
      <dgm:prSet presAssocID="{28626E26-7DAE-45DA-95D4-E6B62D654ABD}" presName="node" presStyleLbl="node1" presStyleIdx="1" presStyleCnt="2" custScaleX="49658" custScaleY="61559" custLinFactNeighborX="333" custLinFactNeighborY="-111">
        <dgm:presLayoutVars>
          <dgm:bulletEnabled val="1"/>
        </dgm:presLayoutVars>
      </dgm:prSet>
      <dgm:spPr/>
    </dgm:pt>
  </dgm:ptLst>
  <dgm:cxnLst>
    <dgm:cxn modelId="{2B93A001-E67C-4587-9682-AC3399705DE0}" type="presOf" srcId="{28626E26-7DAE-45DA-95D4-E6B62D654ABD}" destId="{57038093-0F60-4DB3-97C7-EF5542FD4EB8}" srcOrd="0" destOrd="0" presId="urn:microsoft.com/office/officeart/2005/8/layout/default"/>
    <dgm:cxn modelId="{844CB406-8AB9-42BE-8537-BE65166828B2}" srcId="{2FEDD7EF-D00C-4706-B1A3-27D4FFDD4B53}" destId="{28626E26-7DAE-45DA-95D4-E6B62D654ABD}" srcOrd="1" destOrd="0" parTransId="{C99983E9-F3BE-40CF-B345-7FAB24AA69EF}" sibTransId="{4379E52E-D92A-436D-B8D6-FDE5E5C2D4B2}"/>
    <dgm:cxn modelId="{210DB12A-D42E-443C-A10C-65EF75782A6E}" srcId="{2FEDD7EF-D00C-4706-B1A3-27D4FFDD4B53}" destId="{6A59B7FD-3C0F-451B-9A93-58D698F8374D}" srcOrd="0" destOrd="0" parTransId="{F7F8CF54-6F39-406A-8162-817EAF32EE4A}" sibTransId="{8E693A5F-17BB-4033-803C-9902E1E145BA}"/>
    <dgm:cxn modelId="{6E7D8F58-4F1F-4AA6-8543-7B4B966F1456}" type="presOf" srcId="{2FEDD7EF-D00C-4706-B1A3-27D4FFDD4B53}" destId="{2C414333-63B5-4775-8770-154785AC3772}" srcOrd="0" destOrd="0" presId="urn:microsoft.com/office/officeart/2005/8/layout/default"/>
    <dgm:cxn modelId="{F7F10783-2F17-4BB6-BD25-0A4651833B33}" type="presOf" srcId="{6A59B7FD-3C0F-451B-9A93-58D698F8374D}" destId="{2EE444A2-6F21-444F-B439-ABEC75A2B8E3}" srcOrd="0" destOrd="0" presId="urn:microsoft.com/office/officeart/2005/8/layout/default"/>
    <dgm:cxn modelId="{58B8387A-9346-4573-A9F7-8FF687C2DBBA}" type="presParOf" srcId="{2C414333-63B5-4775-8770-154785AC3772}" destId="{2EE444A2-6F21-444F-B439-ABEC75A2B8E3}" srcOrd="0" destOrd="0" presId="urn:microsoft.com/office/officeart/2005/8/layout/default"/>
    <dgm:cxn modelId="{6777E18B-CA12-41D0-88BB-D0CB924C181F}" type="presParOf" srcId="{2C414333-63B5-4775-8770-154785AC3772}" destId="{07D46A0F-861B-4D37-9ABB-49D812B102CD}" srcOrd="1" destOrd="0" presId="urn:microsoft.com/office/officeart/2005/8/layout/default"/>
    <dgm:cxn modelId="{EC8DEFA7-C2BD-4497-A9AC-C153F10BC8B1}" type="presParOf" srcId="{2C414333-63B5-4775-8770-154785AC3772}" destId="{57038093-0F60-4DB3-97C7-EF5542FD4EB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3BEA071-F733-485F-9EB7-F2AD73BF0796}"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6A4B8996-27A7-47C6-9E30-84FDB35566B1}">
      <dgm:prSet phldrT="[Text]"/>
      <dgm:spPr>
        <a:solidFill>
          <a:schemeClr val="accent2">
            <a:lumMod val="60000"/>
            <a:lumOff val="40000"/>
          </a:schemeClr>
        </a:solidFill>
      </dgm:spPr>
      <dgm:t>
        <a:bodyPr/>
        <a:lstStyle/>
        <a:p>
          <a:r>
            <a:rPr lang="en-GB" dirty="0">
              <a:solidFill>
                <a:schemeClr val="tx1"/>
              </a:solidFill>
            </a:rPr>
            <a:t>You have been asked to submit a file of evidence in respect of an assault &amp; criminal damage arrest you have made. </a:t>
          </a:r>
        </a:p>
      </dgm:t>
    </dgm:pt>
    <dgm:pt modelId="{3C1E19E7-4BA6-4F65-9821-3FB85ADB04B0}" type="parTrans" cxnId="{E2EB542A-AC25-49B2-9320-0367F692B62D}">
      <dgm:prSet/>
      <dgm:spPr/>
      <dgm:t>
        <a:bodyPr/>
        <a:lstStyle/>
        <a:p>
          <a:endParaRPr lang="en-GB"/>
        </a:p>
      </dgm:t>
    </dgm:pt>
    <dgm:pt modelId="{46635570-13DF-485B-9292-ED929B40CB0E}" type="sibTrans" cxnId="{E2EB542A-AC25-49B2-9320-0367F692B62D}">
      <dgm:prSet/>
      <dgm:spPr/>
      <dgm:t>
        <a:bodyPr/>
        <a:lstStyle/>
        <a:p>
          <a:endParaRPr lang="en-GB"/>
        </a:p>
      </dgm:t>
    </dgm:pt>
    <dgm:pt modelId="{1D974E17-1479-4E49-B22F-8243A7B56CAF}">
      <dgm:prSet/>
      <dgm:spPr>
        <a:solidFill>
          <a:schemeClr val="accent2">
            <a:lumMod val="60000"/>
            <a:lumOff val="40000"/>
          </a:schemeClr>
        </a:solidFill>
      </dgm:spPr>
      <dgm:t>
        <a:bodyPr/>
        <a:lstStyle/>
        <a:p>
          <a:r>
            <a:rPr lang="en-GB" dirty="0">
              <a:solidFill>
                <a:schemeClr val="tx1"/>
              </a:solidFill>
            </a:rPr>
            <a:t>What information do you think CPS would need to prosecute your case?</a:t>
          </a:r>
        </a:p>
      </dgm:t>
    </dgm:pt>
    <dgm:pt modelId="{0703D2A1-0096-425A-BCC9-894212315FDE}" type="parTrans" cxnId="{6B998660-4AD7-42BE-B32E-08F6F8AEB58C}">
      <dgm:prSet/>
      <dgm:spPr/>
      <dgm:t>
        <a:bodyPr/>
        <a:lstStyle/>
        <a:p>
          <a:endParaRPr lang="en-GB"/>
        </a:p>
      </dgm:t>
    </dgm:pt>
    <dgm:pt modelId="{329C3CAE-8AAF-48D2-8D40-A664C5AA6759}" type="sibTrans" cxnId="{6B998660-4AD7-42BE-B32E-08F6F8AEB58C}">
      <dgm:prSet/>
      <dgm:spPr/>
      <dgm:t>
        <a:bodyPr/>
        <a:lstStyle/>
        <a:p>
          <a:endParaRPr lang="en-GB"/>
        </a:p>
      </dgm:t>
    </dgm:pt>
    <dgm:pt modelId="{CCEE6F9F-D90B-4598-9D98-C2D4862EDC29}" type="pres">
      <dgm:prSet presAssocID="{13BEA071-F733-485F-9EB7-F2AD73BF0796}" presName="diagram" presStyleCnt="0">
        <dgm:presLayoutVars>
          <dgm:dir/>
          <dgm:resizeHandles val="exact"/>
        </dgm:presLayoutVars>
      </dgm:prSet>
      <dgm:spPr/>
    </dgm:pt>
    <dgm:pt modelId="{F69708F8-0780-46C6-ADAE-98CFFA10E6FE}" type="pres">
      <dgm:prSet presAssocID="{6A4B8996-27A7-47C6-9E30-84FDB35566B1}" presName="node" presStyleLbl="node1" presStyleIdx="0" presStyleCnt="2">
        <dgm:presLayoutVars>
          <dgm:bulletEnabled val="1"/>
        </dgm:presLayoutVars>
      </dgm:prSet>
      <dgm:spPr/>
    </dgm:pt>
    <dgm:pt modelId="{C8AD1122-F40B-4D7D-A515-5BE73E8B036D}" type="pres">
      <dgm:prSet presAssocID="{46635570-13DF-485B-9292-ED929B40CB0E}" presName="sibTrans" presStyleCnt="0"/>
      <dgm:spPr/>
    </dgm:pt>
    <dgm:pt modelId="{9426BFE1-2EC9-4363-BED4-B0787EB7DCA6}" type="pres">
      <dgm:prSet presAssocID="{1D974E17-1479-4E49-B22F-8243A7B56CAF}" presName="node" presStyleLbl="node1" presStyleIdx="1" presStyleCnt="2">
        <dgm:presLayoutVars>
          <dgm:bulletEnabled val="1"/>
        </dgm:presLayoutVars>
      </dgm:prSet>
      <dgm:spPr/>
    </dgm:pt>
  </dgm:ptLst>
  <dgm:cxnLst>
    <dgm:cxn modelId="{E2EB542A-AC25-49B2-9320-0367F692B62D}" srcId="{13BEA071-F733-485F-9EB7-F2AD73BF0796}" destId="{6A4B8996-27A7-47C6-9E30-84FDB35566B1}" srcOrd="0" destOrd="0" parTransId="{3C1E19E7-4BA6-4F65-9821-3FB85ADB04B0}" sibTransId="{46635570-13DF-485B-9292-ED929B40CB0E}"/>
    <dgm:cxn modelId="{6B998660-4AD7-42BE-B32E-08F6F8AEB58C}" srcId="{13BEA071-F733-485F-9EB7-F2AD73BF0796}" destId="{1D974E17-1479-4E49-B22F-8243A7B56CAF}" srcOrd="1" destOrd="0" parTransId="{0703D2A1-0096-425A-BCC9-894212315FDE}" sibTransId="{329C3CAE-8AAF-48D2-8D40-A664C5AA6759}"/>
    <dgm:cxn modelId="{97C543AB-4412-4942-A768-273E0FC60715}" type="presOf" srcId="{13BEA071-F733-485F-9EB7-F2AD73BF0796}" destId="{CCEE6F9F-D90B-4598-9D98-C2D4862EDC29}" srcOrd="0" destOrd="0" presId="urn:microsoft.com/office/officeart/2005/8/layout/default"/>
    <dgm:cxn modelId="{68C354CD-458A-4E21-B997-62994FBDED7E}" type="presOf" srcId="{1D974E17-1479-4E49-B22F-8243A7B56CAF}" destId="{9426BFE1-2EC9-4363-BED4-B0787EB7DCA6}" srcOrd="0" destOrd="0" presId="urn:microsoft.com/office/officeart/2005/8/layout/default"/>
    <dgm:cxn modelId="{A6B1D3F2-8538-4BD1-A007-44F67EADD9EE}" type="presOf" srcId="{6A4B8996-27A7-47C6-9E30-84FDB35566B1}" destId="{F69708F8-0780-46C6-ADAE-98CFFA10E6FE}" srcOrd="0" destOrd="0" presId="urn:microsoft.com/office/officeart/2005/8/layout/default"/>
    <dgm:cxn modelId="{59C05E78-8356-44A6-95D5-6ABB915E5C5D}" type="presParOf" srcId="{CCEE6F9F-D90B-4598-9D98-C2D4862EDC29}" destId="{F69708F8-0780-46C6-ADAE-98CFFA10E6FE}" srcOrd="0" destOrd="0" presId="urn:microsoft.com/office/officeart/2005/8/layout/default"/>
    <dgm:cxn modelId="{6654B9E4-62AD-4F34-A5CD-DA916C5CB8F1}" type="presParOf" srcId="{CCEE6F9F-D90B-4598-9D98-C2D4862EDC29}" destId="{C8AD1122-F40B-4D7D-A515-5BE73E8B036D}" srcOrd="1" destOrd="0" presId="urn:microsoft.com/office/officeart/2005/8/layout/default"/>
    <dgm:cxn modelId="{CF9D03CB-F155-485F-BD8F-031FEE12E0B9}" type="presParOf" srcId="{CCEE6F9F-D90B-4598-9D98-C2D4862EDC29}" destId="{9426BFE1-2EC9-4363-BED4-B0787EB7DCA6}"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E85BEB8-0DA9-4863-A1D8-6C4E92A397C6}" type="doc">
      <dgm:prSet loTypeId="urn:microsoft.com/office/officeart/2005/8/layout/default" loCatId="list" qsTypeId="urn:microsoft.com/office/officeart/2005/8/quickstyle/simple1" qsCatId="simple" csTypeId="urn:microsoft.com/office/officeart/2005/8/colors/accent2_5" csCatId="accent2" phldr="1"/>
      <dgm:spPr/>
      <dgm:t>
        <a:bodyPr/>
        <a:lstStyle/>
        <a:p>
          <a:endParaRPr lang="en-GB"/>
        </a:p>
      </dgm:t>
    </dgm:pt>
    <dgm:pt modelId="{798999C0-1445-4F4F-B7B7-1C15F6FD3244}">
      <dgm:prSet phldrT="[Text]"/>
      <dgm:spPr/>
      <dgm:t>
        <a:bodyPr/>
        <a:lstStyle/>
        <a:p>
          <a:r>
            <a:rPr lang="en-GB" dirty="0">
              <a:solidFill>
                <a:schemeClr val="tx1"/>
              </a:solidFill>
            </a:rPr>
            <a:t>3. Non Key Evidence</a:t>
          </a:r>
        </a:p>
      </dgm:t>
    </dgm:pt>
    <dgm:pt modelId="{383AA516-A81C-478C-852B-36A8A8099D47}" type="parTrans" cxnId="{5C3760A9-79B5-402B-81FA-53F2144A2638}">
      <dgm:prSet/>
      <dgm:spPr/>
      <dgm:t>
        <a:bodyPr/>
        <a:lstStyle/>
        <a:p>
          <a:endParaRPr lang="en-GB"/>
        </a:p>
      </dgm:t>
    </dgm:pt>
    <dgm:pt modelId="{15DE8E96-B40F-4BC2-8D7E-E2A4557C0148}" type="sibTrans" cxnId="{5C3760A9-79B5-402B-81FA-53F2144A2638}">
      <dgm:prSet/>
      <dgm:spPr/>
      <dgm:t>
        <a:bodyPr/>
        <a:lstStyle/>
        <a:p>
          <a:endParaRPr lang="en-GB"/>
        </a:p>
      </dgm:t>
    </dgm:pt>
    <dgm:pt modelId="{02BC4912-73E1-49C3-8CA8-C2E1B7454933}">
      <dgm:prSet phldrT="[Text]"/>
      <dgm:spPr/>
      <dgm:t>
        <a:bodyPr/>
        <a:lstStyle/>
        <a:p>
          <a:r>
            <a:rPr lang="en-GB">
              <a:solidFill>
                <a:schemeClr val="tx1"/>
              </a:solidFill>
            </a:rPr>
            <a:t>4. Visually Recorded Evidence</a:t>
          </a:r>
          <a:endParaRPr lang="en-GB" dirty="0">
            <a:solidFill>
              <a:schemeClr val="tx1"/>
            </a:solidFill>
          </a:endParaRPr>
        </a:p>
      </dgm:t>
    </dgm:pt>
    <dgm:pt modelId="{9F8A1625-2EBD-4ECF-8488-C8F19CD584AB}" type="parTrans" cxnId="{491B5C6B-6C90-4368-97DB-6EFB630E3DF0}">
      <dgm:prSet/>
      <dgm:spPr/>
      <dgm:t>
        <a:bodyPr/>
        <a:lstStyle/>
        <a:p>
          <a:endParaRPr lang="en-GB"/>
        </a:p>
      </dgm:t>
    </dgm:pt>
    <dgm:pt modelId="{83AAB562-EB18-4AD7-88BD-2343A175FB43}" type="sibTrans" cxnId="{491B5C6B-6C90-4368-97DB-6EFB630E3DF0}">
      <dgm:prSet/>
      <dgm:spPr/>
      <dgm:t>
        <a:bodyPr/>
        <a:lstStyle/>
        <a:p>
          <a:endParaRPr lang="en-GB"/>
        </a:p>
      </dgm:t>
    </dgm:pt>
    <dgm:pt modelId="{57BA46D0-6D77-465C-B29E-70E33E2C84D5}">
      <dgm:prSet phldrT="[Text]"/>
      <dgm:spPr/>
      <dgm:t>
        <a:bodyPr/>
        <a:lstStyle/>
        <a:p>
          <a:r>
            <a:rPr lang="en-GB">
              <a:solidFill>
                <a:schemeClr val="tx1"/>
              </a:solidFill>
            </a:rPr>
            <a:t>5. Injuries</a:t>
          </a:r>
          <a:endParaRPr lang="en-GB" dirty="0">
            <a:solidFill>
              <a:schemeClr val="tx1"/>
            </a:solidFill>
          </a:endParaRPr>
        </a:p>
      </dgm:t>
    </dgm:pt>
    <dgm:pt modelId="{DB646CB1-7801-4B51-B00E-2D7A0F712813}" type="parTrans" cxnId="{AF42595C-47C4-485E-B75B-31BC8DC04707}">
      <dgm:prSet/>
      <dgm:spPr/>
      <dgm:t>
        <a:bodyPr/>
        <a:lstStyle/>
        <a:p>
          <a:endParaRPr lang="en-GB"/>
        </a:p>
      </dgm:t>
    </dgm:pt>
    <dgm:pt modelId="{33B046E7-E112-4A7A-883D-A6A6A68A1139}" type="sibTrans" cxnId="{AF42595C-47C4-485E-B75B-31BC8DC04707}">
      <dgm:prSet/>
      <dgm:spPr/>
      <dgm:t>
        <a:bodyPr/>
        <a:lstStyle/>
        <a:p>
          <a:endParaRPr lang="en-GB"/>
        </a:p>
      </dgm:t>
    </dgm:pt>
    <dgm:pt modelId="{19D3FD8F-F68D-4160-86C2-62F60E207B8F}">
      <dgm:prSet phldrT="[Text]"/>
      <dgm:spPr/>
      <dgm:t>
        <a:bodyPr/>
        <a:lstStyle/>
        <a:p>
          <a:r>
            <a:rPr lang="en-GB" dirty="0">
              <a:solidFill>
                <a:schemeClr val="tx1"/>
              </a:solidFill>
            </a:rPr>
            <a:t>6. Forensic Evidence</a:t>
          </a:r>
        </a:p>
      </dgm:t>
    </dgm:pt>
    <dgm:pt modelId="{619E5E0D-4F2E-4339-9E2A-BC7835D3581E}" type="parTrans" cxnId="{E40E6A25-0767-4BDE-989D-87B14EBCA215}">
      <dgm:prSet/>
      <dgm:spPr/>
      <dgm:t>
        <a:bodyPr/>
        <a:lstStyle/>
        <a:p>
          <a:endParaRPr lang="en-GB"/>
        </a:p>
      </dgm:t>
    </dgm:pt>
    <dgm:pt modelId="{073AFF5D-0A46-4F0E-85D4-4BDF8D541F64}" type="sibTrans" cxnId="{E40E6A25-0767-4BDE-989D-87B14EBCA215}">
      <dgm:prSet/>
      <dgm:spPr/>
      <dgm:t>
        <a:bodyPr/>
        <a:lstStyle/>
        <a:p>
          <a:endParaRPr lang="en-GB"/>
        </a:p>
      </dgm:t>
    </dgm:pt>
    <dgm:pt modelId="{8145D1B6-4C0E-4161-8F41-0595CA9EC4F2}">
      <dgm:prSet phldrT="[Text]"/>
      <dgm:spPr/>
      <dgm:t>
        <a:bodyPr/>
        <a:lstStyle/>
        <a:p>
          <a:r>
            <a:rPr lang="en-GB">
              <a:solidFill>
                <a:schemeClr val="tx1"/>
              </a:solidFill>
            </a:rPr>
            <a:t>7. DIP Testing</a:t>
          </a:r>
          <a:endParaRPr lang="en-GB" dirty="0">
            <a:solidFill>
              <a:schemeClr val="tx1"/>
            </a:solidFill>
          </a:endParaRPr>
        </a:p>
      </dgm:t>
    </dgm:pt>
    <dgm:pt modelId="{A0B23228-A9C8-481C-ABEF-4F68DB7972FD}" type="parTrans" cxnId="{C0A83310-3640-4E77-B4A1-599EA4EFB84F}">
      <dgm:prSet/>
      <dgm:spPr/>
      <dgm:t>
        <a:bodyPr/>
        <a:lstStyle/>
        <a:p>
          <a:endParaRPr lang="en-GB"/>
        </a:p>
      </dgm:t>
    </dgm:pt>
    <dgm:pt modelId="{2603D209-0665-474C-8558-63289187CA80}" type="sibTrans" cxnId="{C0A83310-3640-4E77-B4A1-599EA4EFB84F}">
      <dgm:prSet/>
      <dgm:spPr/>
      <dgm:t>
        <a:bodyPr/>
        <a:lstStyle/>
        <a:p>
          <a:endParaRPr lang="en-GB"/>
        </a:p>
      </dgm:t>
    </dgm:pt>
    <dgm:pt modelId="{01CA097E-1A4A-4766-8D72-640557CEA8FA}">
      <dgm:prSet/>
      <dgm:spPr/>
      <dgm:t>
        <a:bodyPr/>
        <a:lstStyle/>
        <a:p>
          <a:r>
            <a:rPr lang="en-GB" dirty="0">
              <a:solidFill>
                <a:schemeClr val="tx1"/>
              </a:solidFill>
            </a:rPr>
            <a:t>8. Application for Orders on Conviction</a:t>
          </a:r>
        </a:p>
      </dgm:t>
    </dgm:pt>
    <dgm:pt modelId="{B90FA42A-5C07-4C8E-90AD-5D95BD0F6093}" type="parTrans" cxnId="{D90C4D97-C7FD-4AA8-B391-6CB5AC8DB389}">
      <dgm:prSet/>
      <dgm:spPr/>
      <dgm:t>
        <a:bodyPr/>
        <a:lstStyle/>
        <a:p>
          <a:endParaRPr lang="en-GB"/>
        </a:p>
      </dgm:t>
    </dgm:pt>
    <dgm:pt modelId="{445942F6-FE76-49C4-8C4F-AABF9E1E3349}" type="sibTrans" cxnId="{D90C4D97-C7FD-4AA8-B391-6CB5AC8DB389}">
      <dgm:prSet/>
      <dgm:spPr/>
      <dgm:t>
        <a:bodyPr/>
        <a:lstStyle/>
        <a:p>
          <a:endParaRPr lang="en-GB"/>
        </a:p>
      </dgm:t>
    </dgm:pt>
    <dgm:pt modelId="{4D1EA829-251A-4C6D-87B7-95C37680991A}">
      <dgm:prSet/>
      <dgm:spPr/>
      <dgm:t>
        <a:bodyPr/>
        <a:lstStyle/>
        <a:p>
          <a:r>
            <a:rPr lang="en-GB">
              <a:solidFill>
                <a:schemeClr val="tx1"/>
              </a:solidFill>
            </a:rPr>
            <a:t>9. Application for Compensation</a:t>
          </a:r>
          <a:endParaRPr lang="en-GB" dirty="0">
            <a:solidFill>
              <a:schemeClr val="tx1"/>
            </a:solidFill>
          </a:endParaRPr>
        </a:p>
      </dgm:t>
    </dgm:pt>
    <dgm:pt modelId="{F1A6499A-AD69-4325-A796-C4EFA93917B7}" type="parTrans" cxnId="{4C5B916C-6B5B-4896-944E-BF1A42489C29}">
      <dgm:prSet/>
      <dgm:spPr/>
      <dgm:t>
        <a:bodyPr/>
        <a:lstStyle/>
        <a:p>
          <a:endParaRPr lang="en-GB"/>
        </a:p>
      </dgm:t>
    </dgm:pt>
    <dgm:pt modelId="{B6FA0C6F-B39B-436C-BF6A-840A26A2A4E0}" type="sibTrans" cxnId="{4C5B916C-6B5B-4896-944E-BF1A42489C29}">
      <dgm:prSet/>
      <dgm:spPr/>
      <dgm:t>
        <a:bodyPr/>
        <a:lstStyle/>
        <a:p>
          <a:endParaRPr lang="en-GB"/>
        </a:p>
      </dgm:t>
    </dgm:pt>
    <dgm:pt modelId="{89C28238-355E-4FC6-90D6-987A68FE5C28}">
      <dgm:prSet/>
      <dgm:spPr/>
      <dgm:t>
        <a:bodyPr/>
        <a:lstStyle/>
        <a:p>
          <a:r>
            <a:rPr lang="en-GB">
              <a:solidFill>
                <a:schemeClr val="tx1"/>
              </a:solidFill>
            </a:rPr>
            <a:t>10. Other</a:t>
          </a:r>
          <a:endParaRPr lang="en-GB" dirty="0">
            <a:solidFill>
              <a:schemeClr val="tx1"/>
            </a:solidFill>
          </a:endParaRPr>
        </a:p>
      </dgm:t>
    </dgm:pt>
    <dgm:pt modelId="{E69FD762-F482-40B5-9BCE-01043A471E8D}" type="parTrans" cxnId="{E81E80CF-74BA-444C-A1A4-19A10D8CB6A3}">
      <dgm:prSet/>
      <dgm:spPr/>
      <dgm:t>
        <a:bodyPr/>
        <a:lstStyle/>
        <a:p>
          <a:endParaRPr lang="en-GB"/>
        </a:p>
      </dgm:t>
    </dgm:pt>
    <dgm:pt modelId="{BF32484F-5191-477A-AF63-E41CA08E37B2}" type="sibTrans" cxnId="{E81E80CF-74BA-444C-A1A4-19A10D8CB6A3}">
      <dgm:prSet/>
      <dgm:spPr/>
      <dgm:t>
        <a:bodyPr/>
        <a:lstStyle/>
        <a:p>
          <a:endParaRPr lang="en-GB"/>
        </a:p>
      </dgm:t>
    </dgm:pt>
    <dgm:pt modelId="{5AF9320E-68BD-46A9-B38E-BFB948D19CEE}">
      <dgm:prSet/>
      <dgm:spPr/>
      <dgm:t>
        <a:bodyPr/>
        <a:lstStyle/>
        <a:p>
          <a:r>
            <a:rPr lang="en-GB" dirty="0">
              <a:solidFill>
                <a:schemeClr val="tx1"/>
              </a:solidFill>
            </a:rPr>
            <a:t>11. Officer’s Certification</a:t>
          </a:r>
        </a:p>
      </dgm:t>
    </dgm:pt>
    <dgm:pt modelId="{4843B7D0-FC9A-4C2A-AC40-D94B947D5445}" type="parTrans" cxnId="{97339D67-85A0-4019-93A1-76CD11FF9BE4}">
      <dgm:prSet/>
      <dgm:spPr/>
      <dgm:t>
        <a:bodyPr/>
        <a:lstStyle/>
        <a:p>
          <a:endParaRPr lang="en-GB"/>
        </a:p>
      </dgm:t>
    </dgm:pt>
    <dgm:pt modelId="{D30174C0-F148-420C-9D32-EB0787CEDCED}" type="sibTrans" cxnId="{97339D67-85A0-4019-93A1-76CD11FF9BE4}">
      <dgm:prSet/>
      <dgm:spPr/>
      <dgm:t>
        <a:bodyPr/>
        <a:lstStyle/>
        <a:p>
          <a:endParaRPr lang="en-GB"/>
        </a:p>
      </dgm:t>
    </dgm:pt>
    <dgm:pt modelId="{42D207B9-BE78-46B7-BDDC-26C4BF98DDAE}">
      <dgm:prSet/>
      <dgm:spPr/>
      <dgm:t>
        <a:bodyPr/>
        <a:lstStyle/>
        <a:p>
          <a:r>
            <a:rPr lang="en-GB" dirty="0">
              <a:solidFill>
                <a:schemeClr val="tx1"/>
              </a:solidFill>
            </a:rPr>
            <a:t>12. Supervisor’s Certification</a:t>
          </a:r>
        </a:p>
      </dgm:t>
    </dgm:pt>
    <dgm:pt modelId="{1BBAC446-ABD3-4445-A830-42EF6A3B993C}" type="parTrans" cxnId="{64E669A8-7832-4E52-A135-9CCB08FD6FE8}">
      <dgm:prSet/>
      <dgm:spPr/>
      <dgm:t>
        <a:bodyPr/>
        <a:lstStyle/>
        <a:p>
          <a:endParaRPr lang="en-GB"/>
        </a:p>
      </dgm:t>
    </dgm:pt>
    <dgm:pt modelId="{E6EB7AC3-CD4E-4523-A25A-12A395023BE8}" type="sibTrans" cxnId="{64E669A8-7832-4E52-A135-9CCB08FD6FE8}">
      <dgm:prSet/>
      <dgm:spPr/>
      <dgm:t>
        <a:bodyPr/>
        <a:lstStyle/>
        <a:p>
          <a:endParaRPr lang="en-GB"/>
        </a:p>
      </dgm:t>
    </dgm:pt>
    <dgm:pt modelId="{F4C716A7-684C-45DE-B6F1-05EB807E1937}" type="pres">
      <dgm:prSet presAssocID="{BE85BEB8-0DA9-4863-A1D8-6C4E92A397C6}" presName="diagram" presStyleCnt="0">
        <dgm:presLayoutVars>
          <dgm:dir/>
          <dgm:resizeHandles val="exact"/>
        </dgm:presLayoutVars>
      </dgm:prSet>
      <dgm:spPr/>
    </dgm:pt>
    <dgm:pt modelId="{3141EC05-9EF4-4333-8D20-D68C0FDDC102}" type="pres">
      <dgm:prSet presAssocID="{798999C0-1445-4F4F-B7B7-1C15F6FD3244}" presName="node" presStyleLbl="node1" presStyleIdx="0" presStyleCnt="10">
        <dgm:presLayoutVars>
          <dgm:bulletEnabled val="1"/>
        </dgm:presLayoutVars>
      </dgm:prSet>
      <dgm:spPr/>
    </dgm:pt>
    <dgm:pt modelId="{5D874337-0A76-41D2-9608-18E108CB340C}" type="pres">
      <dgm:prSet presAssocID="{15DE8E96-B40F-4BC2-8D7E-E2A4557C0148}" presName="sibTrans" presStyleCnt="0"/>
      <dgm:spPr/>
    </dgm:pt>
    <dgm:pt modelId="{0D482A19-F061-419A-9338-8888AE2C2CB6}" type="pres">
      <dgm:prSet presAssocID="{02BC4912-73E1-49C3-8CA8-C2E1B7454933}" presName="node" presStyleLbl="node1" presStyleIdx="1" presStyleCnt="10">
        <dgm:presLayoutVars>
          <dgm:bulletEnabled val="1"/>
        </dgm:presLayoutVars>
      </dgm:prSet>
      <dgm:spPr/>
    </dgm:pt>
    <dgm:pt modelId="{ED688781-AC89-4552-A482-F58FDDCD2F84}" type="pres">
      <dgm:prSet presAssocID="{83AAB562-EB18-4AD7-88BD-2343A175FB43}" presName="sibTrans" presStyleCnt="0"/>
      <dgm:spPr/>
    </dgm:pt>
    <dgm:pt modelId="{F89E9AD1-FAF6-4E90-9DDD-65B9AA5A7A9A}" type="pres">
      <dgm:prSet presAssocID="{57BA46D0-6D77-465C-B29E-70E33E2C84D5}" presName="node" presStyleLbl="node1" presStyleIdx="2" presStyleCnt="10">
        <dgm:presLayoutVars>
          <dgm:bulletEnabled val="1"/>
        </dgm:presLayoutVars>
      </dgm:prSet>
      <dgm:spPr/>
    </dgm:pt>
    <dgm:pt modelId="{89127B4B-CD9E-4B66-A997-AFE0DAEEA83E}" type="pres">
      <dgm:prSet presAssocID="{33B046E7-E112-4A7A-883D-A6A6A68A1139}" presName="sibTrans" presStyleCnt="0"/>
      <dgm:spPr/>
    </dgm:pt>
    <dgm:pt modelId="{8E493105-EEF5-43D5-8AD5-64257179DD7E}" type="pres">
      <dgm:prSet presAssocID="{19D3FD8F-F68D-4160-86C2-62F60E207B8F}" presName="node" presStyleLbl="node1" presStyleIdx="3" presStyleCnt="10">
        <dgm:presLayoutVars>
          <dgm:bulletEnabled val="1"/>
        </dgm:presLayoutVars>
      </dgm:prSet>
      <dgm:spPr/>
    </dgm:pt>
    <dgm:pt modelId="{6573863D-BD8A-480B-9501-64D23E358B54}" type="pres">
      <dgm:prSet presAssocID="{073AFF5D-0A46-4F0E-85D4-4BDF8D541F64}" presName="sibTrans" presStyleCnt="0"/>
      <dgm:spPr/>
    </dgm:pt>
    <dgm:pt modelId="{2C4E5A20-544F-4F16-9BD1-E7BF3E50B058}" type="pres">
      <dgm:prSet presAssocID="{8145D1B6-4C0E-4161-8F41-0595CA9EC4F2}" presName="node" presStyleLbl="node1" presStyleIdx="4" presStyleCnt="10">
        <dgm:presLayoutVars>
          <dgm:bulletEnabled val="1"/>
        </dgm:presLayoutVars>
      </dgm:prSet>
      <dgm:spPr/>
    </dgm:pt>
    <dgm:pt modelId="{B3EB476A-D3EB-4716-A182-3009EF346419}" type="pres">
      <dgm:prSet presAssocID="{2603D209-0665-474C-8558-63289187CA80}" presName="sibTrans" presStyleCnt="0"/>
      <dgm:spPr/>
    </dgm:pt>
    <dgm:pt modelId="{01D2B189-D5AB-4291-8FCC-D203FD1354D6}" type="pres">
      <dgm:prSet presAssocID="{01CA097E-1A4A-4766-8D72-640557CEA8FA}" presName="node" presStyleLbl="node1" presStyleIdx="5" presStyleCnt="10">
        <dgm:presLayoutVars>
          <dgm:bulletEnabled val="1"/>
        </dgm:presLayoutVars>
      </dgm:prSet>
      <dgm:spPr/>
    </dgm:pt>
    <dgm:pt modelId="{E5F600CE-8AEA-46A4-9DE7-DC95657AAD81}" type="pres">
      <dgm:prSet presAssocID="{445942F6-FE76-49C4-8C4F-AABF9E1E3349}" presName="sibTrans" presStyleCnt="0"/>
      <dgm:spPr/>
    </dgm:pt>
    <dgm:pt modelId="{B4FA99C0-C089-4C99-A6BE-F05A0D0F0476}" type="pres">
      <dgm:prSet presAssocID="{4D1EA829-251A-4C6D-87B7-95C37680991A}" presName="node" presStyleLbl="node1" presStyleIdx="6" presStyleCnt="10">
        <dgm:presLayoutVars>
          <dgm:bulletEnabled val="1"/>
        </dgm:presLayoutVars>
      </dgm:prSet>
      <dgm:spPr/>
    </dgm:pt>
    <dgm:pt modelId="{6BB08694-B590-4E6E-AC8B-FFAC8FC165A4}" type="pres">
      <dgm:prSet presAssocID="{B6FA0C6F-B39B-436C-BF6A-840A26A2A4E0}" presName="sibTrans" presStyleCnt="0"/>
      <dgm:spPr/>
    </dgm:pt>
    <dgm:pt modelId="{C2D76DDA-0545-4DE2-85E7-FF248B7C5826}" type="pres">
      <dgm:prSet presAssocID="{89C28238-355E-4FC6-90D6-987A68FE5C28}" presName="node" presStyleLbl="node1" presStyleIdx="7" presStyleCnt="10">
        <dgm:presLayoutVars>
          <dgm:bulletEnabled val="1"/>
        </dgm:presLayoutVars>
      </dgm:prSet>
      <dgm:spPr/>
    </dgm:pt>
    <dgm:pt modelId="{C2DB93A7-D035-41E3-B4D9-9DB6008741AD}" type="pres">
      <dgm:prSet presAssocID="{BF32484F-5191-477A-AF63-E41CA08E37B2}" presName="sibTrans" presStyleCnt="0"/>
      <dgm:spPr/>
    </dgm:pt>
    <dgm:pt modelId="{868A30D5-1949-4D97-92C3-B81C57FC8389}" type="pres">
      <dgm:prSet presAssocID="{5AF9320E-68BD-46A9-B38E-BFB948D19CEE}" presName="node" presStyleLbl="node1" presStyleIdx="8" presStyleCnt="10" custLinFactNeighborX="0" custLinFactNeighborY="2815">
        <dgm:presLayoutVars>
          <dgm:bulletEnabled val="1"/>
        </dgm:presLayoutVars>
      </dgm:prSet>
      <dgm:spPr/>
    </dgm:pt>
    <dgm:pt modelId="{0307CA39-7B2B-4E35-9B46-441327D6691E}" type="pres">
      <dgm:prSet presAssocID="{D30174C0-F148-420C-9D32-EB0787CEDCED}" presName="sibTrans" presStyleCnt="0"/>
      <dgm:spPr/>
    </dgm:pt>
    <dgm:pt modelId="{CAC04A2E-214F-406B-9300-BC015CA431F0}" type="pres">
      <dgm:prSet presAssocID="{42D207B9-BE78-46B7-BDDC-26C4BF98DDAE}" presName="node" presStyleLbl="node1" presStyleIdx="9" presStyleCnt="10">
        <dgm:presLayoutVars>
          <dgm:bulletEnabled val="1"/>
        </dgm:presLayoutVars>
      </dgm:prSet>
      <dgm:spPr/>
    </dgm:pt>
  </dgm:ptLst>
  <dgm:cxnLst>
    <dgm:cxn modelId="{C0A83310-3640-4E77-B4A1-599EA4EFB84F}" srcId="{BE85BEB8-0DA9-4863-A1D8-6C4E92A397C6}" destId="{8145D1B6-4C0E-4161-8F41-0595CA9EC4F2}" srcOrd="4" destOrd="0" parTransId="{A0B23228-A9C8-481C-ABEF-4F68DB7972FD}" sibTransId="{2603D209-0665-474C-8558-63289187CA80}"/>
    <dgm:cxn modelId="{1772821A-8349-4E7D-8E7C-CAF56ACDFFA9}" type="presOf" srcId="{01CA097E-1A4A-4766-8D72-640557CEA8FA}" destId="{01D2B189-D5AB-4291-8FCC-D203FD1354D6}" srcOrd="0" destOrd="0" presId="urn:microsoft.com/office/officeart/2005/8/layout/default"/>
    <dgm:cxn modelId="{E40E6A25-0767-4BDE-989D-87B14EBCA215}" srcId="{BE85BEB8-0DA9-4863-A1D8-6C4E92A397C6}" destId="{19D3FD8F-F68D-4160-86C2-62F60E207B8F}" srcOrd="3" destOrd="0" parTransId="{619E5E0D-4F2E-4339-9E2A-BC7835D3581E}" sibTransId="{073AFF5D-0A46-4F0E-85D4-4BDF8D541F64}"/>
    <dgm:cxn modelId="{6C4D902A-A6F5-48EE-95BF-0FDC30AE070D}" type="presOf" srcId="{89C28238-355E-4FC6-90D6-987A68FE5C28}" destId="{C2D76DDA-0545-4DE2-85E7-FF248B7C5826}" srcOrd="0" destOrd="0" presId="urn:microsoft.com/office/officeart/2005/8/layout/default"/>
    <dgm:cxn modelId="{AF42595C-47C4-485E-B75B-31BC8DC04707}" srcId="{BE85BEB8-0DA9-4863-A1D8-6C4E92A397C6}" destId="{57BA46D0-6D77-465C-B29E-70E33E2C84D5}" srcOrd="2" destOrd="0" parTransId="{DB646CB1-7801-4B51-B00E-2D7A0F712813}" sibTransId="{33B046E7-E112-4A7A-883D-A6A6A68A1139}"/>
    <dgm:cxn modelId="{752C5762-0ADC-4C97-9AD1-148880D3D5E3}" type="presOf" srcId="{42D207B9-BE78-46B7-BDDC-26C4BF98DDAE}" destId="{CAC04A2E-214F-406B-9300-BC015CA431F0}" srcOrd="0" destOrd="0" presId="urn:microsoft.com/office/officeart/2005/8/layout/default"/>
    <dgm:cxn modelId="{9D714365-C0E7-4B2B-A243-8DD0C6CAF68F}" type="presOf" srcId="{798999C0-1445-4F4F-B7B7-1C15F6FD3244}" destId="{3141EC05-9EF4-4333-8D20-D68C0FDDC102}" srcOrd="0" destOrd="0" presId="urn:microsoft.com/office/officeart/2005/8/layout/default"/>
    <dgm:cxn modelId="{A17E7366-2A82-4629-8E0E-C514A93BD973}" type="presOf" srcId="{5AF9320E-68BD-46A9-B38E-BFB948D19CEE}" destId="{868A30D5-1949-4D97-92C3-B81C57FC8389}" srcOrd="0" destOrd="0" presId="urn:microsoft.com/office/officeart/2005/8/layout/default"/>
    <dgm:cxn modelId="{97339D67-85A0-4019-93A1-76CD11FF9BE4}" srcId="{BE85BEB8-0DA9-4863-A1D8-6C4E92A397C6}" destId="{5AF9320E-68BD-46A9-B38E-BFB948D19CEE}" srcOrd="8" destOrd="0" parTransId="{4843B7D0-FC9A-4C2A-AC40-D94B947D5445}" sibTransId="{D30174C0-F148-420C-9D32-EB0787CEDCED}"/>
    <dgm:cxn modelId="{491B5C6B-6C90-4368-97DB-6EFB630E3DF0}" srcId="{BE85BEB8-0DA9-4863-A1D8-6C4E92A397C6}" destId="{02BC4912-73E1-49C3-8CA8-C2E1B7454933}" srcOrd="1" destOrd="0" parTransId="{9F8A1625-2EBD-4ECF-8488-C8F19CD584AB}" sibTransId="{83AAB562-EB18-4AD7-88BD-2343A175FB43}"/>
    <dgm:cxn modelId="{4C5B916C-6B5B-4896-944E-BF1A42489C29}" srcId="{BE85BEB8-0DA9-4863-A1D8-6C4E92A397C6}" destId="{4D1EA829-251A-4C6D-87B7-95C37680991A}" srcOrd="6" destOrd="0" parTransId="{F1A6499A-AD69-4325-A796-C4EFA93917B7}" sibTransId="{B6FA0C6F-B39B-436C-BF6A-840A26A2A4E0}"/>
    <dgm:cxn modelId="{43930E7D-A88F-4810-BE23-D817EB2CC0C8}" type="presOf" srcId="{02BC4912-73E1-49C3-8CA8-C2E1B7454933}" destId="{0D482A19-F061-419A-9338-8888AE2C2CB6}" srcOrd="0" destOrd="0" presId="urn:microsoft.com/office/officeart/2005/8/layout/default"/>
    <dgm:cxn modelId="{D90C4D97-C7FD-4AA8-B391-6CB5AC8DB389}" srcId="{BE85BEB8-0DA9-4863-A1D8-6C4E92A397C6}" destId="{01CA097E-1A4A-4766-8D72-640557CEA8FA}" srcOrd="5" destOrd="0" parTransId="{B90FA42A-5C07-4C8E-90AD-5D95BD0F6093}" sibTransId="{445942F6-FE76-49C4-8C4F-AABF9E1E3349}"/>
    <dgm:cxn modelId="{64E669A8-7832-4E52-A135-9CCB08FD6FE8}" srcId="{BE85BEB8-0DA9-4863-A1D8-6C4E92A397C6}" destId="{42D207B9-BE78-46B7-BDDC-26C4BF98DDAE}" srcOrd="9" destOrd="0" parTransId="{1BBAC446-ABD3-4445-A830-42EF6A3B993C}" sibTransId="{E6EB7AC3-CD4E-4523-A25A-12A395023BE8}"/>
    <dgm:cxn modelId="{5C3760A9-79B5-402B-81FA-53F2144A2638}" srcId="{BE85BEB8-0DA9-4863-A1D8-6C4E92A397C6}" destId="{798999C0-1445-4F4F-B7B7-1C15F6FD3244}" srcOrd="0" destOrd="0" parTransId="{383AA516-A81C-478C-852B-36A8A8099D47}" sibTransId="{15DE8E96-B40F-4BC2-8D7E-E2A4557C0148}"/>
    <dgm:cxn modelId="{AB27D8C0-DDEF-4961-9EE5-09104AE71F39}" type="presOf" srcId="{BE85BEB8-0DA9-4863-A1D8-6C4E92A397C6}" destId="{F4C716A7-684C-45DE-B6F1-05EB807E1937}" srcOrd="0" destOrd="0" presId="urn:microsoft.com/office/officeart/2005/8/layout/default"/>
    <dgm:cxn modelId="{6AC04AC5-33EE-4C21-A6E6-12D1BD498A95}" type="presOf" srcId="{8145D1B6-4C0E-4161-8F41-0595CA9EC4F2}" destId="{2C4E5A20-544F-4F16-9BD1-E7BF3E50B058}" srcOrd="0" destOrd="0" presId="urn:microsoft.com/office/officeart/2005/8/layout/default"/>
    <dgm:cxn modelId="{E81E80CF-74BA-444C-A1A4-19A10D8CB6A3}" srcId="{BE85BEB8-0DA9-4863-A1D8-6C4E92A397C6}" destId="{89C28238-355E-4FC6-90D6-987A68FE5C28}" srcOrd="7" destOrd="0" parTransId="{E69FD762-F482-40B5-9BCE-01043A471E8D}" sibTransId="{BF32484F-5191-477A-AF63-E41CA08E37B2}"/>
    <dgm:cxn modelId="{B3FE06D4-2287-48B6-AD20-D70D80355666}" type="presOf" srcId="{57BA46D0-6D77-465C-B29E-70E33E2C84D5}" destId="{F89E9AD1-FAF6-4E90-9DDD-65B9AA5A7A9A}" srcOrd="0" destOrd="0" presId="urn:microsoft.com/office/officeart/2005/8/layout/default"/>
    <dgm:cxn modelId="{92964DE3-F4B8-4354-9DF9-3A2DC43F8413}" type="presOf" srcId="{19D3FD8F-F68D-4160-86C2-62F60E207B8F}" destId="{8E493105-EEF5-43D5-8AD5-64257179DD7E}" srcOrd="0" destOrd="0" presId="urn:microsoft.com/office/officeart/2005/8/layout/default"/>
    <dgm:cxn modelId="{5450C3EE-02E3-4490-A5F2-115DCCB17113}" type="presOf" srcId="{4D1EA829-251A-4C6D-87B7-95C37680991A}" destId="{B4FA99C0-C089-4C99-A6BE-F05A0D0F0476}" srcOrd="0" destOrd="0" presId="urn:microsoft.com/office/officeart/2005/8/layout/default"/>
    <dgm:cxn modelId="{BC583A4A-E28C-4327-9A84-BCB2C623F483}" type="presParOf" srcId="{F4C716A7-684C-45DE-B6F1-05EB807E1937}" destId="{3141EC05-9EF4-4333-8D20-D68C0FDDC102}" srcOrd="0" destOrd="0" presId="urn:microsoft.com/office/officeart/2005/8/layout/default"/>
    <dgm:cxn modelId="{529FADA0-4440-44BE-B351-3149A1E7B026}" type="presParOf" srcId="{F4C716A7-684C-45DE-B6F1-05EB807E1937}" destId="{5D874337-0A76-41D2-9608-18E108CB340C}" srcOrd="1" destOrd="0" presId="urn:microsoft.com/office/officeart/2005/8/layout/default"/>
    <dgm:cxn modelId="{48A66F5E-FFF9-4637-93EA-6AAD12918B01}" type="presParOf" srcId="{F4C716A7-684C-45DE-B6F1-05EB807E1937}" destId="{0D482A19-F061-419A-9338-8888AE2C2CB6}" srcOrd="2" destOrd="0" presId="urn:microsoft.com/office/officeart/2005/8/layout/default"/>
    <dgm:cxn modelId="{4F8C0332-3AC5-43BC-A01C-D4030559C02D}" type="presParOf" srcId="{F4C716A7-684C-45DE-B6F1-05EB807E1937}" destId="{ED688781-AC89-4552-A482-F58FDDCD2F84}" srcOrd="3" destOrd="0" presId="urn:microsoft.com/office/officeart/2005/8/layout/default"/>
    <dgm:cxn modelId="{CAE0D440-3529-421F-B4A7-7730F5655BD5}" type="presParOf" srcId="{F4C716A7-684C-45DE-B6F1-05EB807E1937}" destId="{F89E9AD1-FAF6-4E90-9DDD-65B9AA5A7A9A}" srcOrd="4" destOrd="0" presId="urn:microsoft.com/office/officeart/2005/8/layout/default"/>
    <dgm:cxn modelId="{43F2930B-8A90-43E7-981B-74AD75001B0C}" type="presParOf" srcId="{F4C716A7-684C-45DE-B6F1-05EB807E1937}" destId="{89127B4B-CD9E-4B66-A997-AFE0DAEEA83E}" srcOrd="5" destOrd="0" presId="urn:microsoft.com/office/officeart/2005/8/layout/default"/>
    <dgm:cxn modelId="{3845701D-90AE-4A00-B917-1D2F19C54BCB}" type="presParOf" srcId="{F4C716A7-684C-45DE-B6F1-05EB807E1937}" destId="{8E493105-EEF5-43D5-8AD5-64257179DD7E}" srcOrd="6" destOrd="0" presId="urn:microsoft.com/office/officeart/2005/8/layout/default"/>
    <dgm:cxn modelId="{EB3707BA-0949-4059-A9D1-38EA2378F5F1}" type="presParOf" srcId="{F4C716A7-684C-45DE-B6F1-05EB807E1937}" destId="{6573863D-BD8A-480B-9501-64D23E358B54}" srcOrd="7" destOrd="0" presId="urn:microsoft.com/office/officeart/2005/8/layout/default"/>
    <dgm:cxn modelId="{28A3C780-743A-4C4E-B426-A50B57F53134}" type="presParOf" srcId="{F4C716A7-684C-45DE-B6F1-05EB807E1937}" destId="{2C4E5A20-544F-4F16-9BD1-E7BF3E50B058}" srcOrd="8" destOrd="0" presId="urn:microsoft.com/office/officeart/2005/8/layout/default"/>
    <dgm:cxn modelId="{7CB8D520-DDFD-4361-B208-9D5E2E0A4575}" type="presParOf" srcId="{F4C716A7-684C-45DE-B6F1-05EB807E1937}" destId="{B3EB476A-D3EB-4716-A182-3009EF346419}" srcOrd="9" destOrd="0" presId="urn:microsoft.com/office/officeart/2005/8/layout/default"/>
    <dgm:cxn modelId="{702B96E9-A594-4B4F-B551-8BD2367E88FC}" type="presParOf" srcId="{F4C716A7-684C-45DE-B6F1-05EB807E1937}" destId="{01D2B189-D5AB-4291-8FCC-D203FD1354D6}" srcOrd="10" destOrd="0" presId="urn:microsoft.com/office/officeart/2005/8/layout/default"/>
    <dgm:cxn modelId="{1CAD3FD3-A911-4A9D-998F-3B1720204A13}" type="presParOf" srcId="{F4C716A7-684C-45DE-B6F1-05EB807E1937}" destId="{E5F600CE-8AEA-46A4-9DE7-DC95657AAD81}" srcOrd="11" destOrd="0" presId="urn:microsoft.com/office/officeart/2005/8/layout/default"/>
    <dgm:cxn modelId="{E3CD6093-B850-420F-A5E1-732CBDD21E18}" type="presParOf" srcId="{F4C716A7-684C-45DE-B6F1-05EB807E1937}" destId="{B4FA99C0-C089-4C99-A6BE-F05A0D0F0476}" srcOrd="12" destOrd="0" presId="urn:microsoft.com/office/officeart/2005/8/layout/default"/>
    <dgm:cxn modelId="{85999FB7-BFBD-4CB5-AAFE-EAE129C76912}" type="presParOf" srcId="{F4C716A7-684C-45DE-B6F1-05EB807E1937}" destId="{6BB08694-B590-4E6E-AC8B-FFAC8FC165A4}" srcOrd="13" destOrd="0" presId="urn:microsoft.com/office/officeart/2005/8/layout/default"/>
    <dgm:cxn modelId="{FEEFADC1-AE9F-4A66-8C40-6776EC18BF3B}" type="presParOf" srcId="{F4C716A7-684C-45DE-B6F1-05EB807E1937}" destId="{C2D76DDA-0545-4DE2-85E7-FF248B7C5826}" srcOrd="14" destOrd="0" presId="urn:microsoft.com/office/officeart/2005/8/layout/default"/>
    <dgm:cxn modelId="{3DD76528-C81B-4E35-A49A-D1E36DFE029F}" type="presParOf" srcId="{F4C716A7-684C-45DE-B6F1-05EB807E1937}" destId="{C2DB93A7-D035-41E3-B4D9-9DB6008741AD}" srcOrd="15" destOrd="0" presId="urn:microsoft.com/office/officeart/2005/8/layout/default"/>
    <dgm:cxn modelId="{4C1F0A64-0C79-4B9A-9838-E3DDE064EFC2}" type="presParOf" srcId="{F4C716A7-684C-45DE-B6F1-05EB807E1937}" destId="{868A30D5-1949-4D97-92C3-B81C57FC8389}" srcOrd="16" destOrd="0" presId="urn:microsoft.com/office/officeart/2005/8/layout/default"/>
    <dgm:cxn modelId="{0EFEEBD2-7388-4642-8EF2-CB9F36944096}" type="presParOf" srcId="{F4C716A7-684C-45DE-B6F1-05EB807E1937}" destId="{0307CA39-7B2B-4E35-9B46-441327D6691E}" srcOrd="17" destOrd="0" presId="urn:microsoft.com/office/officeart/2005/8/layout/default"/>
    <dgm:cxn modelId="{38049830-E9B9-421A-8B96-2FA1CD09B312}" type="presParOf" srcId="{F4C716A7-684C-45DE-B6F1-05EB807E1937}" destId="{CAC04A2E-214F-406B-9300-BC015CA431F0}"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BB926A5-4CD2-49C4-AEEF-F49AF8FDD2C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1AA4DD0-D23F-499A-A5DD-E28716B16F69}">
      <dgm:prSet phldrT="[Text]"/>
      <dgm:spPr>
        <a:solidFill>
          <a:schemeClr val="accent2">
            <a:lumMod val="60000"/>
            <a:lumOff val="40000"/>
          </a:schemeClr>
        </a:solidFill>
      </dgm:spPr>
      <dgm:t>
        <a:bodyPr/>
        <a:lstStyle/>
        <a:p>
          <a:pPr>
            <a:buFont typeface="Wingdings" panose="05000000000000000000" pitchFamily="2" charset="2"/>
            <a:buChar char=""/>
          </a:pPr>
          <a:r>
            <a:rPr lang="en-GB" dirty="0">
              <a:solidFill>
                <a:schemeClr val="tx1"/>
              </a:solidFill>
            </a:rPr>
            <a:t>MG2 (if applicable)</a:t>
          </a:r>
        </a:p>
      </dgm:t>
    </dgm:pt>
    <dgm:pt modelId="{BDD10F9D-E293-465E-9E00-4F9504BF8118}" type="parTrans" cxnId="{535B7A7F-6114-4636-B31C-4B4ECA13FA31}">
      <dgm:prSet/>
      <dgm:spPr/>
      <dgm:t>
        <a:bodyPr/>
        <a:lstStyle/>
        <a:p>
          <a:endParaRPr lang="en-GB"/>
        </a:p>
      </dgm:t>
    </dgm:pt>
    <dgm:pt modelId="{A21B10C4-401A-477A-9BC5-3916DBA5A11F}" type="sibTrans" cxnId="{535B7A7F-6114-4636-B31C-4B4ECA13FA31}">
      <dgm:prSet/>
      <dgm:spPr/>
      <dgm:t>
        <a:bodyPr/>
        <a:lstStyle/>
        <a:p>
          <a:endParaRPr lang="en-GB"/>
        </a:p>
      </dgm:t>
    </dgm:pt>
    <dgm:pt modelId="{29063489-EA54-4B10-ADD2-EAD6E5AFA575}">
      <dgm:prSet phldrT="[Text]"/>
      <dgm:spPr>
        <a:solidFill>
          <a:schemeClr val="accent2">
            <a:lumMod val="60000"/>
            <a:lumOff val="40000"/>
          </a:schemeClr>
        </a:solidFill>
      </dgm:spPr>
      <dgm:t>
        <a:bodyPr/>
        <a:lstStyle/>
        <a:p>
          <a:r>
            <a:rPr lang="en-GB" b="0" dirty="0">
              <a:solidFill>
                <a:schemeClr val="tx1"/>
              </a:solidFill>
            </a:rPr>
            <a:t>CM01 (if a CPS charging decision)</a:t>
          </a:r>
        </a:p>
      </dgm:t>
    </dgm:pt>
    <dgm:pt modelId="{57409E24-A9CF-4DDB-8F17-59A18EC84B16}" type="parTrans" cxnId="{E92E7F1C-972C-4986-9ED0-EFCAD84923A4}">
      <dgm:prSet/>
      <dgm:spPr/>
      <dgm:t>
        <a:bodyPr/>
        <a:lstStyle/>
        <a:p>
          <a:endParaRPr lang="en-GB"/>
        </a:p>
      </dgm:t>
    </dgm:pt>
    <dgm:pt modelId="{0B78675C-5F56-412A-8773-1E74B743938E}" type="sibTrans" cxnId="{E92E7F1C-972C-4986-9ED0-EFCAD84923A4}">
      <dgm:prSet/>
      <dgm:spPr/>
      <dgm:t>
        <a:bodyPr/>
        <a:lstStyle/>
        <a:p>
          <a:endParaRPr lang="en-GB"/>
        </a:p>
      </dgm:t>
    </dgm:pt>
    <dgm:pt modelId="{9F0F37AC-F996-4414-B3F3-3A16D3A6ABD2}">
      <dgm:prSet phldrT="[Text]"/>
      <dgm:spPr>
        <a:solidFill>
          <a:schemeClr val="accent2">
            <a:lumMod val="60000"/>
            <a:lumOff val="40000"/>
          </a:schemeClr>
        </a:solidFill>
      </dgm:spPr>
      <dgm:t>
        <a:bodyPr/>
        <a:lstStyle/>
        <a:p>
          <a:r>
            <a:rPr lang="en-GB" dirty="0">
              <a:solidFill>
                <a:schemeClr val="tx1"/>
              </a:solidFill>
            </a:rPr>
            <a:t>MG4</a:t>
          </a:r>
        </a:p>
      </dgm:t>
    </dgm:pt>
    <dgm:pt modelId="{2F0B5DFF-EC72-4B13-83C8-2D33492D7A2D}" type="parTrans" cxnId="{43DCC6F2-5F13-4298-86DB-C195FD87410A}">
      <dgm:prSet/>
      <dgm:spPr/>
      <dgm:t>
        <a:bodyPr/>
        <a:lstStyle/>
        <a:p>
          <a:endParaRPr lang="en-GB"/>
        </a:p>
      </dgm:t>
    </dgm:pt>
    <dgm:pt modelId="{BC306316-67C9-453F-968C-2CB06C5632B2}" type="sibTrans" cxnId="{43DCC6F2-5F13-4298-86DB-C195FD87410A}">
      <dgm:prSet/>
      <dgm:spPr/>
      <dgm:t>
        <a:bodyPr/>
        <a:lstStyle/>
        <a:p>
          <a:endParaRPr lang="en-GB"/>
        </a:p>
      </dgm:t>
    </dgm:pt>
    <dgm:pt modelId="{F1F951A4-277D-4DD7-802F-1AD809F280CE}">
      <dgm:prSet phldrT="[Text]"/>
      <dgm:spPr>
        <a:solidFill>
          <a:schemeClr val="accent2">
            <a:lumMod val="60000"/>
            <a:lumOff val="40000"/>
          </a:schemeClr>
        </a:solidFill>
      </dgm:spPr>
      <dgm:t>
        <a:bodyPr/>
        <a:lstStyle/>
        <a:p>
          <a:r>
            <a:rPr lang="en-GB" dirty="0">
              <a:solidFill>
                <a:schemeClr val="tx1"/>
              </a:solidFill>
            </a:rPr>
            <a:t>MG5</a:t>
          </a:r>
        </a:p>
      </dgm:t>
    </dgm:pt>
    <dgm:pt modelId="{5019D3B4-5F80-4CD1-8F16-60C0577AA622}" type="parTrans" cxnId="{4ABB6C0B-E196-4845-9507-71CD3C0DF7EF}">
      <dgm:prSet/>
      <dgm:spPr/>
      <dgm:t>
        <a:bodyPr/>
        <a:lstStyle/>
        <a:p>
          <a:endParaRPr lang="en-GB"/>
        </a:p>
      </dgm:t>
    </dgm:pt>
    <dgm:pt modelId="{1659342F-9680-4847-84E6-5E46AB253248}" type="sibTrans" cxnId="{4ABB6C0B-E196-4845-9507-71CD3C0DF7EF}">
      <dgm:prSet/>
      <dgm:spPr/>
      <dgm:t>
        <a:bodyPr/>
        <a:lstStyle/>
        <a:p>
          <a:endParaRPr lang="en-GB"/>
        </a:p>
      </dgm:t>
    </dgm:pt>
    <dgm:pt modelId="{620A1695-CC7A-4254-A610-536269536CE1}">
      <dgm:prSet phldrT="[Text]"/>
      <dgm:spPr>
        <a:solidFill>
          <a:schemeClr val="accent2">
            <a:lumMod val="60000"/>
            <a:lumOff val="40000"/>
          </a:schemeClr>
        </a:solidFill>
      </dgm:spPr>
      <dgm:t>
        <a:bodyPr/>
        <a:lstStyle/>
        <a:p>
          <a:r>
            <a:rPr lang="en-GB" dirty="0">
              <a:solidFill>
                <a:schemeClr val="tx1"/>
              </a:solidFill>
            </a:rPr>
            <a:t>MG6</a:t>
          </a:r>
        </a:p>
      </dgm:t>
    </dgm:pt>
    <dgm:pt modelId="{56566E52-D8BA-4428-B378-5E90E77A84F5}" type="parTrans" cxnId="{2D526B04-EFF9-4167-BFED-C28114BDFEA0}">
      <dgm:prSet/>
      <dgm:spPr/>
      <dgm:t>
        <a:bodyPr/>
        <a:lstStyle/>
        <a:p>
          <a:endParaRPr lang="en-GB"/>
        </a:p>
      </dgm:t>
    </dgm:pt>
    <dgm:pt modelId="{79654845-937F-4723-A825-5F94A5F36CA9}" type="sibTrans" cxnId="{2D526B04-EFF9-4167-BFED-C28114BDFEA0}">
      <dgm:prSet/>
      <dgm:spPr/>
      <dgm:t>
        <a:bodyPr/>
        <a:lstStyle/>
        <a:p>
          <a:endParaRPr lang="en-GB"/>
        </a:p>
      </dgm:t>
    </dgm:pt>
    <dgm:pt modelId="{2F1F62D2-6990-461C-A8CD-3043E7467949}">
      <dgm:prSet/>
      <dgm:spPr>
        <a:solidFill>
          <a:schemeClr val="accent2">
            <a:lumMod val="60000"/>
            <a:lumOff val="40000"/>
          </a:schemeClr>
        </a:solidFill>
      </dgm:spPr>
      <dgm:t>
        <a:bodyPr/>
        <a:lstStyle/>
        <a:p>
          <a:r>
            <a:rPr lang="en-GB" dirty="0">
              <a:solidFill>
                <a:schemeClr val="tx1"/>
              </a:solidFill>
            </a:rPr>
            <a:t>MG9</a:t>
          </a:r>
        </a:p>
      </dgm:t>
    </dgm:pt>
    <dgm:pt modelId="{1469653F-0DAB-49B9-BAE2-AA7C2EA91483}" type="parTrans" cxnId="{37642A8C-663B-47B8-A17C-C2F11F11D939}">
      <dgm:prSet/>
      <dgm:spPr/>
      <dgm:t>
        <a:bodyPr/>
        <a:lstStyle/>
        <a:p>
          <a:endParaRPr lang="en-GB"/>
        </a:p>
      </dgm:t>
    </dgm:pt>
    <dgm:pt modelId="{796F9029-91F0-4758-92F7-25D91CCD7142}" type="sibTrans" cxnId="{37642A8C-663B-47B8-A17C-C2F11F11D939}">
      <dgm:prSet/>
      <dgm:spPr/>
      <dgm:t>
        <a:bodyPr/>
        <a:lstStyle/>
        <a:p>
          <a:endParaRPr lang="en-GB"/>
        </a:p>
      </dgm:t>
    </dgm:pt>
    <dgm:pt modelId="{2EBD9344-00E5-4C79-B9C5-13F24059CA15}">
      <dgm:prSet/>
      <dgm:spPr>
        <a:solidFill>
          <a:schemeClr val="accent2">
            <a:lumMod val="60000"/>
            <a:lumOff val="40000"/>
          </a:schemeClr>
        </a:solidFill>
      </dgm:spPr>
      <dgm:t>
        <a:bodyPr/>
        <a:lstStyle/>
        <a:p>
          <a:r>
            <a:rPr lang="en-GB" dirty="0">
              <a:solidFill>
                <a:schemeClr val="tx1"/>
              </a:solidFill>
            </a:rPr>
            <a:t>MG10</a:t>
          </a:r>
        </a:p>
      </dgm:t>
    </dgm:pt>
    <dgm:pt modelId="{35EBD1ED-BCB7-4A88-9080-D3BEC56A1B00}" type="parTrans" cxnId="{E5419A4F-AF0E-4037-BFD6-3BC420C457B8}">
      <dgm:prSet/>
      <dgm:spPr/>
      <dgm:t>
        <a:bodyPr/>
        <a:lstStyle/>
        <a:p>
          <a:endParaRPr lang="en-GB"/>
        </a:p>
      </dgm:t>
    </dgm:pt>
    <dgm:pt modelId="{BBC07303-D147-42DB-8EF5-2ED530833FCF}" type="sibTrans" cxnId="{E5419A4F-AF0E-4037-BFD6-3BC420C457B8}">
      <dgm:prSet/>
      <dgm:spPr/>
      <dgm:t>
        <a:bodyPr/>
        <a:lstStyle/>
        <a:p>
          <a:endParaRPr lang="en-GB"/>
        </a:p>
      </dgm:t>
    </dgm:pt>
    <dgm:pt modelId="{F2881C71-3E66-4B3B-909A-1EB42580DC50}">
      <dgm:prSet/>
      <dgm:spPr>
        <a:solidFill>
          <a:schemeClr val="accent2">
            <a:lumMod val="60000"/>
            <a:lumOff val="40000"/>
          </a:schemeClr>
        </a:solidFill>
      </dgm:spPr>
      <dgm:t>
        <a:bodyPr/>
        <a:lstStyle/>
        <a:p>
          <a:r>
            <a:rPr lang="en-GB" dirty="0">
              <a:solidFill>
                <a:schemeClr val="tx1"/>
              </a:solidFill>
            </a:rPr>
            <a:t>All MG11’s</a:t>
          </a:r>
        </a:p>
      </dgm:t>
    </dgm:pt>
    <dgm:pt modelId="{9511918F-25DF-474B-90FF-61563A81930F}" type="parTrans" cxnId="{994AD60F-A980-4105-8246-E98C0206769B}">
      <dgm:prSet/>
      <dgm:spPr/>
      <dgm:t>
        <a:bodyPr/>
        <a:lstStyle/>
        <a:p>
          <a:endParaRPr lang="en-GB"/>
        </a:p>
      </dgm:t>
    </dgm:pt>
    <dgm:pt modelId="{34C9BF00-6AD5-4FB0-A5DD-5E2E279F8651}" type="sibTrans" cxnId="{994AD60F-A980-4105-8246-E98C0206769B}">
      <dgm:prSet/>
      <dgm:spPr/>
      <dgm:t>
        <a:bodyPr/>
        <a:lstStyle/>
        <a:p>
          <a:endParaRPr lang="en-GB"/>
        </a:p>
      </dgm:t>
    </dgm:pt>
    <dgm:pt modelId="{E520349F-DB20-4BC0-9633-FA2F43515CEC}">
      <dgm:prSet/>
      <dgm:spPr>
        <a:solidFill>
          <a:schemeClr val="accent2">
            <a:lumMod val="60000"/>
            <a:lumOff val="40000"/>
          </a:schemeClr>
        </a:solidFill>
      </dgm:spPr>
      <dgm:t>
        <a:bodyPr/>
        <a:lstStyle/>
        <a:p>
          <a:r>
            <a:rPr lang="en-GB" dirty="0">
              <a:solidFill>
                <a:schemeClr val="tx1"/>
              </a:solidFill>
            </a:rPr>
            <a:t>Streamline Disclosure Certificate</a:t>
          </a:r>
        </a:p>
      </dgm:t>
    </dgm:pt>
    <dgm:pt modelId="{A806219A-BE0F-4238-A89A-50ABE6C1D5C5}" type="parTrans" cxnId="{49F1B077-9BDF-465F-A532-09A7AA7885F9}">
      <dgm:prSet/>
      <dgm:spPr/>
      <dgm:t>
        <a:bodyPr/>
        <a:lstStyle/>
        <a:p>
          <a:endParaRPr lang="en-GB"/>
        </a:p>
      </dgm:t>
    </dgm:pt>
    <dgm:pt modelId="{08841C61-538D-4822-B003-7080018444D6}" type="sibTrans" cxnId="{49F1B077-9BDF-465F-A532-09A7AA7885F9}">
      <dgm:prSet/>
      <dgm:spPr/>
      <dgm:t>
        <a:bodyPr/>
        <a:lstStyle/>
        <a:p>
          <a:endParaRPr lang="en-GB"/>
        </a:p>
      </dgm:t>
    </dgm:pt>
    <dgm:pt modelId="{3DB26512-5D39-460D-86E5-431663BFE5E0}">
      <dgm:prSet/>
      <dgm:spPr>
        <a:solidFill>
          <a:schemeClr val="accent2">
            <a:lumMod val="60000"/>
            <a:lumOff val="40000"/>
          </a:schemeClr>
        </a:solidFill>
      </dgm:spPr>
      <dgm:t>
        <a:bodyPr/>
        <a:lstStyle/>
        <a:p>
          <a:r>
            <a:rPr lang="en-GB" dirty="0">
              <a:solidFill>
                <a:schemeClr val="tx1"/>
              </a:solidFill>
            </a:rPr>
            <a:t>Routine Revelations</a:t>
          </a:r>
        </a:p>
      </dgm:t>
    </dgm:pt>
    <dgm:pt modelId="{D6A685BF-7DBC-4652-88F7-6A399A2700CA}" type="parTrans" cxnId="{4E271184-8234-4249-9020-499336786F52}">
      <dgm:prSet/>
      <dgm:spPr/>
      <dgm:t>
        <a:bodyPr/>
        <a:lstStyle/>
        <a:p>
          <a:endParaRPr lang="en-GB"/>
        </a:p>
      </dgm:t>
    </dgm:pt>
    <dgm:pt modelId="{BF9324AA-C59C-4750-B8CC-796D0D9B3662}" type="sibTrans" cxnId="{4E271184-8234-4249-9020-499336786F52}">
      <dgm:prSet/>
      <dgm:spPr/>
      <dgm:t>
        <a:bodyPr/>
        <a:lstStyle/>
        <a:p>
          <a:endParaRPr lang="en-GB"/>
        </a:p>
      </dgm:t>
    </dgm:pt>
    <dgm:pt modelId="{B218AC5B-1BD4-49EB-818B-4D34646E7D41}">
      <dgm:prSet/>
      <dgm:spPr>
        <a:solidFill>
          <a:schemeClr val="accent2">
            <a:lumMod val="60000"/>
            <a:lumOff val="40000"/>
          </a:schemeClr>
        </a:solidFill>
      </dgm:spPr>
      <dgm:t>
        <a:bodyPr/>
        <a:lstStyle/>
        <a:p>
          <a:r>
            <a:rPr lang="en-GB" dirty="0">
              <a:solidFill>
                <a:schemeClr val="tx1"/>
              </a:solidFill>
            </a:rPr>
            <a:t>Previous Convictions – defendant and key prosecution witnesses</a:t>
          </a:r>
        </a:p>
      </dgm:t>
    </dgm:pt>
    <dgm:pt modelId="{229E7ECD-BDB8-48C5-B9E6-B5E71EEF9CED}" type="parTrans" cxnId="{F5FE277B-15A1-42FF-B483-BC9CAD9FF732}">
      <dgm:prSet/>
      <dgm:spPr/>
      <dgm:t>
        <a:bodyPr/>
        <a:lstStyle/>
        <a:p>
          <a:endParaRPr lang="en-GB"/>
        </a:p>
      </dgm:t>
    </dgm:pt>
    <dgm:pt modelId="{C39F45E2-547C-4CEA-94A4-B5D17CFD4848}" type="sibTrans" cxnId="{F5FE277B-15A1-42FF-B483-BC9CAD9FF732}">
      <dgm:prSet/>
      <dgm:spPr/>
      <dgm:t>
        <a:bodyPr/>
        <a:lstStyle/>
        <a:p>
          <a:endParaRPr lang="en-GB"/>
        </a:p>
      </dgm:t>
    </dgm:pt>
    <dgm:pt modelId="{EFEFBA79-F2E3-41FE-BC5E-0ADEA81C4F9D}">
      <dgm:prSet/>
      <dgm:spPr>
        <a:solidFill>
          <a:schemeClr val="accent2">
            <a:lumMod val="60000"/>
            <a:lumOff val="40000"/>
          </a:schemeClr>
        </a:solidFill>
      </dgm:spPr>
      <dgm:t>
        <a:bodyPr/>
        <a:lstStyle/>
        <a:p>
          <a:r>
            <a:rPr lang="en-GB" dirty="0">
              <a:solidFill>
                <a:schemeClr val="tx1"/>
              </a:solidFill>
            </a:rPr>
            <a:t>MG12</a:t>
          </a:r>
        </a:p>
      </dgm:t>
    </dgm:pt>
    <dgm:pt modelId="{FC8AF095-EB70-44BA-BD50-EEFD08909B14}" type="parTrans" cxnId="{3A4398DE-CD62-4287-9EDB-1F9AB3BFB94F}">
      <dgm:prSet/>
      <dgm:spPr/>
      <dgm:t>
        <a:bodyPr/>
        <a:lstStyle/>
        <a:p>
          <a:endParaRPr lang="en-GB"/>
        </a:p>
      </dgm:t>
    </dgm:pt>
    <dgm:pt modelId="{80E24C2C-1744-48AE-B7F8-583FFCB46AC0}" type="sibTrans" cxnId="{3A4398DE-CD62-4287-9EDB-1F9AB3BFB94F}">
      <dgm:prSet/>
      <dgm:spPr/>
      <dgm:t>
        <a:bodyPr/>
        <a:lstStyle/>
        <a:p>
          <a:endParaRPr lang="en-GB"/>
        </a:p>
      </dgm:t>
    </dgm:pt>
    <dgm:pt modelId="{88AB9371-0D9C-4A6A-9622-0C87F78C804D}" type="pres">
      <dgm:prSet presAssocID="{8BB926A5-4CD2-49C4-AEEF-F49AF8FDD2CC}" presName="diagram" presStyleCnt="0">
        <dgm:presLayoutVars>
          <dgm:dir/>
          <dgm:resizeHandles val="exact"/>
        </dgm:presLayoutVars>
      </dgm:prSet>
      <dgm:spPr/>
    </dgm:pt>
    <dgm:pt modelId="{F3C242F7-E202-4348-843E-2C12BD9435A2}" type="pres">
      <dgm:prSet presAssocID="{51AA4DD0-D23F-499A-A5DD-E28716B16F69}" presName="node" presStyleLbl="node1" presStyleIdx="0" presStyleCnt="12">
        <dgm:presLayoutVars>
          <dgm:bulletEnabled val="1"/>
        </dgm:presLayoutVars>
      </dgm:prSet>
      <dgm:spPr/>
    </dgm:pt>
    <dgm:pt modelId="{11536D02-6E7E-4689-9CD9-F677C21EB8C1}" type="pres">
      <dgm:prSet presAssocID="{A21B10C4-401A-477A-9BC5-3916DBA5A11F}" presName="sibTrans" presStyleCnt="0"/>
      <dgm:spPr/>
    </dgm:pt>
    <dgm:pt modelId="{41E0F30E-2DA1-41C7-B568-316708FEBBFD}" type="pres">
      <dgm:prSet presAssocID="{29063489-EA54-4B10-ADD2-EAD6E5AFA575}" presName="node" presStyleLbl="node1" presStyleIdx="1" presStyleCnt="12">
        <dgm:presLayoutVars>
          <dgm:bulletEnabled val="1"/>
        </dgm:presLayoutVars>
      </dgm:prSet>
      <dgm:spPr/>
    </dgm:pt>
    <dgm:pt modelId="{CBA60CAE-5DA5-4EB9-93D8-D23CD71EC74C}" type="pres">
      <dgm:prSet presAssocID="{0B78675C-5F56-412A-8773-1E74B743938E}" presName="sibTrans" presStyleCnt="0"/>
      <dgm:spPr/>
    </dgm:pt>
    <dgm:pt modelId="{58EF8E2D-620B-46A8-BF31-CB02AD874E03}" type="pres">
      <dgm:prSet presAssocID="{9F0F37AC-F996-4414-B3F3-3A16D3A6ABD2}" presName="node" presStyleLbl="node1" presStyleIdx="2" presStyleCnt="12">
        <dgm:presLayoutVars>
          <dgm:bulletEnabled val="1"/>
        </dgm:presLayoutVars>
      </dgm:prSet>
      <dgm:spPr/>
    </dgm:pt>
    <dgm:pt modelId="{ABDDE275-EAA4-4987-AF26-020B137449DF}" type="pres">
      <dgm:prSet presAssocID="{BC306316-67C9-453F-968C-2CB06C5632B2}" presName="sibTrans" presStyleCnt="0"/>
      <dgm:spPr/>
    </dgm:pt>
    <dgm:pt modelId="{DF26914A-6E59-4F1A-B859-397B51B50DD0}" type="pres">
      <dgm:prSet presAssocID="{F1F951A4-277D-4DD7-802F-1AD809F280CE}" presName="node" presStyleLbl="node1" presStyleIdx="3" presStyleCnt="12">
        <dgm:presLayoutVars>
          <dgm:bulletEnabled val="1"/>
        </dgm:presLayoutVars>
      </dgm:prSet>
      <dgm:spPr/>
    </dgm:pt>
    <dgm:pt modelId="{66AC3CF1-5AA8-4B53-B93D-3682CFD9B7B5}" type="pres">
      <dgm:prSet presAssocID="{1659342F-9680-4847-84E6-5E46AB253248}" presName="sibTrans" presStyleCnt="0"/>
      <dgm:spPr/>
    </dgm:pt>
    <dgm:pt modelId="{21AC54A1-AA06-442F-8A9E-F106541F889A}" type="pres">
      <dgm:prSet presAssocID="{620A1695-CC7A-4254-A610-536269536CE1}" presName="node" presStyleLbl="node1" presStyleIdx="4" presStyleCnt="12">
        <dgm:presLayoutVars>
          <dgm:bulletEnabled val="1"/>
        </dgm:presLayoutVars>
      </dgm:prSet>
      <dgm:spPr/>
    </dgm:pt>
    <dgm:pt modelId="{8B066871-69E3-47CE-B2FA-CC4A77794142}" type="pres">
      <dgm:prSet presAssocID="{79654845-937F-4723-A825-5F94A5F36CA9}" presName="sibTrans" presStyleCnt="0"/>
      <dgm:spPr/>
    </dgm:pt>
    <dgm:pt modelId="{8F3C75D9-F32F-48DB-A5B7-FA874F507333}" type="pres">
      <dgm:prSet presAssocID="{2F1F62D2-6990-461C-A8CD-3043E7467949}" presName="node" presStyleLbl="node1" presStyleIdx="5" presStyleCnt="12">
        <dgm:presLayoutVars>
          <dgm:bulletEnabled val="1"/>
        </dgm:presLayoutVars>
      </dgm:prSet>
      <dgm:spPr/>
    </dgm:pt>
    <dgm:pt modelId="{0205B2C1-B51F-437C-8798-8CC78A349965}" type="pres">
      <dgm:prSet presAssocID="{796F9029-91F0-4758-92F7-25D91CCD7142}" presName="sibTrans" presStyleCnt="0"/>
      <dgm:spPr/>
    </dgm:pt>
    <dgm:pt modelId="{575661A0-FEFE-48B3-9ED3-6562ADFEF713}" type="pres">
      <dgm:prSet presAssocID="{2EBD9344-00E5-4C79-B9C5-13F24059CA15}" presName="node" presStyleLbl="node1" presStyleIdx="6" presStyleCnt="12">
        <dgm:presLayoutVars>
          <dgm:bulletEnabled val="1"/>
        </dgm:presLayoutVars>
      </dgm:prSet>
      <dgm:spPr/>
    </dgm:pt>
    <dgm:pt modelId="{A27771B7-AD8B-40D6-A96C-65CCF7D4A237}" type="pres">
      <dgm:prSet presAssocID="{BBC07303-D147-42DB-8EF5-2ED530833FCF}" presName="sibTrans" presStyleCnt="0"/>
      <dgm:spPr/>
    </dgm:pt>
    <dgm:pt modelId="{831B517D-39D8-4178-8E9F-4F4E1429BC55}" type="pres">
      <dgm:prSet presAssocID="{F2881C71-3E66-4B3B-909A-1EB42580DC50}" presName="node" presStyleLbl="node1" presStyleIdx="7" presStyleCnt="12">
        <dgm:presLayoutVars>
          <dgm:bulletEnabled val="1"/>
        </dgm:presLayoutVars>
      </dgm:prSet>
      <dgm:spPr/>
    </dgm:pt>
    <dgm:pt modelId="{1EC538AF-E73C-4C24-8CD4-04F04B84A925}" type="pres">
      <dgm:prSet presAssocID="{34C9BF00-6AD5-4FB0-A5DD-5E2E279F8651}" presName="sibTrans" presStyleCnt="0"/>
      <dgm:spPr/>
    </dgm:pt>
    <dgm:pt modelId="{FD82A6B8-B679-44C5-A4DA-B41E121D9869}" type="pres">
      <dgm:prSet presAssocID="{EFEFBA79-F2E3-41FE-BC5E-0ADEA81C4F9D}" presName="node" presStyleLbl="node1" presStyleIdx="8" presStyleCnt="12">
        <dgm:presLayoutVars>
          <dgm:bulletEnabled val="1"/>
        </dgm:presLayoutVars>
      </dgm:prSet>
      <dgm:spPr/>
    </dgm:pt>
    <dgm:pt modelId="{90A80A5D-45E6-4C58-B5C7-9D712B7D12C7}" type="pres">
      <dgm:prSet presAssocID="{80E24C2C-1744-48AE-B7F8-583FFCB46AC0}" presName="sibTrans" presStyleCnt="0"/>
      <dgm:spPr/>
    </dgm:pt>
    <dgm:pt modelId="{D275D671-C81D-4CE9-9C3E-567BA655E32C}" type="pres">
      <dgm:prSet presAssocID="{E520349F-DB20-4BC0-9633-FA2F43515CEC}" presName="node" presStyleLbl="node1" presStyleIdx="9" presStyleCnt="12">
        <dgm:presLayoutVars>
          <dgm:bulletEnabled val="1"/>
        </dgm:presLayoutVars>
      </dgm:prSet>
      <dgm:spPr/>
    </dgm:pt>
    <dgm:pt modelId="{254454A4-70CF-41B5-B0C0-E1FAA8EF8572}" type="pres">
      <dgm:prSet presAssocID="{08841C61-538D-4822-B003-7080018444D6}" presName="sibTrans" presStyleCnt="0"/>
      <dgm:spPr/>
    </dgm:pt>
    <dgm:pt modelId="{1D71961B-C319-4B13-A7C7-DA2A1089E902}" type="pres">
      <dgm:prSet presAssocID="{3DB26512-5D39-460D-86E5-431663BFE5E0}" presName="node" presStyleLbl="node1" presStyleIdx="10" presStyleCnt="12">
        <dgm:presLayoutVars>
          <dgm:bulletEnabled val="1"/>
        </dgm:presLayoutVars>
      </dgm:prSet>
      <dgm:spPr/>
    </dgm:pt>
    <dgm:pt modelId="{F2730D07-8439-4F45-8DC0-BEC7A9853F98}" type="pres">
      <dgm:prSet presAssocID="{BF9324AA-C59C-4750-B8CC-796D0D9B3662}" presName="sibTrans" presStyleCnt="0"/>
      <dgm:spPr/>
    </dgm:pt>
    <dgm:pt modelId="{5C6FA0EA-4845-4299-BB5A-0D34681B111B}" type="pres">
      <dgm:prSet presAssocID="{B218AC5B-1BD4-49EB-818B-4D34646E7D41}" presName="node" presStyleLbl="node1" presStyleIdx="11" presStyleCnt="12">
        <dgm:presLayoutVars>
          <dgm:bulletEnabled val="1"/>
        </dgm:presLayoutVars>
      </dgm:prSet>
      <dgm:spPr/>
    </dgm:pt>
  </dgm:ptLst>
  <dgm:cxnLst>
    <dgm:cxn modelId="{2D526B04-EFF9-4167-BFED-C28114BDFEA0}" srcId="{8BB926A5-4CD2-49C4-AEEF-F49AF8FDD2CC}" destId="{620A1695-CC7A-4254-A610-536269536CE1}" srcOrd="4" destOrd="0" parTransId="{56566E52-D8BA-4428-B378-5E90E77A84F5}" sibTransId="{79654845-937F-4723-A825-5F94A5F36CA9}"/>
    <dgm:cxn modelId="{DC5E9804-E2F1-44C7-B012-5949AEE6C2F8}" type="presOf" srcId="{51AA4DD0-D23F-499A-A5DD-E28716B16F69}" destId="{F3C242F7-E202-4348-843E-2C12BD9435A2}" srcOrd="0" destOrd="0" presId="urn:microsoft.com/office/officeart/2005/8/layout/default"/>
    <dgm:cxn modelId="{4ABB6C0B-E196-4845-9507-71CD3C0DF7EF}" srcId="{8BB926A5-4CD2-49C4-AEEF-F49AF8FDD2CC}" destId="{F1F951A4-277D-4DD7-802F-1AD809F280CE}" srcOrd="3" destOrd="0" parTransId="{5019D3B4-5F80-4CD1-8F16-60C0577AA622}" sibTransId="{1659342F-9680-4847-84E6-5E46AB253248}"/>
    <dgm:cxn modelId="{994AD60F-A980-4105-8246-E98C0206769B}" srcId="{8BB926A5-4CD2-49C4-AEEF-F49AF8FDD2CC}" destId="{F2881C71-3E66-4B3B-909A-1EB42580DC50}" srcOrd="7" destOrd="0" parTransId="{9511918F-25DF-474B-90FF-61563A81930F}" sibTransId="{34C9BF00-6AD5-4FB0-A5DD-5E2E279F8651}"/>
    <dgm:cxn modelId="{120E1010-4D51-41A9-8AA6-594BE5D53030}" type="presOf" srcId="{8BB926A5-4CD2-49C4-AEEF-F49AF8FDD2CC}" destId="{88AB9371-0D9C-4A6A-9622-0C87F78C804D}" srcOrd="0" destOrd="0" presId="urn:microsoft.com/office/officeart/2005/8/layout/default"/>
    <dgm:cxn modelId="{E92E7F1C-972C-4986-9ED0-EFCAD84923A4}" srcId="{8BB926A5-4CD2-49C4-AEEF-F49AF8FDD2CC}" destId="{29063489-EA54-4B10-ADD2-EAD6E5AFA575}" srcOrd="1" destOrd="0" parTransId="{57409E24-A9CF-4DDB-8F17-59A18EC84B16}" sibTransId="{0B78675C-5F56-412A-8773-1E74B743938E}"/>
    <dgm:cxn modelId="{B0E76B3E-4145-4AEE-96FC-C96833D490B3}" type="presOf" srcId="{F1F951A4-277D-4DD7-802F-1AD809F280CE}" destId="{DF26914A-6E59-4F1A-B859-397B51B50DD0}" srcOrd="0" destOrd="0" presId="urn:microsoft.com/office/officeart/2005/8/layout/default"/>
    <dgm:cxn modelId="{D6EA5365-88E8-4674-9609-2B04CC6808BA}" type="presOf" srcId="{F2881C71-3E66-4B3B-909A-1EB42580DC50}" destId="{831B517D-39D8-4178-8E9F-4F4E1429BC55}" srcOrd="0" destOrd="0" presId="urn:microsoft.com/office/officeart/2005/8/layout/default"/>
    <dgm:cxn modelId="{7663D566-2981-49E2-8389-FED4CB93A967}" type="presOf" srcId="{29063489-EA54-4B10-ADD2-EAD6E5AFA575}" destId="{41E0F30E-2DA1-41C7-B568-316708FEBBFD}" srcOrd="0" destOrd="0" presId="urn:microsoft.com/office/officeart/2005/8/layout/default"/>
    <dgm:cxn modelId="{2A5D9648-8B34-4F54-B80D-EF79EA47509F}" type="presOf" srcId="{EFEFBA79-F2E3-41FE-BC5E-0ADEA81C4F9D}" destId="{FD82A6B8-B679-44C5-A4DA-B41E121D9869}" srcOrd="0" destOrd="0" presId="urn:microsoft.com/office/officeart/2005/8/layout/default"/>
    <dgm:cxn modelId="{8A35724C-5EC5-4123-8FA4-475B9CE319B5}" type="presOf" srcId="{B218AC5B-1BD4-49EB-818B-4D34646E7D41}" destId="{5C6FA0EA-4845-4299-BB5A-0D34681B111B}" srcOrd="0" destOrd="0" presId="urn:microsoft.com/office/officeart/2005/8/layout/default"/>
    <dgm:cxn modelId="{E5419A4F-AF0E-4037-BFD6-3BC420C457B8}" srcId="{8BB926A5-4CD2-49C4-AEEF-F49AF8FDD2CC}" destId="{2EBD9344-00E5-4C79-B9C5-13F24059CA15}" srcOrd="6" destOrd="0" parTransId="{35EBD1ED-BCB7-4A88-9080-D3BEC56A1B00}" sibTransId="{BBC07303-D147-42DB-8EF5-2ED530833FCF}"/>
    <dgm:cxn modelId="{49F1B077-9BDF-465F-A532-09A7AA7885F9}" srcId="{8BB926A5-4CD2-49C4-AEEF-F49AF8FDD2CC}" destId="{E520349F-DB20-4BC0-9633-FA2F43515CEC}" srcOrd="9" destOrd="0" parTransId="{A806219A-BE0F-4238-A89A-50ABE6C1D5C5}" sibTransId="{08841C61-538D-4822-B003-7080018444D6}"/>
    <dgm:cxn modelId="{F5FE277B-15A1-42FF-B483-BC9CAD9FF732}" srcId="{8BB926A5-4CD2-49C4-AEEF-F49AF8FDD2CC}" destId="{B218AC5B-1BD4-49EB-818B-4D34646E7D41}" srcOrd="11" destOrd="0" parTransId="{229E7ECD-BDB8-48C5-B9E6-B5E71EEF9CED}" sibTransId="{C39F45E2-547C-4CEA-94A4-B5D17CFD4848}"/>
    <dgm:cxn modelId="{535B7A7F-6114-4636-B31C-4B4ECA13FA31}" srcId="{8BB926A5-4CD2-49C4-AEEF-F49AF8FDD2CC}" destId="{51AA4DD0-D23F-499A-A5DD-E28716B16F69}" srcOrd="0" destOrd="0" parTransId="{BDD10F9D-E293-465E-9E00-4F9504BF8118}" sibTransId="{A21B10C4-401A-477A-9BC5-3916DBA5A11F}"/>
    <dgm:cxn modelId="{94EF4F80-5653-425D-8339-D71D4ACB0DAF}" type="presOf" srcId="{E520349F-DB20-4BC0-9633-FA2F43515CEC}" destId="{D275D671-C81D-4CE9-9C3E-567BA655E32C}" srcOrd="0" destOrd="0" presId="urn:microsoft.com/office/officeart/2005/8/layout/default"/>
    <dgm:cxn modelId="{4E271184-8234-4249-9020-499336786F52}" srcId="{8BB926A5-4CD2-49C4-AEEF-F49AF8FDD2CC}" destId="{3DB26512-5D39-460D-86E5-431663BFE5E0}" srcOrd="10" destOrd="0" parTransId="{D6A685BF-7DBC-4652-88F7-6A399A2700CA}" sibTransId="{BF9324AA-C59C-4750-B8CC-796D0D9B3662}"/>
    <dgm:cxn modelId="{37642A8C-663B-47B8-A17C-C2F11F11D939}" srcId="{8BB926A5-4CD2-49C4-AEEF-F49AF8FDD2CC}" destId="{2F1F62D2-6990-461C-A8CD-3043E7467949}" srcOrd="5" destOrd="0" parTransId="{1469653F-0DAB-49B9-BAE2-AA7C2EA91483}" sibTransId="{796F9029-91F0-4758-92F7-25D91CCD7142}"/>
    <dgm:cxn modelId="{381268A7-B0D5-4242-9936-5F93B56FF373}" type="presOf" srcId="{3DB26512-5D39-460D-86E5-431663BFE5E0}" destId="{1D71961B-C319-4B13-A7C7-DA2A1089E902}" srcOrd="0" destOrd="0" presId="urn:microsoft.com/office/officeart/2005/8/layout/default"/>
    <dgm:cxn modelId="{A25C3FB4-E4DB-458D-A052-CA9023CCE8E3}" type="presOf" srcId="{2F1F62D2-6990-461C-A8CD-3043E7467949}" destId="{8F3C75D9-F32F-48DB-A5B7-FA874F507333}" srcOrd="0" destOrd="0" presId="urn:microsoft.com/office/officeart/2005/8/layout/default"/>
    <dgm:cxn modelId="{C7D7EAC0-60F9-42EC-9AC0-2B7F47249B2F}" type="presOf" srcId="{620A1695-CC7A-4254-A610-536269536CE1}" destId="{21AC54A1-AA06-442F-8A9E-F106541F889A}" srcOrd="0" destOrd="0" presId="urn:microsoft.com/office/officeart/2005/8/layout/default"/>
    <dgm:cxn modelId="{3A4398DE-CD62-4287-9EDB-1F9AB3BFB94F}" srcId="{8BB926A5-4CD2-49C4-AEEF-F49AF8FDD2CC}" destId="{EFEFBA79-F2E3-41FE-BC5E-0ADEA81C4F9D}" srcOrd="8" destOrd="0" parTransId="{FC8AF095-EB70-44BA-BD50-EEFD08909B14}" sibTransId="{80E24C2C-1744-48AE-B7F8-583FFCB46AC0}"/>
    <dgm:cxn modelId="{6077F9E7-C73D-41F4-B4B1-B56549D43395}" type="presOf" srcId="{2EBD9344-00E5-4C79-B9C5-13F24059CA15}" destId="{575661A0-FEFE-48B3-9ED3-6562ADFEF713}" srcOrd="0" destOrd="0" presId="urn:microsoft.com/office/officeart/2005/8/layout/default"/>
    <dgm:cxn modelId="{35BE9DEA-2AD3-492B-A2F0-580D22F3C9D8}" type="presOf" srcId="{9F0F37AC-F996-4414-B3F3-3A16D3A6ABD2}" destId="{58EF8E2D-620B-46A8-BF31-CB02AD874E03}" srcOrd="0" destOrd="0" presId="urn:microsoft.com/office/officeart/2005/8/layout/default"/>
    <dgm:cxn modelId="{43DCC6F2-5F13-4298-86DB-C195FD87410A}" srcId="{8BB926A5-4CD2-49C4-AEEF-F49AF8FDD2CC}" destId="{9F0F37AC-F996-4414-B3F3-3A16D3A6ABD2}" srcOrd="2" destOrd="0" parTransId="{2F0B5DFF-EC72-4B13-83C8-2D33492D7A2D}" sibTransId="{BC306316-67C9-453F-968C-2CB06C5632B2}"/>
    <dgm:cxn modelId="{5C77F6DD-FE28-404B-8822-A96E6283EF87}" type="presParOf" srcId="{88AB9371-0D9C-4A6A-9622-0C87F78C804D}" destId="{F3C242F7-E202-4348-843E-2C12BD9435A2}" srcOrd="0" destOrd="0" presId="urn:microsoft.com/office/officeart/2005/8/layout/default"/>
    <dgm:cxn modelId="{CF458EA2-1759-43D9-A58E-BF971C27BAFB}" type="presParOf" srcId="{88AB9371-0D9C-4A6A-9622-0C87F78C804D}" destId="{11536D02-6E7E-4689-9CD9-F677C21EB8C1}" srcOrd="1" destOrd="0" presId="urn:microsoft.com/office/officeart/2005/8/layout/default"/>
    <dgm:cxn modelId="{85193AAD-81B4-4314-9268-DCFEE20D9B06}" type="presParOf" srcId="{88AB9371-0D9C-4A6A-9622-0C87F78C804D}" destId="{41E0F30E-2DA1-41C7-B568-316708FEBBFD}" srcOrd="2" destOrd="0" presId="urn:microsoft.com/office/officeart/2005/8/layout/default"/>
    <dgm:cxn modelId="{DA6AB656-D70A-47F2-8BFC-85A672F4C8AC}" type="presParOf" srcId="{88AB9371-0D9C-4A6A-9622-0C87F78C804D}" destId="{CBA60CAE-5DA5-4EB9-93D8-D23CD71EC74C}" srcOrd="3" destOrd="0" presId="urn:microsoft.com/office/officeart/2005/8/layout/default"/>
    <dgm:cxn modelId="{951AFA31-8B17-4E06-8B6D-43F8DBF1CE2E}" type="presParOf" srcId="{88AB9371-0D9C-4A6A-9622-0C87F78C804D}" destId="{58EF8E2D-620B-46A8-BF31-CB02AD874E03}" srcOrd="4" destOrd="0" presId="urn:microsoft.com/office/officeart/2005/8/layout/default"/>
    <dgm:cxn modelId="{8E675DC3-E8A6-4A4B-9E67-3A7536B09C9B}" type="presParOf" srcId="{88AB9371-0D9C-4A6A-9622-0C87F78C804D}" destId="{ABDDE275-EAA4-4987-AF26-020B137449DF}" srcOrd="5" destOrd="0" presId="urn:microsoft.com/office/officeart/2005/8/layout/default"/>
    <dgm:cxn modelId="{FE79FA31-6C68-4F37-8F76-7A468A5D890E}" type="presParOf" srcId="{88AB9371-0D9C-4A6A-9622-0C87F78C804D}" destId="{DF26914A-6E59-4F1A-B859-397B51B50DD0}" srcOrd="6" destOrd="0" presId="urn:microsoft.com/office/officeart/2005/8/layout/default"/>
    <dgm:cxn modelId="{177E1FD9-960F-4E86-BA8A-402235FFE471}" type="presParOf" srcId="{88AB9371-0D9C-4A6A-9622-0C87F78C804D}" destId="{66AC3CF1-5AA8-4B53-B93D-3682CFD9B7B5}" srcOrd="7" destOrd="0" presId="urn:microsoft.com/office/officeart/2005/8/layout/default"/>
    <dgm:cxn modelId="{94075102-BE81-4C2D-9687-6EB72CCF8934}" type="presParOf" srcId="{88AB9371-0D9C-4A6A-9622-0C87F78C804D}" destId="{21AC54A1-AA06-442F-8A9E-F106541F889A}" srcOrd="8" destOrd="0" presId="urn:microsoft.com/office/officeart/2005/8/layout/default"/>
    <dgm:cxn modelId="{697250C8-FB3A-468C-8B52-9CC4FD39DA34}" type="presParOf" srcId="{88AB9371-0D9C-4A6A-9622-0C87F78C804D}" destId="{8B066871-69E3-47CE-B2FA-CC4A77794142}" srcOrd="9" destOrd="0" presId="urn:microsoft.com/office/officeart/2005/8/layout/default"/>
    <dgm:cxn modelId="{48E817D8-596D-4A04-9BD3-AEF9E785E644}" type="presParOf" srcId="{88AB9371-0D9C-4A6A-9622-0C87F78C804D}" destId="{8F3C75D9-F32F-48DB-A5B7-FA874F507333}" srcOrd="10" destOrd="0" presId="urn:microsoft.com/office/officeart/2005/8/layout/default"/>
    <dgm:cxn modelId="{6826B5A2-9AAB-471B-994A-083477E8FC60}" type="presParOf" srcId="{88AB9371-0D9C-4A6A-9622-0C87F78C804D}" destId="{0205B2C1-B51F-437C-8798-8CC78A349965}" srcOrd="11" destOrd="0" presId="urn:microsoft.com/office/officeart/2005/8/layout/default"/>
    <dgm:cxn modelId="{030623B2-0166-4F6E-8E41-856C71DA46DB}" type="presParOf" srcId="{88AB9371-0D9C-4A6A-9622-0C87F78C804D}" destId="{575661A0-FEFE-48B3-9ED3-6562ADFEF713}" srcOrd="12" destOrd="0" presId="urn:microsoft.com/office/officeart/2005/8/layout/default"/>
    <dgm:cxn modelId="{21A94539-0DAB-4A91-BE25-7562048110FF}" type="presParOf" srcId="{88AB9371-0D9C-4A6A-9622-0C87F78C804D}" destId="{A27771B7-AD8B-40D6-A96C-65CCF7D4A237}" srcOrd="13" destOrd="0" presId="urn:microsoft.com/office/officeart/2005/8/layout/default"/>
    <dgm:cxn modelId="{5B8EAB89-9972-43C3-AD9D-1803F2C85F68}" type="presParOf" srcId="{88AB9371-0D9C-4A6A-9622-0C87F78C804D}" destId="{831B517D-39D8-4178-8E9F-4F4E1429BC55}" srcOrd="14" destOrd="0" presId="urn:microsoft.com/office/officeart/2005/8/layout/default"/>
    <dgm:cxn modelId="{8AE8D589-E7DE-4029-98B2-3DFD42C722CF}" type="presParOf" srcId="{88AB9371-0D9C-4A6A-9622-0C87F78C804D}" destId="{1EC538AF-E73C-4C24-8CD4-04F04B84A925}" srcOrd="15" destOrd="0" presId="urn:microsoft.com/office/officeart/2005/8/layout/default"/>
    <dgm:cxn modelId="{CB0B1482-AA92-4504-A90E-41484EECDAB2}" type="presParOf" srcId="{88AB9371-0D9C-4A6A-9622-0C87F78C804D}" destId="{FD82A6B8-B679-44C5-A4DA-B41E121D9869}" srcOrd="16" destOrd="0" presId="urn:microsoft.com/office/officeart/2005/8/layout/default"/>
    <dgm:cxn modelId="{0D917CF1-B47B-458F-956E-A7ED44702977}" type="presParOf" srcId="{88AB9371-0D9C-4A6A-9622-0C87F78C804D}" destId="{90A80A5D-45E6-4C58-B5C7-9D712B7D12C7}" srcOrd="17" destOrd="0" presId="urn:microsoft.com/office/officeart/2005/8/layout/default"/>
    <dgm:cxn modelId="{9E910487-C233-42E5-956A-FB3AD3CE278A}" type="presParOf" srcId="{88AB9371-0D9C-4A6A-9622-0C87F78C804D}" destId="{D275D671-C81D-4CE9-9C3E-567BA655E32C}" srcOrd="18" destOrd="0" presId="urn:microsoft.com/office/officeart/2005/8/layout/default"/>
    <dgm:cxn modelId="{A31AF34B-4930-4E66-9970-2D0401C7A293}" type="presParOf" srcId="{88AB9371-0D9C-4A6A-9622-0C87F78C804D}" destId="{254454A4-70CF-41B5-B0C0-E1FAA8EF8572}" srcOrd="19" destOrd="0" presId="urn:microsoft.com/office/officeart/2005/8/layout/default"/>
    <dgm:cxn modelId="{70F0EF91-E608-435D-B2A5-39C7D48F47CB}" type="presParOf" srcId="{88AB9371-0D9C-4A6A-9622-0C87F78C804D}" destId="{1D71961B-C319-4B13-A7C7-DA2A1089E902}" srcOrd="20" destOrd="0" presId="urn:microsoft.com/office/officeart/2005/8/layout/default"/>
    <dgm:cxn modelId="{0B0E6D5D-3C2E-474E-B5B9-3D6AAD1F8AA5}" type="presParOf" srcId="{88AB9371-0D9C-4A6A-9622-0C87F78C804D}" destId="{F2730D07-8439-4F45-8DC0-BEC7A9853F98}" srcOrd="21" destOrd="0" presId="urn:microsoft.com/office/officeart/2005/8/layout/default"/>
    <dgm:cxn modelId="{969E49AD-9D08-4D19-9D23-F47E27789728}" type="presParOf" srcId="{88AB9371-0D9C-4A6A-9622-0C87F78C804D}" destId="{5C6FA0EA-4845-4299-BB5A-0D34681B111B}"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DFD1C3-C4F1-41CD-8B9D-73298C0915C5}">
      <dsp:nvSpPr>
        <dsp:cNvPr id="0" name=""/>
        <dsp:cNvSpPr/>
      </dsp:nvSpPr>
      <dsp:spPr>
        <a:xfrm>
          <a:off x="0" y="35976"/>
          <a:ext cx="2535168" cy="15211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Tx/>
            <a:buNone/>
          </a:pPr>
          <a:r>
            <a:rPr lang="en-GB" sz="1900" kern="1200" dirty="0">
              <a:solidFill>
                <a:schemeClr val="tx1"/>
              </a:solidFill>
            </a:rPr>
            <a:t>Initial Call to Police/Complaint of Crime/Police witness offence</a:t>
          </a:r>
        </a:p>
      </dsp:txBody>
      <dsp:txXfrm>
        <a:off x="0" y="35976"/>
        <a:ext cx="2535168" cy="1521101"/>
      </dsp:txXfrm>
    </dsp:sp>
    <dsp:sp modelId="{A33987E1-64BC-4ECA-8D46-AF68BADE563C}">
      <dsp:nvSpPr>
        <dsp:cNvPr id="0" name=""/>
        <dsp:cNvSpPr/>
      </dsp:nvSpPr>
      <dsp:spPr>
        <a:xfrm>
          <a:off x="2788685" y="35976"/>
          <a:ext cx="2535168" cy="15211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Tx/>
            <a:buNone/>
          </a:pPr>
          <a:r>
            <a:rPr lang="en-GB" sz="1900" kern="1200" dirty="0">
              <a:solidFill>
                <a:schemeClr val="tx1"/>
              </a:solidFill>
            </a:rPr>
            <a:t>Officers attendance and evidence gathering begins</a:t>
          </a:r>
        </a:p>
      </dsp:txBody>
      <dsp:txXfrm>
        <a:off x="2788685" y="35976"/>
        <a:ext cx="2535168" cy="1521101"/>
      </dsp:txXfrm>
    </dsp:sp>
    <dsp:sp modelId="{882DE654-8F26-4693-876E-8C45CC562FCE}">
      <dsp:nvSpPr>
        <dsp:cNvPr id="0" name=""/>
        <dsp:cNvSpPr/>
      </dsp:nvSpPr>
      <dsp:spPr>
        <a:xfrm>
          <a:off x="5577370" y="35976"/>
          <a:ext cx="2535168" cy="15211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Tx/>
            <a:buNone/>
          </a:pPr>
          <a:r>
            <a:rPr lang="en-GB" sz="1900" kern="1200" dirty="0">
              <a:solidFill>
                <a:schemeClr val="tx1"/>
              </a:solidFill>
            </a:rPr>
            <a:t>Identify suspect and interview (Arrest/ Voluntary Interview/ Contemp. interview)</a:t>
          </a:r>
        </a:p>
      </dsp:txBody>
      <dsp:txXfrm>
        <a:off x="5577370" y="35976"/>
        <a:ext cx="2535168" cy="1521101"/>
      </dsp:txXfrm>
    </dsp:sp>
    <dsp:sp modelId="{B689B74A-B89A-4628-8F51-277992999F8B}">
      <dsp:nvSpPr>
        <dsp:cNvPr id="0" name=""/>
        <dsp:cNvSpPr/>
      </dsp:nvSpPr>
      <dsp:spPr>
        <a:xfrm>
          <a:off x="0" y="1810594"/>
          <a:ext cx="2535168" cy="15211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Tx/>
            <a:buNone/>
          </a:pPr>
          <a:r>
            <a:rPr lang="en-GB" sz="1900" kern="1200" dirty="0">
              <a:solidFill>
                <a:schemeClr val="tx1"/>
              </a:solidFill>
            </a:rPr>
            <a:t>If necessary, consult CPS for charging advice. </a:t>
          </a:r>
        </a:p>
      </dsp:txBody>
      <dsp:txXfrm>
        <a:off x="0" y="1810594"/>
        <a:ext cx="2535168" cy="1521101"/>
      </dsp:txXfrm>
    </dsp:sp>
    <dsp:sp modelId="{33E20DE4-E06E-45CA-A4DD-CD374524FBEA}">
      <dsp:nvSpPr>
        <dsp:cNvPr id="0" name=""/>
        <dsp:cNvSpPr/>
      </dsp:nvSpPr>
      <dsp:spPr>
        <a:xfrm>
          <a:off x="2788685" y="1810594"/>
          <a:ext cx="2535168" cy="15211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Tx/>
            <a:buNone/>
          </a:pPr>
          <a:r>
            <a:rPr lang="en-GB" sz="1900" b="1" kern="1200" dirty="0">
              <a:solidFill>
                <a:schemeClr val="tx1"/>
              </a:solidFill>
            </a:rPr>
            <a:t>Charge or report suspect for Postal Charge Requisition (PCR)</a:t>
          </a:r>
        </a:p>
      </dsp:txBody>
      <dsp:txXfrm>
        <a:off x="2788685" y="1810594"/>
        <a:ext cx="2535168" cy="1521101"/>
      </dsp:txXfrm>
    </dsp:sp>
    <dsp:sp modelId="{1CEF7C35-F5D8-4934-90BC-469247798254}">
      <dsp:nvSpPr>
        <dsp:cNvPr id="0" name=""/>
        <dsp:cNvSpPr/>
      </dsp:nvSpPr>
      <dsp:spPr>
        <a:xfrm>
          <a:off x="5577370" y="1810594"/>
          <a:ext cx="2535168" cy="15211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Complete file, submit to your Sergeant/Justice Admin. for review within the necessary timescales</a:t>
          </a:r>
        </a:p>
      </dsp:txBody>
      <dsp:txXfrm>
        <a:off x="5577370" y="1810594"/>
        <a:ext cx="2535168" cy="1521101"/>
      </dsp:txXfrm>
    </dsp:sp>
    <dsp:sp modelId="{1D678AAD-0A4B-4C15-80D7-43F6FD9370F1}">
      <dsp:nvSpPr>
        <dsp:cNvPr id="0" name=""/>
        <dsp:cNvSpPr/>
      </dsp:nvSpPr>
      <dsp:spPr>
        <a:xfrm>
          <a:off x="2788685" y="3585212"/>
          <a:ext cx="2535168" cy="15211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Justice Admin Staff send file digitally to the CPS ready for them to review and prosecute in court.</a:t>
          </a:r>
        </a:p>
      </dsp:txBody>
      <dsp:txXfrm>
        <a:off x="2788685" y="3585212"/>
        <a:ext cx="2535168" cy="15211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AEDFD-E343-4662-A8ED-AF5B1E18DFBB}">
      <dsp:nvSpPr>
        <dsp:cNvPr id="0" name=""/>
        <dsp:cNvSpPr/>
      </dsp:nvSpPr>
      <dsp:spPr>
        <a:xfrm>
          <a:off x="60546" y="0"/>
          <a:ext cx="2077951" cy="4748265"/>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Any </a:t>
          </a:r>
          <a:r>
            <a:rPr lang="en-GB" sz="1800" b="1" u="sng" kern="1200" dirty="0">
              <a:solidFill>
                <a:schemeClr val="tx1"/>
              </a:solidFill>
            </a:rPr>
            <a:t>summary only </a:t>
          </a:r>
          <a:r>
            <a:rPr lang="en-GB" sz="1800" kern="1200" dirty="0">
              <a:solidFill>
                <a:schemeClr val="tx1"/>
              </a:solidFill>
            </a:rPr>
            <a:t>offence (including criminal damage where the value of the loss or damage is less than £5000) </a:t>
          </a:r>
          <a:r>
            <a:rPr lang="en-GB" sz="1800" b="1" u="sng" kern="1200" dirty="0">
              <a:solidFill>
                <a:schemeClr val="tx1"/>
              </a:solidFill>
            </a:rPr>
            <a:t>irrespective of plea</a:t>
          </a:r>
        </a:p>
      </dsp:txBody>
      <dsp:txXfrm>
        <a:off x="121407" y="60861"/>
        <a:ext cx="1956229" cy="4626543"/>
      </dsp:txXfrm>
    </dsp:sp>
    <dsp:sp modelId="{81C9D88F-A8C2-4AFF-B135-7EC2790E787F}">
      <dsp:nvSpPr>
        <dsp:cNvPr id="0" name=""/>
        <dsp:cNvSpPr/>
      </dsp:nvSpPr>
      <dsp:spPr>
        <a:xfrm>
          <a:off x="2546634" y="0"/>
          <a:ext cx="2020591" cy="4748265"/>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u="sng" kern="1200" dirty="0">
              <a:solidFill>
                <a:schemeClr val="tx1"/>
              </a:solidFill>
            </a:rPr>
            <a:t>Any offence of retail theft</a:t>
          </a:r>
          <a:r>
            <a:rPr lang="en-GB" sz="1800" kern="1200" dirty="0">
              <a:solidFill>
                <a:schemeClr val="tx1"/>
              </a:solidFill>
            </a:rPr>
            <a:t> (shoplifting) or attempted retail theft </a:t>
          </a:r>
          <a:r>
            <a:rPr lang="en-GB" sz="1800" b="1" u="sng" kern="1200" dirty="0">
              <a:solidFill>
                <a:schemeClr val="tx1"/>
              </a:solidFill>
            </a:rPr>
            <a:t>irrespective of plea </a:t>
          </a:r>
          <a:r>
            <a:rPr lang="en-GB" sz="1800" kern="1200" dirty="0">
              <a:solidFill>
                <a:schemeClr val="tx1"/>
              </a:solidFill>
            </a:rPr>
            <a:t>provided it is suitable for sentence in the magistrates’ court.</a:t>
          </a:r>
        </a:p>
      </dsp:txBody>
      <dsp:txXfrm>
        <a:off x="2605815" y="59181"/>
        <a:ext cx="1902229" cy="4629903"/>
      </dsp:txXfrm>
    </dsp:sp>
    <dsp:sp modelId="{83A6A6CF-52B7-4FEA-935C-62231CB4477A}">
      <dsp:nvSpPr>
        <dsp:cNvPr id="0" name=""/>
        <dsp:cNvSpPr/>
      </dsp:nvSpPr>
      <dsp:spPr>
        <a:xfrm>
          <a:off x="4950410" y="0"/>
          <a:ext cx="4922673" cy="4748265"/>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Any </a:t>
          </a:r>
          <a:r>
            <a:rPr lang="en-GB" sz="1600" b="1" u="sng" kern="1200" dirty="0">
              <a:solidFill>
                <a:schemeClr val="tx1"/>
              </a:solidFill>
            </a:rPr>
            <a:t>either way </a:t>
          </a:r>
          <a:r>
            <a:rPr lang="en-GB" sz="1600" kern="1200" dirty="0">
              <a:solidFill>
                <a:schemeClr val="tx1"/>
              </a:solidFill>
            </a:rPr>
            <a:t>offence </a:t>
          </a:r>
          <a:r>
            <a:rPr lang="en-GB" sz="1600" b="1" u="sng" kern="1200" dirty="0">
              <a:solidFill>
                <a:schemeClr val="tx1"/>
              </a:solidFill>
            </a:rPr>
            <a:t>anticipated as a guilty plea </a:t>
          </a:r>
          <a:r>
            <a:rPr lang="en-GB" sz="1600" kern="1200" dirty="0">
              <a:solidFill>
                <a:schemeClr val="tx1"/>
              </a:solidFill>
            </a:rPr>
            <a:t>and suitable for sentence in a magistrates’ court. </a:t>
          </a:r>
        </a:p>
        <a:p>
          <a:pPr marL="0" lvl="0" indent="0" algn="l" defTabSz="711200">
            <a:lnSpc>
              <a:spcPct val="90000"/>
            </a:lnSpc>
            <a:spcBef>
              <a:spcPct val="0"/>
            </a:spcBef>
            <a:spcAft>
              <a:spcPct val="35000"/>
            </a:spcAft>
            <a:buNone/>
          </a:pPr>
          <a:r>
            <a:rPr lang="en-GB" sz="1600" kern="1200" dirty="0">
              <a:solidFill>
                <a:schemeClr val="tx1"/>
              </a:solidFill>
            </a:rPr>
            <a:t>Except For –</a:t>
          </a:r>
        </a:p>
        <a:p>
          <a:pPr marL="0" lvl="0" indent="0" algn="l" defTabSz="711200">
            <a:lnSpc>
              <a:spcPct val="90000"/>
            </a:lnSpc>
            <a:spcBef>
              <a:spcPct val="0"/>
            </a:spcBef>
            <a:spcAft>
              <a:spcPct val="35000"/>
            </a:spcAft>
            <a:buNone/>
          </a:pPr>
          <a:r>
            <a:rPr lang="en-GB" sz="1600" kern="1200" dirty="0">
              <a:solidFill>
                <a:schemeClr val="tx1"/>
              </a:solidFill>
            </a:rPr>
            <a:t>1. A case requiring the consent of the DPP to prosecute </a:t>
          </a:r>
        </a:p>
        <a:p>
          <a:pPr marL="0" lvl="0" indent="0" algn="l" defTabSz="711200">
            <a:lnSpc>
              <a:spcPct val="90000"/>
            </a:lnSpc>
            <a:spcBef>
              <a:spcPct val="0"/>
            </a:spcBef>
            <a:spcAft>
              <a:spcPct val="35000"/>
            </a:spcAft>
            <a:buFont typeface="+mj-lt"/>
            <a:buNone/>
          </a:pPr>
          <a:r>
            <a:rPr lang="en-GB" sz="1600" kern="1200" dirty="0">
              <a:solidFill>
                <a:schemeClr val="tx1"/>
              </a:solidFill>
            </a:rPr>
            <a:t>2. A case involving a death</a:t>
          </a:r>
        </a:p>
        <a:p>
          <a:pPr marL="0" lvl="0" indent="0" algn="l" defTabSz="711200">
            <a:lnSpc>
              <a:spcPct val="90000"/>
            </a:lnSpc>
            <a:spcBef>
              <a:spcPct val="0"/>
            </a:spcBef>
            <a:spcAft>
              <a:spcPct val="35000"/>
            </a:spcAft>
            <a:buFont typeface="+mj-lt"/>
            <a:buNone/>
          </a:pPr>
          <a:r>
            <a:rPr lang="en-GB" sz="1600" kern="1200" dirty="0">
              <a:solidFill>
                <a:schemeClr val="tx1"/>
              </a:solidFill>
            </a:rPr>
            <a:t>3. Connected with terrorist activity or official secrets </a:t>
          </a:r>
        </a:p>
        <a:p>
          <a:pPr marL="0" lvl="0" indent="0" algn="l" defTabSz="711200">
            <a:lnSpc>
              <a:spcPct val="90000"/>
            </a:lnSpc>
            <a:spcBef>
              <a:spcPct val="0"/>
            </a:spcBef>
            <a:spcAft>
              <a:spcPct val="35000"/>
            </a:spcAft>
            <a:buFont typeface="+mj-lt"/>
            <a:buNone/>
          </a:pPr>
          <a:r>
            <a:rPr lang="en-GB" sz="1600" kern="1200" dirty="0">
              <a:solidFill>
                <a:schemeClr val="tx1"/>
              </a:solidFill>
            </a:rPr>
            <a:t>4. Classified as Hate Crime or Domestic Violence</a:t>
          </a:r>
        </a:p>
        <a:p>
          <a:pPr marL="0" lvl="0" indent="0" algn="l" defTabSz="711200">
            <a:lnSpc>
              <a:spcPct val="90000"/>
            </a:lnSpc>
            <a:spcBef>
              <a:spcPct val="0"/>
            </a:spcBef>
            <a:spcAft>
              <a:spcPct val="35000"/>
            </a:spcAft>
            <a:buFont typeface="+mj-lt"/>
            <a:buNone/>
          </a:pPr>
          <a:r>
            <a:rPr lang="en-GB" sz="1600" kern="1200" dirty="0">
              <a:solidFill>
                <a:schemeClr val="tx1"/>
              </a:solidFill>
            </a:rPr>
            <a:t>5. A case of harassment or stalking </a:t>
          </a:r>
        </a:p>
        <a:p>
          <a:pPr marL="0" lvl="0" indent="0" algn="l" defTabSz="711200">
            <a:lnSpc>
              <a:spcPct val="90000"/>
            </a:lnSpc>
            <a:spcBef>
              <a:spcPct val="0"/>
            </a:spcBef>
            <a:spcAft>
              <a:spcPct val="35000"/>
            </a:spcAft>
            <a:buFont typeface="+mj-lt"/>
            <a:buNone/>
          </a:pPr>
          <a:r>
            <a:rPr lang="en-GB" sz="1600" kern="1200" dirty="0">
              <a:solidFill>
                <a:schemeClr val="tx1"/>
              </a:solidFill>
            </a:rPr>
            <a:t>6. An offence of Violent Disorder or Affray </a:t>
          </a:r>
        </a:p>
        <a:p>
          <a:pPr marL="0" lvl="0" indent="0" algn="l" defTabSz="711200">
            <a:lnSpc>
              <a:spcPct val="90000"/>
            </a:lnSpc>
            <a:spcBef>
              <a:spcPct val="0"/>
            </a:spcBef>
            <a:spcAft>
              <a:spcPct val="35000"/>
            </a:spcAft>
            <a:buFont typeface="+mj-lt"/>
            <a:buNone/>
          </a:pPr>
          <a:r>
            <a:rPr lang="en-GB" sz="1600" kern="1200" dirty="0">
              <a:solidFill>
                <a:schemeClr val="tx1"/>
              </a:solidFill>
            </a:rPr>
            <a:t>7. Causing Grievous Bodily Harm or Wounding, or Actual Bodily Harm </a:t>
          </a:r>
        </a:p>
        <a:p>
          <a:pPr marL="0" lvl="0" indent="0" algn="l" defTabSz="711200">
            <a:lnSpc>
              <a:spcPct val="90000"/>
            </a:lnSpc>
            <a:spcBef>
              <a:spcPct val="0"/>
            </a:spcBef>
            <a:spcAft>
              <a:spcPct val="35000"/>
            </a:spcAft>
            <a:buFont typeface="+mj-lt"/>
            <a:buNone/>
          </a:pPr>
          <a:r>
            <a:rPr lang="en-GB" sz="1600" kern="1200" dirty="0">
              <a:solidFill>
                <a:schemeClr val="tx1"/>
              </a:solidFill>
            </a:rPr>
            <a:t>8. A Sexual Offences Act offence committed by or upon a person under 18 </a:t>
          </a:r>
        </a:p>
        <a:p>
          <a:pPr marL="0" lvl="0" indent="0" algn="l" defTabSz="711200">
            <a:lnSpc>
              <a:spcPct val="90000"/>
            </a:lnSpc>
            <a:spcBef>
              <a:spcPct val="0"/>
            </a:spcBef>
            <a:spcAft>
              <a:spcPct val="35000"/>
            </a:spcAft>
            <a:buFont typeface="+mj-lt"/>
            <a:buNone/>
          </a:pPr>
          <a:r>
            <a:rPr lang="en-GB" sz="1600" kern="1200" dirty="0">
              <a:solidFill>
                <a:schemeClr val="tx1"/>
              </a:solidFill>
            </a:rPr>
            <a:t>9. An offence under the Licensing Act 2003</a:t>
          </a:r>
        </a:p>
      </dsp:txBody>
      <dsp:txXfrm>
        <a:off x="5089482" y="139072"/>
        <a:ext cx="4644529" cy="44701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582738-72C3-4C34-A37C-6EBF21A59404}">
      <dsp:nvSpPr>
        <dsp:cNvPr id="0" name=""/>
        <dsp:cNvSpPr/>
      </dsp:nvSpPr>
      <dsp:spPr>
        <a:xfrm>
          <a:off x="1221061" y="12440"/>
          <a:ext cx="3759523" cy="2255714"/>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Crown Prosecution Service Prosecutors will make charging decisions in all cases not allocated to the police</a:t>
          </a:r>
        </a:p>
      </dsp:txBody>
      <dsp:txXfrm>
        <a:off x="1221061" y="12440"/>
        <a:ext cx="3759523" cy="2255714"/>
      </dsp:txXfrm>
    </dsp:sp>
    <dsp:sp modelId="{CC152642-CC72-4B33-B335-EB09FE10A761}">
      <dsp:nvSpPr>
        <dsp:cNvPr id="0" name=""/>
        <dsp:cNvSpPr/>
      </dsp:nvSpPr>
      <dsp:spPr>
        <a:xfrm>
          <a:off x="1221061" y="2453792"/>
          <a:ext cx="3759523" cy="2255714"/>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Arial" panose="020B0604020202020204" pitchFamily="34" charset="0"/>
            <a:buNone/>
          </a:pPr>
          <a:r>
            <a:rPr lang="en-GB" sz="2200" kern="1200" dirty="0">
              <a:solidFill>
                <a:schemeClr val="tx1"/>
              </a:solidFill>
            </a:rPr>
            <a:t>If multiple offences are under consideration, including </a:t>
          </a:r>
          <a:r>
            <a:rPr lang="en-GB" sz="2200" b="1" u="sng" kern="1200" dirty="0">
              <a:solidFill>
                <a:schemeClr val="tx1"/>
              </a:solidFill>
            </a:rPr>
            <a:t>an</a:t>
          </a:r>
          <a:r>
            <a:rPr lang="en-GB" sz="2200" kern="1200" dirty="0">
              <a:solidFill>
                <a:schemeClr val="tx1"/>
              </a:solidFill>
            </a:rPr>
            <a:t> offence which must be referred to a prosecutor, then </a:t>
          </a:r>
          <a:r>
            <a:rPr lang="en-GB" sz="2200" b="1" u="sng" kern="1200" dirty="0">
              <a:solidFill>
                <a:schemeClr val="tx1"/>
              </a:solidFill>
            </a:rPr>
            <a:t>all</a:t>
          </a:r>
          <a:r>
            <a:rPr lang="en-GB" sz="2200" kern="1200" dirty="0">
              <a:solidFill>
                <a:schemeClr val="tx1"/>
              </a:solidFill>
            </a:rPr>
            <a:t> related offences in the case will be referred to a prosecutor</a:t>
          </a:r>
        </a:p>
      </dsp:txBody>
      <dsp:txXfrm>
        <a:off x="1221061" y="2453792"/>
        <a:ext cx="3759523" cy="22557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1D0C10-8B65-4ED5-A963-0A4D5C808224}">
      <dsp:nvSpPr>
        <dsp:cNvPr id="0" name=""/>
        <dsp:cNvSpPr/>
      </dsp:nvSpPr>
      <dsp:spPr>
        <a:xfrm>
          <a:off x="0" y="30802"/>
          <a:ext cx="4146120" cy="2487672"/>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dirty="0">
              <a:solidFill>
                <a:schemeClr val="tx1"/>
              </a:solidFill>
            </a:rPr>
            <a:t>GAP – Guilty Anticipated Plea</a:t>
          </a:r>
        </a:p>
      </dsp:txBody>
      <dsp:txXfrm>
        <a:off x="0" y="30802"/>
        <a:ext cx="4146120" cy="2487672"/>
      </dsp:txXfrm>
    </dsp:sp>
    <dsp:sp modelId="{40DBFA37-E06D-41C8-8898-7F35BA38E05C}">
      <dsp:nvSpPr>
        <dsp:cNvPr id="0" name=""/>
        <dsp:cNvSpPr/>
      </dsp:nvSpPr>
      <dsp:spPr>
        <a:xfrm>
          <a:off x="4562859" y="0"/>
          <a:ext cx="4146120" cy="2487672"/>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dirty="0">
              <a:solidFill>
                <a:schemeClr val="tx1"/>
              </a:solidFill>
            </a:rPr>
            <a:t>NGAP – Not Guilty Anticipated Plea</a:t>
          </a:r>
        </a:p>
      </dsp:txBody>
      <dsp:txXfrm>
        <a:off x="4562859" y="0"/>
        <a:ext cx="4146120" cy="24876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E444A2-6F21-444F-B439-ABEC75A2B8E3}">
      <dsp:nvSpPr>
        <dsp:cNvPr id="0" name=""/>
        <dsp:cNvSpPr/>
      </dsp:nvSpPr>
      <dsp:spPr>
        <a:xfrm>
          <a:off x="632133" y="416996"/>
          <a:ext cx="6454730" cy="3824652"/>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GB" sz="2400" b="0" i="0" kern="1200" dirty="0">
              <a:solidFill>
                <a:schemeClr val="tx1"/>
              </a:solidFill>
              <a:effectLst/>
            </a:rPr>
            <a:t>Has been interviewed </a:t>
          </a:r>
          <a:r>
            <a:rPr lang="en-GB" sz="2400" b="1" i="0" u="sng" kern="1200" dirty="0">
              <a:solidFill>
                <a:schemeClr val="tx1"/>
              </a:solidFill>
              <a:effectLst/>
            </a:rPr>
            <a:t>and</a:t>
          </a:r>
          <a:r>
            <a:rPr lang="en-GB" sz="2400" b="1" i="0" u="none" kern="1200" dirty="0">
              <a:solidFill>
                <a:schemeClr val="tx1"/>
              </a:solidFill>
              <a:effectLst/>
            </a:rPr>
            <a:t>:</a:t>
          </a:r>
        </a:p>
        <a:p>
          <a:pPr marL="0" lvl="0" indent="0" algn="l" defTabSz="1066800">
            <a:lnSpc>
              <a:spcPct val="90000"/>
            </a:lnSpc>
            <a:spcBef>
              <a:spcPct val="0"/>
            </a:spcBef>
            <a:spcAft>
              <a:spcPct val="35000"/>
            </a:spcAft>
            <a:buFont typeface="Arial" panose="020B0604020202020204" pitchFamily="34" charset="0"/>
            <a:buNone/>
          </a:pPr>
          <a:r>
            <a:rPr lang="en-GB" sz="2000" b="1" i="0" u="sng" kern="1200" dirty="0">
              <a:solidFill>
                <a:schemeClr val="tx1"/>
              </a:solidFill>
              <a:effectLst/>
            </a:rPr>
            <a:t>has made a clear and unambiguous admission </a:t>
          </a:r>
          <a:r>
            <a:rPr lang="en-GB" sz="2000" b="0" i="0" kern="1200" dirty="0">
              <a:solidFill>
                <a:schemeClr val="tx1"/>
              </a:solidFill>
              <a:effectLst/>
            </a:rPr>
            <a:t>to the offence </a:t>
          </a:r>
          <a:r>
            <a:rPr lang="en-GB" sz="2000" b="1" i="0" u="sng" kern="1200" dirty="0">
              <a:solidFill>
                <a:schemeClr val="tx1"/>
              </a:solidFill>
              <a:effectLst/>
            </a:rPr>
            <a:t>and</a:t>
          </a:r>
          <a:r>
            <a:rPr lang="en-GB" sz="2000" b="0" i="0" kern="1200" dirty="0">
              <a:solidFill>
                <a:schemeClr val="tx1"/>
              </a:solidFill>
              <a:effectLst/>
            </a:rPr>
            <a:t> has </a:t>
          </a:r>
          <a:r>
            <a:rPr lang="en-GB" sz="2000" b="1" i="0" u="sng" kern="1200" dirty="0">
              <a:solidFill>
                <a:schemeClr val="tx1"/>
              </a:solidFill>
              <a:effectLst/>
            </a:rPr>
            <a:t>offered no explanation</a:t>
          </a:r>
          <a:r>
            <a:rPr lang="en-GB" sz="2000" b="1" i="0" u="none" kern="1200" dirty="0">
              <a:solidFill>
                <a:schemeClr val="tx1"/>
              </a:solidFill>
              <a:effectLst/>
            </a:rPr>
            <a:t> </a:t>
          </a:r>
          <a:r>
            <a:rPr lang="en-GB" sz="2000" b="0" i="0" kern="1200" dirty="0">
              <a:solidFill>
                <a:schemeClr val="tx1"/>
              </a:solidFill>
              <a:effectLst/>
            </a:rPr>
            <a:t>that is capable of </a:t>
          </a:r>
          <a:r>
            <a:rPr lang="en-GB" sz="2000" b="1" i="0" u="sng" kern="1200" dirty="0">
              <a:solidFill>
                <a:schemeClr val="tx1"/>
              </a:solidFill>
              <a:effectLst/>
            </a:rPr>
            <a:t>being used as a defence</a:t>
          </a:r>
          <a:r>
            <a:rPr lang="en-GB" sz="2000" b="0" i="0" kern="1200" dirty="0">
              <a:solidFill>
                <a:schemeClr val="tx1"/>
              </a:solidFill>
              <a:effectLst/>
            </a:rPr>
            <a:t>; </a:t>
          </a:r>
          <a:r>
            <a:rPr lang="en-GB" sz="2000" b="1" i="0" kern="1200" dirty="0">
              <a:solidFill>
                <a:schemeClr val="tx1"/>
              </a:solidFill>
              <a:effectLst/>
            </a:rPr>
            <a:t>or</a:t>
          </a:r>
        </a:p>
        <a:p>
          <a:pPr marL="0" lvl="0" indent="0" algn="l" defTabSz="1066800">
            <a:lnSpc>
              <a:spcPct val="90000"/>
            </a:lnSpc>
            <a:spcBef>
              <a:spcPct val="0"/>
            </a:spcBef>
            <a:spcAft>
              <a:spcPct val="35000"/>
            </a:spcAft>
            <a:buFont typeface="Arial" panose="020B0604020202020204" pitchFamily="34" charset="0"/>
            <a:buNone/>
          </a:pPr>
          <a:r>
            <a:rPr lang="en-GB" sz="2000" b="1" i="0" u="sng" kern="1200" dirty="0">
              <a:solidFill>
                <a:schemeClr val="tx1"/>
              </a:solidFill>
              <a:effectLst/>
            </a:rPr>
            <a:t>has not made a clear and unambiguous admission </a:t>
          </a:r>
          <a:r>
            <a:rPr lang="en-GB" sz="2000" b="0" i="0" kern="1200" dirty="0">
              <a:solidFill>
                <a:schemeClr val="tx1"/>
              </a:solidFill>
              <a:effectLst/>
            </a:rPr>
            <a:t>of guilt </a:t>
          </a:r>
          <a:r>
            <a:rPr lang="en-GB" sz="2000" b="1" i="0" u="sng" kern="1200" dirty="0">
              <a:solidFill>
                <a:schemeClr val="tx1"/>
              </a:solidFill>
              <a:effectLst/>
            </a:rPr>
            <a:t>but has offered no explanation</a:t>
          </a:r>
          <a:r>
            <a:rPr lang="en-GB" sz="2000" b="1" i="0" u="none" kern="1200" dirty="0">
              <a:solidFill>
                <a:schemeClr val="tx1"/>
              </a:solidFill>
              <a:effectLst/>
            </a:rPr>
            <a:t> </a:t>
          </a:r>
          <a:r>
            <a:rPr lang="en-GB" sz="2000" b="0" i="0" kern="1200" dirty="0">
              <a:solidFill>
                <a:schemeClr val="tx1"/>
              </a:solidFill>
              <a:effectLst/>
            </a:rPr>
            <a:t>that is </a:t>
          </a:r>
          <a:r>
            <a:rPr lang="en-GB" sz="2000" b="1" i="0" u="sng" kern="1200" dirty="0">
              <a:solidFill>
                <a:schemeClr val="tx1"/>
              </a:solidFill>
              <a:effectLst/>
            </a:rPr>
            <a:t>capable of being used as a defence</a:t>
          </a:r>
          <a:r>
            <a:rPr lang="en-GB" sz="2000" b="0" i="0" kern="1200" dirty="0">
              <a:solidFill>
                <a:schemeClr val="tx1"/>
              </a:solidFill>
              <a:effectLst/>
            </a:rPr>
            <a:t> </a:t>
          </a:r>
          <a:r>
            <a:rPr lang="en-GB" sz="2000" b="1" i="0" kern="1200" dirty="0">
              <a:solidFill>
                <a:schemeClr val="tx1"/>
              </a:solidFill>
              <a:effectLst/>
            </a:rPr>
            <a:t>and</a:t>
          </a:r>
          <a:r>
            <a:rPr lang="en-GB" sz="2000" b="0" i="0" kern="1200" dirty="0">
              <a:solidFill>
                <a:schemeClr val="tx1"/>
              </a:solidFill>
              <a:effectLst/>
            </a:rPr>
            <a:t> either; the </a:t>
          </a:r>
          <a:r>
            <a:rPr lang="en-GB" sz="2000" b="1" i="0" u="sng" kern="1200" dirty="0">
              <a:solidFill>
                <a:schemeClr val="tx1"/>
              </a:solidFill>
              <a:effectLst/>
            </a:rPr>
            <a:t>commission of the offence</a:t>
          </a:r>
          <a:r>
            <a:rPr lang="en-GB" sz="2000" b="0" i="0" kern="1200" dirty="0">
              <a:solidFill>
                <a:schemeClr val="tx1"/>
              </a:solidFill>
              <a:effectLst/>
            </a:rPr>
            <a:t> and the </a:t>
          </a:r>
          <a:r>
            <a:rPr lang="en-GB" sz="2000" b="1" i="0" u="sng" kern="1200" dirty="0">
              <a:solidFill>
                <a:schemeClr val="tx1"/>
              </a:solidFill>
              <a:effectLst/>
            </a:rPr>
            <a:t>identification of the offender</a:t>
          </a:r>
          <a:r>
            <a:rPr lang="en-GB" sz="2000" b="0" i="0" kern="1200" dirty="0">
              <a:solidFill>
                <a:schemeClr val="tx1"/>
              </a:solidFill>
              <a:effectLst/>
            </a:rPr>
            <a:t> can be wholly established by </a:t>
          </a:r>
          <a:r>
            <a:rPr lang="en-GB" sz="2000" b="1" i="0" u="sng" kern="1200" dirty="0">
              <a:solidFill>
                <a:schemeClr val="tx1"/>
              </a:solidFill>
              <a:effectLst/>
            </a:rPr>
            <a:t>police witnesses</a:t>
          </a:r>
          <a:r>
            <a:rPr lang="en-GB" sz="2000" b="0" i="0" kern="1200" dirty="0">
              <a:solidFill>
                <a:schemeClr val="tx1"/>
              </a:solidFill>
              <a:effectLst/>
            </a:rPr>
            <a:t> </a:t>
          </a:r>
          <a:r>
            <a:rPr lang="en-GB" sz="2000" b="1" i="0" u="none" kern="1200" dirty="0">
              <a:solidFill>
                <a:schemeClr val="tx1"/>
              </a:solidFill>
              <a:effectLst/>
            </a:rPr>
            <a:t>or</a:t>
          </a:r>
          <a:r>
            <a:rPr lang="en-GB" sz="2000" b="0" i="0" kern="1200" dirty="0">
              <a:solidFill>
                <a:schemeClr val="tx1"/>
              </a:solidFill>
              <a:effectLst/>
            </a:rPr>
            <a:t> there is </a:t>
          </a:r>
          <a:r>
            <a:rPr lang="en-GB" sz="2000" b="1" i="0" u="sng" kern="1200" dirty="0">
              <a:solidFill>
                <a:schemeClr val="tx1"/>
              </a:solidFill>
              <a:effectLst/>
            </a:rPr>
            <a:t>clear visually recorded evidence</a:t>
          </a:r>
          <a:r>
            <a:rPr lang="en-GB" sz="2000" b="1" i="0" u="none" kern="1200" dirty="0">
              <a:solidFill>
                <a:schemeClr val="tx1"/>
              </a:solidFill>
              <a:effectLst/>
            </a:rPr>
            <a:t> </a:t>
          </a:r>
          <a:r>
            <a:rPr lang="en-GB" sz="2000" b="0" i="0" kern="1200" dirty="0">
              <a:solidFill>
                <a:schemeClr val="tx1"/>
              </a:solidFill>
              <a:effectLst/>
            </a:rPr>
            <a:t>of the </a:t>
          </a:r>
          <a:r>
            <a:rPr lang="en-GB" sz="2000" b="1" i="0" u="sng" kern="1200" dirty="0">
              <a:solidFill>
                <a:schemeClr val="tx1"/>
              </a:solidFill>
              <a:effectLst/>
            </a:rPr>
            <a:t>offence being committed</a:t>
          </a:r>
          <a:r>
            <a:rPr lang="en-GB" sz="2000" b="0" i="0" kern="1200" dirty="0">
              <a:solidFill>
                <a:schemeClr val="tx1"/>
              </a:solidFill>
              <a:effectLst/>
            </a:rPr>
            <a:t> </a:t>
          </a:r>
          <a:r>
            <a:rPr lang="en-GB" sz="2000" b="1" i="0" kern="1200" dirty="0">
              <a:solidFill>
                <a:schemeClr val="tx1"/>
              </a:solidFill>
              <a:effectLst/>
            </a:rPr>
            <a:t>and</a:t>
          </a:r>
          <a:r>
            <a:rPr lang="en-GB" sz="2000" b="0" i="0" kern="1200" dirty="0">
              <a:solidFill>
                <a:schemeClr val="tx1"/>
              </a:solidFill>
              <a:effectLst/>
            </a:rPr>
            <a:t> of </a:t>
          </a:r>
          <a:r>
            <a:rPr lang="en-GB" sz="2000" b="1" i="0" u="sng" kern="1200" dirty="0">
              <a:solidFill>
                <a:schemeClr val="tx1"/>
              </a:solidFill>
              <a:effectLst/>
            </a:rPr>
            <a:t>the suspect being the offender.</a:t>
          </a:r>
          <a:endParaRPr lang="en-GB" sz="2000" b="1" u="sng" kern="1200" dirty="0">
            <a:solidFill>
              <a:schemeClr val="tx1"/>
            </a:solidFill>
          </a:endParaRPr>
        </a:p>
      </dsp:txBody>
      <dsp:txXfrm>
        <a:off x="632133" y="416996"/>
        <a:ext cx="6454730" cy="3824652"/>
      </dsp:txXfrm>
    </dsp:sp>
    <dsp:sp modelId="{57038093-0F60-4DB3-97C7-EF5542FD4EB8}">
      <dsp:nvSpPr>
        <dsp:cNvPr id="0" name=""/>
        <dsp:cNvSpPr/>
      </dsp:nvSpPr>
      <dsp:spPr>
        <a:xfrm>
          <a:off x="7290901" y="806577"/>
          <a:ext cx="4132658" cy="3073853"/>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schemeClr val="tx1"/>
              </a:solidFill>
              <a:effectLst/>
            </a:rPr>
            <a:t>Has </a:t>
          </a:r>
          <a:r>
            <a:rPr lang="en-GB" sz="2400" b="1" i="0" u="sng" kern="1200" dirty="0">
              <a:solidFill>
                <a:schemeClr val="tx1"/>
              </a:solidFill>
              <a:effectLst/>
            </a:rPr>
            <a:t>not</a:t>
          </a:r>
          <a:r>
            <a:rPr lang="en-GB" sz="2400" b="0" i="0" kern="1200" dirty="0">
              <a:solidFill>
                <a:schemeClr val="tx1"/>
              </a:solidFill>
              <a:effectLst/>
            </a:rPr>
            <a:t> been interviewed </a:t>
          </a:r>
          <a:r>
            <a:rPr lang="en-GB" sz="2400" b="1" i="0" u="sng" kern="1200" dirty="0">
              <a:solidFill>
                <a:schemeClr val="tx1"/>
              </a:solidFill>
              <a:effectLst/>
            </a:rPr>
            <a:t>but</a:t>
          </a:r>
          <a:r>
            <a:rPr lang="en-GB" sz="2400" b="0" i="0" kern="1200" dirty="0">
              <a:solidFill>
                <a:schemeClr val="tx1"/>
              </a:solidFill>
              <a:effectLst/>
            </a:rPr>
            <a:t> either:</a:t>
          </a:r>
        </a:p>
        <a:p>
          <a:pPr marL="0" lvl="0" indent="0" algn="l" defTabSz="1066800">
            <a:lnSpc>
              <a:spcPct val="90000"/>
            </a:lnSpc>
            <a:spcBef>
              <a:spcPct val="0"/>
            </a:spcBef>
            <a:spcAft>
              <a:spcPct val="35000"/>
            </a:spcAft>
            <a:buNone/>
          </a:pPr>
          <a:r>
            <a:rPr lang="en-GB" sz="2000" b="0" i="0" kern="1200" dirty="0">
              <a:solidFill>
                <a:schemeClr val="tx1"/>
              </a:solidFill>
              <a:effectLst/>
            </a:rPr>
            <a:t>The </a:t>
          </a:r>
          <a:r>
            <a:rPr lang="en-GB" sz="2000" b="1" i="0" u="sng" kern="1200" dirty="0">
              <a:solidFill>
                <a:schemeClr val="tx1"/>
              </a:solidFill>
              <a:effectLst/>
            </a:rPr>
            <a:t>commission of the offence</a:t>
          </a:r>
          <a:r>
            <a:rPr lang="en-GB" sz="2000" b="0" i="0" kern="1200" dirty="0">
              <a:solidFill>
                <a:schemeClr val="tx1"/>
              </a:solidFill>
              <a:effectLst/>
            </a:rPr>
            <a:t> and the </a:t>
          </a:r>
          <a:r>
            <a:rPr lang="en-GB" sz="2000" b="1" i="0" u="sng" kern="1200" dirty="0">
              <a:solidFill>
                <a:schemeClr val="tx1"/>
              </a:solidFill>
              <a:effectLst/>
            </a:rPr>
            <a:t>identification of the offender</a:t>
          </a:r>
          <a:r>
            <a:rPr lang="en-GB" sz="2000" b="0" i="0" kern="1200" dirty="0">
              <a:solidFill>
                <a:schemeClr val="tx1"/>
              </a:solidFill>
              <a:effectLst/>
            </a:rPr>
            <a:t> can be wholly established by </a:t>
          </a:r>
          <a:r>
            <a:rPr lang="en-GB" sz="2000" b="1" i="0" u="sng" kern="1200" dirty="0">
              <a:solidFill>
                <a:schemeClr val="tx1"/>
              </a:solidFill>
              <a:effectLst/>
            </a:rPr>
            <a:t>police witnesses</a:t>
          </a:r>
          <a:r>
            <a:rPr lang="en-GB" sz="2000" b="0" i="0" kern="1200" dirty="0">
              <a:solidFill>
                <a:schemeClr val="tx1"/>
              </a:solidFill>
              <a:effectLst/>
            </a:rPr>
            <a:t> </a:t>
          </a:r>
          <a:r>
            <a:rPr lang="en-GB" sz="2000" b="1" i="0" u="none" kern="1200" dirty="0">
              <a:solidFill>
                <a:schemeClr val="tx1"/>
              </a:solidFill>
              <a:effectLst/>
            </a:rPr>
            <a:t>or</a:t>
          </a:r>
          <a:r>
            <a:rPr lang="en-GB" sz="2000" b="0" i="0" kern="1200" dirty="0">
              <a:solidFill>
                <a:schemeClr val="tx1"/>
              </a:solidFill>
              <a:effectLst/>
            </a:rPr>
            <a:t> there is </a:t>
          </a:r>
          <a:r>
            <a:rPr lang="en-GB" sz="2000" b="1" i="0" u="sng" kern="1200" dirty="0">
              <a:solidFill>
                <a:schemeClr val="tx1"/>
              </a:solidFill>
              <a:effectLst/>
            </a:rPr>
            <a:t>clear visually recorded evidence</a:t>
          </a:r>
          <a:r>
            <a:rPr lang="en-GB" sz="2000" b="1" i="0" u="none" kern="1200" dirty="0">
              <a:solidFill>
                <a:schemeClr val="tx1"/>
              </a:solidFill>
              <a:effectLst/>
            </a:rPr>
            <a:t> </a:t>
          </a:r>
          <a:r>
            <a:rPr lang="en-GB" sz="2000" b="0" i="0" kern="1200" dirty="0">
              <a:solidFill>
                <a:schemeClr val="tx1"/>
              </a:solidFill>
              <a:effectLst/>
            </a:rPr>
            <a:t>of the </a:t>
          </a:r>
          <a:r>
            <a:rPr lang="en-GB" sz="2000" b="1" i="0" u="sng" kern="1200" dirty="0">
              <a:solidFill>
                <a:schemeClr val="tx1"/>
              </a:solidFill>
              <a:effectLst/>
            </a:rPr>
            <a:t>offence being committed</a:t>
          </a:r>
          <a:r>
            <a:rPr lang="en-GB" sz="2000" b="0" i="0" kern="1200" dirty="0">
              <a:solidFill>
                <a:schemeClr val="tx1"/>
              </a:solidFill>
              <a:effectLst/>
            </a:rPr>
            <a:t> </a:t>
          </a:r>
          <a:r>
            <a:rPr lang="en-GB" sz="2000" b="1" i="0" kern="1200" dirty="0">
              <a:solidFill>
                <a:schemeClr val="tx1"/>
              </a:solidFill>
              <a:effectLst/>
            </a:rPr>
            <a:t>and</a:t>
          </a:r>
          <a:r>
            <a:rPr lang="en-GB" sz="2000" b="0" i="0" kern="1200" dirty="0">
              <a:solidFill>
                <a:schemeClr val="tx1"/>
              </a:solidFill>
              <a:effectLst/>
            </a:rPr>
            <a:t> of </a:t>
          </a:r>
          <a:r>
            <a:rPr lang="en-GB" sz="2000" b="1" i="0" u="sng" kern="1200" dirty="0">
              <a:solidFill>
                <a:schemeClr val="tx1"/>
              </a:solidFill>
              <a:effectLst/>
            </a:rPr>
            <a:t>the suspect being the offender.</a:t>
          </a:r>
          <a:endParaRPr lang="en-GB" sz="2800" b="0" i="0" kern="1200" dirty="0">
            <a:solidFill>
              <a:schemeClr val="tx1"/>
            </a:solidFill>
            <a:effectLst/>
          </a:endParaRPr>
        </a:p>
      </dsp:txBody>
      <dsp:txXfrm>
        <a:off x="7290901" y="806577"/>
        <a:ext cx="4132658" cy="30738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708F8-0780-46C6-ADAE-98CFFA10E6FE}">
      <dsp:nvSpPr>
        <dsp:cNvPr id="0" name=""/>
        <dsp:cNvSpPr/>
      </dsp:nvSpPr>
      <dsp:spPr>
        <a:xfrm>
          <a:off x="1100" y="963376"/>
          <a:ext cx="4293272" cy="2575963"/>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You have been asked to submit a file of evidence in respect of an assault &amp; criminal damage arrest you have made. </a:t>
          </a:r>
        </a:p>
      </dsp:txBody>
      <dsp:txXfrm>
        <a:off x="1100" y="963376"/>
        <a:ext cx="4293272" cy="2575963"/>
      </dsp:txXfrm>
    </dsp:sp>
    <dsp:sp modelId="{9426BFE1-2EC9-4363-BED4-B0787EB7DCA6}">
      <dsp:nvSpPr>
        <dsp:cNvPr id="0" name=""/>
        <dsp:cNvSpPr/>
      </dsp:nvSpPr>
      <dsp:spPr>
        <a:xfrm>
          <a:off x="4723700" y="963376"/>
          <a:ext cx="4293272" cy="2575963"/>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What information do you think CPS would need to prosecute your case?</a:t>
          </a:r>
        </a:p>
      </dsp:txBody>
      <dsp:txXfrm>
        <a:off x="4723700" y="963376"/>
        <a:ext cx="4293272" cy="25759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1EC05-9EF4-4333-8D20-D68C0FDDC102}">
      <dsp:nvSpPr>
        <dsp:cNvPr id="0" name=""/>
        <dsp:cNvSpPr/>
      </dsp:nvSpPr>
      <dsp:spPr>
        <a:xfrm>
          <a:off x="2883" y="421762"/>
          <a:ext cx="2287570" cy="1372542"/>
        </a:xfrm>
        <a:prstGeom prst="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3. Non Key Evidence</a:t>
          </a:r>
        </a:p>
      </dsp:txBody>
      <dsp:txXfrm>
        <a:off x="2883" y="421762"/>
        <a:ext cx="2287570" cy="1372542"/>
      </dsp:txXfrm>
    </dsp:sp>
    <dsp:sp modelId="{0D482A19-F061-419A-9338-8888AE2C2CB6}">
      <dsp:nvSpPr>
        <dsp:cNvPr id="0" name=""/>
        <dsp:cNvSpPr/>
      </dsp:nvSpPr>
      <dsp:spPr>
        <a:xfrm>
          <a:off x="2519211" y="421762"/>
          <a:ext cx="2287570" cy="1372542"/>
        </a:xfrm>
        <a:prstGeom prst="rect">
          <a:avLst/>
        </a:prstGeom>
        <a:solidFill>
          <a:schemeClr val="accent2">
            <a:alpha val="90000"/>
            <a:hueOff val="0"/>
            <a:satOff val="0"/>
            <a:lumOff val="0"/>
            <a:alphaOff val="-4444"/>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solidFill>
            </a:rPr>
            <a:t>4. Visually Recorded Evidence</a:t>
          </a:r>
          <a:endParaRPr lang="en-GB" sz="2700" kern="1200" dirty="0">
            <a:solidFill>
              <a:schemeClr val="tx1"/>
            </a:solidFill>
          </a:endParaRPr>
        </a:p>
      </dsp:txBody>
      <dsp:txXfrm>
        <a:off x="2519211" y="421762"/>
        <a:ext cx="2287570" cy="1372542"/>
      </dsp:txXfrm>
    </dsp:sp>
    <dsp:sp modelId="{F89E9AD1-FAF6-4E90-9DDD-65B9AA5A7A9A}">
      <dsp:nvSpPr>
        <dsp:cNvPr id="0" name=""/>
        <dsp:cNvSpPr/>
      </dsp:nvSpPr>
      <dsp:spPr>
        <a:xfrm>
          <a:off x="5035539" y="421762"/>
          <a:ext cx="2287570" cy="1372542"/>
        </a:xfrm>
        <a:prstGeom prst="rect">
          <a:avLst/>
        </a:prstGeom>
        <a:solidFill>
          <a:schemeClr val="accent2">
            <a:alpha val="90000"/>
            <a:hueOff val="0"/>
            <a:satOff val="0"/>
            <a:lumOff val="0"/>
            <a:alphaOff val="-8889"/>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solidFill>
            </a:rPr>
            <a:t>5. Injuries</a:t>
          </a:r>
          <a:endParaRPr lang="en-GB" sz="2700" kern="1200" dirty="0">
            <a:solidFill>
              <a:schemeClr val="tx1"/>
            </a:solidFill>
          </a:endParaRPr>
        </a:p>
      </dsp:txBody>
      <dsp:txXfrm>
        <a:off x="5035539" y="421762"/>
        <a:ext cx="2287570" cy="1372542"/>
      </dsp:txXfrm>
    </dsp:sp>
    <dsp:sp modelId="{8E493105-EEF5-43D5-8AD5-64257179DD7E}">
      <dsp:nvSpPr>
        <dsp:cNvPr id="0" name=""/>
        <dsp:cNvSpPr/>
      </dsp:nvSpPr>
      <dsp:spPr>
        <a:xfrm>
          <a:off x="7551866" y="421762"/>
          <a:ext cx="2287570" cy="1372542"/>
        </a:xfrm>
        <a:prstGeom prst="rect">
          <a:avLst/>
        </a:prstGeom>
        <a:solidFill>
          <a:schemeClr val="accent2">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6. Forensic Evidence</a:t>
          </a:r>
        </a:p>
      </dsp:txBody>
      <dsp:txXfrm>
        <a:off x="7551866" y="421762"/>
        <a:ext cx="2287570" cy="1372542"/>
      </dsp:txXfrm>
    </dsp:sp>
    <dsp:sp modelId="{2C4E5A20-544F-4F16-9BD1-E7BF3E50B058}">
      <dsp:nvSpPr>
        <dsp:cNvPr id="0" name=""/>
        <dsp:cNvSpPr/>
      </dsp:nvSpPr>
      <dsp:spPr>
        <a:xfrm>
          <a:off x="2883" y="2023062"/>
          <a:ext cx="2287570" cy="1372542"/>
        </a:xfrm>
        <a:prstGeom prst="rect">
          <a:avLst/>
        </a:prstGeom>
        <a:solidFill>
          <a:schemeClr val="accent2">
            <a:alpha val="90000"/>
            <a:hueOff val="0"/>
            <a:satOff val="0"/>
            <a:lumOff val="0"/>
            <a:alphaOff val="-17778"/>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solidFill>
            </a:rPr>
            <a:t>7. DIP Testing</a:t>
          </a:r>
          <a:endParaRPr lang="en-GB" sz="2700" kern="1200" dirty="0">
            <a:solidFill>
              <a:schemeClr val="tx1"/>
            </a:solidFill>
          </a:endParaRPr>
        </a:p>
      </dsp:txBody>
      <dsp:txXfrm>
        <a:off x="2883" y="2023062"/>
        <a:ext cx="2287570" cy="1372542"/>
      </dsp:txXfrm>
    </dsp:sp>
    <dsp:sp modelId="{01D2B189-D5AB-4291-8FCC-D203FD1354D6}">
      <dsp:nvSpPr>
        <dsp:cNvPr id="0" name=""/>
        <dsp:cNvSpPr/>
      </dsp:nvSpPr>
      <dsp:spPr>
        <a:xfrm>
          <a:off x="2519211" y="2023062"/>
          <a:ext cx="2287570" cy="1372542"/>
        </a:xfrm>
        <a:prstGeom prst="rect">
          <a:avLst/>
        </a:prstGeom>
        <a:solidFill>
          <a:schemeClr val="accent2">
            <a:alpha val="90000"/>
            <a:hueOff val="0"/>
            <a:satOff val="0"/>
            <a:lumOff val="0"/>
            <a:alphaOff val="-22222"/>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8. Application for Orders on Conviction</a:t>
          </a:r>
        </a:p>
      </dsp:txBody>
      <dsp:txXfrm>
        <a:off x="2519211" y="2023062"/>
        <a:ext cx="2287570" cy="1372542"/>
      </dsp:txXfrm>
    </dsp:sp>
    <dsp:sp modelId="{B4FA99C0-C089-4C99-A6BE-F05A0D0F0476}">
      <dsp:nvSpPr>
        <dsp:cNvPr id="0" name=""/>
        <dsp:cNvSpPr/>
      </dsp:nvSpPr>
      <dsp:spPr>
        <a:xfrm>
          <a:off x="5035539" y="2023062"/>
          <a:ext cx="2287570" cy="1372542"/>
        </a:xfrm>
        <a:prstGeom prst="rect">
          <a:avLst/>
        </a:prstGeom>
        <a:solidFill>
          <a:schemeClr val="accent2">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solidFill>
            </a:rPr>
            <a:t>9. Application for Compensation</a:t>
          </a:r>
          <a:endParaRPr lang="en-GB" sz="2700" kern="1200" dirty="0">
            <a:solidFill>
              <a:schemeClr val="tx1"/>
            </a:solidFill>
          </a:endParaRPr>
        </a:p>
      </dsp:txBody>
      <dsp:txXfrm>
        <a:off x="5035539" y="2023062"/>
        <a:ext cx="2287570" cy="1372542"/>
      </dsp:txXfrm>
    </dsp:sp>
    <dsp:sp modelId="{C2D76DDA-0545-4DE2-85E7-FF248B7C5826}">
      <dsp:nvSpPr>
        <dsp:cNvPr id="0" name=""/>
        <dsp:cNvSpPr/>
      </dsp:nvSpPr>
      <dsp:spPr>
        <a:xfrm>
          <a:off x="7551866" y="2023062"/>
          <a:ext cx="2287570" cy="1372542"/>
        </a:xfrm>
        <a:prstGeom prst="rect">
          <a:avLst/>
        </a:prstGeom>
        <a:solidFill>
          <a:schemeClr val="accent2">
            <a:alpha val="90000"/>
            <a:hueOff val="0"/>
            <a:satOff val="0"/>
            <a:lumOff val="0"/>
            <a:alphaOff val="-31111"/>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solidFill>
            </a:rPr>
            <a:t>10. Other</a:t>
          </a:r>
          <a:endParaRPr lang="en-GB" sz="2700" kern="1200" dirty="0">
            <a:solidFill>
              <a:schemeClr val="tx1"/>
            </a:solidFill>
          </a:endParaRPr>
        </a:p>
      </dsp:txBody>
      <dsp:txXfrm>
        <a:off x="7551866" y="2023062"/>
        <a:ext cx="2287570" cy="1372542"/>
      </dsp:txXfrm>
    </dsp:sp>
    <dsp:sp modelId="{868A30D5-1949-4D97-92C3-B81C57FC8389}">
      <dsp:nvSpPr>
        <dsp:cNvPr id="0" name=""/>
        <dsp:cNvSpPr/>
      </dsp:nvSpPr>
      <dsp:spPr>
        <a:xfrm>
          <a:off x="2519211" y="3662998"/>
          <a:ext cx="2287570" cy="1372542"/>
        </a:xfrm>
        <a:prstGeom prst="rect">
          <a:avLst/>
        </a:prstGeom>
        <a:solidFill>
          <a:schemeClr val="accent2">
            <a:alpha val="90000"/>
            <a:hueOff val="0"/>
            <a:satOff val="0"/>
            <a:lumOff val="0"/>
            <a:alphaOff val="-35556"/>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11. Officer’s Certification</a:t>
          </a:r>
        </a:p>
      </dsp:txBody>
      <dsp:txXfrm>
        <a:off x="2519211" y="3662998"/>
        <a:ext cx="2287570" cy="1372542"/>
      </dsp:txXfrm>
    </dsp:sp>
    <dsp:sp modelId="{CAC04A2E-214F-406B-9300-BC015CA431F0}">
      <dsp:nvSpPr>
        <dsp:cNvPr id="0" name=""/>
        <dsp:cNvSpPr/>
      </dsp:nvSpPr>
      <dsp:spPr>
        <a:xfrm>
          <a:off x="5035539" y="3624361"/>
          <a:ext cx="2287570" cy="1372542"/>
        </a:xfrm>
        <a:prstGeom prst="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12. Supervisor’s Certification</a:t>
          </a:r>
        </a:p>
      </dsp:txBody>
      <dsp:txXfrm>
        <a:off x="5035539" y="3624361"/>
        <a:ext cx="2287570" cy="13725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C242F7-E202-4348-843E-2C12BD9435A2}">
      <dsp:nvSpPr>
        <dsp:cNvPr id="0" name=""/>
        <dsp:cNvSpPr/>
      </dsp:nvSpPr>
      <dsp:spPr>
        <a:xfrm>
          <a:off x="24878" y="795"/>
          <a:ext cx="1971550" cy="1182930"/>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Wingdings" panose="05000000000000000000" pitchFamily="2" charset="2"/>
            <a:buNone/>
          </a:pPr>
          <a:r>
            <a:rPr lang="en-GB" sz="1700" kern="1200" dirty="0">
              <a:solidFill>
                <a:schemeClr val="tx1"/>
              </a:solidFill>
            </a:rPr>
            <a:t>MG2 (if applicable)</a:t>
          </a:r>
        </a:p>
      </dsp:txBody>
      <dsp:txXfrm>
        <a:off x="24878" y="795"/>
        <a:ext cx="1971550" cy="1182930"/>
      </dsp:txXfrm>
    </dsp:sp>
    <dsp:sp modelId="{41E0F30E-2DA1-41C7-B568-316708FEBBFD}">
      <dsp:nvSpPr>
        <dsp:cNvPr id="0" name=""/>
        <dsp:cNvSpPr/>
      </dsp:nvSpPr>
      <dsp:spPr>
        <a:xfrm>
          <a:off x="2193584" y="795"/>
          <a:ext cx="1971550" cy="1182930"/>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kern="1200" dirty="0">
              <a:solidFill>
                <a:schemeClr val="tx1"/>
              </a:solidFill>
            </a:rPr>
            <a:t>CM01 (if a CPS charging decision)</a:t>
          </a:r>
        </a:p>
      </dsp:txBody>
      <dsp:txXfrm>
        <a:off x="2193584" y="795"/>
        <a:ext cx="1971550" cy="1182930"/>
      </dsp:txXfrm>
    </dsp:sp>
    <dsp:sp modelId="{58EF8E2D-620B-46A8-BF31-CB02AD874E03}">
      <dsp:nvSpPr>
        <dsp:cNvPr id="0" name=""/>
        <dsp:cNvSpPr/>
      </dsp:nvSpPr>
      <dsp:spPr>
        <a:xfrm>
          <a:off x="4362289" y="795"/>
          <a:ext cx="1971550" cy="1182930"/>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MG4</a:t>
          </a:r>
        </a:p>
      </dsp:txBody>
      <dsp:txXfrm>
        <a:off x="4362289" y="795"/>
        <a:ext cx="1971550" cy="1182930"/>
      </dsp:txXfrm>
    </dsp:sp>
    <dsp:sp modelId="{DF26914A-6E59-4F1A-B859-397B51B50DD0}">
      <dsp:nvSpPr>
        <dsp:cNvPr id="0" name=""/>
        <dsp:cNvSpPr/>
      </dsp:nvSpPr>
      <dsp:spPr>
        <a:xfrm>
          <a:off x="6530994" y="795"/>
          <a:ext cx="1971550" cy="1182930"/>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MG5</a:t>
          </a:r>
        </a:p>
      </dsp:txBody>
      <dsp:txXfrm>
        <a:off x="6530994" y="795"/>
        <a:ext cx="1971550" cy="1182930"/>
      </dsp:txXfrm>
    </dsp:sp>
    <dsp:sp modelId="{21AC54A1-AA06-442F-8A9E-F106541F889A}">
      <dsp:nvSpPr>
        <dsp:cNvPr id="0" name=""/>
        <dsp:cNvSpPr/>
      </dsp:nvSpPr>
      <dsp:spPr>
        <a:xfrm>
          <a:off x="24878" y="1380880"/>
          <a:ext cx="1971550" cy="1182930"/>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MG6</a:t>
          </a:r>
        </a:p>
      </dsp:txBody>
      <dsp:txXfrm>
        <a:off x="24878" y="1380880"/>
        <a:ext cx="1971550" cy="1182930"/>
      </dsp:txXfrm>
    </dsp:sp>
    <dsp:sp modelId="{8F3C75D9-F32F-48DB-A5B7-FA874F507333}">
      <dsp:nvSpPr>
        <dsp:cNvPr id="0" name=""/>
        <dsp:cNvSpPr/>
      </dsp:nvSpPr>
      <dsp:spPr>
        <a:xfrm>
          <a:off x="2193584" y="1380880"/>
          <a:ext cx="1971550" cy="1182930"/>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MG9</a:t>
          </a:r>
        </a:p>
      </dsp:txBody>
      <dsp:txXfrm>
        <a:off x="2193584" y="1380880"/>
        <a:ext cx="1971550" cy="1182930"/>
      </dsp:txXfrm>
    </dsp:sp>
    <dsp:sp modelId="{575661A0-FEFE-48B3-9ED3-6562ADFEF713}">
      <dsp:nvSpPr>
        <dsp:cNvPr id="0" name=""/>
        <dsp:cNvSpPr/>
      </dsp:nvSpPr>
      <dsp:spPr>
        <a:xfrm>
          <a:off x="4362289" y="1380880"/>
          <a:ext cx="1971550" cy="1182930"/>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MG10</a:t>
          </a:r>
        </a:p>
      </dsp:txBody>
      <dsp:txXfrm>
        <a:off x="4362289" y="1380880"/>
        <a:ext cx="1971550" cy="1182930"/>
      </dsp:txXfrm>
    </dsp:sp>
    <dsp:sp modelId="{831B517D-39D8-4178-8E9F-4F4E1429BC55}">
      <dsp:nvSpPr>
        <dsp:cNvPr id="0" name=""/>
        <dsp:cNvSpPr/>
      </dsp:nvSpPr>
      <dsp:spPr>
        <a:xfrm>
          <a:off x="6530994" y="1380880"/>
          <a:ext cx="1971550" cy="1182930"/>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All MG11’s</a:t>
          </a:r>
        </a:p>
      </dsp:txBody>
      <dsp:txXfrm>
        <a:off x="6530994" y="1380880"/>
        <a:ext cx="1971550" cy="1182930"/>
      </dsp:txXfrm>
    </dsp:sp>
    <dsp:sp modelId="{FD82A6B8-B679-44C5-A4DA-B41E121D9869}">
      <dsp:nvSpPr>
        <dsp:cNvPr id="0" name=""/>
        <dsp:cNvSpPr/>
      </dsp:nvSpPr>
      <dsp:spPr>
        <a:xfrm>
          <a:off x="24878" y="2760966"/>
          <a:ext cx="1971550" cy="1182930"/>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MG12</a:t>
          </a:r>
        </a:p>
      </dsp:txBody>
      <dsp:txXfrm>
        <a:off x="24878" y="2760966"/>
        <a:ext cx="1971550" cy="1182930"/>
      </dsp:txXfrm>
    </dsp:sp>
    <dsp:sp modelId="{D275D671-C81D-4CE9-9C3E-567BA655E32C}">
      <dsp:nvSpPr>
        <dsp:cNvPr id="0" name=""/>
        <dsp:cNvSpPr/>
      </dsp:nvSpPr>
      <dsp:spPr>
        <a:xfrm>
          <a:off x="2193584" y="2760966"/>
          <a:ext cx="1971550" cy="1182930"/>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Streamline Disclosure Certificate</a:t>
          </a:r>
        </a:p>
      </dsp:txBody>
      <dsp:txXfrm>
        <a:off x="2193584" y="2760966"/>
        <a:ext cx="1971550" cy="1182930"/>
      </dsp:txXfrm>
    </dsp:sp>
    <dsp:sp modelId="{1D71961B-C319-4B13-A7C7-DA2A1089E902}">
      <dsp:nvSpPr>
        <dsp:cNvPr id="0" name=""/>
        <dsp:cNvSpPr/>
      </dsp:nvSpPr>
      <dsp:spPr>
        <a:xfrm>
          <a:off x="4362289" y="2760966"/>
          <a:ext cx="1971550" cy="1182930"/>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Routine Revelations</a:t>
          </a:r>
        </a:p>
      </dsp:txBody>
      <dsp:txXfrm>
        <a:off x="4362289" y="2760966"/>
        <a:ext cx="1971550" cy="1182930"/>
      </dsp:txXfrm>
    </dsp:sp>
    <dsp:sp modelId="{5C6FA0EA-4845-4299-BB5A-0D34681B111B}">
      <dsp:nvSpPr>
        <dsp:cNvPr id="0" name=""/>
        <dsp:cNvSpPr/>
      </dsp:nvSpPr>
      <dsp:spPr>
        <a:xfrm>
          <a:off x="6530994" y="2760966"/>
          <a:ext cx="1971550" cy="1182930"/>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Previous Convictions – defendant and key prosecution witnesses</a:t>
          </a:r>
        </a:p>
      </dsp:txBody>
      <dsp:txXfrm>
        <a:off x="6530994" y="2760966"/>
        <a:ext cx="1971550" cy="118293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3508"/>
          </a:xfrm>
          <a:prstGeom prst="rect">
            <a:avLst/>
          </a:prstGeom>
        </p:spPr>
        <p:txBody>
          <a:bodyPr vert="horz" lIns="99048" tIns="49524" rIns="99048" bIns="49524" rtlCol="0"/>
          <a:lstStyle>
            <a:lvl1pPr algn="l">
              <a:defRPr sz="1300"/>
            </a:lvl1pPr>
          </a:lstStyle>
          <a:p>
            <a:endParaRPr lang="en-AS"/>
          </a:p>
        </p:txBody>
      </p:sp>
      <p:sp>
        <p:nvSpPr>
          <p:cNvPr id="3" name="Date Placeholder 2"/>
          <p:cNvSpPr>
            <a:spLocks noGrp="1"/>
          </p:cNvSpPr>
          <p:nvPr>
            <p:ph type="dt" idx="1"/>
          </p:nvPr>
        </p:nvSpPr>
        <p:spPr>
          <a:xfrm>
            <a:off x="4021294" y="0"/>
            <a:ext cx="3076363" cy="513508"/>
          </a:xfrm>
          <a:prstGeom prst="rect">
            <a:avLst/>
          </a:prstGeom>
        </p:spPr>
        <p:txBody>
          <a:bodyPr vert="horz" lIns="99048" tIns="49524" rIns="99048" bIns="49524" rtlCol="0"/>
          <a:lstStyle>
            <a:lvl1pPr algn="r">
              <a:defRPr sz="1300"/>
            </a:lvl1pPr>
          </a:lstStyle>
          <a:p>
            <a:fld id="{475AB422-D919-4B34-8E39-79A8FA4B8732}" type="datetimeFigureOut">
              <a:rPr lang="en-AS" smtClean="0"/>
              <a:t>05/10/2023</a:t>
            </a:fld>
            <a:endParaRPr lang="en-AS"/>
          </a:p>
        </p:txBody>
      </p:sp>
      <p:sp>
        <p:nvSpPr>
          <p:cNvPr id="4" name="Slide Image Placeholder 3"/>
          <p:cNvSpPr>
            <a:spLocks noGrp="1" noRot="1" noChangeAspect="1"/>
          </p:cNvSpPr>
          <p:nvPr>
            <p:ph type="sldImg" idx="2"/>
          </p:nvPr>
        </p:nvSpPr>
        <p:spPr>
          <a:xfrm>
            <a:off x="479425" y="1279525"/>
            <a:ext cx="6140450" cy="3454400"/>
          </a:xfrm>
          <a:prstGeom prst="rect">
            <a:avLst/>
          </a:prstGeom>
          <a:noFill/>
          <a:ln w="12700">
            <a:solidFill>
              <a:prstClr val="black"/>
            </a:solidFill>
          </a:ln>
        </p:spPr>
        <p:txBody>
          <a:bodyPr vert="horz" lIns="99048" tIns="49524" rIns="99048" bIns="49524" rtlCol="0" anchor="ctr"/>
          <a:lstStyle/>
          <a:p>
            <a:endParaRPr lang="en-AS"/>
          </a:p>
        </p:txBody>
      </p:sp>
      <p:sp>
        <p:nvSpPr>
          <p:cNvPr id="5" name="Notes Placeholder 4"/>
          <p:cNvSpPr>
            <a:spLocks noGrp="1"/>
          </p:cNvSpPr>
          <p:nvPr>
            <p:ph type="body" sz="quarter" idx="3"/>
          </p:nvPr>
        </p:nvSpPr>
        <p:spPr>
          <a:xfrm>
            <a:off x="709930" y="4925407"/>
            <a:ext cx="5679440" cy="4029879"/>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S"/>
          </a:p>
        </p:txBody>
      </p:sp>
      <p:sp>
        <p:nvSpPr>
          <p:cNvPr id="6" name="Footer Placeholder 5"/>
          <p:cNvSpPr>
            <a:spLocks noGrp="1"/>
          </p:cNvSpPr>
          <p:nvPr>
            <p:ph type="ftr" sz="quarter" idx="4"/>
          </p:nvPr>
        </p:nvSpPr>
        <p:spPr>
          <a:xfrm>
            <a:off x="0" y="9721107"/>
            <a:ext cx="3076363" cy="513507"/>
          </a:xfrm>
          <a:prstGeom prst="rect">
            <a:avLst/>
          </a:prstGeom>
        </p:spPr>
        <p:txBody>
          <a:bodyPr vert="horz" lIns="99048" tIns="49524" rIns="99048" bIns="49524" rtlCol="0" anchor="b"/>
          <a:lstStyle>
            <a:lvl1pPr algn="l">
              <a:defRPr sz="1300"/>
            </a:lvl1pPr>
          </a:lstStyle>
          <a:p>
            <a:endParaRPr lang="en-AS"/>
          </a:p>
        </p:txBody>
      </p:sp>
      <p:sp>
        <p:nvSpPr>
          <p:cNvPr id="7" name="Slide Number Placeholder 6"/>
          <p:cNvSpPr>
            <a:spLocks noGrp="1"/>
          </p:cNvSpPr>
          <p:nvPr>
            <p:ph type="sldNum" sz="quarter" idx="5"/>
          </p:nvPr>
        </p:nvSpPr>
        <p:spPr>
          <a:xfrm>
            <a:off x="4021294" y="9721107"/>
            <a:ext cx="3076363" cy="513507"/>
          </a:xfrm>
          <a:prstGeom prst="rect">
            <a:avLst/>
          </a:prstGeom>
        </p:spPr>
        <p:txBody>
          <a:bodyPr vert="horz" lIns="99048" tIns="49524" rIns="99048" bIns="49524" rtlCol="0" anchor="b"/>
          <a:lstStyle>
            <a:lvl1pPr algn="r">
              <a:defRPr sz="1300"/>
            </a:lvl1pPr>
          </a:lstStyle>
          <a:p>
            <a:fld id="{40ADF606-ABD3-4E9E-91D3-E94488D64CED}" type="slidenum">
              <a:rPr lang="en-AS" smtClean="0"/>
              <a:t>‹#›</a:t>
            </a:fld>
            <a:endParaRPr lang="en-AS"/>
          </a:p>
        </p:txBody>
      </p:sp>
    </p:spTree>
    <p:extLst>
      <p:ext uri="{BB962C8B-B14F-4D97-AF65-F5344CB8AC3E}">
        <p14:creationId xmlns:p14="http://schemas.microsoft.com/office/powerpoint/2010/main" val="3674261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ps.gov.uk/legal-guidance/charging-directors-guidance-sixth-edition-december-2020#reference-51"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ps.gov.uk/legal-guidance/charging-directors-guidance-sixth-edition-december-2020#reference-57" TargetMode="External"/><Relationship Id="rId7" Type="http://schemas.openxmlformats.org/officeDocument/2006/relationships/hyperlink" Target="https://www.cps.gov.uk/legal-guidance/charging-directors-guidance-sixth-edition-december-2020#reference-61"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cps.gov.uk/legal-guidance/charging-directors-guidance-sixth-edition-december-2020#reference-60" TargetMode="External"/><Relationship Id="rId5" Type="http://schemas.openxmlformats.org/officeDocument/2006/relationships/hyperlink" Target="https://www.cps.gov.uk/legal-guidance/charging-directors-guidance-sixth-edition-december-2020#reference-59" TargetMode="External"/><Relationship Id="rId4" Type="http://schemas.openxmlformats.org/officeDocument/2006/relationships/hyperlink" Target="https://www.cps.gov.uk/legal-guidance/charging-directors-guidance-sixth-edition-december-2020#reference-58"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8" Type="http://schemas.openxmlformats.org/officeDocument/2006/relationships/hyperlink" Target="https://en.wikipedia.org/wiki/Bail" TargetMode="External"/><Relationship Id="rId3" Type="http://schemas.openxmlformats.org/officeDocument/2006/relationships/hyperlink" Target="https://en.wikipedia.org/wiki/Police_and_Criminal_Evidence_Act_1984" TargetMode="External"/><Relationship Id="rId7" Type="http://schemas.openxmlformats.org/officeDocument/2006/relationships/hyperlink" Target="https://en.wikipedia.org/w/index.php?title=Bail_Act_1976&amp;action=edit&amp;redlink=1"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en.wikipedia.org/wiki/Legislation" TargetMode="External"/><Relationship Id="rId5" Type="http://schemas.openxmlformats.org/officeDocument/2006/relationships/hyperlink" Target="https://en.wikipedia.org/wiki/Criminal_Justice_Act_2003" TargetMode="External"/><Relationship Id="rId4" Type="http://schemas.openxmlformats.org/officeDocument/2006/relationships/hyperlink" Target="https://en.wikipedia.org/wiki/Theft"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mailto:CPS.ChargingContingency@cps.gov.uk" TargetMode="External"/><Relationship Id="rId2" Type="http://schemas.openxmlformats.org/officeDocument/2006/relationships/slide" Target="../slides/slide40.xml"/><Relationship Id="rId1" Type="http://schemas.openxmlformats.org/officeDocument/2006/relationships/notesMaster" Target="../notesMasters/notesMaster1.xml"/><Relationship Id="rId4" Type="http://schemas.openxmlformats.org/officeDocument/2006/relationships/hyperlink" Target="https://gbr01.safelinks.protection.outlook.com/?url=https%3A%2F%2Fbob.swp-rest.police.int%2Fsorce%2Fbeacon%2Fsinglepageview.aspx%3FcontentType%3DFolders%26row%3D2372%26SPVPrimaryMenu%3D5%26SPVReferrer%3DCriminalJustice&amp;data=05%7C01%7CBen.Flather%40south-wales.police.uk%7C3a9c5e9e39394996c53408db4bc7b9f8%7C270c2f4dfd0c4f0892a9e5bdd8a87e09%7C0%7C0%7C638187093444847619%7CUnknown%7CTWFpbGZsb3d8eyJWIjoiMC4wLjAwMDAiLCJQIjoiV2luMzIiLCJBTiI6Ik1haWwiLCJXVCI6Mn0%3D%7C3000%7C%7C%7C&amp;sdata=YBnh0%2Bah5cf8JWxfnzoVvd9y6TqY3F%2ByJ4dniOytUII%3D&amp;reserved=0" TargetMode="Externa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300" dirty="0">
                <a:cs typeface="Arial" panose="020B0604020202020204" pitchFamily="34" charset="0"/>
              </a:rPr>
              <a:t>By the end of the lesson learners will be able to:</a:t>
            </a:r>
          </a:p>
          <a:p>
            <a:r>
              <a:rPr lang="en-GB" sz="1300" dirty="0">
                <a:ea typeface="Times New Roman" panose="02020603050405020304" pitchFamily="18" charset="0"/>
              </a:rPr>
              <a:t> </a:t>
            </a:r>
            <a:endParaRPr lang="en-AS" sz="1300" dirty="0">
              <a:ea typeface="Times New Roman" panose="02020603050405020304" pitchFamily="18" charset="0"/>
            </a:endParaRPr>
          </a:p>
          <a:p>
            <a:pPr marL="371429" indent="-371429">
              <a:lnSpc>
                <a:spcPct val="115000"/>
              </a:lnSpc>
              <a:buFont typeface="+mj-lt"/>
              <a:buAutoNum type="arabicPeriod"/>
              <a:tabLst>
                <a:tab pos="495239" algn="l"/>
              </a:tabLst>
            </a:pPr>
            <a:r>
              <a:rPr lang="en-GB" sz="1300" dirty="0">
                <a:solidFill>
                  <a:srgbClr val="000000"/>
                </a:solidFill>
                <a:ea typeface="Times New Roman" panose="02020603050405020304" pitchFamily="18" charset="0"/>
              </a:rPr>
              <a:t>Explain the </a:t>
            </a:r>
            <a:r>
              <a:rPr lang="en-US" sz="1300" dirty="0">
                <a:solidFill>
                  <a:srgbClr val="000000"/>
                </a:solidFill>
                <a:ea typeface="Times New Roman" panose="02020603050405020304" pitchFamily="18" charset="0"/>
              </a:rPr>
              <a:t>skills required for effective case management</a:t>
            </a:r>
            <a:endParaRPr lang="en-AS" sz="1300" dirty="0">
              <a:ea typeface="Times New Roman" panose="02020603050405020304" pitchFamily="18" charset="0"/>
            </a:endParaRPr>
          </a:p>
          <a:p>
            <a:pPr marL="371429" indent="-371429">
              <a:lnSpc>
                <a:spcPct val="115000"/>
              </a:lnSpc>
              <a:buFont typeface="+mj-lt"/>
              <a:buAutoNum type="arabicPeriod" startAt="2"/>
              <a:tabLst>
                <a:tab pos="495239" algn="l"/>
              </a:tabLst>
            </a:pPr>
            <a:r>
              <a:rPr lang="en-US" sz="1300" dirty="0">
                <a:ea typeface="Times New Roman" panose="02020603050405020304" pitchFamily="18" charset="0"/>
              </a:rPr>
              <a:t>Identify types of information required to include in a file of evidence, when prosecuting a case at court</a:t>
            </a:r>
          </a:p>
          <a:p>
            <a:pPr marL="371429" indent="-371429">
              <a:lnSpc>
                <a:spcPct val="115000"/>
              </a:lnSpc>
              <a:buFont typeface="+mj-lt"/>
              <a:buAutoNum type="arabicPeriod" startAt="2"/>
              <a:tabLst>
                <a:tab pos="495239" algn="l"/>
              </a:tabLst>
            </a:pPr>
            <a:r>
              <a:rPr lang="en-GB" sz="1300" dirty="0">
                <a:ea typeface="Times New Roman" panose="02020603050405020304" pitchFamily="18" charset="0"/>
              </a:rPr>
              <a:t>Identify different MG Forms and what each form is used for within a file of evidence</a:t>
            </a:r>
          </a:p>
          <a:p>
            <a:pPr marL="371429" indent="-371429">
              <a:lnSpc>
                <a:spcPct val="115000"/>
              </a:lnSpc>
              <a:buFont typeface="+mj-lt"/>
              <a:buAutoNum type="arabicPeriod" startAt="2"/>
              <a:tabLst>
                <a:tab pos="495239" algn="l"/>
              </a:tabLst>
            </a:pPr>
            <a:r>
              <a:rPr lang="en-GB" sz="1300" dirty="0">
                <a:solidFill>
                  <a:srgbClr val="000000"/>
                </a:solidFill>
                <a:ea typeface="Times New Roman" panose="02020603050405020304" pitchFamily="18" charset="0"/>
              </a:rPr>
              <a:t>Demonstrate correct completion of a MG5 form</a:t>
            </a:r>
            <a:endParaRPr lang="en-GB" sz="1300" dirty="0">
              <a:cs typeface="Arial" panose="020B0604020202020204" pitchFamily="34" charset="0"/>
            </a:endParaRPr>
          </a:p>
          <a:p>
            <a:pPr marL="247620" indent="-247620">
              <a:buAutoNum type="arabicPeriod"/>
            </a:pPr>
            <a:endParaRPr lang="en-GB" sz="1300" b="1" i="1" dirty="0">
              <a:cs typeface="Arial" panose="020B0604020202020204" pitchFamily="34" charset="0"/>
            </a:endParaRPr>
          </a:p>
          <a:p>
            <a:pPr defTabSz="990478">
              <a:defRPr/>
            </a:pPr>
            <a:r>
              <a:rPr lang="en-GB" sz="1300" dirty="0">
                <a:cs typeface="Arial" panose="020B0604020202020204" pitchFamily="34" charset="0"/>
              </a:rPr>
              <a:t>This session will cover the roles and responsibilities of the police and CPS prosecutors in relation to charging decisions and prosecution case files. On completion you will be aware of how to establish the current status of an investigation, distinguish between different types of case materials, compile files of evidence to the National File Standard and identify which materials are sensitive and non-sensitive. In addition, you will know how to record all relevant exhibits, notes and materials within a prosecution case file. You will also be aware of the different MG forms available for use when building prosecution case files and their individual purposes. </a:t>
            </a:r>
          </a:p>
        </p:txBody>
      </p:sp>
      <p:sp>
        <p:nvSpPr>
          <p:cNvPr id="4" name="Slide Number Placeholder 3"/>
          <p:cNvSpPr>
            <a:spLocks noGrp="1"/>
          </p:cNvSpPr>
          <p:nvPr>
            <p:ph type="sldNum" sz="quarter" idx="5"/>
          </p:nvPr>
        </p:nvSpPr>
        <p:spPr/>
        <p:txBody>
          <a:bodyPr/>
          <a:lstStyle/>
          <a:p>
            <a:fld id="{40ADF606-ABD3-4E9E-91D3-E94488D64CED}" type="slidenum">
              <a:rPr lang="en-AS" smtClean="0"/>
              <a:t>1</a:t>
            </a:fld>
            <a:endParaRPr lang="en-AS"/>
          </a:p>
        </p:txBody>
      </p:sp>
    </p:spTree>
    <p:extLst>
      <p:ext uri="{BB962C8B-B14F-4D97-AF65-F5344CB8AC3E}">
        <p14:creationId xmlns:p14="http://schemas.microsoft.com/office/powerpoint/2010/main" val="2580310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FF0000"/>
                </a:solidFill>
                <a:ea typeface="Times New Roman" panose="02020603050405020304" pitchFamily="18" charset="0"/>
              </a:rPr>
              <a:t>QTS - </a:t>
            </a:r>
            <a:r>
              <a:rPr lang="en-GB" b="1" dirty="0">
                <a:solidFill>
                  <a:srgbClr val="000000"/>
                </a:solidFill>
                <a:ea typeface="Times New Roman" panose="02020603050405020304" pitchFamily="18" charset="0"/>
              </a:rPr>
              <a:t>What skills are needed to manage a case effectively? </a:t>
            </a:r>
          </a:p>
          <a:p>
            <a:r>
              <a:rPr lang="en-GB" dirty="0">
                <a:solidFill>
                  <a:srgbClr val="000000"/>
                </a:solidFill>
                <a:ea typeface="Times New Roman" panose="02020603050405020304" pitchFamily="18" charset="0"/>
              </a:rPr>
              <a:t>Board blast</a:t>
            </a:r>
            <a:endParaRPr lang="en-GB" dirty="0">
              <a:ea typeface="Times New Roman" panose="02020603050405020304" pitchFamily="18" charset="0"/>
            </a:endParaRPr>
          </a:p>
          <a:p>
            <a:pPr>
              <a:lnSpc>
                <a:spcPct val="100000"/>
              </a:lnSpc>
            </a:pPr>
            <a:r>
              <a:rPr lang="en-GB" dirty="0">
                <a:cs typeface="Arial" panose="020B0604020202020204" pitchFamily="34" charset="0"/>
              </a:rPr>
              <a:t>Discuss student answers</a:t>
            </a:r>
          </a:p>
          <a:p>
            <a:pPr>
              <a:lnSpc>
                <a:spcPct val="100000"/>
              </a:lnSpc>
            </a:pPr>
            <a:r>
              <a:rPr lang="en-GB" dirty="0">
                <a:cs typeface="Arial" panose="020B0604020202020204" pitchFamily="34" charset="0"/>
              </a:rPr>
              <a:t>Reveal slide and discuss</a:t>
            </a:r>
          </a:p>
          <a:p>
            <a:pPr>
              <a:lnSpc>
                <a:spcPct val="100000"/>
              </a:lnSpc>
            </a:pPr>
            <a:endParaRPr lang="en-GB" b="1" dirty="0">
              <a:cs typeface="Arial" panose="020B0604020202020204" pitchFamily="34" charset="0"/>
            </a:endParaRPr>
          </a:p>
          <a:p>
            <a:pPr>
              <a:lnSpc>
                <a:spcPct val="100000"/>
              </a:lnSpc>
            </a:pPr>
            <a:r>
              <a:rPr lang="en-GB" b="1" dirty="0">
                <a:cs typeface="Arial" panose="020B0604020202020204" pitchFamily="34" charset="0"/>
              </a:rPr>
              <a:t>Communication</a:t>
            </a:r>
          </a:p>
          <a:p>
            <a:pPr>
              <a:lnSpc>
                <a:spcPct val="100000"/>
              </a:lnSpc>
            </a:pPr>
            <a:r>
              <a:rPr lang="en-GB" dirty="0">
                <a:cs typeface="Arial" panose="020B0604020202020204" pitchFamily="34" charset="0"/>
              </a:rPr>
              <a:t>Communicate any recognised discrepancies and gaps in the case file and evidence and ask questions to clarify the information. Be a good listener when advice is being given by external parties. </a:t>
            </a:r>
          </a:p>
          <a:p>
            <a:pPr>
              <a:lnSpc>
                <a:spcPct val="100000"/>
              </a:lnSpc>
            </a:pPr>
            <a:endParaRPr lang="en-GB" dirty="0">
              <a:cs typeface="Arial" panose="020B0604020202020204" pitchFamily="34" charset="0"/>
            </a:endParaRPr>
          </a:p>
          <a:p>
            <a:pPr>
              <a:lnSpc>
                <a:spcPct val="100000"/>
              </a:lnSpc>
            </a:pPr>
            <a:r>
              <a:rPr lang="en-GB" b="1" dirty="0">
                <a:cs typeface="Arial" panose="020B0604020202020204" pitchFamily="34" charset="0"/>
              </a:rPr>
              <a:t>Time Management</a:t>
            </a:r>
          </a:p>
          <a:p>
            <a:pPr>
              <a:lnSpc>
                <a:spcPct val="100000"/>
              </a:lnSpc>
            </a:pPr>
            <a:r>
              <a:rPr lang="en-GB" dirty="0">
                <a:cs typeface="Arial" panose="020B0604020202020204" pitchFamily="34" charset="0"/>
              </a:rPr>
              <a:t>Be organised with your time, to manage the evidence so it arrives with CPS and the defence within the given time periods</a:t>
            </a:r>
          </a:p>
          <a:p>
            <a:pPr defTabSz="990478">
              <a:defRPr/>
            </a:pPr>
            <a:endParaRPr lang="en-GB" dirty="0">
              <a:cs typeface="Arial" panose="020B0604020202020204" pitchFamily="34" charset="0"/>
            </a:endParaRPr>
          </a:p>
          <a:p>
            <a:pPr>
              <a:lnSpc>
                <a:spcPct val="100000"/>
              </a:lnSpc>
            </a:pPr>
            <a:r>
              <a:rPr lang="en-GB" b="1" dirty="0">
                <a:cs typeface="Arial" panose="020B0604020202020204" pitchFamily="34" charset="0"/>
              </a:rPr>
              <a:t>Technical Skills</a:t>
            </a:r>
          </a:p>
          <a:p>
            <a:pPr>
              <a:lnSpc>
                <a:spcPct val="100000"/>
              </a:lnSpc>
            </a:pPr>
            <a:r>
              <a:rPr lang="en-GB" dirty="0">
                <a:cs typeface="Arial" panose="020B0604020202020204" pitchFamily="34" charset="0"/>
              </a:rPr>
              <a:t>Being able to use a variety of technology to build a case in preparation for court. </a:t>
            </a:r>
          </a:p>
          <a:p>
            <a:pPr defTabSz="990478">
              <a:defRPr/>
            </a:pPr>
            <a:endParaRPr lang="en-GB" b="1" dirty="0">
              <a:cs typeface="Arial" panose="020B0604020202020204" pitchFamily="34" charset="0"/>
            </a:endParaRPr>
          </a:p>
          <a:p>
            <a:pPr defTabSz="990478">
              <a:defRPr/>
            </a:pPr>
            <a:r>
              <a:rPr lang="en-GB" b="1" dirty="0">
                <a:cs typeface="Arial" panose="020B0604020202020204" pitchFamily="34" charset="0"/>
              </a:rPr>
              <a:t>Organised</a:t>
            </a:r>
          </a:p>
          <a:p>
            <a:pPr defTabSz="990478">
              <a:defRPr/>
            </a:pPr>
            <a:r>
              <a:rPr lang="en-GB" dirty="0">
                <a:cs typeface="Arial" panose="020B0604020202020204" pitchFamily="34" charset="0"/>
              </a:rPr>
              <a:t>Prioritising their work </a:t>
            </a:r>
          </a:p>
          <a:p>
            <a:pPr>
              <a:lnSpc>
                <a:spcPct val="100000"/>
              </a:lnSpc>
            </a:pPr>
            <a:endParaRPr lang="en-GB" dirty="0">
              <a:cs typeface="Arial" panose="020B0604020202020204" pitchFamily="34" charset="0"/>
            </a:endParaRPr>
          </a:p>
          <a:p>
            <a:pPr>
              <a:lnSpc>
                <a:spcPct val="100000"/>
              </a:lnSpc>
            </a:pPr>
            <a:r>
              <a:rPr lang="en-GB" b="1" dirty="0">
                <a:cs typeface="Arial" panose="020B0604020202020204" pitchFamily="34" charset="0"/>
              </a:rPr>
              <a:t>Honesty &amp; Integrity</a:t>
            </a:r>
          </a:p>
          <a:p>
            <a:pPr>
              <a:lnSpc>
                <a:spcPct val="100000"/>
              </a:lnSpc>
            </a:pPr>
            <a:r>
              <a:rPr lang="en-GB" dirty="0">
                <a:cs typeface="Arial" panose="020B0604020202020204" pitchFamily="34" charset="0"/>
              </a:rPr>
              <a:t>Must be honest, ethical and law abiding. Not to lie about any elements of an investigation, as this may prevent the suspect from being convicted.</a:t>
            </a:r>
          </a:p>
          <a:p>
            <a:pPr>
              <a:lnSpc>
                <a:spcPct val="100000"/>
              </a:lnSpc>
            </a:pPr>
            <a:endParaRPr lang="en-GB" dirty="0">
              <a:cs typeface="Arial" panose="020B0604020202020204" pitchFamily="34" charset="0"/>
            </a:endParaRPr>
          </a:p>
          <a:p>
            <a:pPr>
              <a:lnSpc>
                <a:spcPct val="100000"/>
              </a:lnSpc>
            </a:pPr>
            <a:r>
              <a:rPr lang="en-GB" b="1" dirty="0">
                <a:cs typeface="Arial" panose="020B0604020202020204" pitchFamily="34" charset="0"/>
              </a:rPr>
              <a:t>Knowledge of Law</a:t>
            </a:r>
          </a:p>
          <a:p>
            <a:pPr>
              <a:lnSpc>
                <a:spcPct val="100000"/>
              </a:lnSpc>
            </a:pPr>
            <a:r>
              <a:rPr lang="en-GB" dirty="0">
                <a:cs typeface="Arial" panose="020B0604020202020204" pitchFamily="34" charset="0"/>
              </a:rPr>
              <a:t>To know the laws surrounding the case. In addition, you must know what they are legally allowed to do in the course of the investigation. Otherwise, evidence you gather may not be admissible in court.</a:t>
            </a:r>
          </a:p>
          <a:p>
            <a:pPr>
              <a:lnSpc>
                <a:spcPct val="100000"/>
              </a:lnSpc>
            </a:pPr>
            <a:endParaRPr lang="en-GB" dirty="0">
              <a:cs typeface="Arial" panose="020B0604020202020204" pitchFamily="34" charset="0"/>
            </a:endParaRPr>
          </a:p>
          <a:p>
            <a:pPr>
              <a:lnSpc>
                <a:spcPct val="100000"/>
              </a:lnSpc>
            </a:pPr>
            <a:r>
              <a:rPr lang="en-GB" b="1" dirty="0">
                <a:cs typeface="Arial" panose="020B0604020202020204" pitchFamily="34" charset="0"/>
              </a:rPr>
              <a:t>Critical thinker &amp; problem solver </a:t>
            </a:r>
          </a:p>
          <a:p>
            <a:pPr>
              <a:lnSpc>
                <a:spcPct val="100000"/>
              </a:lnSpc>
            </a:pPr>
            <a:r>
              <a:rPr lang="en-GB" dirty="0">
                <a:cs typeface="Arial" panose="020B0604020202020204" pitchFamily="34" charset="0"/>
              </a:rPr>
              <a:t>Piecing together the evidence obtained during an investigation, and being a good problem solver. In many cases, witness statements will be contradictory, so the investigator must use critical thinking and problem solving skills to figure out what really happened in a case. Critical thinking skills also allow the investigator to look past the obvious solutions and analyse evidence objectively.</a:t>
            </a:r>
          </a:p>
          <a:p>
            <a:pPr>
              <a:lnSpc>
                <a:spcPct val="100000"/>
              </a:lnSpc>
            </a:pPr>
            <a:endParaRPr lang="en-GB" dirty="0">
              <a:cs typeface="Arial" panose="020B0604020202020204" pitchFamily="34" charset="0"/>
            </a:endParaRPr>
          </a:p>
          <a:p>
            <a:pPr>
              <a:lnSpc>
                <a:spcPct val="100000"/>
              </a:lnSpc>
            </a:pPr>
            <a:r>
              <a:rPr lang="en-GB" b="1" dirty="0">
                <a:cs typeface="Arial" panose="020B0604020202020204" pitchFamily="34" charset="0"/>
              </a:rPr>
              <a:t>Writing</a:t>
            </a:r>
          </a:p>
          <a:p>
            <a:pPr>
              <a:lnSpc>
                <a:spcPct val="100000"/>
              </a:lnSpc>
            </a:pPr>
            <a:r>
              <a:rPr lang="en-GB" dirty="0">
                <a:cs typeface="Arial" panose="020B0604020202020204" pitchFamily="34" charset="0"/>
              </a:rPr>
              <a:t>Must be able to write clearly and concisely and submit written reports and documentation of their investigation in a timely manner. These reports must be clear the attorneys and judges should the case make it to court.</a:t>
            </a: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2</a:t>
            </a:fld>
            <a:endParaRPr lang="en-GB"/>
          </a:p>
        </p:txBody>
      </p:sp>
    </p:spTree>
    <p:extLst>
      <p:ext uri="{BB962C8B-B14F-4D97-AF65-F5344CB8AC3E}">
        <p14:creationId xmlns:p14="http://schemas.microsoft.com/office/powerpoint/2010/main" val="829701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a typeface="Times New Roman" panose="02020603050405020304" pitchFamily="18" charset="0"/>
              </a:rPr>
              <a:t>Trainer to explain how to successfully get a case to court </a:t>
            </a:r>
            <a:endParaRPr lang="en-GB" b="1" dirty="0"/>
          </a:p>
          <a:p>
            <a:r>
              <a:rPr lang="en-GB" dirty="0"/>
              <a:t>Click through slide.</a:t>
            </a:r>
          </a:p>
          <a:p>
            <a:endParaRPr lang="en-GB" dirty="0"/>
          </a:p>
          <a:p>
            <a:r>
              <a:rPr lang="en-GB" dirty="0"/>
              <a:t>1-3. An incident will be created – if a crime has been committed this incident will become a crime – officers will gather evidence and investigate, during this a suspect(s) will be identified and they will be interviewed.</a:t>
            </a:r>
          </a:p>
          <a:p>
            <a:endParaRPr lang="en-GB" dirty="0"/>
          </a:p>
          <a:p>
            <a:r>
              <a:rPr lang="en-GB" dirty="0"/>
              <a:t>4. The decision to charge will be made either by the CPS or Police – this will be discussed later in this lesson.</a:t>
            </a:r>
          </a:p>
          <a:p>
            <a:endParaRPr lang="en-GB" dirty="0"/>
          </a:p>
          <a:p>
            <a:r>
              <a:rPr lang="en-GB" dirty="0"/>
              <a:t>5. Charging Box - Charging will generally take place in custody, and dependant on the actual crime committed, the custody sergeant will take responsibility to authorise a charge which you will read out to the suspect. This could be on a full admission of guilt or a no comment interview.  You may have needed to carry out further investigation to prove or disprove the suspects account e.g. alibi; other CCTV evidence etc.</a:t>
            </a:r>
          </a:p>
          <a:p>
            <a:r>
              <a:rPr lang="en-GB" dirty="0"/>
              <a:t>There are crimes, that even with a full admission of guilt, will need to go through CPS for their authorisation of charging e.g. pervert the course justice. </a:t>
            </a:r>
          </a:p>
          <a:p>
            <a:r>
              <a:rPr lang="en-GB" dirty="0"/>
              <a:t>Upon charging, you will read out the charge, and caution using the now caution. </a:t>
            </a:r>
          </a:p>
          <a:p>
            <a:endParaRPr lang="en-GB" dirty="0"/>
          </a:p>
          <a:p>
            <a:r>
              <a:rPr lang="en-GB" dirty="0"/>
              <a:t>6. Upon charging and either remanding or releasing the suspect to attend court, you will need to carry on with the file preparation before the end of your tour of duty (remand cases) and this case file preparation will continue through the court process.  Your Sergeant will review your case files to ensure that they are up to standard</a:t>
            </a:r>
          </a:p>
          <a:p>
            <a:endParaRPr lang="en-GB" dirty="0"/>
          </a:p>
          <a:p>
            <a:r>
              <a:rPr lang="en-GB" dirty="0"/>
              <a:t>7. Your file will be digitally submitted to the CPS to allow them to review and prosecute the case through either magistrates or crown court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3</a:t>
            </a:fld>
            <a:endParaRPr lang="en-GB"/>
          </a:p>
        </p:txBody>
      </p:sp>
    </p:spTree>
    <p:extLst>
      <p:ext uri="{BB962C8B-B14F-4D97-AF65-F5344CB8AC3E}">
        <p14:creationId xmlns:p14="http://schemas.microsoft.com/office/powerpoint/2010/main" val="2052636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ea typeface="ＭＳ Ｐゴシック" panose="020B0600070205080204" pitchFamily="34" charset="-128"/>
                <a:cs typeface="Arial" panose="020B0604020202020204" pitchFamily="34" charset="0"/>
              </a:rPr>
              <a:t>Under the Criminal Justice Act 2003, responsibility for determining the charge is split between the police and CPS. In general terms all indictable only offences, and contested either way offences must be referred to the CPS. For detailed guidance as to which offences must be referred to the CPS for a charging decision – see The Director’s Guidance on Charging – this will be covered later in this session.</a:t>
            </a:r>
          </a:p>
          <a:p>
            <a:endParaRPr lang="en-GB" altLang="en-US" dirty="0">
              <a:ea typeface="ＭＳ Ｐゴシック" panose="020B0600070205080204" pitchFamily="34" charset="-128"/>
              <a:cs typeface="Arial" panose="020B0604020202020204" pitchFamily="34" charset="0"/>
            </a:endParaRPr>
          </a:p>
          <a:p>
            <a:r>
              <a:rPr lang="en-GB" altLang="en-US" dirty="0">
                <a:ea typeface="ＭＳ Ｐゴシック" panose="020B0600070205080204" pitchFamily="34" charset="-128"/>
                <a:cs typeface="Arial" panose="020B0604020202020204" pitchFamily="34" charset="0"/>
              </a:rPr>
              <a:t>Certain offences require authorisation of the Attorney General/Solicitor General or the DPP to charge – these will generally be more serious offences, for example; Kidnap and some terrorism offences.</a:t>
            </a:r>
          </a:p>
          <a:p>
            <a:endParaRPr lang="en-GB" altLang="en-US" dirty="0">
              <a:ea typeface="ＭＳ Ｐゴシック" panose="020B0600070205080204" pitchFamily="34" charset="-128"/>
              <a:cs typeface="Arial" panose="020B0604020202020204" pitchFamily="34" charset="0"/>
            </a:endParaRPr>
          </a:p>
          <a:p>
            <a:r>
              <a:rPr lang="en-GB" altLang="en-US" dirty="0">
                <a:ea typeface="ＭＳ Ｐゴシック" panose="020B0600070205080204" pitchFamily="34" charset="-128"/>
                <a:cs typeface="Arial" panose="020B0604020202020204" pitchFamily="34" charset="0"/>
              </a:rPr>
              <a:t>In making charging decisions both custody officers and Crown Prosecutors take into account the provisions of the Code for Crown Prosecutors and the evidential tests therein, which need to be satisfied before a case can be properly charged- this will also be covered later in this session.</a:t>
            </a:r>
          </a:p>
          <a:p>
            <a:endParaRPr lang="en-GB" altLang="en-US" dirty="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4</a:t>
            </a:fld>
            <a:endParaRPr lang="en-GB"/>
          </a:p>
        </p:txBody>
      </p:sp>
    </p:spTree>
    <p:extLst>
      <p:ext uri="{BB962C8B-B14F-4D97-AF65-F5344CB8AC3E}">
        <p14:creationId xmlns:p14="http://schemas.microsoft.com/office/powerpoint/2010/main" val="3181714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Arial" panose="020B0604020202020204" pitchFamily="34" charset="0"/>
              </a:rPr>
              <a:t>QTS – Which offences do you think that the police make decision to charge?</a:t>
            </a:r>
          </a:p>
          <a:p>
            <a:endParaRPr lang="en-GB" b="1" dirty="0">
              <a:cs typeface="Arial" panose="020B0604020202020204" pitchFamily="34" charset="0"/>
            </a:endParaRPr>
          </a:p>
          <a:p>
            <a:r>
              <a:rPr lang="en-GB" dirty="0">
                <a:cs typeface="Arial" panose="020B0604020202020204" pitchFamily="34" charset="0"/>
              </a:rPr>
              <a:t>Generally the Police can make charging decisions in simple cases, involving summary offences and lower level either way offences. </a:t>
            </a:r>
          </a:p>
          <a:p>
            <a:endParaRPr lang="en-GB" dirty="0">
              <a:cs typeface="Arial" panose="020B0604020202020204" pitchFamily="34" charset="0"/>
            </a:endParaRPr>
          </a:p>
          <a:p>
            <a:r>
              <a:rPr lang="en-GB" dirty="0">
                <a:cs typeface="Arial" panose="020B0604020202020204" pitchFamily="34" charset="0"/>
              </a:rPr>
              <a:t>A charging decision must be made by at least a </a:t>
            </a:r>
            <a:r>
              <a:rPr lang="en-GB" b="1" dirty="0">
                <a:cs typeface="Arial" panose="020B0604020202020204" pitchFamily="34" charset="0"/>
              </a:rPr>
              <a:t>Sergeant.</a:t>
            </a:r>
            <a:endParaRPr lang="en-GB" dirty="0">
              <a:cs typeface="Arial" panose="020B0604020202020204" pitchFamily="34" charset="0"/>
            </a:endParaRPr>
          </a:p>
          <a:p>
            <a:endParaRPr lang="en-GB" dirty="0">
              <a:cs typeface="Arial" panose="020B0604020202020204" pitchFamily="34" charset="0"/>
            </a:endParaRPr>
          </a:p>
          <a:p>
            <a:r>
              <a:rPr lang="en-GB" dirty="0">
                <a:cs typeface="Arial" panose="020B0604020202020204" pitchFamily="34" charset="0"/>
              </a:rPr>
              <a:t>Boxes 1 -3 – outline the offences/anticipated plea requirements for offences to be charge by Police.</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5</a:t>
            </a:fld>
            <a:endParaRPr lang="en-GB"/>
          </a:p>
        </p:txBody>
      </p:sp>
    </p:spTree>
    <p:extLst>
      <p:ext uri="{BB962C8B-B14F-4D97-AF65-F5344CB8AC3E}">
        <p14:creationId xmlns:p14="http://schemas.microsoft.com/office/powerpoint/2010/main" val="3312043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Arial" panose="020B0604020202020204" pitchFamily="34" charset="0"/>
              </a:rPr>
              <a:t>The CPS was formed in1986 under the Prosecution of Offences Act 1985 as an independent prosecuting authority for England and Wales.  It is independent from the Police, to maintain fairness in the Criminal Justice System</a:t>
            </a:r>
          </a:p>
          <a:p>
            <a:endParaRPr lang="en-GB" dirty="0">
              <a:cs typeface="Arial" panose="020B0604020202020204" pitchFamily="34" charset="0"/>
            </a:endParaRPr>
          </a:p>
          <a:p>
            <a:r>
              <a:rPr lang="en-GB" dirty="0">
                <a:cs typeface="Arial" panose="020B0604020202020204" pitchFamily="34" charset="0"/>
              </a:rPr>
              <a:t>The charging decision for more serious either way offences (those likely to be heard in Crown Court) and Triable on Indictment only will lie with the CPS.  The CPS will also provide police with Early Investigative Advice earlier in the investigation process for serious and complex cases, this would include possible lines of investigation in terms of future charging decisions.  </a:t>
            </a:r>
          </a:p>
          <a:p>
            <a:endParaRPr lang="en-GB" dirty="0">
              <a:cs typeface="Arial" panose="020B0604020202020204" pitchFamily="34" charset="0"/>
            </a:endParaRPr>
          </a:p>
          <a:p>
            <a:r>
              <a:rPr lang="en-GB" dirty="0">
                <a:cs typeface="Arial" panose="020B0604020202020204" pitchFamily="34" charset="0"/>
              </a:rPr>
              <a:t>What does the CPS do? </a:t>
            </a:r>
          </a:p>
          <a:p>
            <a:endParaRPr lang="en-GB" dirty="0">
              <a:cs typeface="Arial" panose="020B0604020202020204" pitchFamily="34" charset="0"/>
            </a:endParaRPr>
          </a:p>
          <a:p>
            <a:r>
              <a:rPr lang="en-GB" b="1" dirty="0">
                <a:cs typeface="Arial" panose="020B0604020202020204" pitchFamily="34" charset="0"/>
              </a:rPr>
              <a:t>Role of the CPS</a:t>
            </a:r>
          </a:p>
          <a:p>
            <a:pPr>
              <a:buFontTx/>
              <a:buChar char="•"/>
            </a:pPr>
            <a:r>
              <a:rPr lang="en-GB" altLang="en-US" dirty="0">
                <a:ea typeface="ＭＳ Ｐゴシック" panose="020B0600070205080204" pitchFamily="34" charset="-128"/>
                <a:cs typeface="Arial" panose="020B0604020202020204" pitchFamily="34" charset="0"/>
              </a:rPr>
              <a:t>Prosecutes criminal cases that have been investigated by the police and other investigative organisations in England and Wales. </a:t>
            </a:r>
          </a:p>
          <a:p>
            <a:pPr>
              <a:buFontTx/>
              <a:buChar char="•"/>
            </a:pPr>
            <a:r>
              <a:rPr lang="en-GB" altLang="en-US" dirty="0">
                <a:ea typeface="ＭＳ Ｐゴシック" panose="020B0600070205080204" pitchFamily="34" charset="-128"/>
                <a:cs typeface="Arial" panose="020B0604020202020204" pitchFamily="34" charset="0"/>
              </a:rPr>
              <a:t>Are independent, and makes decisions independently of the police and government.</a:t>
            </a:r>
          </a:p>
          <a:p>
            <a:pPr>
              <a:buFontTx/>
              <a:buChar char="•"/>
            </a:pPr>
            <a:r>
              <a:rPr lang="en-GB" altLang="en-US" dirty="0">
                <a:ea typeface="ＭＳ Ｐゴシック" panose="020B0600070205080204" pitchFamily="34" charset="-128"/>
                <a:cs typeface="Arial" panose="020B0604020202020204" pitchFamily="34" charset="0"/>
              </a:rPr>
              <a:t>Decides which cases should be prosecuted; </a:t>
            </a:r>
          </a:p>
          <a:p>
            <a:pPr>
              <a:buFontTx/>
              <a:buChar char="•"/>
            </a:pPr>
            <a:r>
              <a:rPr lang="en-GB" altLang="en-US" dirty="0">
                <a:ea typeface="ＭＳ Ｐゴシック" panose="020B0600070205080204" pitchFamily="34" charset="-128"/>
                <a:cs typeface="Arial" panose="020B0604020202020204" pitchFamily="34" charset="0"/>
              </a:rPr>
              <a:t>Determines the appropriate charges in more serious or complex cases, and </a:t>
            </a:r>
          </a:p>
          <a:p>
            <a:pPr>
              <a:buFontTx/>
              <a:buChar char="•"/>
            </a:pPr>
            <a:r>
              <a:rPr lang="en-GB" altLang="en-US" dirty="0">
                <a:ea typeface="ＭＳ Ｐゴシック" panose="020B0600070205080204" pitchFamily="34" charset="-128"/>
                <a:cs typeface="Arial" panose="020B0604020202020204" pitchFamily="34" charset="0"/>
              </a:rPr>
              <a:t>Advises the police during the early stages of investigations; </a:t>
            </a:r>
          </a:p>
          <a:p>
            <a:pPr>
              <a:buFontTx/>
              <a:buChar char="•"/>
            </a:pPr>
            <a:r>
              <a:rPr lang="en-GB" altLang="en-US" dirty="0">
                <a:ea typeface="ＭＳ Ｐゴシック" panose="020B0600070205080204" pitchFamily="34" charset="-128"/>
                <a:cs typeface="Arial" panose="020B0604020202020204" pitchFamily="34" charset="0"/>
              </a:rPr>
              <a:t>Prepares cases and presents them at court; and </a:t>
            </a:r>
          </a:p>
          <a:p>
            <a:pPr>
              <a:buFontTx/>
              <a:buChar char="•"/>
            </a:pPr>
            <a:r>
              <a:rPr lang="en-GB" altLang="en-US" dirty="0">
                <a:ea typeface="ＭＳ Ｐゴシック" panose="020B0600070205080204" pitchFamily="34" charset="-128"/>
                <a:cs typeface="Arial" panose="020B0604020202020204" pitchFamily="34" charset="0"/>
              </a:rPr>
              <a:t>Provides information, assistance and support to victims and prosecution witnesses. </a:t>
            </a:r>
          </a:p>
          <a:p>
            <a:endParaRPr lang="en-GB" dirty="0">
              <a:cs typeface="Arial" panose="020B0604020202020204" pitchFamily="34" charset="0"/>
            </a:endParaRPr>
          </a:p>
          <a:p>
            <a:pPr rtl="0"/>
            <a:r>
              <a:rPr lang="en-GB" b="1" dirty="0">
                <a:cs typeface="Arial" panose="020B0604020202020204" pitchFamily="34" charset="0"/>
              </a:rPr>
              <a:t>Video Link - produced by CPS Gwent, that is relevant throughout England and Wales about how the Crown Prosecution Service works, and what it is like going to court. (11mins) </a:t>
            </a:r>
          </a:p>
          <a:p>
            <a:endParaRPr lang="en-GB" dirty="0">
              <a:cs typeface="Arial" panose="020B0604020202020204" pitchFamily="34" charset="0"/>
            </a:endParaRPr>
          </a:p>
          <a:p>
            <a:r>
              <a:rPr lang="en-GB" altLang="en-US" b="1" dirty="0">
                <a:ea typeface="ＭＳ Ｐゴシック" panose="020B0600070205080204" pitchFamily="34" charset="-128"/>
                <a:cs typeface="Arial" panose="020B0604020202020204" pitchFamily="34" charset="0"/>
              </a:rPr>
              <a:t>Liaising with Criminal Justice Partners </a:t>
            </a:r>
          </a:p>
          <a:p>
            <a:r>
              <a:rPr lang="en-GB" altLang="en-US" dirty="0">
                <a:ea typeface="ＭＳ Ｐゴシック" panose="020B0600070205080204" pitchFamily="34" charset="-128"/>
                <a:cs typeface="Arial" panose="020B0604020202020204" pitchFamily="34" charset="0"/>
              </a:rPr>
              <a:t>Who are our partners?</a:t>
            </a:r>
          </a:p>
          <a:p>
            <a:pPr marL="185715" indent="-185715">
              <a:buFont typeface="Arial" panose="020B0604020202020204" pitchFamily="34" charset="0"/>
              <a:buChar char="•"/>
            </a:pPr>
            <a:r>
              <a:rPr lang="en-GB" altLang="en-US" dirty="0">
                <a:ea typeface="ＭＳ Ｐゴシック" panose="020B0600070205080204" pitchFamily="34" charset="-128"/>
                <a:cs typeface="Arial" panose="020B0604020202020204" pitchFamily="34" charset="0"/>
              </a:rPr>
              <a:t>Crown Prosecution Service</a:t>
            </a:r>
          </a:p>
          <a:p>
            <a:pPr marL="185715" indent="-185715">
              <a:buFont typeface="Arial" panose="020B0604020202020204" pitchFamily="34" charset="0"/>
              <a:buChar char="•"/>
            </a:pPr>
            <a:r>
              <a:rPr lang="en-GB" altLang="en-US" dirty="0">
                <a:ea typeface="ＭＳ Ｐゴシック" panose="020B0600070205080204" pitchFamily="34" charset="-128"/>
                <a:cs typeface="Arial" panose="020B0604020202020204" pitchFamily="34" charset="0"/>
              </a:rPr>
              <a:t>Her Majesty’s Courts &amp; Tribunals Service (HMCTS)</a:t>
            </a:r>
          </a:p>
          <a:p>
            <a:pPr marL="185715" indent="-185715">
              <a:buFont typeface="Arial" panose="020B0604020202020204" pitchFamily="34" charset="0"/>
              <a:buChar char="•"/>
            </a:pPr>
            <a:r>
              <a:rPr lang="en-GB" altLang="en-US" dirty="0">
                <a:ea typeface="ＭＳ Ｐゴシック" panose="020B0600070205080204" pitchFamily="34" charset="-128"/>
                <a:cs typeface="Arial" panose="020B0604020202020204" pitchFamily="34" charset="0"/>
              </a:rPr>
              <a:t>Youth Offending Service (YOS)</a:t>
            </a:r>
          </a:p>
          <a:p>
            <a:pPr marL="185715" indent="-185715">
              <a:buFont typeface="Arial" panose="020B0604020202020204" pitchFamily="34" charset="0"/>
              <a:buChar char="•"/>
            </a:pPr>
            <a:r>
              <a:rPr lang="en-GB" altLang="en-US" dirty="0">
                <a:ea typeface="ＭＳ Ｐゴシック" panose="020B0600070205080204" pitchFamily="34" charset="-128"/>
                <a:cs typeface="Arial" panose="020B0604020202020204" pitchFamily="34" charset="0"/>
              </a:rPr>
              <a:t>Probation Service</a:t>
            </a:r>
          </a:p>
          <a:p>
            <a:pPr marL="185715" indent="-185715">
              <a:buFont typeface="Arial" panose="020B0604020202020204" pitchFamily="34" charset="0"/>
              <a:buChar char="•"/>
            </a:pPr>
            <a:r>
              <a:rPr lang="en-GB" altLang="en-US" dirty="0">
                <a:ea typeface="ＭＳ Ｐゴシック" panose="020B0600070205080204" pitchFamily="34" charset="-128"/>
                <a:cs typeface="Arial" panose="020B0604020202020204" pitchFamily="34" charset="0"/>
              </a:rPr>
              <a:t>Drug Intervention Programme</a:t>
            </a:r>
          </a:p>
          <a:p>
            <a:pPr marL="185715" indent="-185715">
              <a:buFont typeface="Arial" panose="020B0604020202020204" pitchFamily="34" charset="0"/>
              <a:buChar char="•"/>
            </a:pPr>
            <a:r>
              <a:rPr lang="en-GB" altLang="en-US" dirty="0">
                <a:ea typeface="ＭＳ Ｐゴシック" panose="020B0600070205080204" pitchFamily="34" charset="-128"/>
                <a:cs typeface="Arial" panose="020B0604020202020204" pitchFamily="34" charset="0"/>
              </a:rPr>
              <a:t>Mental Health Services</a:t>
            </a:r>
          </a:p>
          <a:p>
            <a:pPr marL="185715" indent="-185715">
              <a:buFont typeface="Arial" panose="020B0604020202020204" pitchFamily="34" charset="0"/>
              <a:buChar char="•"/>
            </a:pPr>
            <a:r>
              <a:rPr lang="en-GB" altLang="en-US" dirty="0">
                <a:ea typeface="ＭＳ Ｐゴシック" panose="020B0600070205080204" pitchFamily="34" charset="-128"/>
                <a:cs typeface="Arial" panose="020B0604020202020204" pitchFamily="34" charset="0"/>
              </a:rPr>
              <a:t>Witness Care Services</a:t>
            </a:r>
          </a:p>
          <a:p>
            <a:r>
              <a:rPr lang="en-GB" altLang="en-US" dirty="0">
                <a:ea typeface="ＭＳ Ｐゴシック" panose="020B0600070205080204" pitchFamily="34" charset="-128"/>
                <a:cs typeface="Arial" panose="020B0604020202020204" pitchFamily="34" charset="0"/>
              </a:rPr>
              <a:t>Many more ……..</a:t>
            </a:r>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6</a:t>
            </a:fld>
            <a:endParaRPr lang="en-GB"/>
          </a:p>
        </p:txBody>
      </p:sp>
    </p:spTree>
    <p:extLst>
      <p:ext uri="{BB962C8B-B14F-4D97-AF65-F5344CB8AC3E}">
        <p14:creationId xmlns:p14="http://schemas.microsoft.com/office/powerpoint/2010/main" val="2085569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dirty="0">
                <a:ea typeface="ＭＳ Ｐゴシック" panose="020B0600070205080204" pitchFamily="34" charset="-128"/>
                <a:cs typeface="Arial" panose="020B0604020202020204" pitchFamily="34" charset="0"/>
              </a:rPr>
              <a:t>All Charging decision makers – Police or CPS must consider The Full Code Test when making a decision to charge or not.</a:t>
            </a:r>
          </a:p>
          <a:p>
            <a:pPr>
              <a:lnSpc>
                <a:spcPct val="100000"/>
              </a:lnSpc>
            </a:pPr>
            <a:endParaRPr lang="en-GB" altLang="en-US" dirty="0">
              <a:ea typeface="ＭＳ Ｐゴシック" panose="020B0600070205080204" pitchFamily="34" charset="-128"/>
              <a:cs typeface="Arial" panose="020B0604020202020204" pitchFamily="34" charset="0"/>
            </a:endParaRPr>
          </a:p>
          <a:p>
            <a:pPr>
              <a:lnSpc>
                <a:spcPct val="100000"/>
              </a:lnSpc>
            </a:pPr>
            <a:r>
              <a:rPr lang="en-GB" altLang="en-US" dirty="0">
                <a:ea typeface="ＭＳ Ｐゴシック" panose="020B0600070205080204" pitchFamily="34" charset="-128"/>
                <a:cs typeface="Arial" panose="020B0604020202020204" pitchFamily="34" charset="0"/>
              </a:rPr>
              <a:t>The Full Code Test has two stages – firstly that the evidence is sufficient to provide a ‘realistic prospect of conviction’, and secondly that a prosecution is needed in the public interest. Only if these two tests are satisfied can a charge be laid.</a:t>
            </a:r>
          </a:p>
          <a:p>
            <a:pPr>
              <a:defRPr/>
            </a:pPr>
            <a:endParaRPr lang="en-GB" b="1" u="sng" dirty="0">
              <a:solidFill>
                <a:srgbClr val="002060"/>
              </a:solidFill>
              <a:cs typeface="Arial" panose="020B0604020202020204" pitchFamily="34" charset="0"/>
            </a:endParaRPr>
          </a:p>
          <a:p>
            <a:pPr>
              <a:defRPr/>
            </a:pPr>
            <a:r>
              <a:rPr lang="en-GB" b="1" u="sng" dirty="0">
                <a:solidFill>
                  <a:srgbClr val="002060"/>
                </a:solidFill>
                <a:cs typeface="Arial" panose="020B0604020202020204" pitchFamily="34" charset="0"/>
              </a:rPr>
              <a:t>Evidential Stage:  </a:t>
            </a:r>
          </a:p>
          <a:p>
            <a:pPr>
              <a:defRPr/>
            </a:pPr>
            <a:r>
              <a:rPr lang="en-GB" dirty="0">
                <a:solidFill>
                  <a:srgbClr val="002060"/>
                </a:solidFill>
                <a:cs typeface="Arial" panose="020B0604020202020204" pitchFamily="34" charset="0"/>
              </a:rPr>
              <a:t>Prosecutors must be satisfied there is sufficient evidence to provide a realistic prospect of conviction (RPOC), </a:t>
            </a:r>
            <a:r>
              <a:rPr lang="en-GB" b="1" dirty="0">
                <a:solidFill>
                  <a:srgbClr val="002060"/>
                </a:solidFill>
                <a:cs typeface="Arial" panose="020B0604020202020204" pitchFamily="34" charset="0"/>
              </a:rPr>
              <a:t>on each charge.  </a:t>
            </a:r>
          </a:p>
          <a:p>
            <a:pPr>
              <a:defRPr/>
            </a:pPr>
            <a:endParaRPr lang="en-GB" b="1" dirty="0">
              <a:solidFill>
                <a:srgbClr val="002060"/>
              </a:solidFill>
              <a:cs typeface="Arial" panose="020B0604020202020204" pitchFamily="34" charset="0"/>
            </a:endParaRPr>
          </a:p>
          <a:p>
            <a:pPr>
              <a:defRPr/>
            </a:pPr>
            <a:r>
              <a:rPr lang="en-GB" dirty="0">
                <a:solidFill>
                  <a:srgbClr val="444444"/>
                </a:solidFill>
              </a:rPr>
              <a:t>The Code clarifies that a realistic prospect of conviction means “</a:t>
            </a:r>
            <a:r>
              <a:rPr lang="en-GB" i="1" dirty="0">
                <a:solidFill>
                  <a:srgbClr val="444444"/>
                </a:solidFill>
              </a:rPr>
              <a:t>an objective, impartial and reasonable jury, bench of magistrates or a judge hearing a case alone, properly directed and acting in accordance with the law, is more likely than not to convict the defendant of the charge alleged.</a:t>
            </a:r>
            <a:r>
              <a:rPr lang="en-GB" dirty="0">
                <a:solidFill>
                  <a:srgbClr val="444444"/>
                </a:solidFill>
              </a:rPr>
              <a:t>”</a:t>
            </a:r>
            <a:r>
              <a:rPr lang="en-GB" baseline="30000" dirty="0">
                <a:solidFill>
                  <a:srgbClr val="005DAA"/>
                </a:solidFill>
                <a:hlinkClick r:id="rId3"/>
              </a:rPr>
              <a:t>51</a:t>
            </a:r>
            <a:r>
              <a:rPr lang="en-GB" dirty="0">
                <a:solidFill>
                  <a:srgbClr val="444444"/>
                </a:solidFill>
              </a:rPr>
              <a:t> Prosecutors and police decision makers must therefore be in a position to explain why it “is more likely than not” that the court will convict.</a:t>
            </a:r>
            <a:endParaRPr lang="en-GB" b="1" dirty="0">
              <a:solidFill>
                <a:srgbClr val="002060"/>
              </a:solidFill>
              <a:cs typeface="Arial" panose="020B0604020202020204" pitchFamily="34" charset="0"/>
            </a:endParaRPr>
          </a:p>
          <a:p>
            <a:pPr>
              <a:defRPr/>
            </a:pPr>
            <a:endParaRPr lang="en-GB" b="1" dirty="0">
              <a:solidFill>
                <a:srgbClr val="002060"/>
              </a:solidFill>
              <a:cs typeface="Arial" panose="020B0604020202020204" pitchFamily="34" charset="0"/>
            </a:endParaRPr>
          </a:p>
          <a:p>
            <a:pPr>
              <a:defRPr/>
            </a:pPr>
            <a:r>
              <a:rPr lang="en-GB" dirty="0">
                <a:solidFill>
                  <a:srgbClr val="002060"/>
                </a:solidFill>
                <a:cs typeface="Arial" panose="020B0604020202020204" pitchFamily="34" charset="0"/>
              </a:rPr>
              <a:t>A case which does not pass this stage must not proceed, no matter how serious or sensitive it may be.</a:t>
            </a:r>
          </a:p>
          <a:p>
            <a:pPr>
              <a:defRPr/>
            </a:pPr>
            <a:endParaRPr lang="en-GB" b="1" u="sng" dirty="0">
              <a:solidFill>
                <a:srgbClr val="002060"/>
              </a:solidFill>
              <a:cs typeface="Arial" panose="020B0604020202020204" pitchFamily="34" charset="0"/>
            </a:endParaRPr>
          </a:p>
          <a:p>
            <a:pPr>
              <a:defRPr/>
            </a:pPr>
            <a:r>
              <a:rPr lang="en-GB" b="1" u="sng" dirty="0">
                <a:solidFill>
                  <a:srgbClr val="002060"/>
                </a:solidFill>
                <a:cs typeface="Arial" panose="020B0604020202020204" pitchFamily="34" charset="0"/>
              </a:rPr>
              <a:t>Public Interest:  </a:t>
            </a:r>
          </a:p>
          <a:p>
            <a:pPr>
              <a:defRPr/>
            </a:pPr>
            <a:r>
              <a:rPr lang="en-GB" dirty="0">
                <a:solidFill>
                  <a:srgbClr val="002060"/>
                </a:solidFill>
                <a:cs typeface="Arial" panose="020B0604020202020204" pitchFamily="34" charset="0"/>
              </a:rPr>
              <a:t>Is a prosecution required in the public interest?</a:t>
            </a:r>
          </a:p>
          <a:p>
            <a:pPr>
              <a:lnSpc>
                <a:spcPct val="100000"/>
              </a:lnSpc>
            </a:pPr>
            <a:endParaRPr lang="en-GB" altLang="en-US" dirty="0">
              <a:ea typeface="ＭＳ Ｐゴシック" panose="020B0600070205080204" pitchFamily="34" charset="-128"/>
              <a:cs typeface="Arial" panose="020B0604020202020204" pitchFamily="34" charset="0"/>
            </a:endParaRPr>
          </a:p>
          <a:p>
            <a:pPr>
              <a:lnSpc>
                <a:spcPct val="100000"/>
              </a:lnSpc>
            </a:pPr>
            <a:r>
              <a:rPr lang="en-GB" dirty="0">
                <a:solidFill>
                  <a:srgbClr val="444444"/>
                </a:solidFill>
              </a:rPr>
              <a:t>A prosecution will usually take place unless the prosecutor, or where appropriate the police decision maker,</a:t>
            </a:r>
            <a:r>
              <a:rPr lang="en-GB" baseline="30000" dirty="0">
                <a:solidFill>
                  <a:srgbClr val="005DAA"/>
                </a:solidFill>
              </a:rPr>
              <a:t> </a:t>
            </a:r>
            <a:r>
              <a:rPr lang="en-GB" dirty="0">
                <a:solidFill>
                  <a:srgbClr val="444444"/>
                </a:solidFill>
              </a:rPr>
              <a:t>is satisfied that there are public interest factors tending against prosecution which outweigh those in favour. This includes considering </a:t>
            </a:r>
            <a:r>
              <a:rPr lang="en-GB" b="1" dirty="0">
                <a:solidFill>
                  <a:srgbClr val="444444"/>
                </a:solidFill>
              </a:rPr>
              <a:t>whether the public interest can be properly served by offering the offender the opportunity to have the matter dealt with by way of an out of court disposal rather than a prosecution.  </a:t>
            </a:r>
            <a:r>
              <a:rPr lang="en-GB" dirty="0">
                <a:solidFill>
                  <a:srgbClr val="444444"/>
                </a:solidFill>
              </a:rPr>
              <a:t>Factors the decision maker could consider would include – age of the suspect, level of harm caused., community impact, etc</a:t>
            </a:r>
            <a:endParaRPr lang="en-GB" altLang="en-US" b="1" dirty="0">
              <a:ea typeface="ＭＳ Ｐゴシック" panose="020B0600070205080204" pitchFamily="34" charset="-128"/>
              <a:cs typeface="Arial" panose="020B0604020202020204" pitchFamily="34" charset="0"/>
            </a:endParaRPr>
          </a:p>
          <a:p>
            <a:endParaRPr lang="en-GB" dirty="0"/>
          </a:p>
          <a:p>
            <a:pPr algn="l"/>
            <a:r>
              <a:rPr lang="en-GB" dirty="0">
                <a:solidFill>
                  <a:srgbClr val="444444"/>
                </a:solidFill>
              </a:rPr>
              <a:t> The Code not only sets out what the Full Code Test is but also the point at which it should be applied, namely</a:t>
            </a:r>
          </a:p>
          <a:p>
            <a:pPr algn="l"/>
            <a:r>
              <a:rPr lang="en-GB" i="1" dirty="0">
                <a:solidFill>
                  <a:srgbClr val="444444"/>
                </a:solidFill>
              </a:rPr>
              <a:t>(a) when all outstanding reasonable lines of inquiry have been pursued; or</a:t>
            </a:r>
            <a:endParaRPr lang="en-GB" dirty="0">
              <a:solidFill>
                <a:srgbClr val="444444"/>
              </a:solidFill>
            </a:endParaRPr>
          </a:p>
          <a:p>
            <a:pPr algn="l"/>
            <a:r>
              <a:rPr lang="en-GB" i="1" dirty="0">
                <a:solidFill>
                  <a:srgbClr val="444444"/>
                </a:solidFill>
              </a:rPr>
              <a:t>(b) prior to the investigation being completed, if the prosecutor is satisfied that any further evidence or material is unlikely to affect the application of the Full Code Test, whether in favour of or against a prosecution.</a:t>
            </a:r>
            <a:endParaRPr lang="en-GB" dirty="0">
              <a:solidFill>
                <a:srgbClr val="444444"/>
              </a:solidFill>
            </a:endParaRPr>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7</a:t>
            </a:fld>
            <a:endParaRPr lang="en-GB"/>
          </a:p>
        </p:txBody>
      </p:sp>
    </p:spTree>
    <p:extLst>
      <p:ext uri="{BB962C8B-B14F-4D97-AF65-F5344CB8AC3E}">
        <p14:creationId xmlns:p14="http://schemas.microsoft.com/office/powerpoint/2010/main" val="39288827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dirty="0">
                <a:ea typeface="ＭＳ Ｐゴシック" panose="020B0600070205080204" pitchFamily="34" charset="-128"/>
                <a:cs typeface="Arial" panose="020B0604020202020204" pitchFamily="34" charset="0"/>
              </a:rPr>
              <a:t>In cases where a remand in custody will be applied for and it is not possible to apply the Full Code test at that time because all the evidence is not yet available, then the Threshold Test is applied by Crown Prosecutors. Firstly, the prosecutor must be satisfied that there is at least a reasonable suspicion that </a:t>
            </a:r>
            <a:r>
              <a:rPr lang="en-GB" dirty="0">
                <a:cs typeface="Arial" panose="020B0604020202020204" pitchFamily="34" charset="0"/>
              </a:rPr>
              <a:t>the person to be charged has committed the offence. Secondly, the prosecutor must be satisfied that there are reasonable grounds for believing that the continuing investigation will provide further evidence, within a reasonable period of time, so that all the evidence taken together is capable of establishing a realistic prospect of conviction in accordance with the Full Code Test.</a:t>
            </a:r>
          </a:p>
          <a:p>
            <a:pPr>
              <a:lnSpc>
                <a:spcPct val="100000"/>
              </a:lnSpc>
            </a:pPr>
            <a:endParaRPr lang="en-GB" dirty="0">
              <a:cs typeface="Arial" panose="020B0604020202020204" pitchFamily="34" charset="0"/>
            </a:endParaRPr>
          </a:p>
          <a:p>
            <a:pPr>
              <a:lnSpc>
                <a:spcPct val="100000"/>
              </a:lnSpc>
            </a:pPr>
            <a:r>
              <a:rPr lang="en-GB" dirty="0">
                <a:cs typeface="Arial" panose="020B0604020202020204" pitchFamily="34" charset="0"/>
              </a:rPr>
              <a:t>The Threshold Test may only be applied where the prosecutor is satisfied that all the following four conditions are met:</a:t>
            </a:r>
          </a:p>
          <a:p>
            <a:pPr>
              <a:lnSpc>
                <a:spcPct val="100000"/>
              </a:lnSpc>
            </a:pPr>
            <a:r>
              <a:rPr lang="en-GB" dirty="0">
                <a:cs typeface="Arial" panose="020B0604020202020204" pitchFamily="34" charset="0"/>
              </a:rPr>
              <a:t>a) there is insufficient evidence currently available to apply the evidential stage of the Full Code Test; and</a:t>
            </a:r>
          </a:p>
          <a:p>
            <a:pPr>
              <a:lnSpc>
                <a:spcPct val="100000"/>
              </a:lnSpc>
            </a:pPr>
            <a:r>
              <a:rPr lang="en-GB" dirty="0">
                <a:cs typeface="Arial" panose="020B0604020202020204" pitchFamily="34" charset="0"/>
              </a:rPr>
              <a:t>b) there are reasonable grounds for believing that further evidence will become available within a reasonable period; and</a:t>
            </a:r>
          </a:p>
          <a:p>
            <a:pPr>
              <a:lnSpc>
                <a:spcPct val="100000"/>
              </a:lnSpc>
            </a:pPr>
            <a:r>
              <a:rPr lang="en-GB" dirty="0">
                <a:cs typeface="Arial" panose="020B0604020202020204" pitchFamily="34" charset="0"/>
              </a:rPr>
              <a:t>c) the seriousness of the circumstances of the case justify the making of an immediate charging decision; and</a:t>
            </a:r>
          </a:p>
          <a:p>
            <a:pPr>
              <a:lnSpc>
                <a:spcPct val="100000"/>
              </a:lnSpc>
            </a:pPr>
            <a:r>
              <a:rPr lang="en-GB" dirty="0">
                <a:cs typeface="Arial" panose="020B0604020202020204" pitchFamily="34" charset="0"/>
              </a:rPr>
              <a:t>d) there are continuing substantial grounds to object to bail in accordance with the Bail Act 1976 and in all the circumstances of the case an application to withhold bail may be properly made.</a:t>
            </a:r>
          </a:p>
          <a:p>
            <a:pPr>
              <a:lnSpc>
                <a:spcPct val="100000"/>
              </a:lnSpc>
            </a:pPr>
            <a:endParaRPr lang="en-GB" dirty="0">
              <a:cs typeface="Arial" panose="020B0604020202020204" pitchFamily="34" charset="0"/>
            </a:endParaRPr>
          </a:p>
          <a:p>
            <a:pPr>
              <a:lnSpc>
                <a:spcPct val="100000"/>
              </a:lnSpc>
            </a:pPr>
            <a:r>
              <a:rPr lang="en-GB" dirty="0">
                <a:cs typeface="Arial" panose="020B0604020202020204" pitchFamily="34" charset="0"/>
              </a:rPr>
              <a:t>Where the investigator considers there is sufficient evidence to charge on either of the tests, the case should be referred to the CPS or custody officer as appropriate for a charging decision. Where the Crown Prosecutor or custody sergeant cannot make a decision immediately, the custody officer may decide that the suspect should be bailed, with or without conditions. </a:t>
            </a:r>
          </a:p>
          <a:p>
            <a:pPr>
              <a:lnSpc>
                <a:spcPct val="100000"/>
              </a:lnSpc>
            </a:pPr>
            <a:endParaRPr lang="en-GB" dirty="0">
              <a:cs typeface="Arial" panose="020B0604020202020204" pitchFamily="34" charset="0"/>
            </a:endParaRPr>
          </a:p>
          <a:p>
            <a:pPr>
              <a:lnSpc>
                <a:spcPct val="100000"/>
              </a:lnSpc>
            </a:pPr>
            <a:r>
              <a:rPr lang="en-GB" dirty="0">
                <a:cs typeface="Arial" panose="020B0604020202020204" pitchFamily="34" charset="0"/>
              </a:rPr>
              <a:t>Conditions may now be imposed on bail pre-charge even where the Crown Prosecutor or custody officer considers there is insufficient evidence to charge at that time.</a:t>
            </a:r>
          </a:p>
          <a:p>
            <a:pPr>
              <a:lnSpc>
                <a:spcPct val="100000"/>
              </a:lnSpc>
            </a:pPr>
            <a:endParaRPr lang="en-GB" dirty="0">
              <a:cs typeface="Arial" panose="020B0604020202020204" pitchFamily="34" charset="0"/>
            </a:endParaRPr>
          </a:p>
          <a:p>
            <a:pPr algn="l"/>
            <a:r>
              <a:rPr lang="en-GB" b="1" i="1" dirty="0">
                <a:solidFill>
                  <a:srgbClr val="002554"/>
                </a:solidFill>
              </a:rPr>
              <a:t>Applying the Threshold Test </a:t>
            </a:r>
            <a:r>
              <a:rPr lang="en-GB" b="1" i="1" baseline="30000" dirty="0">
                <a:solidFill>
                  <a:srgbClr val="005DAA"/>
                </a:solidFill>
                <a:hlinkClick r:id="rId3"/>
              </a:rPr>
              <a:t>57</a:t>
            </a:r>
            <a:endParaRPr lang="en-GB" b="1" i="1" dirty="0">
              <a:solidFill>
                <a:srgbClr val="002554"/>
              </a:solidFill>
            </a:endParaRPr>
          </a:p>
          <a:p>
            <a:pPr algn="l"/>
            <a:r>
              <a:rPr lang="en-GB" i="1" dirty="0">
                <a:solidFill>
                  <a:srgbClr val="444444"/>
                </a:solidFill>
              </a:rPr>
              <a:t>6.1 The Threshold Test is intended to apply to a very limited range of cases where the Full Code Test cannot be met but the overall seriousness or circumstances of the case justify the making of an immediate charging decision, and there are substantial grounds to object to bail.</a:t>
            </a:r>
          </a:p>
          <a:p>
            <a:pPr algn="l"/>
            <a:r>
              <a:rPr lang="en-GB" i="1" dirty="0">
                <a:solidFill>
                  <a:srgbClr val="444444"/>
                </a:solidFill>
              </a:rPr>
              <a:t>6.2 The police must always endeavour to conclude all reasonable lines of inquiry during a suspect’s period of detention </a:t>
            </a:r>
            <a:r>
              <a:rPr lang="en-GB" i="1" baseline="30000" dirty="0">
                <a:solidFill>
                  <a:srgbClr val="005DAA"/>
                </a:solidFill>
                <a:hlinkClick r:id="rId4"/>
              </a:rPr>
              <a:t>58</a:t>
            </a:r>
            <a:r>
              <a:rPr lang="en-GB" i="1" dirty="0">
                <a:solidFill>
                  <a:srgbClr val="444444"/>
                </a:solidFill>
              </a:rPr>
              <a:t> so that the Full Code Test can be applied. But where they cannot, and the suspect would present a substantial bail risk, consideration can be given to whether the conditions of the Threshold Test are met.</a:t>
            </a:r>
          </a:p>
          <a:p>
            <a:pPr algn="l"/>
            <a:r>
              <a:rPr lang="en-GB" i="1" dirty="0">
                <a:solidFill>
                  <a:srgbClr val="444444"/>
                </a:solidFill>
              </a:rPr>
              <a:t>6.3 Prosecutors and police decision makers must be familiar with the five conditions that have to be met before a charging decision is made on the Threshold Test. </a:t>
            </a:r>
            <a:r>
              <a:rPr lang="en-GB" i="1" baseline="30000" dirty="0">
                <a:solidFill>
                  <a:srgbClr val="005DAA"/>
                </a:solidFill>
                <a:hlinkClick r:id="rId5"/>
              </a:rPr>
              <a:t>59</a:t>
            </a:r>
            <a:endParaRPr lang="en-GB" i="1" dirty="0">
              <a:solidFill>
                <a:srgbClr val="444444"/>
              </a:solidFill>
            </a:endParaRPr>
          </a:p>
          <a:p>
            <a:pPr algn="l"/>
            <a:r>
              <a:rPr lang="en-GB" i="1" dirty="0">
                <a:solidFill>
                  <a:srgbClr val="444444"/>
                </a:solidFill>
              </a:rPr>
              <a:t>6.4 There must be a rigorous examination of all five conditions of the Threshold Test. The request for a charging decision must provide sufficient information to enable a prosecutor to be satisfied that each of them is </a:t>
            </a:r>
            <a:r>
              <a:rPr lang="en-GB" i="1" dirty="0" err="1">
                <a:solidFill>
                  <a:srgbClr val="444444"/>
                </a:solidFill>
              </a:rPr>
              <a:t>met.The</a:t>
            </a:r>
            <a:r>
              <a:rPr lang="en-GB" i="1" dirty="0">
                <a:solidFill>
                  <a:srgbClr val="444444"/>
                </a:solidFill>
              </a:rPr>
              <a:t> five conditions of the Threshold Test</a:t>
            </a:r>
          </a:p>
          <a:p>
            <a:pPr algn="l"/>
            <a:r>
              <a:rPr lang="en-GB" i="1" dirty="0">
                <a:solidFill>
                  <a:srgbClr val="444444"/>
                </a:solidFill>
              </a:rPr>
              <a:t>6.5 The five conditions </a:t>
            </a:r>
            <a:r>
              <a:rPr lang="en-GB" i="1" baseline="30000" dirty="0">
                <a:solidFill>
                  <a:srgbClr val="005DAA"/>
                </a:solidFill>
                <a:hlinkClick r:id="rId6"/>
              </a:rPr>
              <a:t>60</a:t>
            </a:r>
            <a:r>
              <a:rPr lang="en-GB" i="1" dirty="0">
                <a:solidFill>
                  <a:srgbClr val="444444"/>
                </a:solidFill>
              </a:rPr>
              <a:t> and supporting principles set out in the Code are repeated below, and must be adhered to.</a:t>
            </a:r>
          </a:p>
          <a:p>
            <a:pPr algn="l"/>
            <a:r>
              <a:rPr lang="en-GB" i="1" dirty="0">
                <a:solidFill>
                  <a:srgbClr val="444444"/>
                </a:solidFill>
              </a:rPr>
              <a:t>6.6 First condition - There are reasonable grounds to suspect that the person to be charged has committed the offence.</a:t>
            </a:r>
          </a:p>
          <a:p>
            <a:pPr algn="l">
              <a:buFont typeface="Arial" panose="020B0604020202020204" pitchFamily="34" charset="0"/>
              <a:buChar char="•"/>
            </a:pPr>
            <a:r>
              <a:rPr lang="en-GB" i="1" dirty="0">
                <a:solidFill>
                  <a:srgbClr val="444444"/>
                </a:solidFill>
              </a:rPr>
              <a:t>Prosecutors must be satisfied, on an objective assessment of the evidence, that there are reasonable grounds to suspect that the person to be charged has committed the offence. The assessment must consider the impact of any defence or information that the suspect has put forward or on which they might rely.</a:t>
            </a:r>
          </a:p>
          <a:p>
            <a:pPr algn="l">
              <a:buFont typeface="Arial" panose="020B0604020202020204" pitchFamily="34" charset="0"/>
              <a:buChar char="•"/>
            </a:pPr>
            <a:r>
              <a:rPr lang="en-GB" i="1" dirty="0">
                <a:solidFill>
                  <a:srgbClr val="444444"/>
                </a:solidFill>
              </a:rPr>
              <a:t>In determining whether there are reasonable grounds to suspect, prosecutors must consider all of the material or information available, whether in evidential format or otherwise.</a:t>
            </a:r>
          </a:p>
          <a:p>
            <a:pPr algn="l">
              <a:buFont typeface="Arial" panose="020B0604020202020204" pitchFamily="34" charset="0"/>
              <a:buChar char="•"/>
            </a:pPr>
            <a:r>
              <a:rPr lang="en-GB" i="1" dirty="0">
                <a:solidFill>
                  <a:srgbClr val="444444"/>
                </a:solidFill>
              </a:rPr>
              <a:t>Prosecutors must be satisfied that the material to be relied on at this stage is capable of being:</a:t>
            </a:r>
          </a:p>
          <a:p>
            <a:pPr marL="804763" lvl="1" indent="-309524">
              <a:buFont typeface="Arial" panose="020B0604020202020204" pitchFamily="34" charset="0"/>
              <a:buChar char="•"/>
            </a:pPr>
            <a:r>
              <a:rPr lang="en-GB" i="1" dirty="0">
                <a:solidFill>
                  <a:srgbClr val="444444"/>
                </a:solidFill>
              </a:rPr>
              <a:t>put into an admissible format for presentation in court;</a:t>
            </a:r>
          </a:p>
          <a:p>
            <a:pPr marL="804763" lvl="1" indent="-309524">
              <a:buFont typeface="Arial" panose="020B0604020202020204" pitchFamily="34" charset="0"/>
              <a:buChar char="•"/>
            </a:pPr>
            <a:r>
              <a:rPr lang="en-GB" i="1" dirty="0">
                <a:solidFill>
                  <a:srgbClr val="444444"/>
                </a:solidFill>
              </a:rPr>
              <a:t>reliable; and</a:t>
            </a:r>
          </a:p>
          <a:p>
            <a:pPr marL="804763" lvl="1" indent="-309524">
              <a:buFont typeface="Arial" panose="020B0604020202020204" pitchFamily="34" charset="0"/>
              <a:buChar char="•"/>
            </a:pPr>
            <a:r>
              <a:rPr lang="en-GB" i="1" dirty="0">
                <a:solidFill>
                  <a:srgbClr val="444444"/>
                </a:solidFill>
              </a:rPr>
              <a:t>credible.</a:t>
            </a:r>
          </a:p>
          <a:p>
            <a:pPr algn="l"/>
            <a:r>
              <a:rPr lang="en-GB" i="1" dirty="0">
                <a:solidFill>
                  <a:srgbClr val="444444"/>
                </a:solidFill>
              </a:rPr>
              <a:t>6.7 Second condition - Further evidence can be obtained to provide a realistic prospect of conviction.</a:t>
            </a:r>
          </a:p>
          <a:p>
            <a:pPr algn="l">
              <a:buFont typeface="Arial" panose="020B0604020202020204" pitchFamily="34" charset="0"/>
              <a:buChar char="•"/>
            </a:pPr>
            <a:r>
              <a:rPr lang="en-GB" i="1" dirty="0">
                <a:solidFill>
                  <a:srgbClr val="444444"/>
                </a:solidFill>
              </a:rPr>
              <a:t>Prosecutors must be satisfied that there are reasonable grounds to believe that the continuing investigation will provide further evidence, within a reasonable period of time, so that when all the evidence is considered together, including material which may point away from as well as towards a particular suspect, it is capable of establishing a realistic prospect of conviction in accordance with the Full Code Test.</a:t>
            </a:r>
          </a:p>
          <a:p>
            <a:pPr algn="l">
              <a:buFont typeface="Arial" panose="020B0604020202020204" pitchFamily="34" charset="0"/>
              <a:buChar char="•"/>
            </a:pPr>
            <a:r>
              <a:rPr lang="en-GB" i="1" dirty="0">
                <a:solidFill>
                  <a:srgbClr val="444444"/>
                </a:solidFill>
              </a:rPr>
              <a:t>The likely further evidence must be identifiable and not merely speculative.</a:t>
            </a:r>
          </a:p>
          <a:p>
            <a:pPr algn="l">
              <a:buFont typeface="Arial" panose="020B0604020202020204" pitchFamily="34" charset="0"/>
              <a:buChar char="•"/>
            </a:pPr>
            <a:r>
              <a:rPr lang="en-GB" i="1" dirty="0">
                <a:solidFill>
                  <a:srgbClr val="444444"/>
                </a:solidFill>
              </a:rPr>
              <a:t>In reaching this decision prosecutors must consider:</a:t>
            </a:r>
          </a:p>
          <a:p>
            <a:pPr marL="804763" lvl="1" indent="-309524">
              <a:buFont typeface="Arial" panose="020B0604020202020204" pitchFamily="34" charset="0"/>
              <a:buChar char="•"/>
            </a:pPr>
            <a:r>
              <a:rPr lang="en-GB" i="1" dirty="0">
                <a:solidFill>
                  <a:srgbClr val="444444"/>
                </a:solidFill>
              </a:rPr>
              <a:t>the nature, extent and admissibility of any likely further evidence and the impact it will have on the case;</a:t>
            </a:r>
          </a:p>
          <a:p>
            <a:pPr marL="804763" lvl="1" indent="-309524">
              <a:buFont typeface="Arial" panose="020B0604020202020204" pitchFamily="34" charset="0"/>
              <a:buChar char="•"/>
            </a:pPr>
            <a:r>
              <a:rPr lang="en-GB" i="1" dirty="0">
                <a:solidFill>
                  <a:srgbClr val="444444"/>
                </a:solidFill>
              </a:rPr>
              <a:t>the charges that all the evidence will support;</a:t>
            </a:r>
          </a:p>
          <a:p>
            <a:pPr marL="804763" lvl="1" indent="-309524">
              <a:buFont typeface="Arial" panose="020B0604020202020204" pitchFamily="34" charset="0"/>
              <a:buChar char="•"/>
            </a:pPr>
            <a:r>
              <a:rPr lang="en-GB" i="1" dirty="0">
                <a:solidFill>
                  <a:srgbClr val="444444"/>
                </a:solidFill>
              </a:rPr>
              <a:t>other reasons why the evidence is not already available;</a:t>
            </a:r>
          </a:p>
          <a:p>
            <a:pPr marL="804763" lvl="1" indent="-309524">
              <a:buFont typeface="Arial" panose="020B0604020202020204" pitchFamily="34" charset="0"/>
              <a:buChar char="•"/>
            </a:pPr>
            <a:r>
              <a:rPr lang="en-GB" i="1" dirty="0">
                <a:solidFill>
                  <a:srgbClr val="444444"/>
                </a:solidFill>
              </a:rPr>
              <a:t>the time required to obtain the further evidence, including whether it could be obtained within any available detention period; and</a:t>
            </a:r>
          </a:p>
          <a:p>
            <a:pPr marL="804763" lvl="1" indent="-309524">
              <a:buFont typeface="Arial" panose="020B0604020202020204" pitchFamily="34" charset="0"/>
              <a:buChar char="•"/>
            </a:pPr>
            <a:r>
              <a:rPr lang="en-GB" i="1" dirty="0">
                <a:solidFill>
                  <a:srgbClr val="444444"/>
                </a:solidFill>
              </a:rPr>
              <a:t>whether the delay in applying the Full Code Test is reasonable in all the circumstances.</a:t>
            </a:r>
          </a:p>
          <a:p>
            <a:pPr algn="l"/>
            <a:r>
              <a:rPr lang="en-GB" i="1" dirty="0">
                <a:solidFill>
                  <a:srgbClr val="444444"/>
                </a:solidFill>
              </a:rPr>
              <a:t>6.8 Third condition - The seriousness or the circumstances of the case justifies the making of an immediate charging decision.</a:t>
            </a:r>
          </a:p>
          <a:p>
            <a:pPr algn="l">
              <a:buFont typeface="Arial" panose="020B0604020202020204" pitchFamily="34" charset="0"/>
              <a:buChar char="•"/>
            </a:pPr>
            <a:r>
              <a:rPr lang="en-GB" i="1" dirty="0">
                <a:solidFill>
                  <a:srgbClr val="444444"/>
                </a:solidFill>
              </a:rPr>
              <a:t>The seriousness and the circumstances of the case should be assessed in relation to the alleged offending and should be linked to the level of risk created by granting bail.</a:t>
            </a:r>
          </a:p>
          <a:p>
            <a:pPr algn="l"/>
            <a:r>
              <a:rPr lang="en-GB" i="1" dirty="0">
                <a:solidFill>
                  <a:srgbClr val="444444"/>
                </a:solidFill>
              </a:rPr>
              <a:t>6.9 Fourth condition - There are continuing substantial grounds to object to bail in accordance with the Bail Act 1976 and in all the circumstances of the case it is proper to do so.</a:t>
            </a:r>
          </a:p>
          <a:p>
            <a:pPr algn="l">
              <a:buFont typeface="Arial" panose="020B0604020202020204" pitchFamily="34" charset="0"/>
              <a:buChar char="•"/>
            </a:pPr>
            <a:r>
              <a:rPr lang="en-GB" i="1" dirty="0">
                <a:solidFill>
                  <a:srgbClr val="444444"/>
                </a:solidFill>
              </a:rPr>
              <a:t>This determination must be based on a proper risk assessment, which reveals that the suspect is not suitable to be bailed, even with substantial conditions. For example, a dangerous suspect who poses a serious risk of harm to a particular person or the public, or a suspect who poses a serious risk of absconding or interfering with witnesses. Prosecutors should not accept, without careful inquiry, any unjustified or unsupported assertions about risk if release on bail were to take place.</a:t>
            </a:r>
          </a:p>
          <a:p>
            <a:pPr algn="l"/>
            <a:r>
              <a:rPr lang="en-GB" i="1" dirty="0">
                <a:solidFill>
                  <a:srgbClr val="444444"/>
                </a:solidFill>
              </a:rPr>
              <a:t>6.10 Fifth condition - It is in the public interest to charge the suspect.</a:t>
            </a:r>
          </a:p>
          <a:p>
            <a:pPr algn="l">
              <a:buFont typeface="Arial" panose="020B0604020202020204" pitchFamily="34" charset="0"/>
              <a:buChar char="•"/>
            </a:pPr>
            <a:r>
              <a:rPr lang="en-GB" i="1" dirty="0">
                <a:solidFill>
                  <a:srgbClr val="444444"/>
                </a:solidFill>
              </a:rPr>
              <a:t>Prosecutors must apply the public interest stage of the Full Code Test based on the information available at that </a:t>
            </a:r>
            <a:r>
              <a:rPr lang="en-GB" i="1" dirty="0" err="1">
                <a:solidFill>
                  <a:srgbClr val="444444"/>
                </a:solidFill>
              </a:rPr>
              <a:t>time.Consequences</a:t>
            </a:r>
            <a:r>
              <a:rPr lang="en-GB" i="1" dirty="0">
                <a:solidFill>
                  <a:srgbClr val="444444"/>
                </a:solidFill>
              </a:rPr>
              <a:t> if all five conditions of the Threshold Test are not met</a:t>
            </a:r>
          </a:p>
          <a:p>
            <a:pPr algn="l"/>
            <a:r>
              <a:rPr lang="en-GB" i="1" dirty="0">
                <a:solidFill>
                  <a:srgbClr val="444444"/>
                </a:solidFill>
              </a:rPr>
              <a:t>6.11 If any condition of the Threshold Test is not met, the Threshold Test cannot be applied and the suspect cannot be charged. If there is no prospect of the case ever meeting the evidential stage of the Full Code Test, it must be the subject of no further action. If there are further reasonable lines of inquiry the police must then decide whether to:</a:t>
            </a:r>
          </a:p>
          <a:p>
            <a:pPr algn="l">
              <a:buFont typeface="Arial" panose="020B0604020202020204" pitchFamily="34" charset="0"/>
              <a:buChar char="•"/>
            </a:pPr>
            <a:r>
              <a:rPr lang="en-GB" i="1" dirty="0">
                <a:solidFill>
                  <a:srgbClr val="444444"/>
                </a:solidFill>
              </a:rPr>
              <a:t>detain the suspect to allow the case to be investigated further;</a:t>
            </a:r>
          </a:p>
          <a:p>
            <a:pPr algn="l">
              <a:buFont typeface="Arial" panose="020B0604020202020204" pitchFamily="34" charset="0"/>
              <a:buChar char="•"/>
            </a:pPr>
            <a:r>
              <a:rPr lang="en-GB" i="1" dirty="0">
                <a:solidFill>
                  <a:srgbClr val="444444"/>
                </a:solidFill>
              </a:rPr>
              <a:t>release the suspect under investigation or on bail.</a:t>
            </a:r>
          </a:p>
          <a:p>
            <a:pPr algn="l"/>
            <a:r>
              <a:rPr lang="en-GB" b="1" i="1" dirty="0">
                <a:solidFill>
                  <a:srgbClr val="005DAA"/>
                </a:solidFill>
              </a:rPr>
              <a:t>Police use of the Threshold Test/restrictions on the use of the Threshold Test</a:t>
            </a:r>
          </a:p>
          <a:p>
            <a:pPr algn="l"/>
            <a:r>
              <a:rPr lang="en-GB" i="1" dirty="0">
                <a:solidFill>
                  <a:srgbClr val="444444"/>
                </a:solidFill>
              </a:rPr>
              <a:t>6.12 The Threshold Test must only be applied where the seriousness or the circumstances of the case justify the making of an immediate charging decision. Such cases are usually charged by a prosecutor.</a:t>
            </a:r>
          </a:p>
          <a:p>
            <a:pPr algn="l"/>
            <a:r>
              <a:rPr lang="en-GB" i="1" dirty="0">
                <a:solidFill>
                  <a:srgbClr val="444444"/>
                </a:solidFill>
              </a:rPr>
              <a:t>6.13 There are restrictions on the police use of the Threshold Test:</a:t>
            </a:r>
          </a:p>
          <a:p>
            <a:pPr algn="l">
              <a:buFont typeface="Arial" panose="020B0604020202020204" pitchFamily="34" charset="0"/>
              <a:buChar char="•"/>
            </a:pPr>
            <a:r>
              <a:rPr lang="en-GB" i="1" dirty="0">
                <a:solidFill>
                  <a:srgbClr val="444444"/>
                </a:solidFill>
              </a:rPr>
              <a:t>the Threshold Test cannot be used to charge a summary only, non-imprisonable offence;</a:t>
            </a:r>
          </a:p>
          <a:p>
            <a:pPr algn="l">
              <a:buFont typeface="Arial" panose="020B0604020202020204" pitchFamily="34" charset="0"/>
              <a:buChar char="•"/>
            </a:pPr>
            <a:r>
              <a:rPr lang="en-GB" i="1" dirty="0">
                <a:solidFill>
                  <a:srgbClr val="444444"/>
                </a:solidFill>
              </a:rPr>
              <a:t>where the Threshold Test is used to charge a summary only imprisonable offence, the police will record how each of the five conditions are met. This will enable the prosecutor to review whether the application of the Threshold Test is appropriate before the first hearing;</a:t>
            </a:r>
          </a:p>
          <a:p>
            <a:pPr algn="l">
              <a:buFont typeface="Arial" panose="020B0604020202020204" pitchFamily="34" charset="0"/>
              <a:buChar char="•"/>
            </a:pPr>
            <a:r>
              <a:rPr lang="en-GB" i="1" dirty="0">
                <a:solidFill>
                  <a:srgbClr val="444444"/>
                </a:solidFill>
              </a:rPr>
              <a:t>the Threshold Test cannot be used for either way offences that are suitable for sentence in the magistrates’ court and where a guilty plea is anticipated as the requirements of the Full Code Test should have been met in those circumstances. Application of the Threshold Test where there is more than one offender</a:t>
            </a:r>
          </a:p>
          <a:p>
            <a:pPr algn="l"/>
            <a:r>
              <a:rPr lang="en-GB" i="1" dirty="0">
                <a:solidFill>
                  <a:srgbClr val="444444"/>
                </a:solidFill>
              </a:rPr>
              <a:t>6.14 Where the charges under consideration involve more than one offender and the prosecution would seek to have them tried together, if the prosecutor (or police decision maker) determines that it is appropriate to apply the Threshold Test to one or more of those offenders, it will be applied to all offenders charged with the joint or related offences, provided conditions </a:t>
            </a:r>
            <a:r>
              <a:rPr lang="en-GB" i="1" baseline="30000" dirty="0">
                <a:solidFill>
                  <a:srgbClr val="005DAA"/>
                </a:solidFill>
                <a:hlinkClick r:id="rId7"/>
              </a:rPr>
              <a:t>61</a:t>
            </a:r>
            <a:r>
              <a:rPr lang="en-GB" i="1" dirty="0">
                <a:solidFill>
                  <a:srgbClr val="444444"/>
                </a:solidFill>
              </a:rPr>
              <a:t> one, two and five of the Threshold Test are met for those other </a:t>
            </a:r>
            <a:r>
              <a:rPr lang="en-GB" i="1" dirty="0" err="1">
                <a:solidFill>
                  <a:srgbClr val="444444"/>
                </a:solidFill>
              </a:rPr>
              <a:t>offenders.Review</a:t>
            </a:r>
            <a:r>
              <a:rPr lang="en-GB" i="1" dirty="0">
                <a:solidFill>
                  <a:srgbClr val="444444"/>
                </a:solidFill>
              </a:rPr>
              <a:t> of the Threshold Test</a:t>
            </a:r>
          </a:p>
          <a:p>
            <a:pPr algn="l"/>
            <a:r>
              <a:rPr lang="en-GB" i="1" dirty="0">
                <a:solidFill>
                  <a:srgbClr val="444444"/>
                </a:solidFill>
              </a:rPr>
              <a:t>6.15 The application of the Threshold Test must be kept under review. The following approach must be adopted in all Threshold Test cases:</a:t>
            </a:r>
          </a:p>
          <a:p>
            <a:pPr algn="l">
              <a:buFont typeface="Arial" panose="020B0604020202020204" pitchFamily="34" charset="0"/>
              <a:buChar char="•"/>
            </a:pPr>
            <a:r>
              <a:rPr lang="en-GB" i="1" dirty="0">
                <a:solidFill>
                  <a:srgbClr val="444444"/>
                </a:solidFill>
              </a:rPr>
              <a:t>the identified additional material or information must be recorded in a shared action plan containing an agreed timetable;</a:t>
            </a:r>
          </a:p>
          <a:p>
            <a:pPr algn="l">
              <a:buFont typeface="Arial" panose="020B0604020202020204" pitchFamily="34" charset="0"/>
              <a:buChar char="•"/>
            </a:pPr>
            <a:r>
              <a:rPr lang="en-GB" i="1" dirty="0">
                <a:solidFill>
                  <a:srgbClr val="444444"/>
                </a:solidFill>
              </a:rPr>
              <a:t>prosecutors must be proactive in securing all additional material from the police;</a:t>
            </a:r>
          </a:p>
          <a:p>
            <a:pPr algn="l">
              <a:buFont typeface="Arial" panose="020B0604020202020204" pitchFamily="34" charset="0"/>
              <a:buChar char="•"/>
            </a:pPr>
            <a:r>
              <a:rPr lang="en-GB" i="1" dirty="0">
                <a:solidFill>
                  <a:srgbClr val="444444"/>
                </a:solidFill>
              </a:rPr>
              <a:t>the police must advise the prosecutor immediately if any part of the timetable is unlikely to be met or if the further material or information means the Threshold Test should no longer be applied;</a:t>
            </a:r>
          </a:p>
          <a:p>
            <a:pPr algn="l">
              <a:buFont typeface="Arial" panose="020B0604020202020204" pitchFamily="34" charset="0"/>
              <a:buChar char="•"/>
            </a:pPr>
            <a:r>
              <a:rPr lang="en-GB" i="1" dirty="0">
                <a:solidFill>
                  <a:srgbClr val="444444"/>
                </a:solidFill>
              </a:rPr>
              <a:t>prosecutors must assess the material and information regularly to ensure the charge remains appropriate and that continued objection to bail is justified;</a:t>
            </a:r>
          </a:p>
          <a:p>
            <a:pPr algn="l">
              <a:buFont typeface="Arial" panose="020B0604020202020204" pitchFamily="34" charset="0"/>
              <a:buChar char="•"/>
            </a:pPr>
            <a:r>
              <a:rPr lang="en-GB" i="1" dirty="0">
                <a:solidFill>
                  <a:srgbClr val="444444"/>
                </a:solidFill>
              </a:rPr>
              <a:t>the Full Code Test must be applied as soon as the anticipated further evidence or material is received. In Crown Court cases, its application must be considered before formal service of the prosecution case.</a:t>
            </a:r>
          </a:p>
          <a:p>
            <a:pPr>
              <a:lnSpc>
                <a:spcPct val="100000"/>
              </a:lnSpc>
            </a:pPr>
            <a:endParaRPr lang="en-GB" sz="1300" dirty="0">
              <a:latin typeface="Arial" panose="020B0604020202020204" pitchFamily="34" charset="0"/>
              <a:cs typeface="Arial" panose="020B0604020202020204" pitchFamily="34" charset="0"/>
            </a:endParaRPr>
          </a:p>
          <a:p>
            <a:endParaRPr lang="en-GB" dirty="0"/>
          </a:p>
          <a:p>
            <a:endParaRPr lang="en-GB" altLang="en-US" sz="13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8</a:t>
            </a:fld>
            <a:endParaRPr lang="en-GB"/>
          </a:p>
        </p:txBody>
      </p:sp>
    </p:spTree>
    <p:extLst>
      <p:ext uri="{BB962C8B-B14F-4D97-AF65-F5344CB8AC3E}">
        <p14:creationId xmlns:p14="http://schemas.microsoft.com/office/powerpoint/2010/main" val="3731177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Arial" panose="020B0604020202020204" pitchFamily="34" charset="0"/>
              </a:rPr>
              <a:t>Any incident that you attend as a police officer could potentially result in court - </a:t>
            </a:r>
            <a:r>
              <a:rPr lang="en-GB" dirty="0">
                <a:cs typeface="Times New Roman" panose="02020603050405020304" pitchFamily="18" charset="0"/>
              </a:rPr>
              <a:t>if</a:t>
            </a:r>
            <a:r>
              <a:rPr lang="en-GB" dirty="0">
                <a:ea typeface="Calibri" panose="020F0502020204030204" pitchFamily="34" charset="0"/>
                <a:cs typeface="Times New Roman" panose="02020603050405020304" pitchFamily="18" charset="0"/>
              </a:rPr>
              <a:t> an offence has been committed, the investigation is likely to result in the gathering of evidence to put before a Court.  As a response officer you will often be the first officer on scene at incidents, and it is important to remember that your actions at the scene, investigations immediately carried out and evidence gathered may form the basis of a court case several months or longer away.</a:t>
            </a:r>
            <a:endParaRPr lang="en-GB" dirty="0">
              <a:cs typeface="Arial" panose="020B0604020202020204" pitchFamily="34" charset="0"/>
            </a:endParaRPr>
          </a:p>
          <a:p>
            <a:endParaRPr lang="en-GB" dirty="0">
              <a:cs typeface="Arial" panose="020B0604020202020204" pitchFamily="34" charset="0"/>
            </a:endParaRPr>
          </a:p>
          <a:p>
            <a:r>
              <a:rPr lang="en-GB" dirty="0">
                <a:cs typeface="Arial" panose="020B0604020202020204" pitchFamily="34" charset="0"/>
              </a:rPr>
              <a:t>The police undertake effective early investigations to ensure that the key evidence required to make informed decisions in cases is obtained as soon as possible. All reasonable lines of enquiry should be pursued to ensure that any evidence or material likely to undermine the prosecution case or assist the defence is provided to the prosecutor and taken into account during any referral for investigative advice or charging. This will enable relevant key evidence to be obtained, permitting the building of a proportionate file. </a:t>
            </a:r>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9</a:t>
            </a:fld>
            <a:endParaRPr lang="en-GB"/>
          </a:p>
        </p:txBody>
      </p:sp>
    </p:spTree>
    <p:extLst>
      <p:ext uri="{BB962C8B-B14F-4D97-AF65-F5344CB8AC3E}">
        <p14:creationId xmlns:p14="http://schemas.microsoft.com/office/powerpoint/2010/main" val="40805695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478">
              <a:defRPr/>
            </a:pPr>
            <a:r>
              <a:rPr lang="en-GB" dirty="0">
                <a:solidFill>
                  <a:prstClr val="black"/>
                </a:solidFill>
                <a:cs typeface="Arial" panose="020B0604020202020204" pitchFamily="34" charset="0"/>
              </a:rPr>
              <a:t>Effects on the case if the file is not of sufficient standard/lack of evidence/disclosure failures</a:t>
            </a:r>
          </a:p>
          <a:p>
            <a:pPr marL="185715" indent="-185715" defTabSz="990478">
              <a:buFontTx/>
              <a:buChar char="-"/>
              <a:defRPr/>
            </a:pPr>
            <a:r>
              <a:rPr lang="en-GB" dirty="0">
                <a:solidFill>
                  <a:prstClr val="black"/>
                </a:solidFill>
                <a:cs typeface="Arial" panose="020B0604020202020204" pitchFamily="34" charset="0"/>
              </a:rPr>
              <a:t>Case being discontinued, dismissed, adjourned.</a:t>
            </a:r>
          </a:p>
          <a:p>
            <a:pPr marL="185715" indent="-185715" defTabSz="990478">
              <a:buFontTx/>
              <a:buChar char="-"/>
              <a:defRPr/>
            </a:pPr>
            <a:r>
              <a:rPr lang="en-GB" dirty="0">
                <a:solidFill>
                  <a:prstClr val="black"/>
                </a:solidFill>
                <a:cs typeface="Arial" panose="020B0604020202020204" pitchFamily="34" charset="0"/>
              </a:rPr>
              <a:t>Victim let down, OR left at risk/harm</a:t>
            </a:r>
          </a:p>
          <a:p>
            <a:pPr marL="185715" indent="-185715" defTabSz="990478">
              <a:buFontTx/>
              <a:buChar char="-"/>
              <a:defRPr/>
            </a:pPr>
            <a:r>
              <a:rPr lang="en-GB" dirty="0">
                <a:solidFill>
                  <a:prstClr val="black"/>
                </a:solidFill>
                <a:cs typeface="Arial" panose="020B0604020202020204" pitchFamily="34" charset="0"/>
              </a:rPr>
              <a:t>Loss of confidence in police:  victim(s) tell others, word spreads</a:t>
            </a:r>
          </a:p>
          <a:p>
            <a:pPr marL="185715" indent="-185715" defTabSz="990478">
              <a:buFontTx/>
              <a:buChar char="-"/>
              <a:defRPr/>
            </a:pPr>
            <a:r>
              <a:rPr lang="en-GB" dirty="0">
                <a:solidFill>
                  <a:prstClr val="black"/>
                </a:solidFill>
                <a:cs typeface="Arial" panose="020B0604020202020204" pitchFamily="34" charset="0"/>
              </a:rPr>
              <a:t>Cost to the public purse</a:t>
            </a:r>
          </a:p>
          <a:p>
            <a:pPr marL="185715" indent="-185715" defTabSz="990478">
              <a:buFontTx/>
              <a:buChar char="-"/>
              <a:defRPr/>
            </a:pPr>
            <a:r>
              <a:rPr lang="en-GB" dirty="0">
                <a:solidFill>
                  <a:prstClr val="black"/>
                </a:solidFill>
                <a:cs typeface="Arial" panose="020B0604020202020204" pitchFamily="34" charset="0"/>
              </a:rPr>
              <a:t>Being called to court to explain your lack of actions to the Judge</a:t>
            </a:r>
          </a:p>
          <a:p>
            <a:pPr marL="185715" indent="-185715" defTabSz="990478">
              <a:buFontTx/>
              <a:buChar char="-"/>
              <a:defRPr/>
            </a:pPr>
            <a:r>
              <a:rPr lang="en-GB" dirty="0">
                <a:solidFill>
                  <a:prstClr val="black"/>
                </a:solidFill>
                <a:cs typeface="Arial" panose="020B0604020202020204" pitchFamily="34" charset="0"/>
              </a:rPr>
              <a:t>Image of poor performance given to defence. </a:t>
            </a:r>
          </a:p>
          <a:p>
            <a:pPr marL="185715" indent="-185715" defTabSz="990478">
              <a:buFontTx/>
              <a:buChar char="-"/>
              <a:defRPr/>
            </a:pPr>
            <a:r>
              <a:rPr lang="en-GB" dirty="0">
                <a:solidFill>
                  <a:prstClr val="black"/>
                </a:solidFill>
                <a:cs typeface="Arial" panose="020B0604020202020204" pitchFamily="34" charset="0"/>
              </a:rPr>
              <a:t>Action Plan, Standards, feeling responsible</a:t>
            </a:r>
          </a:p>
          <a:p>
            <a:pPr marL="185715" indent="-185715" defTabSz="990478">
              <a:buFontTx/>
              <a:buChar char="-"/>
              <a:defRPr/>
            </a:pPr>
            <a:r>
              <a:rPr lang="en-GB" dirty="0">
                <a:solidFill>
                  <a:prstClr val="black"/>
                </a:solidFill>
                <a:cs typeface="Arial" panose="020B0604020202020204" pitchFamily="34" charset="0"/>
              </a:rPr>
              <a:t>Re-offending by defendant.</a:t>
            </a:r>
            <a:endParaRPr lang="en-GB" altLang="en-US" dirty="0">
              <a:solidFill>
                <a:prstClr val="black"/>
              </a:solidFill>
              <a:ea typeface="ＭＳ Ｐゴシック" panose="020B0600070205080204" pitchFamily="34" charset="-128"/>
              <a:cs typeface="Arial" panose="020B0604020202020204" pitchFamily="34" charset="0"/>
            </a:endParaRPr>
          </a:p>
          <a:p>
            <a:pPr defTabSz="990478">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10</a:t>
            </a:fld>
            <a:endParaRPr lang="en-GB"/>
          </a:p>
        </p:txBody>
      </p:sp>
    </p:spTree>
    <p:extLst>
      <p:ext uri="{BB962C8B-B14F-4D97-AF65-F5344CB8AC3E}">
        <p14:creationId xmlns:p14="http://schemas.microsoft.com/office/powerpoint/2010/main" val="35471719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dirty="0">
                <a:cs typeface="Arial" panose="020B0604020202020204" pitchFamily="34" charset="0"/>
              </a:rPr>
              <a:t>There are two sorts of files that will be produced by the police following charge. </a:t>
            </a:r>
          </a:p>
          <a:p>
            <a:pPr>
              <a:lnSpc>
                <a:spcPct val="100000"/>
              </a:lnSpc>
            </a:pPr>
            <a:endParaRPr lang="en-GB" dirty="0">
              <a:cs typeface="Arial" panose="020B0604020202020204" pitchFamily="34" charset="0"/>
            </a:endParaRPr>
          </a:p>
          <a:p>
            <a:pPr marL="247620" indent="-247620">
              <a:buAutoNum type="arabicPeriod"/>
            </a:pPr>
            <a:r>
              <a:rPr lang="en-GB" dirty="0">
                <a:cs typeface="Arial" panose="020B0604020202020204" pitchFamily="34" charset="0"/>
              </a:rPr>
              <a:t>Guilty Anticipated Plea </a:t>
            </a:r>
          </a:p>
          <a:p>
            <a:pPr marL="247620" indent="-247620">
              <a:buAutoNum type="arabicPeriod"/>
            </a:pPr>
            <a:r>
              <a:rPr lang="en-GB" dirty="0">
                <a:cs typeface="Arial" panose="020B0604020202020204" pitchFamily="34" charset="0"/>
              </a:rPr>
              <a:t>Not Guilty Anticipated Plea </a:t>
            </a:r>
          </a:p>
          <a:p>
            <a:pPr marL="247620" indent="-247620">
              <a:buAutoNum type="arabicPeriod"/>
            </a:pPr>
            <a:endParaRPr lang="en-GB" dirty="0">
              <a:cs typeface="Arial" panose="020B0604020202020204" pitchFamily="34" charset="0"/>
            </a:endParaRPr>
          </a:p>
          <a:p>
            <a:r>
              <a:rPr lang="en-GB" dirty="0">
                <a:cs typeface="Arial" panose="020B0604020202020204" pitchFamily="34" charset="0"/>
              </a:rPr>
              <a:t>Each file contain different forms, and we shall look at what these forms are later in the lesson. </a:t>
            </a:r>
          </a:p>
          <a:p>
            <a:pPr>
              <a:lnSpc>
                <a:spcPct val="100000"/>
              </a:lnSpc>
            </a:pPr>
            <a:endParaRPr lang="en-GB" dirty="0">
              <a:cs typeface="Arial" panose="020B0604020202020204" pitchFamily="34" charset="0"/>
            </a:endParaRPr>
          </a:p>
          <a:p>
            <a:pPr defTabSz="990478">
              <a:defRPr/>
            </a:pPr>
            <a:r>
              <a:rPr lang="en-GB" dirty="0">
                <a:cs typeface="Arial" panose="020B0604020202020204" pitchFamily="34" charset="0"/>
              </a:rPr>
              <a:t>Identifying GAP or NGAP will affect whether the police can make the charging decision or if the case needs to be referred to the CPS (as per previous slides), also after charge the number of forms that will need to be produced in the file of evidence of court.</a:t>
            </a:r>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11</a:t>
            </a:fld>
            <a:endParaRPr lang="en-GB"/>
          </a:p>
        </p:txBody>
      </p:sp>
    </p:spTree>
    <p:extLst>
      <p:ext uri="{BB962C8B-B14F-4D97-AF65-F5344CB8AC3E}">
        <p14:creationId xmlns:p14="http://schemas.microsoft.com/office/powerpoint/2010/main" val="3003314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444444"/>
                </a:solidFill>
              </a:rPr>
              <a:t>A guilty plea </a:t>
            </a:r>
            <a:r>
              <a:rPr lang="en-GB" dirty="0">
                <a:solidFill>
                  <a:srgbClr val="444444"/>
                </a:solidFill>
              </a:rPr>
              <a:t>may be anticipated where the suspect:</a:t>
            </a:r>
          </a:p>
          <a:p>
            <a:pPr algn="l">
              <a:buFont typeface="Arial" panose="020B0604020202020204" pitchFamily="34" charset="0"/>
              <a:buChar char="•"/>
            </a:pPr>
            <a:r>
              <a:rPr lang="en-GB" dirty="0">
                <a:solidFill>
                  <a:srgbClr val="444444"/>
                </a:solidFill>
              </a:rPr>
              <a:t>Has been interviewed and</a:t>
            </a:r>
          </a:p>
          <a:p>
            <a:pPr marL="804763" lvl="1" indent="-309524">
              <a:buFont typeface="Arial" panose="020B0604020202020204" pitchFamily="34" charset="0"/>
              <a:buChar char="•"/>
            </a:pPr>
            <a:r>
              <a:rPr lang="en-GB" dirty="0">
                <a:solidFill>
                  <a:srgbClr val="444444"/>
                </a:solidFill>
              </a:rPr>
              <a:t>has made a clear and unambiguous admission to the offence and has offered no explanation that is capable of being used as a defence; or</a:t>
            </a:r>
          </a:p>
          <a:p>
            <a:pPr marL="804763" lvl="1" indent="-309524">
              <a:buFont typeface="Arial" panose="020B0604020202020204" pitchFamily="34" charset="0"/>
              <a:buChar char="•"/>
            </a:pPr>
            <a:r>
              <a:rPr lang="en-GB" dirty="0">
                <a:solidFill>
                  <a:srgbClr val="444444"/>
                </a:solidFill>
              </a:rPr>
              <a:t>has not made a clear and unambiguous admission of guilt but has offered no explanation that is capable of being used as a defence and either (</a:t>
            </a:r>
            <a:r>
              <a:rPr lang="en-GB" dirty="0" err="1">
                <a:solidFill>
                  <a:srgbClr val="444444"/>
                </a:solidFill>
              </a:rPr>
              <a:t>i</a:t>
            </a:r>
            <a:r>
              <a:rPr lang="en-GB" dirty="0">
                <a:solidFill>
                  <a:srgbClr val="444444"/>
                </a:solidFill>
              </a:rPr>
              <a:t>) the commission of the offence</a:t>
            </a:r>
          </a:p>
          <a:p>
            <a:pPr algn="l">
              <a:buFont typeface="Arial" panose="020B0604020202020204" pitchFamily="34" charset="0"/>
              <a:buChar char="•"/>
            </a:pPr>
            <a:r>
              <a:rPr lang="en-GB" dirty="0">
                <a:solidFill>
                  <a:srgbClr val="444444"/>
                </a:solidFill>
              </a:rPr>
              <a:t>and the identification of the offender can be wholly established by police witnesses, or (ii) there is clear visually recorded evidence of the offence being committed and of the suspect being the offender.</a:t>
            </a:r>
          </a:p>
          <a:p>
            <a:pPr algn="l">
              <a:buFont typeface="Arial" panose="020B0604020202020204" pitchFamily="34" charset="0"/>
              <a:buChar char="•"/>
            </a:pPr>
            <a:r>
              <a:rPr lang="en-GB" dirty="0">
                <a:solidFill>
                  <a:srgbClr val="444444"/>
                </a:solidFill>
              </a:rPr>
              <a:t>Has not been interviewed but either:</a:t>
            </a:r>
          </a:p>
          <a:p>
            <a:pPr marL="804763" lvl="1" indent="-309524">
              <a:buFont typeface="Arial" panose="020B0604020202020204" pitchFamily="34" charset="0"/>
              <a:buChar char="•"/>
            </a:pPr>
            <a:r>
              <a:rPr lang="en-GB" dirty="0">
                <a:solidFill>
                  <a:srgbClr val="444444"/>
                </a:solidFill>
              </a:rPr>
              <a:t>the commission of the offence and the identification of the offender can be wholly established by police witnesses; or</a:t>
            </a:r>
          </a:p>
          <a:p>
            <a:pPr marL="804763" lvl="1" indent="-309524">
              <a:buFont typeface="Arial" panose="020B0604020202020204" pitchFamily="34" charset="0"/>
              <a:buChar char="•"/>
            </a:pPr>
            <a:r>
              <a:rPr lang="en-GB" dirty="0">
                <a:solidFill>
                  <a:srgbClr val="444444"/>
                </a:solidFill>
              </a:rPr>
              <a:t>there is clear visually recorded evidence of the offence being committed and of the suspect being the offender.</a:t>
            </a:r>
          </a:p>
          <a:p>
            <a:pPr marL="804763" lvl="1" indent="-309524">
              <a:buFont typeface="Arial" panose="020B0604020202020204" pitchFamily="34" charset="0"/>
              <a:buChar char="•"/>
            </a:pPr>
            <a:endParaRPr lang="en-GB" dirty="0">
              <a:solidFill>
                <a:srgbClr val="444444"/>
              </a:solidFill>
            </a:endParaRPr>
          </a:p>
          <a:p>
            <a:pPr defTabSz="990478">
              <a:defRPr/>
            </a:pPr>
            <a:r>
              <a:rPr lang="en-GB" dirty="0">
                <a:solidFill>
                  <a:srgbClr val="444444"/>
                </a:solidFill>
              </a:rPr>
              <a:t>More Simply - </a:t>
            </a:r>
            <a:r>
              <a:rPr lang="en-GB" b="1" dirty="0">
                <a:solidFill>
                  <a:srgbClr val="444444"/>
                </a:solidFill>
              </a:rPr>
              <a:t>A Not Guilty Plea </a:t>
            </a:r>
            <a:r>
              <a:rPr lang="en-GB" dirty="0">
                <a:solidFill>
                  <a:srgbClr val="444444"/>
                </a:solidFill>
              </a:rPr>
              <a:t>may be anticipated </a:t>
            </a:r>
            <a:r>
              <a:rPr lang="en-GB" dirty="0">
                <a:solidFill>
                  <a:srgbClr val="002060"/>
                </a:solidFill>
              </a:rPr>
              <a:t>where the suspect has denied the offence or raised a defence in interview.</a:t>
            </a:r>
          </a:p>
          <a:p>
            <a:endParaRPr lang="en-GB" b="1" dirty="0">
              <a:solidFill>
                <a:srgbClr val="444444"/>
              </a:solidFill>
            </a:endParaRP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12</a:t>
            </a:fld>
            <a:endParaRPr lang="en-GB"/>
          </a:p>
        </p:txBody>
      </p:sp>
    </p:spTree>
    <p:extLst>
      <p:ext uri="{BB962C8B-B14F-4D97-AF65-F5344CB8AC3E}">
        <p14:creationId xmlns:p14="http://schemas.microsoft.com/office/powerpoint/2010/main" val="32064574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Diagram shows the process for cases to progress to court – both GAP and NGAP.</a:t>
            </a:r>
          </a:p>
          <a:p>
            <a:endParaRPr lang="en-GB" dirty="0"/>
          </a:p>
          <a:p>
            <a:r>
              <a:rPr lang="en-GB" dirty="0"/>
              <a:t>Timescales for each are different, as above.</a:t>
            </a:r>
          </a:p>
          <a:p>
            <a:endParaRPr lang="en-GB" dirty="0"/>
          </a:p>
          <a:p>
            <a:r>
              <a:rPr lang="en-GB" dirty="0"/>
              <a:t>The paperwork required for each will be different – this will be covered later in the session.</a:t>
            </a:r>
          </a:p>
          <a:p>
            <a:endParaRPr lang="en-GB" dirty="0"/>
          </a:p>
          <a:p>
            <a:r>
              <a:rPr lang="en-GB" dirty="0">
                <a:solidFill>
                  <a:srgbClr val="333333"/>
                </a:solidFill>
              </a:rPr>
              <a:t>Once a court date is agreed and a case is to proceed, the prosecution file for the first hearing must be created proportionately to the requirements of that hearing, while at the same time providing the prosecutor with sufficient information to be able to conclude the case if the plea is guilty. It must also enable the prosecutor to conduct an effective plea and case management hearing to identify the contested issues if a not guilty plea is entered.</a:t>
            </a:r>
            <a:endParaRPr lang="en-GB" dirty="0"/>
          </a:p>
          <a:p>
            <a:endParaRPr lang="en-GB" dirty="0"/>
          </a:p>
          <a:p>
            <a:pPr algn="l"/>
            <a:r>
              <a:rPr lang="en-GB" dirty="0">
                <a:solidFill>
                  <a:srgbClr val="333333"/>
                </a:solidFill>
              </a:rPr>
              <a:t>The national file standard (NFS) provides for a staged and proportionate approach to the preparation of case files. It specifies the material required for the first hearing and identifies how the file is to be developed at appropriate stages throughout the life of the case.  The NFS provides the prosecutor, the defence and the court with information proportionate and necessary to progress the case. The standard should continue to be used to develop the file should it be required to proceed to summary trial, committal or sending to the crown court for jury trial.</a:t>
            </a:r>
          </a:p>
          <a:p>
            <a:endParaRPr lang="en-GB" dirty="0"/>
          </a:p>
          <a:p>
            <a:endParaRPr lang="en-GB" dirty="0"/>
          </a:p>
        </p:txBody>
      </p:sp>
      <p:sp>
        <p:nvSpPr>
          <p:cNvPr id="4" name="Slide Number Placeholder 3"/>
          <p:cNvSpPr>
            <a:spLocks noGrp="1"/>
          </p:cNvSpPr>
          <p:nvPr>
            <p:ph type="sldNum" sz="quarter" idx="5"/>
          </p:nvPr>
        </p:nvSpPr>
        <p:spPr/>
        <p:txBody>
          <a:bodyPr/>
          <a:lstStyle/>
          <a:p>
            <a:fld id="{5B5D8F71-7CDB-46D3-959A-2FE3D659045E}" type="slidenum">
              <a:rPr lang="en-GB" smtClean="0"/>
              <a:t>13</a:t>
            </a:fld>
            <a:endParaRPr lang="en-GB"/>
          </a:p>
        </p:txBody>
      </p:sp>
    </p:spTree>
    <p:extLst>
      <p:ext uri="{BB962C8B-B14F-4D97-AF65-F5344CB8AC3E}">
        <p14:creationId xmlns:p14="http://schemas.microsoft.com/office/powerpoint/2010/main" val="22183437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Arial" panose="020B0604020202020204" pitchFamily="34" charset="0"/>
              </a:rPr>
              <a:t>GROUP TASK/Board Blast</a:t>
            </a:r>
          </a:p>
          <a:p>
            <a:r>
              <a:rPr lang="en-GB" dirty="0">
                <a:cs typeface="Arial" panose="020B0604020202020204" pitchFamily="34" charset="0"/>
              </a:rPr>
              <a:t> </a:t>
            </a:r>
          </a:p>
          <a:p>
            <a:r>
              <a:rPr lang="en-GB" dirty="0">
                <a:cs typeface="Arial" panose="020B0604020202020204" pitchFamily="34" charset="0"/>
              </a:rPr>
              <a:t>Possible answers:</a:t>
            </a:r>
          </a:p>
          <a:p>
            <a:r>
              <a:rPr lang="en-GB" dirty="0">
                <a:cs typeface="Arial" panose="020B0604020202020204" pitchFamily="34" charset="0"/>
              </a:rPr>
              <a:t>Statements</a:t>
            </a:r>
          </a:p>
          <a:p>
            <a:r>
              <a:rPr lang="en-GB" dirty="0">
                <a:cs typeface="Arial" panose="020B0604020202020204" pitchFamily="34" charset="0"/>
              </a:rPr>
              <a:t>Victim/witnesses/Police officers/Expert –(medical/forensic), Victim personal statement, Witness special measures request, Exhibits/CCTV</a:t>
            </a:r>
          </a:p>
          <a:p>
            <a:r>
              <a:rPr lang="en-GB" dirty="0">
                <a:cs typeface="Arial" panose="020B0604020202020204" pitchFamily="34" charset="0"/>
              </a:rPr>
              <a:t>Account of interview/ suspects account, Copies of EPNB, Custody Records</a:t>
            </a:r>
          </a:p>
          <a:p>
            <a:r>
              <a:rPr lang="en-GB" dirty="0">
                <a:cs typeface="Arial" panose="020B0604020202020204" pitchFamily="34" charset="0"/>
              </a:rPr>
              <a:t>Compensation Requests, Witness list, witness availability, charge Sheet</a:t>
            </a:r>
          </a:p>
          <a:p>
            <a:r>
              <a:rPr lang="en-GB" dirty="0">
                <a:cs typeface="Arial" panose="020B0604020202020204" pitchFamily="34" charset="0"/>
              </a:rPr>
              <a:t>Previous convictions of defendant and key witnesses, photographs, body Cam footage</a:t>
            </a:r>
          </a:p>
          <a:p>
            <a:r>
              <a:rPr lang="en-GB" dirty="0">
                <a:cs typeface="Arial" panose="020B0604020202020204" pitchFamily="34" charset="0"/>
              </a:rPr>
              <a:t>Evidence of police officer disciplinary issues/criminal convictions</a:t>
            </a:r>
          </a:p>
          <a:p>
            <a:endParaRPr lang="en-GB" dirty="0">
              <a:cs typeface="Arial" panose="020B0604020202020204" pitchFamily="34" charset="0"/>
            </a:endParaRPr>
          </a:p>
          <a:p>
            <a:r>
              <a:rPr lang="en-GB" b="1" dirty="0">
                <a:cs typeface="Arial" panose="020B0604020202020204" pitchFamily="34" charset="0"/>
              </a:rPr>
              <a:t>TRAINER to discuss items brought up.</a:t>
            </a:r>
          </a:p>
          <a:p>
            <a:endParaRPr lang="en-GB" dirty="0">
              <a:cs typeface="Arial" panose="020B0604020202020204" pitchFamily="34" charset="0"/>
            </a:endParaRPr>
          </a:p>
          <a:p>
            <a:r>
              <a:rPr lang="en-GB" dirty="0">
                <a:cs typeface="Arial" panose="020B0604020202020204" pitchFamily="34" charset="0"/>
              </a:rPr>
              <a:t>Now lets look some of the main MG Forms that you will complete for files of evidence.</a:t>
            </a:r>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14</a:t>
            </a:fld>
            <a:endParaRPr lang="en-GB"/>
          </a:p>
        </p:txBody>
      </p:sp>
    </p:spTree>
    <p:extLst>
      <p:ext uri="{BB962C8B-B14F-4D97-AF65-F5344CB8AC3E}">
        <p14:creationId xmlns:p14="http://schemas.microsoft.com/office/powerpoint/2010/main" val="38882220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Arial" panose="020B0604020202020204" pitchFamily="34" charset="0"/>
              </a:rPr>
              <a:t>MG5 is a key form provided within all submitted files of evidence – this is the summary of the offence – it is read out in court to give an overview of the case.</a:t>
            </a:r>
          </a:p>
          <a:p>
            <a:endParaRPr lang="en-GB" dirty="0">
              <a:cs typeface="Arial" panose="020B0604020202020204" pitchFamily="34" charset="0"/>
            </a:endParaRPr>
          </a:p>
          <a:p>
            <a:r>
              <a:rPr lang="en-GB" dirty="0">
                <a:cs typeface="Arial" panose="020B0604020202020204" pitchFamily="34" charset="0"/>
              </a:rPr>
              <a:t>Hand out of MG5 provided to students. Talk through each of the component sections. In conjunction with PowerPoint. </a:t>
            </a:r>
          </a:p>
          <a:p>
            <a:endParaRPr lang="en-GB" dirty="0">
              <a:cs typeface="Arial" panose="020B0604020202020204" pitchFamily="34" charset="0"/>
            </a:endParaRPr>
          </a:p>
          <a:p>
            <a:r>
              <a:rPr lang="en-GB" dirty="0">
                <a:cs typeface="Arial" panose="020B0604020202020204" pitchFamily="34" charset="0"/>
              </a:rPr>
              <a:t>Front sheet must be completed in full – ESPECIALLY ANTICIPATED PLEA BOX for each defendant – drop down menu</a:t>
            </a:r>
          </a:p>
          <a:p>
            <a:endParaRPr lang="en-GB" dirty="0">
              <a:cs typeface="Arial" panose="020B0604020202020204" pitchFamily="34" charset="0"/>
            </a:endParaRPr>
          </a:p>
          <a:p>
            <a:r>
              <a:rPr lang="en-GB" dirty="0">
                <a:cs typeface="Arial" panose="020B0604020202020204" pitchFamily="34" charset="0"/>
              </a:rPr>
              <a:t>Trainer to empathise:</a:t>
            </a:r>
          </a:p>
          <a:p>
            <a:r>
              <a:rPr lang="en-GB" dirty="0">
                <a:cs typeface="Arial" panose="020B0604020202020204" pitchFamily="34" charset="0"/>
              </a:rPr>
              <a:t>IT IS VERY IMPORTANT THAT OFFICERS DO </a:t>
            </a:r>
            <a:r>
              <a:rPr lang="en-GB" b="1" dirty="0">
                <a:cs typeface="Arial" panose="020B0604020202020204" pitchFamily="34" charset="0"/>
              </a:rPr>
              <a:t>NOT COPY AND PASTE </a:t>
            </a:r>
            <a:r>
              <a:rPr lang="en-GB" dirty="0">
                <a:cs typeface="Arial" panose="020B0604020202020204" pitchFamily="34" charset="0"/>
              </a:rPr>
              <a:t>FROM STATEMENTS OR OTHER DOCUMENTATION ARE USED.  THEY ARE WRITTEN IN A DIFFERENT TENSE AND DON’T MAKE SENSE WHEN READ OUT AT COURT. UNDER NO CIRUMSTANCES SHOULD THIS BE DONE</a:t>
            </a:r>
          </a:p>
          <a:p>
            <a:r>
              <a:rPr lang="en-GB" dirty="0">
                <a:cs typeface="Arial" panose="020B0604020202020204" pitchFamily="34" charset="0"/>
              </a:rPr>
              <a:t>THE MG05 SHOULD BE AN IMPARTIAL ACCOUNT OF THE CASE AND NOT BE BIASED TOWARDS PROSECUTION OR DEFENCE.   </a:t>
            </a:r>
          </a:p>
          <a:p>
            <a:r>
              <a:rPr lang="en-GB" dirty="0">
                <a:cs typeface="Arial" panose="020B0604020202020204" pitchFamily="34" charset="0"/>
              </a:rPr>
              <a:t>IT SHOULD CONTAIN ALL THE POINTS TO PROVE OF THE OFFENCE THAT IS BEING TRIED. </a:t>
            </a:r>
          </a:p>
          <a:p>
            <a:r>
              <a:rPr lang="en-GB" dirty="0">
                <a:cs typeface="Arial" panose="020B0604020202020204" pitchFamily="34" charset="0"/>
              </a:rPr>
              <a:t>IT IS NOT A NARRATIVE HOWEVER THIS DOES NEED TO BE PUT IN AROUND THE POINTS TO PROVE IN ORDER FOR THE CIRCUMSTANCES TO MAKE SENSE</a:t>
            </a:r>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15</a:t>
            </a:fld>
            <a:endParaRPr lang="en-GB"/>
          </a:p>
        </p:txBody>
      </p:sp>
    </p:spTree>
    <p:extLst>
      <p:ext uri="{BB962C8B-B14F-4D97-AF65-F5344CB8AC3E}">
        <p14:creationId xmlns:p14="http://schemas.microsoft.com/office/powerpoint/2010/main" val="8423375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478">
              <a:defRPr/>
            </a:pPr>
            <a:r>
              <a:rPr lang="en-GB" dirty="0"/>
              <a:t>Definition of Key Evidence “ The evidence to be relied upon by the prosecution to establish the elements of the offence to be proved, including the identity of the offender and any relevant state of mind, together with any other evidence that can further strengthen the case by contradicting or otherwise undermining any explanation raised by the suspect”</a:t>
            </a:r>
          </a:p>
          <a:p>
            <a:pPr defTabSz="990478">
              <a:defRPr/>
            </a:pPr>
            <a:endParaRPr lang="en-GB" dirty="0"/>
          </a:p>
          <a:p>
            <a:pPr defTabSz="990478">
              <a:defRPr/>
            </a:pPr>
            <a:r>
              <a:rPr lang="en-GB" dirty="0">
                <a:cs typeface="Arial" panose="020B0604020202020204" pitchFamily="34" charset="0"/>
              </a:rPr>
              <a:t>MG5’s need to be written in the 3</a:t>
            </a:r>
            <a:r>
              <a:rPr lang="en-GB" baseline="30000" dirty="0">
                <a:cs typeface="Arial" panose="020B0604020202020204" pitchFamily="34" charset="0"/>
              </a:rPr>
              <a:t>rd</a:t>
            </a:r>
            <a:r>
              <a:rPr lang="en-GB" dirty="0">
                <a:cs typeface="Arial" panose="020B0604020202020204" pitchFamily="34" charset="0"/>
              </a:rPr>
              <a:t> person</a:t>
            </a:r>
          </a:p>
          <a:p>
            <a:pPr defTabSz="990478">
              <a:defRPr/>
            </a:pPr>
            <a:endParaRPr lang="en-GB" dirty="0"/>
          </a:p>
          <a:p>
            <a:pPr defTabSz="990478">
              <a:defRPr/>
            </a:pPr>
            <a:endParaRPr lang="en-GB" dirty="0"/>
          </a:p>
          <a:p>
            <a:pPr defTabSz="990478">
              <a:defRPr/>
            </a:pPr>
            <a:r>
              <a:rPr lang="en-GB" dirty="0"/>
              <a:t>Trainer to discuss points as per slide</a:t>
            </a: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16</a:t>
            </a:fld>
            <a:endParaRPr lang="en-GB"/>
          </a:p>
        </p:txBody>
      </p:sp>
    </p:spTree>
    <p:extLst>
      <p:ext uri="{BB962C8B-B14F-4D97-AF65-F5344CB8AC3E}">
        <p14:creationId xmlns:p14="http://schemas.microsoft.com/office/powerpoint/2010/main" val="21505118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Arial" panose="020B0604020202020204" pitchFamily="34" charset="0"/>
              </a:rPr>
              <a:t>A summary of the defendants interview is placed on the MG5 in this section – this was previously on a separate form (MG15 – SDN)</a:t>
            </a:r>
          </a:p>
          <a:p>
            <a:endParaRPr lang="en-GB" dirty="0">
              <a:cs typeface="Arial" panose="020B0604020202020204" pitchFamily="34" charset="0"/>
            </a:endParaRPr>
          </a:p>
          <a:p>
            <a:r>
              <a:rPr lang="en-GB" dirty="0">
                <a:cs typeface="Arial" panose="020B0604020202020204" pitchFamily="34" charset="0"/>
              </a:rPr>
              <a:t>The summary should include sufficient detail of the suspects account of the event/incident being investigated. </a:t>
            </a:r>
          </a:p>
          <a:p>
            <a:endParaRPr lang="en-GB" dirty="0">
              <a:cs typeface="Arial" panose="020B0604020202020204" pitchFamily="34" charset="0"/>
            </a:endParaRPr>
          </a:p>
          <a:p>
            <a:r>
              <a:rPr lang="en-GB" dirty="0">
                <a:cs typeface="Arial" panose="020B0604020202020204" pitchFamily="34" charset="0"/>
              </a:rPr>
              <a:t>If a ‘No Comment’ interview an entry of - “The suspect answered NO COMMENT to all questions put to him/her” is NOT SUFFICIENT.</a:t>
            </a:r>
          </a:p>
          <a:p>
            <a:endParaRPr lang="en-GB" dirty="0">
              <a:cs typeface="Arial" panose="020B0604020202020204" pitchFamily="34" charset="0"/>
            </a:endParaRPr>
          </a:p>
          <a:p>
            <a:r>
              <a:rPr lang="en-GB" dirty="0">
                <a:cs typeface="Arial" panose="020B0604020202020204" pitchFamily="34" charset="0"/>
              </a:rPr>
              <a:t>As per point 4 a summary of the questions put to the defendant must be included.  </a:t>
            </a:r>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17</a:t>
            </a:fld>
            <a:endParaRPr lang="en-GB"/>
          </a:p>
        </p:txBody>
      </p:sp>
    </p:spTree>
    <p:extLst>
      <p:ext uri="{BB962C8B-B14F-4D97-AF65-F5344CB8AC3E}">
        <p14:creationId xmlns:p14="http://schemas.microsoft.com/office/powerpoint/2010/main" val="35887805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Arial" panose="020B0604020202020204" pitchFamily="34" charset="0"/>
              </a:rPr>
              <a:t>A summary of the defendants interview is placed on the MG5 in this section – this was previously on a separate form (MG15 – SDN)</a:t>
            </a:r>
          </a:p>
          <a:p>
            <a:endParaRPr lang="en-GB" dirty="0">
              <a:cs typeface="Arial" panose="020B0604020202020204" pitchFamily="34" charset="0"/>
            </a:endParaRPr>
          </a:p>
          <a:p>
            <a:r>
              <a:rPr lang="en-GB" dirty="0">
                <a:cs typeface="Arial" panose="020B0604020202020204" pitchFamily="34" charset="0"/>
              </a:rPr>
              <a:t>The summary should include sufficient detail of the suspects account of the event/incident being investigated. </a:t>
            </a:r>
          </a:p>
          <a:p>
            <a:endParaRPr lang="en-GB" dirty="0">
              <a:cs typeface="Arial" panose="020B0604020202020204" pitchFamily="34" charset="0"/>
            </a:endParaRPr>
          </a:p>
          <a:p>
            <a:r>
              <a:rPr lang="en-GB" dirty="0">
                <a:cs typeface="Arial" panose="020B0604020202020204" pitchFamily="34" charset="0"/>
              </a:rPr>
              <a:t>Use the acronym ACCURATE to identify things that should be covered in this section of the MG5.</a:t>
            </a:r>
          </a:p>
          <a:p>
            <a:endParaRPr lang="en-GB" sz="13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18</a:t>
            </a:fld>
            <a:endParaRPr lang="en-GB"/>
          </a:p>
        </p:txBody>
      </p:sp>
    </p:spTree>
    <p:extLst>
      <p:ext uri="{BB962C8B-B14F-4D97-AF65-F5344CB8AC3E}">
        <p14:creationId xmlns:p14="http://schemas.microsoft.com/office/powerpoint/2010/main" val="29546822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Arial" panose="020B0604020202020204" pitchFamily="34" charset="0"/>
              </a:rPr>
              <a:t>Go through MG5 boxes with students – explaining the contents of each</a:t>
            </a:r>
          </a:p>
          <a:p>
            <a:endParaRPr lang="en-GB" dirty="0">
              <a:cs typeface="Arial" panose="020B0604020202020204" pitchFamily="34" charset="0"/>
            </a:endParaRPr>
          </a:p>
          <a:p>
            <a:r>
              <a:rPr lang="en-GB" dirty="0">
                <a:cs typeface="Arial" panose="020B0604020202020204" pitchFamily="34" charset="0"/>
              </a:rPr>
              <a:t>3. </a:t>
            </a:r>
            <a:r>
              <a:rPr lang="en-GB" b="1" dirty="0">
                <a:cs typeface="Arial" panose="020B0604020202020204" pitchFamily="34" charset="0"/>
              </a:rPr>
              <a:t>Non- Key evidence – </a:t>
            </a:r>
            <a:r>
              <a:rPr lang="en-GB" dirty="0">
                <a:cs typeface="Arial" panose="020B0604020202020204" pitchFamily="34" charset="0"/>
              </a:rPr>
              <a:t>statements provided by those that are not providing ‘KEY’ evidence, could be supporting officers or non-eyewitness civilian witnesses.  </a:t>
            </a:r>
          </a:p>
          <a:p>
            <a:endParaRPr lang="en-GB" dirty="0">
              <a:cs typeface="Arial" panose="020B0604020202020204" pitchFamily="34" charset="0"/>
            </a:endParaRPr>
          </a:p>
          <a:p>
            <a:r>
              <a:rPr lang="en-GB" dirty="0">
                <a:cs typeface="Arial" panose="020B0604020202020204" pitchFamily="34" charset="0"/>
              </a:rPr>
              <a:t>4. </a:t>
            </a:r>
            <a:r>
              <a:rPr lang="en-GB" b="1" dirty="0">
                <a:cs typeface="Arial" panose="020B0604020202020204" pitchFamily="34" charset="0"/>
              </a:rPr>
              <a:t>Visually recorded Evidence – </a:t>
            </a:r>
            <a:r>
              <a:rPr lang="en-GB" dirty="0">
                <a:cs typeface="Arial" panose="020B0604020202020204" pitchFamily="34" charset="0"/>
              </a:rPr>
              <a:t>for example CCTV, BW Footage (also on MG0 – covered later)  On MG5 should provide a narrative of what the footage shows.</a:t>
            </a:r>
            <a:r>
              <a:rPr lang="en-GB" b="1" dirty="0">
                <a:cs typeface="Arial" panose="020B0604020202020204" pitchFamily="34" charset="0"/>
              </a:rPr>
              <a:t> </a:t>
            </a:r>
            <a:endParaRPr lang="en-GB" dirty="0">
              <a:cs typeface="Arial" panose="020B0604020202020204" pitchFamily="34" charset="0"/>
            </a:endParaRPr>
          </a:p>
          <a:p>
            <a:endParaRPr lang="en-GB" dirty="0">
              <a:cs typeface="Arial" panose="020B0604020202020204" pitchFamily="34" charset="0"/>
            </a:endParaRPr>
          </a:p>
          <a:p>
            <a:pPr defTabSz="990478">
              <a:defRPr/>
            </a:pPr>
            <a:r>
              <a:rPr lang="en-GB" dirty="0">
                <a:cs typeface="Arial" panose="020B0604020202020204" pitchFamily="34" charset="0"/>
              </a:rPr>
              <a:t>5. </a:t>
            </a:r>
            <a:r>
              <a:rPr lang="en-GB" b="1" dirty="0">
                <a:cs typeface="Arial" panose="020B0604020202020204" pitchFamily="34" charset="0"/>
              </a:rPr>
              <a:t>INJURIES </a:t>
            </a:r>
            <a:r>
              <a:rPr lang="en-GB" dirty="0">
                <a:cs typeface="Arial" panose="020B0604020202020204" pitchFamily="34" charset="0"/>
              </a:rPr>
              <a:t>– attach photos to Niche and MG0.  (If no photos taken explain why). No medical consent form needed in first instance.</a:t>
            </a:r>
          </a:p>
          <a:p>
            <a:endParaRPr lang="en-GB" dirty="0">
              <a:cs typeface="Arial" panose="020B0604020202020204" pitchFamily="34" charset="0"/>
            </a:endParaRPr>
          </a:p>
          <a:p>
            <a:r>
              <a:rPr lang="en-GB" dirty="0">
                <a:cs typeface="Arial" panose="020B0604020202020204" pitchFamily="34" charset="0"/>
              </a:rPr>
              <a:t>7. </a:t>
            </a:r>
            <a:r>
              <a:rPr lang="en-GB" b="1" dirty="0">
                <a:cs typeface="Arial" panose="020B0604020202020204" pitchFamily="34" charset="0"/>
              </a:rPr>
              <a:t>DIP TESTING </a:t>
            </a:r>
            <a:r>
              <a:rPr lang="en-GB" dirty="0">
                <a:cs typeface="Arial" panose="020B0604020202020204" pitchFamily="34" charset="0"/>
              </a:rPr>
              <a:t>- </a:t>
            </a:r>
            <a:r>
              <a:rPr lang="en-GB" b="1" dirty="0">
                <a:cs typeface="Arial" panose="020B0604020202020204" pitchFamily="34" charset="0"/>
              </a:rPr>
              <a:t>Drug Interventions Programme</a:t>
            </a:r>
            <a:r>
              <a:rPr lang="en-GB" dirty="0">
                <a:cs typeface="Arial" panose="020B0604020202020204" pitchFamily="34" charset="0"/>
              </a:rPr>
              <a:t> -  relates principally to Class A drug-misusing offenders. Under the </a:t>
            </a:r>
            <a:r>
              <a:rPr lang="en-GB" dirty="0">
                <a:cs typeface="Arial" panose="020B0604020202020204" pitchFamily="34" charset="0"/>
                <a:hlinkClick r:id="rId3" tooltip="Police and Criminal Evidence Act 1984"/>
              </a:rPr>
              <a:t>Police and Criminal Evidence Act 1984</a:t>
            </a:r>
            <a:r>
              <a:rPr lang="en-GB" dirty="0">
                <a:cs typeface="Arial" panose="020B0604020202020204" pitchFamily="34" charset="0"/>
              </a:rPr>
              <a:t>(PACE), it had been possible for police to drug test Detained Prisoners since 1984. The Drugs Act 2005 introduced, at selected "intensive DIP area" police stations, a mandatory drug test for every individual who had been arrested for a specified list of "trigger offences." Trigger offences will constitute a list of offences known have a clear link to substance misuse (such as </a:t>
            </a:r>
            <a:r>
              <a:rPr lang="en-GB" dirty="0">
                <a:cs typeface="Arial" panose="020B0604020202020204" pitchFamily="34" charset="0"/>
                <a:hlinkClick r:id="rId4" tooltip="Theft"/>
              </a:rPr>
              <a:t>Theft</a:t>
            </a:r>
            <a:r>
              <a:rPr lang="en-GB" dirty="0">
                <a:cs typeface="Arial" panose="020B0604020202020204" pitchFamily="34" charset="0"/>
              </a:rPr>
              <a:t>). </a:t>
            </a:r>
          </a:p>
          <a:p>
            <a:r>
              <a:rPr lang="en-GB" dirty="0">
                <a:cs typeface="Arial" panose="020B0604020202020204" pitchFamily="34" charset="0"/>
              </a:rPr>
              <a:t>Individuals who test positive under the "Test on Arrest" scheme are required to see a drug worker for a single appointment. Individuals who fail to attend either of these appointments could face up to three months in prison or a £2,500 fine. Restrictions on </a:t>
            </a:r>
            <a:r>
              <a:rPr lang="en-GB" b="1" dirty="0">
                <a:cs typeface="Arial" panose="020B0604020202020204" pitchFamily="34" charset="0"/>
              </a:rPr>
              <a:t>Bail</a:t>
            </a:r>
            <a:r>
              <a:rPr lang="en-GB" dirty="0">
                <a:cs typeface="Arial" panose="020B0604020202020204" pitchFamily="34" charset="0"/>
              </a:rPr>
              <a:t> had been introduced under the </a:t>
            </a:r>
            <a:r>
              <a:rPr lang="en-GB" dirty="0">
                <a:cs typeface="Arial" panose="020B0604020202020204" pitchFamily="34" charset="0"/>
                <a:hlinkClick r:id="rId5" tooltip="Criminal Justice Act 2003"/>
              </a:rPr>
              <a:t>Criminal Justice Act 2003</a:t>
            </a:r>
            <a:r>
              <a:rPr lang="en-GB" dirty="0">
                <a:cs typeface="Arial" panose="020B0604020202020204" pitchFamily="34" charset="0"/>
              </a:rPr>
              <a:t>. This piece of </a:t>
            </a:r>
            <a:r>
              <a:rPr lang="en-GB" dirty="0">
                <a:cs typeface="Arial" panose="020B0604020202020204" pitchFamily="34" charset="0"/>
                <a:hlinkClick r:id="rId6" tooltip="Legislation"/>
              </a:rPr>
              <a:t>legislation</a:t>
            </a:r>
            <a:r>
              <a:rPr lang="en-GB" dirty="0">
                <a:cs typeface="Arial" panose="020B0604020202020204" pitchFamily="34" charset="0"/>
              </a:rPr>
              <a:t> amended the </a:t>
            </a:r>
            <a:r>
              <a:rPr lang="en-GB" dirty="0">
                <a:cs typeface="Arial" panose="020B0604020202020204" pitchFamily="34" charset="0"/>
                <a:hlinkClick r:id="rId7" tooltip="Bail Act 1976 (page does not exist)"/>
              </a:rPr>
              <a:t>Bail Act 1976</a:t>
            </a:r>
            <a:r>
              <a:rPr lang="en-GB" dirty="0">
                <a:cs typeface="Arial" panose="020B0604020202020204" pitchFamily="34" charset="0"/>
              </a:rPr>
              <a:t> by reversing the presumption of </a:t>
            </a:r>
            <a:r>
              <a:rPr lang="en-GB" dirty="0">
                <a:cs typeface="Arial" panose="020B0604020202020204" pitchFamily="34" charset="0"/>
                <a:hlinkClick r:id="rId8" tooltip="Bail"/>
              </a:rPr>
              <a:t>bail</a:t>
            </a:r>
            <a:r>
              <a:rPr lang="en-GB" dirty="0">
                <a:cs typeface="Arial" panose="020B0604020202020204" pitchFamily="34" charset="0"/>
              </a:rPr>
              <a:t> to anyone who had tested positive to a class A drug, unless they agreed to undergo assessment and treatment with their local DIP for the duration of their court bail.</a:t>
            </a:r>
          </a:p>
          <a:p>
            <a:r>
              <a:rPr lang="en-GB" dirty="0">
                <a:cs typeface="Arial" panose="020B0604020202020204" pitchFamily="34" charset="0"/>
              </a:rPr>
              <a:t>Orders on conviction: CRASBO/Sexual Offences Prevention Orders, etc.</a:t>
            </a:r>
          </a:p>
          <a:p>
            <a:endParaRPr lang="en-GB" b="1" dirty="0">
              <a:cs typeface="Arial" panose="020B0604020202020204" pitchFamily="34" charset="0"/>
            </a:endParaRPr>
          </a:p>
          <a:p>
            <a:r>
              <a:rPr lang="en-GB" dirty="0">
                <a:cs typeface="Arial" panose="020B0604020202020204" pitchFamily="34" charset="0"/>
              </a:rPr>
              <a:t>8. </a:t>
            </a:r>
            <a:r>
              <a:rPr lang="en-GB" b="1" dirty="0">
                <a:cs typeface="Arial" panose="020B0604020202020204" pitchFamily="34" charset="0"/>
              </a:rPr>
              <a:t>Orders on Conviction </a:t>
            </a:r>
            <a:r>
              <a:rPr lang="en-GB" dirty="0">
                <a:cs typeface="Arial" panose="020B0604020202020204" pitchFamily="34" charset="0"/>
              </a:rPr>
              <a:t>– </a:t>
            </a:r>
            <a:r>
              <a:rPr lang="en-GB" dirty="0" err="1">
                <a:cs typeface="Arial" panose="020B0604020202020204" pitchFamily="34" charset="0"/>
              </a:rPr>
              <a:t>eg</a:t>
            </a:r>
            <a:r>
              <a:rPr lang="en-GB" dirty="0">
                <a:cs typeface="Arial" panose="020B0604020202020204" pitchFamily="34" charset="0"/>
              </a:rPr>
              <a:t> CRASBO/ Sexual offences protection order.</a:t>
            </a:r>
          </a:p>
          <a:p>
            <a:endParaRPr lang="en-GB" dirty="0">
              <a:cs typeface="Arial" panose="020B0604020202020204" pitchFamily="34" charset="0"/>
            </a:endParaRPr>
          </a:p>
          <a:p>
            <a:r>
              <a:rPr lang="en-GB" dirty="0">
                <a:cs typeface="Arial" panose="020B0604020202020204" pitchFamily="34" charset="0"/>
              </a:rPr>
              <a:t>11 &amp; 12. After OIC and Sgt have signed the MG5 it is LOCKED And cannot be further edited – this should be the final action once MG5 is fully complete.</a:t>
            </a:r>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19</a:t>
            </a:fld>
            <a:endParaRPr lang="en-GB"/>
          </a:p>
        </p:txBody>
      </p:sp>
    </p:spTree>
    <p:extLst>
      <p:ext uri="{BB962C8B-B14F-4D97-AF65-F5344CB8AC3E}">
        <p14:creationId xmlns:p14="http://schemas.microsoft.com/office/powerpoint/2010/main" val="16522331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that the MG5 that you write at 0300hrs on nights will be read in court a few months later.  Ensure that simple things like spelling and grammar are correct.</a:t>
            </a:r>
          </a:p>
          <a:p>
            <a:endParaRPr lang="en-GB" dirty="0"/>
          </a:p>
          <a:p>
            <a:r>
              <a:rPr lang="en-GB" dirty="0">
                <a:solidFill>
                  <a:schemeClr val="bg1"/>
                </a:solidFill>
              </a:rPr>
              <a:t>It must present an </a:t>
            </a:r>
            <a:r>
              <a:rPr lang="en-GB" b="1" u="sng" dirty="0">
                <a:solidFill>
                  <a:schemeClr val="bg1"/>
                </a:solidFill>
              </a:rPr>
              <a:t>accurate, objective</a:t>
            </a:r>
            <a:r>
              <a:rPr lang="en-GB" dirty="0">
                <a:solidFill>
                  <a:schemeClr val="bg1"/>
                </a:solidFill>
              </a:rPr>
              <a:t> and </a:t>
            </a:r>
            <a:r>
              <a:rPr lang="en-GB" b="1" u="sng" dirty="0">
                <a:solidFill>
                  <a:schemeClr val="bg1"/>
                </a:solidFill>
              </a:rPr>
              <a:t>balanced</a:t>
            </a:r>
            <a:r>
              <a:rPr lang="en-GB" dirty="0">
                <a:solidFill>
                  <a:schemeClr val="bg1"/>
                </a:solidFill>
              </a:rPr>
              <a:t> account of the case.</a:t>
            </a:r>
          </a:p>
          <a:p>
            <a:endParaRPr lang="en-GB" dirty="0">
              <a:solidFill>
                <a:schemeClr val="bg1"/>
              </a:solidFill>
            </a:endParaRPr>
          </a:p>
          <a:p>
            <a:r>
              <a:rPr lang="en-GB" dirty="0">
                <a:solidFill>
                  <a:schemeClr val="bg1"/>
                </a:solidFill>
              </a:rPr>
              <a:t>We will now look at a number of other forms that may form part of your case files.</a:t>
            </a:r>
            <a:endParaRPr lang="en-GB" dirty="0"/>
          </a:p>
        </p:txBody>
      </p:sp>
      <p:sp>
        <p:nvSpPr>
          <p:cNvPr id="4" name="Slide Number Placeholder 3"/>
          <p:cNvSpPr>
            <a:spLocks noGrp="1"/>
          </p:cNvSpPr>
          <p:nvPr>
            <p:ph type="sldNum" sz="quarter" idx="5"/>
          </p:nvPr>
        </p:nvSpPr>
        <p:spPr/>
        <p:txBody>
          <a:bodyPr/>
          <a:lstStyle/>
          <a:p>
            <a:fld id="{5B5D8F71-7CDB-46D3-959A-2FE3D659045E}" type="slidenum">
              <a:rPr lang="en-GB" smtClean="0"/>
              <a:t>20</a:t>
            </a:fld>
            <a:endParaRPr lang="en-GB"/>
          </a:p>
        </p:txBody>
      </p:sp>
    </p:spTree>
    <p:extLst>
      <p:ext uri="{BB962C8B-B14F-4D97-AF65-F5344CB8AC3E}">
        <p14:creationId xmlns:p14="http://schemas.microsoft.com/office/powerpoint/2010/main" val="10888018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478">
              <a:defRPr/>
            </a:pPr>
            <a:r>
              <a:rPr lang="en-GB" dirty="0"/>
              <a:t>PHOTOGRAPHS - Could be photos taken on Axon Capture (SWP mobile) or photos sent to you from witnesses </a:t>
            </a:r>
          </a:p>
          <a:p>
            <a:pPr defTabSz="990478">
              <a:defRPr/>
            </a:pPr>
            <a:endParaRPr lang="en-GB" dirty="0"/>
          </a:p>
          <a:p>
            <a:pPr defTabSz="990478">
              <a:defRPr/>
            </a:pPr>
            <a:r>
              <a:rPr lang="en-GB" dirty="0"/>
              <a:t>You will be taught how to create this form on your Niche Course</a:t>
            </a: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21</a:t>
            </a:fld>
            <a:endParaRPr lang="en-GB"/>
          </a:p>
        </p:txBody>
      </p:sp>
    </p:spTree>
    <p:extLst>
      <p:ext uri="{BB962C8B-B14F-4D97-AF65-F5344CB8AC3E}">
        <p14:creationId xmlns:p14="http://schemas.microsoft.com/office/powerpoint/2010/main" val="22265193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Arial" panose="020B0604020202020204" pitchFamily="34" charset="0"/>
              </a:rPr>
              <a:t>MG2</a:t>
            </a:r>
            <a:r>
              <a:rPr lang="en-GB" dirty="0">
                <a:cs typeface="Arial" panose="020B0604020202020204" pitchFamily="34" charset="0"/>
              </a:rPr>
              <a:t> -The investigator is required to make an initial assessment of a witness prior to conducting any interview to see if the witness might be eligible for special measures to assist them in giving evidence. This assessment will have determined whether the witness was deemed a vulnerable or intimidated witness. These measures are set out in the Youth Justice and Criminal Evidence Act 1999. </a:t>
            </a:r>
          </a:p>
          <a:p>
            <a:r>
              <a:rPr lang="en-GB" dirty="0">
                <a:cs typeface="Arial" panose="020B0604020202020204" pitchFamily="34" charset="0"/>
              </a:rPr>
              <a:t>If you or another investigator, or interviewer, deemed the witness is vulnerable or intimidated then you will need to complete a form MG2 when building the file which is the Initial Witness assessment for special measures when building the case file. This covers those cases which require handling under the special measures procedures. Completion of this form ensures that the personal circumstances and views of each witness are documented, in order for the CPS to consider what application to make for special measures. Whether special measures are granted is at the discretion of the judge and there is no guarantee the victim/witness will get it in all circumstances. </a:t>
            </a:r>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22</a:t>
            </a:fld>
            <a:endParaRPr lang="en-GB"/>
          </a:p>
        </p:txBody>
      </p:sp>
    </p:spTree>
    <p:extLst>
      <p:ext uri="{BB962C8B-B14F-4D97-AF65-F5344CB8AC3E}">
        <p14:creationId xmlns:p14="http://schemas.microsoft.com/office/powerpoint/2010/main" val="15063151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Arial" panose="020B0604020202020204" pitchFamily="34" charset="0"/>
              </a:rPr>
              <a:t>MG3 </a:t>
            </a:r>
            <a:r>
              <a:rPr lang="en-GB" dirty="0">
                <a:cs typeface="Arial" panose="020B0604020202020204" pitchFamily="34" charset="0"/>
              </a:rPr>
              <a:t>– For the police to provide the CPS with proposed charges and outline the circumstances.</a:t>
            </a:r>
          </a:p>
          <a:p>
            <a:pPr rtl="0"/>
            <a:r>
              <a:rPr lang="en-GB" dirty="0">
                <a:cs typeface="Arial" panose="020B0604020202020204" pitchFamily="34" charset="0"/>
              </a:rPr>
              <a:t>- </a:t>
            </a:r>
            <a:r>
              <a:rPr lang="en-GB" dirty="0"/>
              <a:t>List the material provided to the CPS</a:t>
            </a:r>
          </a:p>
          <a:p>
            <a:pPr rtl="0"/>
            <a:r>
              <a:rPr lang="en-GB" dirty="0"/>
              <a:t>- For the CPS to record charging decision or advice</a:t>
            </a:r>
          </a:p>
          <a:p>
            <a:pPr rtl="0"/>
            <a:r>
              <a:rPr lang="en-GB" dirty="0"/>
              <a:t>- For the CPS to agree an Action Plan</a:t>
            </a:r>
          </a:p>
          <a:p>
            <a:endParaRPr lang="en-GB" dirty="0">
              <a:cs typeface="Arial" panose="020B0604020202020204" pitchFamily="34" charset="0"/>
            </a:endParaRPr>
          </a:p>
          <a:p>
            <a:r>
              <a:rPr lang="en-GB" b="1" dirty="0"/>
              <a:t>MG3A</a:t>
            </a:r>
            <a:r>
              <a:rPr lang="en-GB" dirty="0"/>
              <a:t> – Explain this is a further report to CPS for a Charging Decision or advice. For the Prosecutor to record the advice/decision and/or agree any further actions required by the police.</a:t>
            </a: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23</a:t>
            </a:fld>
            <a:endParaRPr lang="en-GB"/>
          </a:p>
        </p:txBody>
      </p:sp>
    </p:spTree>
    <p:extLst>
      <p:ext uri="{BB962C8B-B14F-4D97-AF65-F5344CB8AC3E}">
        <p14:creationId xmlns:p14="http://schemas.microsoft.com/office/powerpoint/2010/main" val="992982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CM01 - </a:t>
            </a:r>
            <a:r>
              <a:rPr lang="en-GB" b="1" dirty="0">
                <a:solidFill>
                  <a:schemeClr val="bg1"/>
                </a:solidFill>
              </a:rPr>
              <a:t>Report to the CPS for Charging Decision</a:t>
            </a:r>
            <a:endParaRPr lang="en-US" b="1" dirty="0"/>
          </a:p>
          <a:p>
            <a:endParaRPr lang="en-US" dirty="0"/>
          </a:p>
          <a:p>
            <a:r>
              <a:rPr lang="en-US" dirty="0"/>
              <a:t>For cases that require a CPS charging decision we complete a CM01.  This form allows the police to share information on the case with the CPS.  </a:t>
            </a:r>
          </a:p>
          <a:p>
            <a:endParaRPr lang="en-US" dirty="0"/>
          </a:p>
          <a:p>
            <a:r>
              <a:rPr lang="en-US" dirty="0"/>
              <a:t>Replaces MG3 Form – </a:t>
            </a:r>
          </a:p>
          <a:p>
            <a:r>
              <a:rPr lang="en-GB" dirty="0">
                <a:cs typeface="Arial" panose="020B0604020202020204" pitchFamily="34" charset="0"/>
              </a:rPr>
              <a:t>For the police to provide the CPS with proposed charges and outline the circumstances.</a:t>
            </a:r>
          </a:p>
          <a:p>
            <a:pPr rtl="0"/>
            <a:r>
              <a:rPr lang="en-GB" dirty="0">
                <a:cs typeface="Arial" panose="020B0604020202020204" pitchFamily="34" charset="0"/>
              </a:rPr>
              <a:t>- </a:t>
            </a:r>
            <a:r>
              <a:rPr lang="en-GB" dirty="0"/>
              <a:t>List the material provided to the CPS</a:t>
            </a:r>
          </a:p>
          <a:p>
            <a:pPr rtl="0"/>
            <a:r>
              <a:rPr lang="en-GB" dirty="0"/>
              <a:t>- For the CPS to record charging decision or advice</a:t>
            </a:r>
          </a:p>
          <a:p>
            <a:pPr rtl="0"/>
            <a:r>
              <a:rPr lang="en-GB" dirty="0"/>
              <a:t>- For the CPS to agree an Action Plan</a:t>
            </a:r>
          </a:p>
          <a:p>
            <a:endParaRPr lang="en-US" dirty="0"/>
          </a:p>
          <a:p>
            <a:r>
              <a:rPr lang="en-US" dirty="0"/>
              <a:t>DISCLOSABLE DOCUMENT – different to MG3 used to be.</a:t>
            </a:r>
          </a:p>
          <a:p>
            <a:endParaRPr lang="en-US" dirty="0"/>
          </a:p>
          <a:p>
            <a:r>
              <a:rPr lang="en-US" dirty="0"/>
              <a:t>The CM01 should be completed on the basis that there will be no discussion between you and the CPS Prosecutor.  You must provide all information about the offence and the investigation otherwise an action plan is likely to be received.</a:t>
            </a:r>
            <a:endParaRPr lang="en-GB" dirty="0"/>
          </a:p>
          <a:p>
            <a:r>
              <a:rPr lang="en-US" dirty="0"/>
              <a:t>When you submit your case to CPS, it will first be triaged and then allocated to the appropriate team and lawyer e.g. Magistrates, Crown Court or RASSO.  The CM01 is a fielded report that replaces the Word Document Templates MG03 and MG03a.  In the Niche Desktop App it is generated from the menu within the Documents tab of the casefile or when in Niche Universal App it is within the Casefile documents section.</a:t>
            </a:r>
            <a:endParaRPr lang="en-GB" dirty="0"/>
          </a:p>
          <a:p>
            <a:r>
              <a:rPr lang="en-US" dirty="0"/>
              <a:t>Once you have generated the CM01 it is presented in the Niche Universal App view irrespective of the version of Niche which you are working in.</a:t>
            </a:r>
            <a:endParaRPr lang="en-GB" dirty="0"/>
          </a:p>
          <a:p>
            <a:r>
              <a:rPr lang="en-US" dirty="0"/>
              <a:t>Throughout the CM01 yellow fields are mandatory however there is no requirement to complete the ‘Advice Required By’ field as we are a Digital Charging Pilot Force.  Many of the fields within the CM01 will auto-populate.</a:t>
            </a:r>
          </a:p>
          <a:p>
            <a:endParaRPr lang="en-US" dirty="0"/>
          </a:p>
          <a:p>
            <a:r>
              <a:rPr lang="en-US" dirty="0"/>
              <a:t>CM01 is electronically submitted to CPS via TWFI (Two Way File Interface) via trained officers.  If TWFI is down a MG3 can be found on Bob and submitted to CPS via email.</a:t>
            </a:r>
          </a:p>
        </p:txBody>
      </p:sp>
      <p:sp>
        <p:nvSpPr>
          <p:cNvPr id="4" name="Slide Number Placeholder 3"/>
          <p:cNvSpPr>
            <a:spLocks noGrp="1"/>
          </p:cNvSpPr>
          <p:nvPr>
            <p:ph type="sldNum" sz="quarter" idx="10"/>
          </p:nvPr>
        </p:nvSpPr>
        <p:spPr/>
        <p:txBody>
          <a:bodyPr/>
          <a:lstStyle/>
          <a:p>
            <a:fld id="{5B5D8F71-7CDB-46D3-959A-2FE3D659045E}" type="slidenum">
              <a:rPr lang="en-GB" smtClean="0"/>
              <a:t>24</a:t>
            </a:fld>
            <a:endParaRPr lang="en-GB"/>
          </a:p>
        </p:txBody>
      </p:sp>
    </p:spTree>
    <p:extLst>
      <p:ext uri="{BB962C8B-B14F-4D97-AF65-F5344CB8AC3E}">
        <p14:creationId xmlns:p14="http://schemas.microsoft.com/office/powerpoint/2010/main" val="8206726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478">
              <a:defRPr/>
            </a:pPr>
            <a:r>
              <a:rPr lang="en-GB" b="1" dirty="0"/>
              <a:t>MG4</a:t>
            </a:r>
            <a:r>
              <a:rPr lang="en-GB" dirty="0"/>
              <a:t> - Auto populated from their custody record. Details the exact</a:t>
            </a:r>
            <a:r>
              <a:rPr lang="en-GB" baseline="0" dirty="0"/>
              <a:t> charge and where and when they are to appear at court.</a:t>
            </a:r>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25</a:t>
            </a:fld>
            <a:endParaRPr lang="en-GB"/>
          </a:p>
        </p:txBody>
      </p:sp>
    </p:spTree>
    <p:extLst>
      <p:ext uri="{BB962C8B-B14F-4D97-AF65-F5344CB8AC3E}">
        <p14:creationId xmlns:p14="http://schemas.microsoft.com/office/powerpoint/2010/main" val="11780571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Already covered in detail</a:t>
            </a:r>
          </a:p>
        </p:txBody>
      </p:sp>
      <p:sp>
        <p:nvSpPr>
          <p:cNvPr id="4" name="Slide Number Placeholder 3"/>
          <p:cNvSpPr>
            <a:spLocks noGrp="1"/>
          </p:cNvSpPr>
          <p:nvPr>
            <p:ph type="sldNum" sz="quarter" idx="5"/>
          </p:nvPr>
        </p:nvSpPr>
        <p:spPr/>
        <p:txBody>
          <a:bodyPr/>
          <a:lstStyle/>
          <a:p>
            <a:fld id="{5B5D8F71-7CDB-46D3-959A-2FE3D659045E}" type="slidenum">
              <a:rPr lang="en-GB" smtClean="0"/>
              <a:t>26</a:t>
            </a:fld>
            <a:endParaRPr lang="en-GB"/>
          </a:p>
        </p:txBody>
      </p:sp>
    </p:spTree>
    <p:extLst>
      <p:ext uri="{BB962C8B-B14F-4D97-AF65-F5344CB8AC3E}">
        <p14:creationId xmlns:p14="http://schemas.microsoft.com/office/powerpoint/2010/main" val="38429990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Document between CPS and police – not disclosable to defence.</a:t>
            </a:r>
          </a:p>
          <a:p>
            <a:endParaRPr lang="en-GB" dirty="0"/>
          </a:p>
          <a:p>
            <a:r>
              <a:rPr lang="en-GB" dirty="0"/>
              <a:t>This document will also list the CHARGING DECISION RATIONALE made by a Sergeant for a POLICE CHARGING DECISION.</a:t>
            </a:r>
          </a:p>
          <a:p>
            <a:endParaRPr lang="en-GB" dirty="0"/>
          </a:p>
          <a:p>
            <a:pPr defTabSz="990478">
              <a:defRPr/>
            </a:pPr>
            <a:r>
              <a:rPr lang="en-GB" dirty="0">
                <a:cs typeface="Arial" panose="020B0604020202020204" pitchFamily="34" charset="0"/>
              </a:rPr>
              <a:t>We shall look at the 6 Series in more details later on… (Disclosure) </a:t>
            </a:r>
          </a:p>
          <a:p>
            <a:endParaRPr lang="en-GB" dirty="0"/>
          </a:p>
        </p:txBody>
      </p:sp>
      <p:sp>
        <p:nvSpPr>
          <p:cNvPr id="4" name="Slide Number Placeholder 3"/>
          <p:cNvSpPr>
            <a:spLocks noGrp="1"/>
          </p:cNvSpPr>
          <p:nvPr>
            <p:ph type="sldNum" sz="quarter" idx="5"/>
          </p:nvPr>
        </p:nvSpPr>
        <p:spPr/>
        <p:txBody>
          <a:bodyPr/>
          <a:lstStyle/>
          <a:p>
            <a:fld id="{5B5D8F71-7CDB-46D3-959A-2FE3D659045E}" type="slidenum">
              <a:rPr lang="en-GB" smtClean="0"/>
              <a:t>27</a:t>
            </a:fld>
            <a:endParaRPr lang="en-GB"/>
          </a:p>
        </p:txBody>
      </p:sp>
    </p:spTree>
    <p:extLst>
      <p:ext uri="{BB962C8B-B14F-4D97-AF65-F5344CB8AC3E}">
        <p14:creationId xmlns:p14="http://schemas.microsoft.com/office/powerpoint/2010/main" val="9048624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b="1" dirty="0">
                <a:cs typeface="Arial" panose="020B0604020202020204" pitchFamily="34" charset="0"/>
              </a:rPr>
              <a:t>MG7</a:t>
            </a:r>
            <a:r>
              <a:rPr lang="en-GB" dirty="0">
                <a:cs typeface="Arial" panose="020B0604020202020204" pitchFamily="34" charset="0"/>
              </a:rPr>
              <a:t> </a:t>
            </a:r>
          </a:p>
          <a:p>
            <a:pPr rtl="0"/>
            <a:r>
              <a:rPr lang="en-GB" dirty="0">
                <a:cs typeface="Arial" panose="020B0604020202020204" pitchFamily="34" charset="0"/>
              </a:rPr>
              <a:t> - </a:t>
            </a:r>
            <a:r>
              <a:rPr lang="en-GB" dirty="0"/>
              <a:t>For the police to ask the CPS to make an application at court for a remand in custody or on conditional bail </a:t>
            </a:r>
          </a:p>
          <a:p>
            <a:pPr rtl="0"/>
            <a:r>
              <a:rPr lang="en-GB" dirty="0"/>
              <a:t> - Informs the CPS of the grounds for the remand where conditional bail is inappropriate</a:t>
            </a:r>
          </a:p>
        </p:txBody>
      </p:sp>
      <p:sp>
        <p:nvSpPr>
          <p:cNvPr id="4" name="Slide Number Placeholder 3"/>
          <p:cNvSpPr>
            <a:spLocks noGrp="1"/>
          </p:cNvSpPr>
          <p:nvPr>
            <p:ph type="sldNum" sz="quarter" idx="10"/>
          </p:nvPr>
        </p:nvSpPr>
        <p:spPr/>
        <p:txBody>
          <a:bodyPr/>
          <a:lstStyle/>
          <a:p>
            <a:fld id="{5B5D8F71-7CDB-46D3-959A-2FE3D659045E}" type="slidenum">
              <a:rPr lang="en-GB" smtClean="0"/>
              <a:t>28</a:t>
            </a:fld>
            <a:endParaRPr lang="en-GB"/>
          </a:p>
        </p:txBody>
      </p:sp>
    </p:spTree>
    <p:extLst>
      <p:ext uri="{BB962C8B-B14F-4D97-AF65-F5344CB8AC3E}">
        <p14:creationId xmlns:p14="http://schemas.microsoft.com/office/powerpoint/2010/main" val="33542887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478">
              <a:defRPr/>
            </a:pPr>
            <a:r>
              <a:rPr lang="en-GB" b="1" dirty="0">
                <a:cs typeface="Arial" panose="020B0604020202020204" pitchFamily="34" charset="0"/>
              </a:rPr>
              <a:t>MG8</a:t>
            </a:r>
            <a:r>
              <a:rPr lang="en-GB" dirty="0">
                <a:cs typeface="Arial" panose="020B0604020202020204" pitchFamily="34" charset="0"/>
              </a:rPr>
              <a:t> – This form is only used when looking at offence of Breach of Bail. It </a:t>
            </a:r>
            <a:r>
              <a:rPr lang="en-GB" dirty="0"/>
              <a:t>provides the CPS with details of the original charges, conditions imposed and evidence of how these have been breached.</a:t>
            </a:r>
            <a:endParaRPr lang="en-GB" dirty="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29</a:t>
            </a:fld>
            <a:endParaRPr lang="en-GB"/>
          </a:p>
        </p:txBody>
      </p:sp>
    </p:spTree>
    <p:extLst>
      <p:ext uri="{BB962C8B-B14F-4D97-AF65-F5344CB8AC3E}">
        <p14:creationId xmlns:p14="http://schemas.microsoft.com/office/powerpoint/2010/main" val="1148608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Arial" panose="020B0604020202020204" pitchFamily="34" charset="0"/>
              </a:rPr>
              <a:t>MG 9</a:t>
            </a:r>
            <a:r>
              <a:rPr lang="en-GB" dirty="0">
                <a:cs typeface="Arial" panose="020B0604020202020204" pitchFamily="34" charset="0"/>
              </a:rPr>
              <a:t>:  This is required for all NGAP files. It is a full list of all witnesses. The court will require this in order to properly plan a case. The CPS require this in order to establish further lines of enquiry. </a:t>
            </a:r>
          </a:p>
          <a:p>
            <a:r>
              <a:rPr lang="en-GB" dirty="0">
                <a:cs typeface="Arial" panose="020B0604020202020204" pitchFamily="34" charset="0"/>
              </a:rPr>
              <a:t> </a:t>
            </a:r>
          </a:p>
          <a:p>
            <a:r>
              <a:rPr lang="en-GB" dirty="0">
                <a:cs typeface="Arial" panose="020B0604020202020204" pitchFamily="34" charset="0"/>
              </a:rPr>
              <a:t>Again this document can be found in the casefile and in the documents tab.</a:t>
            </a:r>
          </a:p>
          <a:p>
            <a:r>
              <a:rPr lang="en-GB" dirty="0">
                <a:cs typeface="Arial" panose="020B0604020202020204" pitchFamily="34" charset="0"/>
              </a:rPr>
              <a:t> </a:t>
            </a:r>
          </a:p>
          <a:p>
            <a:r>
              <a:rPr lang="en-GB" dirty="0">
                <a:cs typeface="Arial" panose="020B0604020202020204" pitchFamily="34" charset="0"/>
              </a:rPr>
              <a:t>It is a self populated document and requires only a few clicks of a button to complete.</a:t>
            </a:r>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30</a:t>
            </a:fld>
            <a:endParaRPr lang="en-GB"/>
          </a:p>
        </p:txBody>
      </p:sp>
    </p:spTree>
    <p:extLst>
      <p:ext uri="{BB962C8B-B14F-4D97-AF65-F5344CB8AC3E}">
        <p14:creationId xmlns:p14="http://schemas.microsoft.com/office/powerpoint/2010/main" val="4538706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Arial" panose="020B0604020202020204" pitchFamily="34" charset="0"/>
              </a:rPr>
              <a:t>MG10</a:t>
            </a:r>
          </a:p>
          <a:p>
            <a:r>
              <a:rPr lang="en-GB" dirty="0">
                <a:cs typeface="Arial" panose="020B0604020202020204" pitchFamily="34" charset="0"/>
              </a:rPr>
              <a:t> </a:t>
            </a:r>
          </a:p>
          <a:p>
            <a:r>
              <a:rPr lang="en-GB" dirty="0">
                <a:cs typeface="Arial" panose="020B0604020202020204" pitchFamily="34" charset="0"/>
              </a:rPr>
              <a:t>This goes hand in hand with the MG09 . As well as knowing WHO the witnesses are we also need to know WHEN they are available.</a:t>
            </a: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31</a:t>
            </a:fld>
            <a:endParaRPr lang="en-GB"/>
          </a:p>
        </p:txBody>
      </p:sp>
    </p:spTree>
    <p:extLst>
      <p:ext uri="{BB962C8B-B14F-4D97-AF65-F5344CB8AC3E}">
        <p14:creationId xmlns:p14="http://schemas.microsoft.com/office/powerpoint/2010/main" val="31263442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MG11’s covered in detail in previous lessons</a:t>
            </a:r>
          </a:p>
        </p:txBody>
      </p:sp>
      <p:sp>
        <p:nvSpPr>
          <p:cNvPr id="4" name="Slide Number Placeholder 3"/>
          <p:cNvSpPr>
            <a:spLocks noGrp="1"/>
          </p:cNvSpPr>
          <p:nvPr>
            <p:ph type="sldNum" sz="quarter" idx="5"/>
          </p:nvPr>
        </p:nvSpPr>
        <p:spPr/>
        <p:txBody>
          <a:bodyPr/>
          <a:lstStyle/>
          <a:p>
            <a:fld id="{5B5D8F71-7CDB-46D3-959A-2FE3D659045E}" type="slidenum">
              <a:rPr lang="en-GB" smtClean="0"/>
              <a:t>32</a:t>
            </a:fld>
            <a:endParaRPr lang="en-GB"/>
          </a:p>
        </p:txBody>
      </p:sp>
    </p:spTree>
    <p:extLst>
      <p:ext uri="{BB962C8B-B14F-4D97-AF65-F5344CB8AC3E}">
        <p14:creationId xmlns:p14="http://schemas.microsoft.com/office/powerpoint/2010/main" val="32810568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MG12</a:t>
            </a:r>
            <a:r>
              <a:rPr lang="en-GB" dirty="0"/>
              <a:t> – Exhibit List</a:t>
            </a:r>
          </a:p>
          <a:p>
            <a:pPr lvl="0"/>
            <a:r>
              <a:rPr lang="en-GB" dirty="0"/>
              <a:t>To inform the CPS of the exhibits that are to be produced and the location of the exhibits if a copy is not contained within the case file papers.</a:t>
            </a: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33</a:t>
            </a:fld>
            <a:endParaRPr lang="en-GB"/>
          </a:p>
        </p:txBody>
      </p:sp>
    </p:spTree>
    <p:extLst>
      <p:ext uri="{BB962C8B-B14F-4D97-AF65-F5344CB8AC3E}">
        <p14:creationId xmlns:p14="http://schemas.microsoft.com/office/powerpoint/2010/main" val="40133557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478">
              <a:defRPr/>
            </a:pPr>
            <a:r>
              <a:rPr lang="en-GB" b="1" dirty="0">
                <a:cs typeface="Arial" panose="020B0604020202020204" pitchFamily="34" charset="0"/>
              </a:rPr>
              <a:t>MG15</a:t>
            </a:r>
            <a:r>
              <a:rPr lang="en-GB" dirty="0">
                <a:cs typeface="Arial" panose="020B0604020202020204" pitchFamily="34" charset="0"/>
              </a:rPr>
              <a:t> is now only used for full ROTI/ROVI – SDN is completed on MG5</a:t>
            </a: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34</a:t>
            </a:fld>
            <a:endParaRPr lang="en-GB"/>
          </a:p>
        </p:txBody>
      </p:sp>
    </p:spTree>
    <p:extLst>
      <p:ext uri="{BB962C8B-B14F-4D97-AF65-F5344CB8AC3E}">
        <p14:creationId xmlns:p14="http://schemas.microsoft.com/office/powerpoint/2010/main" val="12652242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no longer use these </a:t>
            </a:r>
          </a:p>
        </p:txBody>
      </p:sp>
      <p:sp>
        <p:nvSpPr>
          <p:cNvPr id="4" name="Slide Number Placeholder 3"/>
          <p:cNvSpPr>
            <a:spLocks noGrp="1"/>
          </p:cNvSpPr>
          <p:nvPr>
            <p:ph type="sldNum" sz="quarter" idx="10"/>
          </p:nvPr>
        </p:nvSpPr>
        <p:spPr/>
        <p:txBody>
          <a:bodyPr/>
          <a:lstStyle/>
          <a:p>
            <a:fld id="{5B5D8F71-7CDB-46D3-959A-2FE3D659045E}" type="slidenum">
              <a:rPr lang="en-GB" smtClean="0"/>
              <a:t>35</a:t>
            </a:fld>
            <a:endParaRPr lang="en-GB"/>
          </a:p>
        </p:txBody>
      </p:sp>
    </p:spTree>
    <p:extLst>
      <p:ext uri="{BB962C8B-B14F-4D97-AF65-F5344CB8AC3E}">
        <p14:creationId xmlns:p14="http://schemas.microsoft.com/office/powerpoint/2010/main" val="115345725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478">
              <a:defRPr/>
            </a:pPr>
            <a:r>
              <a:rPr lang="en-GB" b="1" dirty="0"/>
              <a:t>MG20</a:t>
            </a:r>
            <a:r>
              <a:rPr lang="en-GB" dirty="0"/>
              <a:t> – This is used for the police to inform the CPS of further evidence or information concerning the case, and/or to indicate to the CPS what forms are attached to the MG20.</a:t>
            </a: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36</a:t>
            </a:fld>
            <a:endParaRPr lang="en-GB"/>
          </a:p>
        </p:txBody>
      </p:sp>
    </p:spTree>
    <p:extLst>
      <p:ext uri="{BB962C8B-B14F-4D97-AF65-F5344CB8AC3E}">
        <p14:creationId xmlns:p14="http://schemas.microsoft.com/office/powerpoint/2010/main" val="20837066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Arial" panose="020B0604020202020204" pitchFamily="34" charset="0"/>
              </a:rPr>
              <a:t>PNC PROSECUTORS and DEFENCE</a:t>
            </a:r>
          </a:p>
          <a:p>
            <a:r>
              <a:rPr lang="en-GB" dirty="0">
                <a:cs typeface="Arial" panose="020B0604020202020204" pitchFamily="34" charset="0"/>
              </a:rPr>
              <a:t> </a:t>
            </a:r>
          </a:p>
          <a:p>
            <a:r>
              <a:rPr lang="en-GB" dirty="0">
                <a:cs typeface="Arial" panose="020B0604020202020204" pitchFamily="34" charset="0"/>
              </a:rPr>
              <a:t>In order to make an effective decision as to sentencing the court will wish to know the offending history of the defendant.   </a:t>
            </a:r>
          </a:p>
          <a:p>
            <a:endParaRPr lang="en-GB" dirty="0">
              <a:cs typeface="Arial" panose="020B0604020202020204" pitchFamily="34" charset="0"/>
            </a:endParaRPr>
          </a:p>
          <a:p>
            <a:r>
              <a:rPr lang="en-GB" dirty="0">
                <a:cs typeface="Arial" panose="020B0604020202020204" pitchFamily="34" charset="0"/>
              </a:rPr>
              <a:t>There are two prints as the prosecutors print also contains impending prosecutions (this version would be requested for the defendant only and only for CPS eyes). </a:t>
            </a:r>
          </a:p>
          <a:p>
            <a:r>
              <a:rPr lang="en-GB" dirty="0">
                <a:cs typeface="Arial" panose="020B0604020202020204" pitchFamily="34" charset="0"/>
              </a:rPr>
              <a:t>The defence have a watered down copy (provided to defence for defendant and any witnesses with previous convictions) </a:t>
            </a:r>
          </a:p>
          <a:p>
            <a:r>
              <a:rPr lang="en-GB" dirty="0">
                <a:cs typeface="Arial" panose="020B0604020202020204" pitchFamily="34" charset="0"/>
              </a:rPr>
              <a:t>Therefore it is important when linking these documents to the case file they are linked correctly.</a:t>
            </a:r>
          </a:p>
          <a:p>
            <a:r>
              <a:rPr lang="en-GB" dirty="0">
                <a:cs typeface="Arial" panose="020B0604020202020204" pitchFamily="34" charset="0"/>
              </a:rPr>
              <a:t> </a:t>
            </a:r>
          </a:p>
          <a:p>
            <a:r>
              <a:rPr lang="en-GB" dirty="0">
                <a:cs typeface="Arial" panose="020B0604020202020204" pitchFamily="34" charset="0"/>
              </a:rPr>
              <a:t>The PNC print out themselves can be obtained from front desk, PNC operators or phoning up the PNC department on 70666.</a:t>
            </a:r>
          </a:p>
          <a:p>
            <a:r>
              <a:rPr lang="en-GB" dirty="0">
                <a:cs typeface="Arial" panose="020B0604020202020204" pitchFamily="34" charset="0"/>
              </a:rPr>
              <a:t> </a:t>
            </a:r>
          </a:p>
          <a:p>
            <a:r>
              <a:rPr lang="en-GB" dirty="0">
                <a:cs typeface="Arial" panose="020B0604020202020204" pitchFamily="34" charset="0"/>
              </a:rPr>
              <a:t>Again linking will be shown on the NC5 input</a:t>
            </a:r>
          </a:p>
          <a:p>
            <a:endParaRPr lang="en-GB" dirty="0">
              <a:cs typeface="Arial" panose="020B0604020202020204" pitchFamily="34" charset="0"/>
            </a:endParaRPr>
          </a:p>
          <a:p>
            <a:r>
              <a:rPr lang="en-GB" dirty="0">
                <a:cs typeface="Arial" panose="020B0604020202020204" pitchFamily="34" charset="0"/>
              </a:rPr>
              <a:t>Dependant on whether a file is GAP or NGAP (QTS – What was each of these?) will affect how many of the above forms are submitted – we will now look at which of these forms form each type of file.</a:t>
            </a:r>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37</a:t>
            </a:fld>
            <a:endParaRPr lang="en-GB"/>
          </a:p>
        </p:txBody>
      </p:sp>
    </p:spTree>
    <p:extLst>
      <p:ext uri="{BB962C8B-B14F-4D97-AF65-F5344CB8AC3E}">
        <p14:creationId xmlns:p14="http://schemas.microsoft.com/office/powerpoint/2010/main" val="36250706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Arial" panose="020B0604020202020204" pitchFamily="34" charset="0"/>
              </a:rPr>
              <a:t>A GAP file is the simplest/shortest form of file that you will submit, containing only the bare minimum number of forms</a:t>
            </a:r>
          </a:p>
          <a:p>
            <a:endParaRPr lang="en-GB" dirty="0">
              <a:solidFill>
                <a:srgbClr val="002060"/>
              </a:solidFill>
              <a:cs typeface="Arial" panose="020B0604020202020204" pitchFamily="34" charset="0"/>
            </a:endParaRPr>
          </a:p>
          <a:p>
            <a:r>
              <a:rPr lang="en-GB" dirty="0">
                <a:cs typeface="Arial" panose="020B0604020202020204" pitchFamily="34" charset="0"/>
              </a:rPr>
              <a:t>GAP can be assumed if – </a:t>
            </a:r>
          </a:p>
          <a:p>
            <a:endParaRPr lang="en-GB" dirty="0">
              <a:cs typeface="Arial" panose="020B0604020202020204" pitchFamily="34" charset="0"/>
            </a:endParaRPr>
          </a:p>
          <a:p>
            <a:r>
              <a:rPr lang="en-GB" dirty="0">
                <a:solidFill>
                  <a:srgbClr val="002060"/>
                </a:solidFill>
                <a:cs typeface="Arial" panose="020B0604020202020204" pitchFamily="34" charset="0"/>
              </a:rPr>
              <a:t>Suspect makes a clear and unambiguous admission to the offence </a:t>
            </a:r>
            <a:r>
              <a:rPr lang="en-GB" u="sng" dirty="0">
                <a:solidFill>
                  <a:srgbClr val="002060"/>
                </a:solidFill>
                <a:cs typeface="Arial" panose="020B0604020202020204" pitchFamily="34" charset="0"/>
              </a:rPr>
              <a:t>and</a:t>
            </a:r>
            <a:r>
              <a:rPr lang="en-GB" dirty="0">
                <a:solidFill>
                  <a:srgbClr val="002060"/>
                </a:solidFill>
                <a:cs typeface="Arial" panose="020B0604020202020204" pitchFamily="34" charset="0"/>
              </a:rPr>
              <a:t> has said nothing that could be used as a defence OR</a:t>
            </a:r>
          </a:p>
          <a:p>
            <a:endParaRPr lang="en-GB" u="sng" dirty="0">
              <a:solidFill>
                <a:srgbClr val="002060"/>
              </a:solidFill>
              <a:cs typeface="Arial" panose="020B0604020202020204" pitchFamily="34" charset="0"/>
            </a:endParaRPr>
          </a:p>
          <a:p>
            <a:r>
              <a:rPr lang="en-GB" dirty="0">
                <a:solidFill>
                  <a:srgbClr val="002060"/>
                </a:solidFill>
                <a:cs typeface="Arial" panose="020B0604020202020204" pitchFamily="34" charset="0"/>
              </a:rPr>
              <a:t>Has not made a clear and unambiguous admission of guilt but has </a:t>
            </a:r>
            <a:r>
              <a:rPr lang="en-GB" b="1" dirty="0">
                <a:solidFill>
                  <a:srgbClr val="002060"/>
                </a:solidFill>
                <a:cs typeface="Arial" panose="020B0604020202020204" pitchFamily="34" charset="0"/>
              </a:rPr>
              <a:t>offered no explanation that is capable of being used as a defence</a:t>
            </a:r>
            <a:r>
              <a:rPr lang="en-GB" dirty="0">
                <a:solidFill>
                  <a:srgbClr val="002060"/>
                </a:solidFill>
                <a:cs typeface="Arial" panose="020B0604020202020204" pitchFamily="34" charset="0"/>
              </a:rPr>
              <a:t> and either</a:t>
            </a:r>
          </a:p>
          <a:p>
            <a:pPr marL="1052383" lvl="1" indent="-557144">
              <a:buFont typeface="+mj-lt"/>
              <a:buAutoNum type="arabicPeriod"/>
            </a:pPr>
            <a:r>
              <a:rPr lang="en-GB" dirty="0">
                <a:solidFill>
                  <a:srgbClr val="002060"/>
                </a:solidFill>
                <a:cs typeface="Arial" panose="020B0604020202020204" pitchFamily="34" charset="0"/>
              </a:rPr>
              <a:t>The commission of the offence and the identification of the offender can be wholly established by </a:t>
            </a:r>
            <a:r>
              <a:rPr lang="en-GB" b="1" dirty="0">
                <a:solidFill>
                  <a:srgbClr val="002060"/>
                </a:solidFill>
                <a:cs typeface="Arial" panose="020B0604020202020204" pitchFamily="34" charset="0"/>
              </a:rPr>
              <a:t>police</a:t>
            </a:r>
            <a:r>
              <a:rPr lang="en-GB" dirty="0">
                <a:solidFill>
                  <a:srgbClr val="002060"/>
                </a:solidFill>
                <a:cs typeface="Arial" panose="020B0604020202020204" pitchFamily="34" charset="0"/>
              </a:rPr>
              <a:t> witnesses or,</a:t>
            </a:r>
          </a:p>
          <a:p>
            <a:pPr marL="1052383" lvl="1" indent="-557144">
              <a:buFont typeface="+mj-lt"/>
              <a:buAutoNum type="arabicPeriod"/>
            </a:pPr>
            <a:r>
              <a:rPr lang="en-GB" dirty="0">
                <a:solidFill>
                  <a:srgbClr val="002060"/>
                </a:solidFill>
                <a:cs typeface="Arial" panose="020B0604020202020204" pitchFamily="34" charset="0"/>
              </a:rPr>
              <a:t>There is clear visually recorded evidence of the offence being committed and of the suspect being the offender</a:t>
            </a:r>
          </a:p>
          <a:p>
            <a:r>
              <a:rPr lang="en-GB" dirty="0">
                <a:solidFill>
                  <a:srgbClr val="002060"/>
                </a:solidFill>
                <a:cs typeface="Arial" panose="020B0604020202020204" pitchFamily="34" charset="0"/>
              </a:rPr>
              <a:t>	</a:t>
            </a:r>
          </a:p>
          <a:p>
            <a:r>
              <a:rPr lang="en-GB" dirty="0">
                <a:solidFill>
                  <a:srgbClr val="002060"/>
                </a:solidFill>
                <a:cs typeface="Arial" panose="020B0604020202020204" pitchFamily="34" charset="0"/>
              </a:rPr>
              <a:t>Other documents required in a GAP file may include: </a:t>
            </a:r>
          </a:p>
          <a:p>
            <a:endParaRPr lang="en-GB" dirty="0">
              <a:solidFill>
                <a:srgbClr val="002060"/>
              </a:solidFill>
              <a:cs typeface="Arial" panose="020B0604020202020204" pitchFamily="34" charset="0"/>
            </a:endParaRPr>
          </a:p>
          <a:p>
            <a:r>
              <a:rPr lang="en-GB" dirty="0">
                <a:solidFill>
                  <a:srgbClr val="002060"/>
                </a:solidFill>
                <a:cs typeface="Arial" panose="020B0604020202020204" pitchFamily="34" charset="0"/>
              </a:rPr>
              <a:t>MG2 – for vulnerable witnesses requiring special measures</a:t>
            </a:r>
          </a:p>
          <a:p>
            <a:endParaRPr lang="en-GB" dirty="0">
              <a:solidFill>
                <a:srgbClr val="002060"/>
              </a:solidFill>
              <a:cs typeface="Arial" panose="020B0604020202020204" pitchFamily="34" charset="0"/>
            </a:endParaRPr>
          </a:p>
          <a:p>
            <a:r>
              <a:rPr lang="en-GB" dirty="0">
                <a:solidFill>
                  <a:srgbClr val="002060"/>
                </a:solidFill>
                <a:cs typeface="Arial" panose="020B0604020202020204" pitchFamily="34" charset="0"/>
              </a:rPr>
              <a:t>MG6 -  The purpose of this form is to:</a:t>
            </a:r>
          </a:p>
          <a:p>
            <a:pPr marL="495239" lvl="1"/>
            <a:r>
              <a:rPr lang="en-GB" dirty="0">
                <a:solidFill>
                  <a:srgbClr val="002060"/>
                </a:solidFill>
                <a:cs typeface="Arial" panose="020B0604020202020204" pitchFamily="34" charset="0"/>
              </a:rPr>
              <a:t> </a:t>
            </a:r>
            <a:r>
              <a:rPr lang="en-GB" dirty="0" err="1">
                <a:solidFill>
                  <a:srgbClr val="002060"/>
                </a:solidFill>
                <a:cs typeface="Arial" panose="020B0604020202020204" pitchFamily="34" charset="0"/>
              </a:rPr>
              <a:t>i</a:t>
            </a:r>
            <a:r>
              <a:rPr lang="en-GB" dirty="0">
                <a:solidFill>
                  <a:srgbClr val="002060"/>
                </a:solidFill>
                <a:cs typeface="Arial" panose="020B0604020202020204" pitchFamily="34" charset="0"/>
              </a:rPr>
              <a:t>) Inform the prosecutor of all relevant background information. (some of which may be confidential) for an effective case review. </a:t>
            </a:r>
          </a:p>
          <a:p>
            <a:pPr marL="495239" lvl="1"/>
            <a:r>
              <a:rPr lang="en-GB" dirty="0">
                <a:solidFill>
                  <a:srgbClr val="002060"/>
                </a:solidFill>
                <a:cs typeface="Arial" panose="020B0604020202020204" pitchFamily="34" charset="0"/>
              </a:rPr>
              <a:t>ii) Assist the prosecutor in considering both the evidential and public interest tests.</a:t>
            </a:r>
          </a:p>
          <a:p>
            <a:pPr marL="495239" lvl="1"/>
            <a:r>
              <a:rPr lang="en-GB" dirty="0">
                <a:solidFill>
                  <a:srgbClr val="002060"/>
                </a:solidFill>
                <a:cs typeface="Arial" panose="020B0604020202020204" pitchFamily="34" charset="0"/>
              </a:rPr>
              <a:t>iii) Provide target dates for the supply of relevant types of evidence- e.g.  drug analysis, forensic results.</a:t>
            </a:r>
          </a:p>
          <a:p>
            <a:pPr marL="495239" lvl="1"/>
            <a:r>
              <a:rPr lang="en-GB" dirty="0">
                <a:solidFill>
                  <a:srgbClr val="002060"/>
                </a:solidFill>
                <a:cs typeface="Arial" panose="020B0604020202020204" pitchFamily="34" charset="0"/>
              </a:rPr>
              <a:t>iv)Set out the police charging rationale (in applicable cases)</a:t>
            </a:r>
          </a:p>
          <a:p>
            <a:pPr marL="495239" lvl="1"/>
            <a:r>
              <a:rPr lang="en-GB" dirty="0">
                <a:solidFill>
                  <a:srgbClr val="002060"/>
                </a:solidFill>
                <a:cs typeface="Arial" panose="020B0604020202020204" pitchFamily="34" charset="0"/>
              </a:rPr>
              <a:t>v)Provide details of the VPS (if applicable) </a:t>
            </a:r>
          </a:p>
          <a:p>
            <a:pPr marL="495239" lvl="1"/>
            <a:endParaRPr lang="en-GB" dirty="0">
              <a:solidFill>
                <a:srgbClr val="002060"/>
              </a:solidFill>
              <a:cs typeface="Arial" panose="020B0604020202020204" pitchFamily="34" charset="0"/>
            </a:endParaRPr>
          </a:p>
          <a:p>
            <a:r>
              <a:rPr lang="en-GB" dirty="0">
                <a:solidFill>
                  <a:srgbClr val="002060"/>
                </a:solidFill>
                <a:cs typeface="Arial" panose="020B0604020202020204" pitchFamily="34" charset="0"/>
              </a:rPr>
              <a:t>MG11 – Victim statement (If not previously submitted)</a:t>
            </a:r>
          </a:p>
          <a:p>
            <a:endParaRPr lang="en-GB" dirty="0">
              <a:solidFill>
                <a:srgbClr val="002060"/>
              </a:solidFill>
              <a:cs typeface="Arial" panose="020B0604020202020204" pitchFamily="34" charset="0"/>
            </a:endParaRPr>
          </a:p>
          <a:p>
            <a:r>
              <a:rPr lang="en-GB" dirty="0">
                <a:solidFill>
                  <a:srgbClr val="002060"/>
                </a:solidFill>
                <a:cs typeface="Arial" panose="020B0604020202020204" pitchFamily="34" charset="0"/>
              </a:rPr>
              <a:t>VPS - Victim Personal Statement (If provided)</a:t>
            </a:r>
          </a:p>
          <a:p>
            <a:endParaRPr lang="en-GB" dirty="0">
              <a:solidFill>
                <a:srgbClr val="002060"/>
              </a:solidFill>
              <a:cs typeface="Arial" panose="020B0604020202020204" pitchFamily="34" charset="0"/>
            </a:endParaRPr>
          </a:p>
          <a:p>
            <a:r>
              <a:rPr lang="en-GB" dirty="0">
                <a:solidFill>
                  <a:srgbClr val="002060"/>
                </a:solidFill>
                <a:cs typeface="Arial" panose="020B0604020202020204" pitchFamily="34" charset="0"/>
              </a:rPr>
              <a:t>Please note – if you are completing a remand file then the OIC needs to complete the section on the MG6 relating to the defendant stipulating the persons they will not be allowed to contact if remanded to HMP. This is of particular importance in DA cases</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38</a:t>
            </a:fld>
            <a:endParaRPr lang="en-GB"/>
          </a:p>
        </p:txBody>
      </p:sp>
    </p:spTree>
    <p:extLst>
      <p:ext uri="{BB962C8B-B14F-4D97-AF65-F5344CB8AC3E}">
        <p14:creationId xmlns:p14="http://schemas.microsoft.com/office/powerpoint/2010/main" val="28443185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71429" indent="-371429">
              <a:lnSpc>
                <a:spcPct val="115000"/>
              </a:lnSpc>
              <a:spcBef>
                <a:spcPts val="542"/>
              </a:spcBef>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MG2 (if applicable) – initial witness assessment – where we request Special Measures for witnesses if required </a:t>
            </a:r>
          </a:p>
          <a:p>
            <a:pPr marL="371429" indent="-371429">
              <a:lnSpc>
                <a:spcPct val="115000"/>
              </a:lnSpc>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CM01 – Report to CPS for charging decision</a:t>
            </a:r>
          </a:p>
          <a:p>
            <a:pPr marL="371429" indent="-371429">
              <a:lnSpc>
                <a:spcPct val="115000"/>
              </a:lnSpc>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MG4 – Charge Sheet</a:t>
            </a:r>
          </a:p>
          <a:p>
            <a:pPr marL="371429" indent="-371429">
              <a:lnSpc>
                <a:spcPct val="115000"/>
              </a:lnSpc>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MG5 – police report (to contain details of any restraining orders required)  MUST be signed by supervisor</a:t>
            </a:r>
          </a:p>
          <a:p>
            <a:pPr marL="371429" indent="-371429">
              <a:lnSpc>
                <a:spcPct val="115000"/>
              </a:lnSpc>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MG6 – Case file evidence and information – this will contain details of charging decision if a POLICE CHARGE offence</a:t>
            </a:r>
          </a:p>
          <a:p>
            <a:pPr marL="371429" indent="-371429">
              <a:lnSpc>
                <a:spcPct val="115000"/>
              </a:lnSpc>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MG9 – witness list</a:t>
            </a:r>
          </a:p>
          <a:p>
            <a:pPr marL="371429" indent="-371429">
              <a:lnSpc>
                <a:spcPct val="115000"/>
              </a:lnSpc>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MG10 – Witness availability</a:t>
            </a:r>
          </a:p>
          <a:p>
            <a:pPr marL="371429" indent="-371429">
              <a:lnSpc>
                <a:spcPct val="115000"/>
              </a:lnSpc>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All MG11’s - Statements</a:t>
            </a:r>
          </a:p>
          <a:p>
            <a:pPr marL="371429" indent="-371429">
              <a:lnSpc>
                <a:spcPct val="115000"/>
              </a:lnSpc>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MG12 – Exhibit list</a:t>
            </a:r>
          </a:p>
          <a:p>
            <a:pPr marL="371429" indent="-371429">
              <a:lnSpc>
                <a:spcPct val="115000"/>
              </a:lnSpc>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Actual exhibits (photographs, phone downloads)</a:t>
            </a:r>
          </a:p>
          <a:p>
            <a:pPr marL="371429" indent="-371429">
              <a:lnSpc>
                <a:spcPct val="115000"/>
              </a:lnSpc>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CCTV  (if applicable)</a:t>
            </a:r>
          </a:p>
          <a:p>
            <a:pPr marL="371429" indent="-371429">
              <a:lnSpc>
                <a:spcPct val="115000"/>
              </a:lnSpc>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Streamlined Disclosure Certificate (SDC) – this </a:t>
            </a:r>
            <a:r>
              <a:rPr lang="en-GB" u="sng" dirty="0">
                <a:latin typeface="Calibri" panose="020F0502020204030204" pitchFamily="34" charset="0"/>
                <a:ea typeface="Times New Roman" panose="02020603050405020304" pitchFamily="18" charset="0"/>
                <a:cs typeface="Times New Roman" panose="02020603050405020304" pitchFamily="18" charset="0"/>
              </a:rPr>
              <a:t>MUST</a:t>
            </a:r>
            <a:r>
              <a:rPr lang="en-GB" dirty="0">
                <a:latin typeface="Calibri" panose="020F0502020204030204" pitchFamily="34" charset="0"/>
                <a:ea typeface="Times New Roman" panose="02020603050405020304" pitchFamily="18" charset="0"/>
                <a:cs typeface="Times New Roman" panose="02020603050405020304" pitchFamily="18" charset="0"/>
              </a:rPr>
              <a:t> be detailed under the disclosure rules.  </a:t>
            </a:r>
            <a:r>
              <a:rPr lang="en-GB" dirty="0">
                <a:solidFill>
                  <a:srgbClr val="FF0000"/>
                </a:solidFill>
                <a:latin typeface="Calibri" panose="020F0502020204030204" pitchFamily="34" charset="0"/>
                <a:ea typeface="Times New Roman" panose="02020603050405020304" pitchFamily="18" charset="0"/>
                <a:cs typeface="Times New Roman" panose="02020603050405020304" pitchFamily="18" charset="0"/>
              </a:rPr>
              <a:t>DO NOT COPY AND PASTE </a:t>
            </a:r>
            <a:r>
              <a:rPr lang="en-GB" dirty="0">
                <a:latin typeface="Calibri" panose="020F0502020204030204" pitchFamily="34" charset="0"/>
                <a:ea typeface="Times New Roman" panose="02020603050405020304" pitchFamily="18" charset="0"/>
                <a:cs typeface="Times New Roman" panose="02020603050405020304" pitchFamily="18" charset="0"/>
              </a:rPr>
              <a:t>from other documents – TO BE DISCUSSED TOMORROW</a:t>
            </a:r>
          </a:p>
          <a:p>
            <a:pPr marL="371429" indent="-371429">
              <a:lnSpc>
                <a:spcPct val="115000"/>
              </a:lnSpc>
              <a:buFont typeface="Wingdings" panose="05000000000000000000" pitchFamily="2" charset="2"/>
              <a:buChar char=""/>
            </a:pPr>
            <a:r>
              <a:rPr lang="en-GB" dirty="0">
                <a:latin typeface="Calibri" panose="020F0502020204030204" pitchFamily="34" charset="0"/>
                <a:ea typeface="Times New Roman" panose="02020603050405020304" pitchFamily="18" charset="0"/>
                <a:cs typeface="Times New Roman" panose="02020603050405020304" pitchFamily="18" charset="0"/>
              </a:rPr>
              <a:t>Routine Revelations (TO BE DISCUSSED TOMORROW)</a:t>
            </a:r>
          </a:p>
          <a:p>
            <a:pPr marL="866668" lvl="1" indent="-371429">
              <a:lnSpc>
                <a:spcPct val="115000"/>
              </a:lnSpc>
              <a:buFont typeface="Courier New" panose="02070309020205020404" pitchFamily="49" charset="0"/>
              <a:buChar char="o"/>
            </a:pPr>
            <a:r>
              <a:rPr lang="en-GB" dirty="0">
                <a:latin typeface="Calibri" panose="020F0502020204030204" pitchFamily="34" charset="0"/>
                <a:ea typeface="Times New Roman" panose="02020603050405020304" pitchFamily="18" charset="0"/>
                <a:cs typeface="Times New Roman" panose="02020603050405020304" pitchFamily="18" charset="0"/>
              </a:rPr>
              <a:t>Occurrence Report</a:t>
            </a:r>
          </a:p>
          <a:p>
            <a:pPr marL="866668" lvl="1" indent="-371429">
              <a:lnSpc>
                <a:spcPct val="115000"/>
              </a:lnSpc>
              <a:buFont typeface="Courier New" panose="02070309020205020404" pitchFamily="49" charset="0"/>
              <a:buChar char="o"/>
            </a:pPr>
            <a:r>
              <a:rPr lang="en-GB" dirty="0">
                <a:latin typeface="Calibri" panose="020F0502020204030204" pitchFamily="34" charset="0"/>
                <a:ea typeface="Times New Roman" panose="02020603050405020304" pitchFamily="18" charset="0"/>
                <a:cs typeface="Times New Roman" panose="02020603050405020304" pitchFamily="18" charset="0"/>
              </a:rPr>
              <a:t>Control Works incident</a:t>
            </a:r>
          </a:p>
          <a:p>
            <a:pPr marL="866668" lvl="1" indent="-371429">
              <a:lnSpc>
                <a:spcPct val="115000"/>
              </a:lnSpc>
              <a:buFont typeface="Courier New" panose="02070309020205020404" pitchFamily="49" charset="0"/>
              <a:buChar char="o"/>
            </a:pPr>
            <a:r>
              <a:rPr lang="en-GB" dirty="0">
                <a:latin typeface="Calibri" panose="020F0502020204030204" pitchFamily="34" charset="0"/>
                <a:ea typeface="Times New Roman" panose="02020603050405020304" pitchFamily="18" charset="0"/>
                <a:cs typeface="Times New Roman" panose="02020603050405020304" pitchFamily="18" charset="0"/>
              </a:rPr>
              <a:t>Custody record</a:t>
            </a:r>
          </a:p>
          <a:p>
            <a:pPr marL="866668" lvl="1" indent="-371429">
              <a:lnSpc>
                <a:spcPct val="115000"/>
              </a:lnSpc>
              <a:buFont typeface="Courier New" panose="02070309020205020404" pitchFamily="49" charset="0"/>
              <a:buChar char="o"/>
            </a:pPr>
            <a:r>
              <a:rPr lang="en-GB" dirty="0">
                <a:latin typeface="Calibri" panose="020F0502020204030204" pitchFamily="34" charset="0"/>
                <a:ea typeface="Times New Roman" panose="02020603050405020304" pitchFamily="18" charset="0"/>
                <a:cs typeface="Times New Roman" panose="02020603050405020304" pitchFamily="18" charset="0"/>
              </a:rPr>
              <a:t>PPN</a:t>
            </a:r>
          </a:p>
          <a:p>
            <a:pPr marL="866668" lvl="1" indent="-371429">
              <a:lnSpc>
                <a:spcPct val="115000"/>
              </a:lnSpc>
              <a:buFont typeface="Courier New" panose="02070309020205020404" pitchFamily="49" charset="0"/>
              <a:buChar char="o"/>
            </a:pPr>
            <a:r>
              <a:rPr lang="en-GB" dirty="0">
                <a:latin typeface="Calibri" panose="020F0502020204030204" pitchFamily="34" charset="0"/>
                <a:ea typeface="Times New Roman" panose="02020603050405020304" pitchFamily="18" charset="0"/>
                <a:cs typeface="Times New Roman" panose="02020603050405020304" pitchFamily="18" charset="0"/>
              </a:rPr>
              <a:t>EPNB’s</a:t>
            </a:r>
          </a:p>
          <a:p>
            <a:pPr marL="866668" lvl="1" indent="-371429">
              <a:lnSpc>
                <a:spcPct val="115000"/>
              </a:lnSpc>
              <a:buFont typeface="Courier New" panose="02070309020205020404" pitchFamily="49" charset="0"/>
              <a:buChar char="o"/>
            </a:pPr>
            <a:r>
              <a:rPr lang="en-GB" dirty="0">
                <a:latin typeface="Calibri" panose="020F0502020204030204" pitchFamily="34" charset="0"/>
                <a:ea typeface="Times New Roman" panose="02020603050405020304" pitchFamily="18" charset="0"/>
                <a:cs typeface="Times New Roman" panose="02020603050405020304" pitchFamily="18" charset="0"/>
              </a:rPr>
              <a:t>Hand-on document</a:t>
            </a:r>
          </a:p>
          <a:p>
            <a:pPr marL="866668" lvl="1" indent="-371429">
              <a:lnSpc>
                <a:spcPct val="115000"/>
              </a:lnSpc>
              <a:buFont typeface="Courier New" panose="02070309020205020404" pitchFamily="49" charset="0"/>
              <a:buChar char="o"/>
            </a:pPr>
            <a:r>
              <a:rPr lang="en-GB" dirty="0">
                <a:latin typeface="Calibri" panose="020F0502020204030204" pitchFamily="34" charset="0"/>
                <a:ea typeface="Times New Roman" panose="02020603050405020304" pitchFamily="18" charset="0"/>
                <a:cs typeface="Times New Roman" panose="02020603050405020304" pitchFamily="18" charset="0"/>
              </a:rPr>
              <a:t>MG15 - SDN</a:t>
            </a:r>
          </a:p>
          <a:p>
            <a:pPr marL="866668" lvl="1" indent="-371429">
              <a:lnSpc>
                <a:spcPct val="115000"/>
              </a:lnSpc>
              <a:buFont typeface="Courier New" panose="02070309020205020404" pitchFamily="49" charset="0"/>
              <a:buChar char="o"/>
            </a:pPr>
            <a:r>
              <a:rPr lang="en-GB" dirty="0">
                <a:latin typeface="Calibri" panose="020F0502020204030204" pitchFamily="34" charset="0"/>
                <a:ea typeface="Times New Roman" panose="02020603050405020304" pitchFamily="18" charset="0"/>
                <a:cs typeface="Times New Roman" panose="02020603050405020304" pitchFamily="18" charset="0"/>
              </a:rPr>
              <a:t>Pre-cons of witnesses</a:t>
            </a:r>
          </a:p>
          <a:p>
            <a:pPr marL="371429" indent="-371429">
              <a:lnSpc>
                <a:spcPct val="115000"/>
              </a:lnSpc>
              <a:buFont typeface="Wingdings" panose="05000000000000000000" pitchFamily="2" charset="2"/>
              <a:buChar char="Ø"/>
            </a:pPr>
            <a:r>
              <a:rPr lang="en-GB" dirty="0">
                <a:latin typeface="Calibri" panose="020F0502020204030204" pitchFamily="34" charset="0"/>
                <a:ea typeface="Times New Roman" panose="02020603050405020304" pitchFamily="18" charset="0"/>
                <a:cs typeface="Times New Roman" panose="02020603050405020304" pitchFamily="18" charset="0"/>
              </a:rPr>
              <a:t>Previous convictions of defendant and witnesses </a:t>
            </a:r>
          </a:p>
          <a:p>
            <a:pPr marL="990478">
              <a:lnSpc>
                <a:spcPct val="115000"/>
              </a:lnSpc>
              <a:spcAft>
                <a:spcPts val="1083"/>
              </a:spcAft>
            </a:pP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marL="990478">
              <a:lnSpc>
                <a:spcPct val="115000"/>
              </a:lnSpc>
              <a:spcAft>
                <a:spcPts val="1083"/>
              </a:spcAft>
            </a:pPr>
            <a:r>
              <a:rPr lang="en-GB" dirty="0">
                <a:latin typeface="Calibri" panose="020F0502020204030204" pitchFamily="34" charset="0"/>
                <a:ea typeface="Times New Roman" panose="02020603050405020304" pitchFamily="18" charset="0"/>
                <a:cs typeface="Times New Roman" panose="02020603050405020304" pitchFamily="18" charset="0"/>
              </a:rPr>
              <a:t>The following may also be required if requested or applicable </a:t>
            </a:r>
          </a:p>
          <a:p>
            <a:pPr marL="990478">
              <a:lnSpc>
                <a:spcPct val="115000"/>
              </a:lnSpc>
              <a:spcAft>
                <a:spcPts val="1083"/>
              </a:spcAft>
            </a:pP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marL="371429" indent="-371429">
              <a:lnSpc>
                <a:spcPct val="115000"/>
              </a:lnSpc>
              <a:buFont typeface="Wingdings" panose="05000000000000000000" pitchFamily="2" charset="2"/>
              <a:buChar char=""/>
            </a:pPr>
            <a:r>
              <a:rPr lang="en-GB" i="1" dirty="0">
                <a:latin typeface="Calibri" panose="020F0502020204030204" pitchFamily="34" charset="0"/>
                <a:ea typeface="Times New Roman" panose="02020603050405020304" pitchFamily="18" charset="0"/>
                <a:cs typeface="Times New Roman" panose="02020603050405020304" pitchFamily="18" charset="0"/>
              </a:rPr>
              <a:t>MG16 (only if requested by CPS) Bad Character/dangerous offences – this is usually completed by a specialist department in SWP</a:t>
            </a:r>
          </a:p>
          <a:p>
            <a:pPr marL="371429" indent="-371429">
              <a:lnSpc>
                <a:spcPct val="115000"/>
              </a:lnSpc>
              <a:buFont typeface="Wingdings" panose="05000000000000000000" pitchFamily="2" charset="2"/>
              <a:buChar char=""/>
            </a:pPr>
            <a:r>
              <a:rPr lang="en-GB" i="1" dirty="0">
                <a:latin typeface="Calibri" panose="020F0502020204030204" pitchFamily="34" charset="0"/>
                <a:ea typeface="Times New Roman" panose="02020603050405020304" pitchFamily="18" charset="0"/>
                <a:cs typeface="Times New Roman" panose="02020603050405020304" pitchFamily="18" charset="0"/>
              </a:rPr>
              <a:t>MG17 Proceeds of Crime (if applicable)</a:t>
            </a:r>
          </a:p>
          <a:p>
            <a:pPr marL="371429" indent="-371429">
              <a:lnSpc>
                <a:spcPct val="115000"/>
              </a:lnSpc>
              <a:buFont typeface="Wingdings" panose="05000000000000000000" pitchFamily="2" charset="2"/>
              <a:buChar char=""/>
            </a:pPr>
            <a:r>
              <a:rPr lang="en-GB" i="1" dirty="0">
                <a:latin typeface="Calibri" panose="020F0502020204030204" pitchFamily="34" charset="0"/>
                <a:ea typeface="Times New Roman" panose="02020603050405020304" pitchFamily="18" charset="0"/>
                <a:cs typeface="Times New Roman" panose="02020603050405020304" pitchFamily="18" charset="0"/>
              </a:rPr>
              <a:t>MG18 (if applicable) – offences TICs</a:t>
            </a:r>
          </a:p>
          <a:p>
            <a:pPr marL="371429" indent="-371429">
              <a:lnSpc>
                <a:spcPct val="115000"/>
              </a:lnSpc>
              <a:buFont typeface="Wingdings" panose="05000000000000000000" pitchFamily="2" charset="2"/>
              <a:buChar char=""/>
            </a:pPr>
            <a:r>
              <a:rPr lang="en-GB" i="1" dirty="0">
                <a:latin typeface="Calibri" panose="020F0502020204030204" pitchFamily="34" charset="0"/>
                <a:ea typeface="Times New Roman" panose="02020603050405020304" pitchFamily="18" charset="0"/>
                <a:cs typeface="Times New Roman" panose="02020603050405020304" pitchFamily="18" charset="0"/>
              </a:rPr>
              <a:t>MG19 (if applicable) – Compensation form</a:t>
            </a:r>
          </a:p>
          <a:p>
            <a:pPr marL="371429" indent="-371429">
              <a:lnSpc>
                <a:spcPct val="115000"/>
              </a:lnSpc>
              <a:buFont typeface="Wingdings" panose="05000000000000000000" pitchFamily="2" charset="2"/>
              <a:buChar char=""/>
            </a:pPr>
            <a:r>
              <a:rPr lang="en-GB" i="1" dirty="0">
                <a:latin typeface="Calibri" panose="020F0502020204030204" pitchFamily="34" charset="0"/>
                <a:ea typeface="Times New Roman" panose="02020603050405020304" pitchFamily="18" charset="0"/>
                <a:cs typeface="Times New Roman" panose="02020603050405020304" pitchFamily="18" charset="0"/>
              </a:rPr>
              <a:t>MG21’s (if applicable) </a:t>
            </a:r>
          </a:p>
          <a:p>
            <a:pPr marL="371429" indent="-371429">
              <a:lnSpc>
                <a:spcPct val="115000"/>
              </a:lnSpc>
              <a:buFont typeface="Wingdings" panose="05000000000000000000" pitchFamily="2" charset="2"/>
              <a:buChar char=""/>
            </a:pPr>
            <a:r>
              <a:rPr lang="en-GB" i="1" dirty="0">
                <a:latin typeface="Calibri" panose="020F0502020204030204" pitchFamily="34" charset="0"/>
                <a:ea typeface="Times New Roman" panose="02020603050405020304" pitchFamily="18" charset="0"/>
                <a:cs typeface="Times New Roman" panose="02020603050405020304" pitchFamily="18" charset="0"/>
              </a:rPr>
              <a:t>Copy of Restraining Order – if breach of RO</a:t>
            </a:r>
          </a:p>
          <a:p>
            <a:pPr marL="371429" indent="-371429">
              <a:lnSpc>
                <a:spcPct val="115000"/>
              </a:lnSpc>
              <a:buFont typeface="Wingdings" panose="05000000000000000000" pitchFamily="2" charset="2"/>
              <a:buChar char=""/>
            </a:pPr>
            <a:r>
              <a:rPr lang="en-GB" i="1" dirty="0">
                <a:latin typeface="Calibri" panose="020F0502020204030204" pitchFamily="34" charset="0"/>
                <a:ea typeface="Times New Roman" panose="02020603050405020304" pitchFamily="18" charset="0"/>
                <a:cs typeface="Times New Roman" panose="02020603050405020304" pitchFamily="18" charset="0"/>
              </a:rPr>
              <a:t>DV History – If Domestic abuse case</a:t>
            </a:r>
          </a:p>
          <a:p>
            <a:pPr marL="371429" indent="-371429">
              <a:lnSpc>
                <a:spcPct val="115000"/>
              </a:lnSpc>
              <a:buFont typeface="Wingdings" panose="05000000000000000000" pitchFamily="2" charset="2"/>
              <a:buChar char=""/>
            </a:pPr>
            <a:r>
              <a:rPr lang="en-GB" i="1" dirty="0">
                <a:latin typeface="Calibri" panose="020F0502020204030204" pitchFamily="34" charset="0"/>
                <a:ea typeface="Times New Roman" panose="02020603050405020304" pitchFamily="18" charset="0"/>
                <a:cs typeface="Times New Roman" panose="02020603050405020304" pitchFamily="18" charset="0"/>
              </a:rPr>
              <a:t>Forensic Reports (if applicable)</a:t>
            </a:r>
          </a:p>
          <a:p>
            <a:pPr marL="371429" indent="-371429">
              <a:lnSpc>
                <a:spcPct val="115000"/>
              </a:lnSpc>
              <a:buFont typeface="Wingdings" panose="05000000000000000000" pitchFamily="2" charset="2"/>
              <a:buChar char=""/>
            </a:pPr>
            <a:r>
              <a:rPr lang="en-GB" i="1" dirty="0">
                <a:latin typeface="Calibri" panose="020F0502020204030204" pitchFamily="34" charset="0"/>
                <a:ea typeface="Times New Roman" panose="02020603050405020304" pitchFamily="18" charset="0"/>
                <a:cs typeface="Times New Roman" panose="02020603050405020304" pitchFamily="18" charset="0"/>
              </a:rPr>
              <a:t>MGDD/A or MGDD/B   (if applicable) – Drink/drug drive forms </a:t>
            </a:r>
          </a:p>
          <a:p>
            <a:pPr marL="371429" indent="-371429">
              <a:lnSpc>
                <a:spcPct val="115000"/>
              </a:lnSpc>
              <a:buFont typeface="Wingdings" panose="05000000000000000000" pitchFamily="2" charset="2"/>
              <a:buChar char=""/>
            </a:pPr>
            <a:endParaRPr lang="en-GB" i="1" dirty="0">
              <a:latin typeface="Calibri" panose="020F0502020204030204" pitchFamily="34" charset="0"/>
              <a:ea typeface="Times New Roman" panose="02020603050405020304" pitchFamily="18" charset="0"/>
              <a:cs typeface="Times New Roman" panose="02020603050405020304" pitchFamily="18" charset="0"/>
            </a:endParaRPr>
          </a:p>
          <a:p>
            <a:pPr marL="990478">
              <a:lnSpc>
                <a:spcPct val="115000"/>
              </a:lnSpc>
              <a:spcAft>
                <a:spcPts val="1083"/>
              </a:spcAft>
            </a:pPr>
            <a:endParaRPr lang="en-GB" dirty="0">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39</a:t>
            </a:fld>
            <a:endParaRPr lang="en-GB"/>
          </a:p>
        </p:txBody>
      </p:sp>
    </p:spTree>
    <p:extLst>
      <p:ext uri="{BB962C8B-B14F-4D97-AF65-F5344CB8AC3E}">
        <p14:creationId xmlns:p14="http://schemas.microsoft.com/office/powerpoint/2010/main" val="24681883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occasions that Niche, CJIT/TWIF processes are down there is a contingency in place. This Contingency is only for RED Files only (seeking remand in custody)</a:t>
            </a:r>
          </a:p>
          <a:p>
            <a:endParaRPr lang="en-GB" dirty="0"/>
          </a:p>
          <a:p>
            <a:r>
              <a:rPr lang="en-GB" dirty="0">
                <a:ea typeface="Calibri" panose="020F0502020204030204" pitchFamily="34" charset="0"/>
              </a:rPr>
              <a:t>The Contingency is as follows:</a:t>
            </a:r>
          </a:p>
          <a:p>
            <a:pPr marL="371429" indent="-371429">
              <a:buFont typeface="+mj-lt"/>
              <a:buAutoNum type="arabicPeriod"/>
            </a:pPr>
            <a:r>
              <a:rPr lang="en-GB" dirty="0">
                <a:ea typeface="Calibri" panose="020F0502020204030204" pitchFamily="34" charset="0"/>
              </a:rPr>
              <a:t>Complete an offline MG3/MG3A template, available on the Justice Services</a:t>
            </a:r>
          </a:p>
          <a:p>
            <a:pPr marL="371429" indent="-371429">
              <a:buFont typeface="+mj-lt"/>
              <a:buAutoNum type="arabicPeriod"/>
            </a:pPr>
            <a:r>
              <a:rPr lang="en-GB" dirty="0">
                <a:ea typeface="Calibri" panose="020F0502020204030204" pitchFamily="34" charset="0"/>
              </a:rPr>
              <a:t>E-mail the MG3/MG3A and associated case material to </a:t>
            </a:r>
            <a:r>
              <a:rPr lang="en-GB" u="sng" dirty="0">
                <a:solidFill>
                  <a:srgbClr val="0563C1"/>
                </a:solidFill>
                <a:ea typeface="Calibri" panose="020F0502020204030204" pitchFamily="34" charset="0"/>
                <a:hlinkClick r:id="rId3"/>
              </a:rPr>
              <a:t>CPS.ChargingContingency@cps.gov.uk</a:t>
            </a:r>
            <a:r>
              <a:rPr lang="en-GB" dirty="0">
                <a:ea typeface="Calibri" panose="020F0502020204030204" pitchFamily="34" charset="0"/>
              </a:rPr>
              <a:t>, with “RED – [case URN]” in the </a:t>
            </a:r>
            <a:r>
              <a:rPr lang="en-GB" i="1" dirty="0">
                <a:ea typeface="Calibri" panose="020F0502020204030204" pitchFamily="34" charset="0"/>
              </a:rPr>
              <a:t>Subject</a:t>
            </a:r>
            <a:r>
              <a:rPr lang="en-GB" dirty="0">
                <a:ea typeface="Calibri" panose="020F0502020204030204" pitchFamily="34" charset="0"/>
              </a:rPr>
              <a:t> line of the e-mail.  The Casefile must satisfy the relevant Code Test, meet the National File Standard and be endorsed by a Supervisor.  The MG3/MG3A must include full contact details for the OIC. </a:t>
            </a:r>
          </a:p>
          <a:p>
            <a:pPr marL="371429" indent="-371429">
              <a:buFont typeface="+mj-lt"/>
              <a:buAutoNum type="arabicPeriod"/>
            </a:pPr>
            <a:r>
              <a:rPr lang="en-GB" dirty="0">
                <a:ea typeface="Calibri" panose="020F0502020204030204" pitchFamily="34" charset="0"/>
              </a:rPr>
              <a:t>Following the outage, when the TWIF is available again</a:t>
            </a:r>
            <a:r>
              <a:rPr lang="en-GB" b="1" dirty="0">
                <a:ea typeface="Calibri" panose="020F0502020204030204" pitchFamily="34" charset="0"/>
              </a:rPr>
              <a:t>, the OIC must complete a CM01 retrospectively </a:t>
            </a:r>
            <a:r>
              <a:rPr lang="en-GB" dirty="0">
                <a:ea typeface="Calibri" panose="020F0502020204030204" pitchFamily="34" charset="0"/>
              </a:rPr>
              <a:t>and request digital transfer of the casefile, including CM01, by the Hub/IST.  However, there is no requirement to submit a CM01 if an NFA decision has been received. </a:t>
            </a:r>
          </a:p>
          <a:p>
            <a:pPr marL="371429" indent="-371429">
              <a:buFont typeface="+mj-lt"/>
              <a:buAutoNum type="arabicPeriod"/>
            </a:pPr>
            <a:r>
              <a:rPr lang="en-GB" dirty="0">
                <a:ea typeface="Calibri" panose="020F0502020204030204" pitchFamily="34" charset="0"/>
              </a:rPr>
              <a:t>Green and EIA pre-charge files must be withheld until the TWIF is available again.  They must NOT be e-mailed during contingency.</a:t>
            </a:r>
          </a:p>
          <a:p>
            <a:pPr marL="371429" indent="-371429">
              <a:buFont typeface="+mj-lt"/>
              <a:buAutoNum type="arabicPeriod"/>
            </a:pPr>
            <a:endParaRPr lang="en-GB" dirty="0">
              <a:ea typeface="Calibri" panose="020F0502020204030204" pitchFamily="34" charset="0"/>
            </a:endParaRPr>
          </a:p>
          <a:p>
            <a:r>
              <a:rPr lang="en-GB" b="1" dirty="0">
                <a:ea typeface="Calibri" panose="020F0502020204030204" pitchFamily="34" charset="0"/>
              </a:rPr>
              <a:t>SOUTH WALES</a:t>
            </a:r>
          </a:p>
          <a:p>
            <a:r>
              <a:rPr lang="en-GB" dirty="0"/>
              <a:t>In South Wales this is called Operation MARS. Op MARS provides Officers with Blank Templates for the following:</a:t>
            </a:r>
            <a:br>
              <a:rPr lang="en-GB" dirty="0"/>
            </a:br>
            <a:r>
              <a:rPr lang="en-GB" dirty="0">
                <a:ea typeface="Calibri" panose="020F0502020204030204" pitchFamily="34" charset="0"/>
              </a:rPr>
              <a:t>MG3</a:t>
            </a:r>
          </a:p>
          <a:p>
            <a:r>
              <a:rPr lang="en-GB" dirty="0">
                <a:ea typeface="Calibri" panose="020F0502020204030204" pitchFamily="34" charset="0"/>
              </a:rPr>
              <a:t>MG3a</a:t>
            </a:r>
          </a:p>
          <a:p>
            <a:r>
              <a:rPr lang="en-GB" dirty="0">
                <a:ea typeface="Calibri" panose="020F0502020204030204" pitchFamily="34" charset="0"/>
              </a:rPr>
              <a:t>MG5</a:t>
            </a:r>
          </a:p>
          <a:p>
            <a:r>
              <a:rPr lang="en-GB" dirty="0">
                <a:ea typeface="Calibri" panose="020F0502020204030204" pitchFamily="34" charset="0"/>
              </a:rPr>
              <a:t>MG6</a:t>
            </a:r>
          </a:p>
          <a:p>
            <a:r>
              <a:rPr lang="en-GB" dirty="0">
                <a:ea typeface="Calibri" panose="020F0502020204030204" pitchFamily="34" charset="0"/>
              </a:rPr>
              <a:t>MG7</a:t>
            </a:r>
          </a:p>
          <a:p>
            <a:r>
              <a:rPr lang="en-GB" dirty="0">
                <a:ea typeface="Calibri" panose="020F0502020204030204" pitchFamily="34" charset="0"/>
              </a:rPr>
              <a:t>MG8</a:t>
            </a:r>
          </a:p>
          <a:p>
            <a:r>
              <a:rPr lang="en-GB" dirty="0">
                <a:ea typeface="Calibri" panose="020F0502020204030204" pitchFamily="34" charset="0"/>
              </a:rPr>
              <a:t>All MG11’s</a:t>
            </a:r>
          </a:p>
          <a:p>
            <a:r>
              <a:rPr lang="en-GB" dirty="0">
                <a:ea typeface="Calibri" panose="020F0502020204030204" pitchFamily="34" charset="0"/>
              </a:rPr>
              <a:t>DV Checklist</a:t>
            </a:r>
          </a:p>
          <a:p>
            <a:r>
              <a:rPr lang="en-GB" dirty="0">
                <a:ea typeface="Calibri" panose="020F0502020204030204" pitchFamily="34" charset="0"/>
              </a:rPr>
              <a:t>CPS Stalking and Harassment Checklist</a:t>
            </a:r>
            <a:br>
              <a:rPr lang="en-GB" dirty="0">
                <a:ea typeface="Calibri" panose="020F0502020204030204" pitchFamily="34" charset="0"/>
              </a:rPr>
            </a:br>
            <a:br>
              <a:rPr lang="en-GB" dirty="0">
                <a:ea typeface="Calibri" panose="020F0502020204030204" pitchFamily="34" charset="0"/>
              </a:rPr>
            </a:br>
            <a:r>
              <a:rPr lang="en-GB" dirty="0">
                <a:ea typeface="Calibri" panose="020F0502020204030204" pitchFamily="34" charset="0"/>
              </a:rPr>
              <a:t>The file path is: </a:t>
            </a:r>
            <a:r>
              <a:rPr lang="en-GB" u="sng" dirty="0">
                <a:solidFill>
                  <a:srgbClr val="0563C1"/>
                </a:solidFill>
                <a:ea typeface="Calibri" panose="020F0502020204030204" pitchFamily="34" charset="0"/>
                <a:hlinkClick r:id="rId4"/>
              </a:rPr>
              <a:t>https://bob.swp-rest.police.int/sorce/beacon/singlepageview.aspx?contentType=Folders&amp;row=2372&amp;SPVPrimaryMenu=5&amp;SPVReferrer=CriminalJustice</a:t>
            </a:r>
            <a:endParaRPr lang="en-GB" u="sng" dirty="0">
              <a:solidFill>
                <a:srgbClr val="0563C1"/>
              </a:solidFill>
              <a:ea typeface="Calibri" panose="020F0502020204030204" pitchFamily="34" charset="0"/>
            </a:endParaRPr>
          </a:p>
          <a:p>
            <a:endParaRPr lang="en-GB" u="sng" dirty="0">
              <a:solidFill>
                <a:srgbClr val="0563C1"/>
              </a:solidFill>
              <a:ea typeface="Calibri" panose="020F0502020204030204" pitchFamily="34" charset="0"/>
            </a:endParaRPr>
          </a:p>
          <a:p>
            <a:r>
              <a:rPr lang="en-GB" b="1" u="sng" dirty="0">
                <a:solidFill>
                  <a:srgbClr val="0563C1"/>
                </a:solidFill>
                <a:ea typeface="Calibri" panose="020F0502020204030204" pitchFamily="34" charset="0"/>
              </a:rPr>
              <a:t>GWENT</a:t>
            </a:r>
            <a:endParaRPr lang="en-GB" b="1" dirty="0">
              <a:ea typeface="Calibri" panose="020F0502020204030204" pitchFamily="34" charset="0"/>
            </a:endParaRPr>
          </a:p>
          <a:p>
            <a:r>
              <a:rPr lang="en-GB" dirty="0"/>
              <a:t>The process is the same as SWP. GWENT h</a:t>
            </a:r>
            <a:r>
              <a:rPr lang="en-GB" dirty="0">
                <a:ea typeface="Calibri" panose="020F0502020204030204" pitchFamily="34" charset="0"/>
              </a:rPr>
              <a:t>ave a file building team who will build the files for officers investigating the incident. They will then use the MG3 to submit the advice file. </a:t>
            </a:r>
          </a:p>
          <a:p>
            <a:br>
              <a:rPr lang="en-GB" dirty="0">
                <a:ea typeface="Calibri" panose="020F0502020204030204" pitchFamily="34" charset="0"/>
              </a:rPr>
            </a:br>
            <a:r>
              <a:rPr lang="en-GB" dirty="0">
                <a:ea typeface="Calibri" panose="020F0502020204030204" pitchFamily="34" charset="0"/>
              </a:rPr>
              <a:t>The current guidance is that when an officer is dealing with a crime and it is likely to go to CPS for advice on a red case they link in with a file builder who build the file whilst the officer is dealing in custody. Any issues with CJIT would be handled by the file team (who also have access to CPS).</a:t>
            </a:r>
          </a:p>
          <a:p>
            <a:br>
              <a:rPr lang="en-GB" dirty="0">
                <a:ea typeface="Calibri" panose="020F0502020204030204" pitchFamily="34" charset="0"/>
              </a:rPr>
            </a:br>
            <a:r>
              <a:rPr lang="en-GB" dirty="0">
                <a:ea typeface="Calibri" panose="020F0502020204030204" pitchFamily="34" charset="0"/>
              </a:rPr>
              <a:t>GWENT Officers will need to know about MG3/3A as if the case is between 0200 to 0700 hours there would be no cover in the file build team and if they are up against the custody clock they may have to send it themselves. Blank MG3’s are available on force forms on the beat.</a:t>
            </a:r>
          </a:p>
          <a:p>
            <a:br>
              <a:rPr lang="en-GB" dirty="0"/>
            </a:br>
            <a:r>
              <a:rPr lang="en-GB" b="1" u="sng" dirty="0"/>
              <a:t>MG3/MG3A – Only to be used as a Contingency for RED Files</a:t>
            </a:r>
            <a:br>
              <a:rPr lang="en-GB" dirty="0"/>
            </a:br>
            <a:br>
              <a:rPr lang="en-GB" dirty="0"/>
            </a:br>
            <a:r>
              <a:rPr lang="en-GB" b="1" dirty="0">
                <a:cs typeface="Arial" panose="020B0604020202020204" pitchFamily="34" charset="0"/>
              </a:rPr>
              <a:t>MG3 </a:t>
            </a:r>
            <a:r>
              <a:rPr lang="en-GB" dirty="0">
                <a:cs typeface="Arial" panose="020B0604020202020204" pitchFamily="34" charset="0"/>
              </a:rPr>
              <a:t>– For the police to provide the CPS with proposed charges and outline the circumstances.</a:t>
            </a:r>
          </a:p>
          <a:p>
            <a:pPr rtl="0"/>
            <a:r>
              <a:rPr lang="en-GB" dirty="0">
                <a:cs typeface="Arial" panose="020B0604020202020204" pitchFamily="34" charset="0"/>
              </a:rPr>
              <a:t>- </a:t>
            </a:r>
            <a:r>
              <a:rPr lang="en-GB" dirty="0"/>
              <a:t>List the material provided to the CPS</a:t>
            </a:r>
          </a:p>
          <a:p>
            <a:pPr rtl="0"/>
            <a:r>
              <a:rPr lang="en-GB" dirty="0"/>
              <a:t>- For the CPS to record charging decision or advice</a:t>
            </a:r>
          </a:p>
          <a:p>
            <a:pPr rtl="0"/>
            <a:r>
              <a:rPr lang="en-GB" dirty="0"/>
              <a:t>- For the CPS to agree an Action Plan</a:t>
            </a:r>
          </a:p>
          <a:p>
            <a:endParaRPr lang="en-GB" dirty="0">
              <a:cs typeface="Arial" panose="020B0604020202020204" pitchFamily="34" charset="0"/>
            </a:endParaRPr>
          </a:p>
          <a:p>
            <a:r>
              <a:rPr lang="en-GB" b="1" dirty="0"/>
              <a:t>MG3A</a:t>
            </a:r>
            <a:r>
              <a:rPr lang="en-GB" dirty="0"/>
              <a:t> – Explain this is a further report to CPS for a Charging Decision or advice. For the Prosecutor to record the advice/decision and/or agree any further actions required by the police.</a:t>
            </a: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40</a:t>
            </a:fld>
            <a:endParaRPr lang="en-GB"/>
          </a:p>
        </p:txBody>
      </p:sp>
    </p:spTree>
    <p:extLst>
      <p:ext uri="{BB962C8B-B14F-4D97-AF65-F5344CB8AC3E}">
        <p14:creationId xmlns:p14="http://schemas.microsoft.com/office/powerpoint/2010/main" val="37423370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2060"/>
                </a:solidFill>
                <a:cs typeface="Arial" panose="020B0604020202020204" pitchFamily="34" charset="0"/>
              </a:rPr>
              <a:t>The reports and files you submit will be checked, not only for accuracy but also for quality. You must ensure that the evidence is gathered in time and to the right standard, with the main aim being that case files are submitted correctly first time. </a:t>
            </a:r>
          </a:p>
          <a:p>
            <a:endParaRPr lang="en-GB" dirty="0">
              <a:solidFill>
                <a:srgbClr val="002060"/>
              </a:solidFill>
              <a:cs typeface="Arial" panose="020B0604020202020204" pitchFamily="34" charset="0"/>
            </a:endParaRPr>
          </a:p>
          <a:p>
            <a:r>
              <a:rPr lang="en-GB" dirty="0">
                <a:solidFill>
                  <a:srgbClr val="002060"/>
                </a:solidFill>
                <a:cs typeface="Arial" panose="020B0604020202020204" pitchFamily="34" charset="0"/>
              </a:rPr>
              <a:t>It is essential that an officer in the case or a single point of contact is clearly identified whilst the investigation is ongoing and a case file is being built. The arresting officer is not necessarily the person who deals with the detainee and compiles the case file from start to finish. For instance, an arresting officer may hand over to the hub. Either way, each individual has a responsibility for evidential accuracy and quality. </a:t>
            </a:r>
          </a:p>
          <a:p>
            <a:endParaRPr lang="en-GB" dirty="0">
              <a:cs typeface="Arial" panose="020B0604020202020204" pitchFamily="34" charset="0"/>
            </a:endParaRPr>
          </a:p>
          <a:p>
            <a:r>
              <a:rPr lang="en-GB" dirty="0">
                <a:solidFill>
                  <a:srgbClr val="002060"/>
                </a:solidFill>
                <a:cs typeface="Arial" panose="020B0604020202020204" pitchFamily="34" charset="0"/>
              </a:rPr>
              <a:t>Should you be unable to complete your files or any associated actions that may arise on time, you must always inform your supervisors immediately, who will be able to advise you on the best course of action to take and offer you appropriate advice.</a:t>
            </a:r>
          </a:p>
          <a:p>
            <a:endParaRPr lang="en-GB" dirty="0">
              <a:solidFill>
                <a:srgbClr val="002060"/>
              </a:solidFill>
              <a:cs typeface="Arial" panose="020B0604020202020204" pitchFamily="34" charset="0"/>
            </a:endParaRPr>
          </a:p>
          <a:p>
            <a:r>
              <a:rPr lang="en-GB" dirty="0">
                <a:solidFill>
                  <a:srgbClr val="002060"/>
                </a:solidFill>
                <a:cs typeface="Arial" panose="020B0604020202020204" pitchFamily="34" charset="0"/>
              </a:rPr>
              <a:t>You must always read over your submissions and check each form systematically from top to bottom, checking for any mistakes or omissions. Check your spelling for inaccuracies, as first impressions count. </a:t>
            </a:r>
          </a:p>
          <a:p>
            <a:endParaRPr lang="en-GB" dirty="0">
              <a:solidFill>
                <a:srgbClr val="002060"/>
              </a:solidFill>
              <a:cs typeface="Arial" panose="020B0604020202020204" pitchFamily="34" charset="0"/>
            </a:endParaRPr>
          </a:p>
          <a:p>
            <a:r>
              <a:rPr lang="en-GB" dirty="0">
                <a:solidFill>
                  <a:srgbClr val="002060"/>
                </a:solidFill>
                <a:cs typeface="Arial" panose="020B0604020202020204" pitchFamily="34" charset="0"/>
              </a:rPr>
              <a:t>** Please refer to Sample File Build MG Forms bundle for guidance on how to fill out **</a:t>
            </a:r>
          </a:p>
          <a:p>
            <a:r>
              <a:rPr lang="en-GB" dirty="0"/>
              <a:t> </a:t>
            </a:r>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41</a:t>
            </a:fld>
            <a:endParaRPr lang="en-GB"/>
          </a:p>
        </p:txBody>
      </p:sp>
    </p:spTree>
    <p:extLst>
      <p:ext uri="{BB962C8B-B14F-4D97-AF65-F5344CB8AC3E}">
        <p14:creationId xmlns:p14="http://schemas.microsoft.com/office/powerpoint/2010/main" val="389316126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Arial" panose="020B0604020202020204" pitchFamily="34" charset="0"/>
              </a:rPr>
              <a:t>For the police to comply with the Director of Public Prosecutions Guidance these points must be followed by the Police:</a:t>
            </a:r>
          </a:p>
          <a:p>
            <a:endParaRPr lang="en-GB" dirty="0">
              <a:cs typeface="Arial" panose="020B0604020202020204" pitchFamily="34" charset="0"/>
            </a:endParaRPr>
          </a:p>
          <a:p>
            <a:r>
              <a:rPr lang="en-GB" dirty="0">
                <a:cs typeface="Arial" panose="020B0604020202020204" pitchFamily="34" charset="0"/>
              </a:rPr>
              <a:t>REVEAL and DISCUSS each point.</a:t>
            </a:r>
          </a:p>
          <a:p>
            <a:endParaRPr lang="en-GB" dirty="0">
              <a:cs typeface="Arial" panose="020B0604020202020204" pitchFamily="34" charset="0"/>
            </a:endParaRPr>
          </a:p>
          <a:p>
            <a:pPr marL="247620" indent="-247620">
              <a:buFont typeface="+mj-lt"/>
              <a:buAutoNum type="arabicPeriod"/>
            </a:pPr>
            <a:r>
              <a:rPr lang="en-GB" dirty="0">
                <a:cs typeface="Arial" panose="020B0604020202020204" pitchFamily="34" charset="0"/>
              </a:rPr>
              <a:t>Officers must be thorough in their investigations –follow all lines of enquiry whether leading towards or away from the suspect, link in with CPIA, (see next lesson) </a:t>
            </a:r>
          </a:p>
          <a:p>
            <a:pPr marL="247620" indent="-247620">
              <a:buFont typeface="+mj-lt"/>
              <a:buAutoNum type="arabicPeriod"/>
            </a:pPr>
            <a:r>
              <a:rPr lang="en-GB" dirty="0">
                <a:cs typeface="Arial" panose="020B0604020202020204" pitchFamily="34" charset="0"/>
              </a:rPr>
              <a:t>The police report must be fair, balanced and accurate.  The Court, CPS and defence will view this document and it must show the facts of the case.</a:t>
            </a:r>
          </a:p>
          <a:p>
            <a:pPr marL="247620" indent="-247620">
              <a:buFont typeface="+mj-lt"/>
              <a:buAutoNum type="arabicPeriod"/>
            </a:pPr>
            <a:r>
              <a:rPr lang="en-GB" dirty="0">
                <a:cs typeface="Arial" panose="020B0604020202020204" pitchFamily="34" charset="0"/>
              </a:rPr>
              <a:t>Time scales must be complied with and accuracy ensured when preparing files for court.</a:t>
            </a:r>
          </a:p>
          <a:p>
            <a:pPr marL="247620" indent="-247620">
              <a:buFont typeface="+mj-lt"/>
              <a:buAutoNum type="arabicPeriod"/>
            </a:pPr>
            <a:r>
              <a:rPr lang="en-GB" dirty="0">
                <a:cs typeface="Arial" panose="020B0604020202020204" pitchFamily="34" charset="0"/>
              </a:rPr>
              <a:t>CPS to do this</a:t>
            </a:r>
          </a:p>
          <a:p>
            <a:pPr marL="247620" indent="-247620">
              <a:buFont typeface="+mj-lt"/>
              <a:buAutoNum type="arabicPeriod"/>
            </a:pPr>
            <a:r>
              <a:rPr lang="en-GB" dirty="0">
                <a:cs typeface="Arial" panose="020B0604020202020204" pitchFamily="34" charset="0"/>
              </a:rPr>
              <a:t>Expect your supervisor to scrutinise your files – take pride in your paperwork.</a:t>
            </a:r>
          </a:p>
          <a:p>
            <a:endParaRPr lang="en-GB" dirty="0"/>
          </a:p>
          <a:p>
            <a:endParaRPr lang="en-GB" dirty="0"/>
          </a:p>
        </p:txBody>
      </p:sp>
      <p:sp>
        <p:nvSpPr>
          <p:cNvPr id="4" name="Slide Number Placeholder 3"/>
          <p:cNvSpPr>
            <a:spLocks noGrp="1"/>
          </p:cNvSpPr>
          <p:nvPr>
            <p:ph type="sldNum" sz="quarter" idx="10"/>
          </p:nvPr>
        </p:nvSpPr>
        <p:spPr/>
        <p:txBody>
          <a:bodyPr/>
          <a:lstStyle/>
          <a:p>
            <a:fld id="{5B5D8F71-7CDB-46D3-959A-2FE3D659045E}" type="slidenum">
              <a:rPr lang="en-GB" smtClean="0"/>
              <a:t>42</a:t>
            </a:fld>
            <a:endParaRPr lang="en-GB"/>
          </a:p>
        </p:txBody>
      </p:sp>
    </p:spTree>
    <p:extLst>
      <p:ext uri="{BB962C8B-B14F-4D97-AF65-F5344CB8AC3E}">
        <p14:creationId xmlns:p14="http://schemas.microsoft.com/office/powerpoint/2010/main" val="236927892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MG5 writing exercise to be completed during afternoon of session.</a:t>
            </a:r>
          </a:p>
        </p:txBody>
      </p:sp>
      <p:sp>
        <p:nvSpPr>
          <p:cNvPr id="4" name="Slide Number Placeholder 3"/>
          <p:cNvSpPr>
            <a:spLocks noGrp="1"/>
          </p:cNvSpPr>
          <p:nvPr>
            <p:ph type="sldNum" sz="quarter" idx="10"/>
          </p:nvPr>
        </p:nvSpPr>
        <p:spPr/>
        <p:txBody>
          <a:bodyPr/>
          <a:lstStyle/>
          <a:p>
            <a:fld id="{9399293F-F3C1-4DBE-9ABE-39D87F4D905F}" type="slidenum">
              <a:rPr lang="en-GB" smtClean="0"/>
              <a:t>43</a:t>
            </a:fld>
            <a:endParaRPr lang="en-GB"/>
          </a:p>
        </p:txBody>
      </p:sp>
    </p:spTree>
    <p:extLst>
      <p:ext uri="{BB962C8B-B14F-4D97-AF65-F5344CB8AC3E}">
        <p14:creationId xmlns:p14="http://schemas.microsoft.com/office/powerpoint/2010/main" val="4253855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50815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45828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5959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64398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10/05/2023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88309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10/05/2023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28042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10/05/2023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48104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19573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11893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84298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964626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10/05/2023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10/05/2023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927039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10/05/2023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8.png"/><Relationship Id="rId5" Type="http://schemas.openxmlformats.org/officeDocument/2006/relationships/diagramQuickStyle" Target="../diagrams/quickStyle1.xml"/><Relationship Id="rId10" Type="http://schemas.openxmlformats.org/officeDocument/2006/relationships/image" Target="../media/image7.jpg"/><Relationship Id="rId4" Type="http://schemas.openxmlformats.org/officeDocument/2006/relationships/diagramLayout" Target="../diagrams/layout1.xml"/><Relationship Id="rId9"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image" Target="../media/image8.png"/><Relationship Id="rId5" Type="http://schemas.openxmlformats.org/officeDocument/2006/relationships/diagramQuickStyle" Target="../diagrams/quickStyle2.xml"/><Relationship Id="rId10" Type="http://schemas.openxmlformats.org/officeDocument/2006/relationships/image" Target="../media/image7.jpg"/><Relationship Id="rId4" Type="http://schemas.openxmlformats.org/officeDocument/2006/relationships/diagramLayout" Target="../diagrams/layout2.xml"/><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13" Type="http://schemas.openxmlformats.org/officeDocument/2006/relationships/image" Target="../media/image8.png"/><Relationship Id="rId3" Type="http://schemas.openxmlformats.org/officeDocument/2006/relationships/image" Target="../media/image9.png"/><Relationship Id="rId7" Type="http://schemas.openxmlformats.org/officeDocument/2006/relationships/diagramQuickStyle" Target="../diagrams/quickStyle3.xml"/><Relationship Id="rId12"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Layout" Target="../diagrams/layout3.xml"/><Relationship Id="rId11" Type="http://schemas.openxmlformats.org/officeDocument/2006/relationships/image" Target="../media/image6.png"/><Relationship Id="rId5" Type="http://schemas.openxmlformats.org/officeDocument/2006/relationships/diagramData" Target="../diagrams/data3.xml"/><Relationship Id="rId10" Type="http://schemas.openxmlformats.org/officeDocument/2006/relationships/image" Target="../media/image5.png"/><Relationship Id="rId4" Type="http://schemas.openxmlformats.org/officeDocument/2006/relationships/hyperlink" Target="https://youtu.be/8rRSZFcc25E" TargetMode="Externa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4.xml"/><Relationship Id="rId11" Type="http://schemas.openxmlformats.org/officeDocument/2006/relationships/image" Target="../media/image8.png"/><Relationship Id="rId5" Type="http://schemas.openxmlformats.org/officeDocument/2006/relationships/diagramQuickStyle" Target="../diagrams/quickStyle4.xml"/><Relationship Id="rId10" Type="http://schemas.openxmlformats.org/officeDocument/2006/relationships/image" Target="../media/image7.jpg"/><Relationship Id="rId4" Type="http://schemas.openxmlformats.org/officeDocument/2006/relationships/diagramLayout" Target="../diagrams/layout4.xml"/><Relationship Id="rId9"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image" Target="../media/image8.png"/><Relationship Id="rId5" Type="http://schemas.openxmlformats.org/officeDocument/2006/relationships/diagramQuickStyle" Target="../diagrams/quickStyle5.xml"/><Relationship Id="rId10" Type="http://schemas.openxmlformats.org/officeDocument/2006/relationships/image" Target="../media/image7.jpg"/><Relationship Id="rId4" Type="http://schemas.openxmlformats.org/officeDocument/2006/relationships/diagramLayout" Target="../diagrams/layout5.xml"/><Relationship Id="rId9"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6.xml"/><Relationship Id="rId11" Type="http://schemas.openxmlformats.org/officeDocument/2006/relationships/image" Target="../media/image8.png"/><Relationship Id="rId5" Type="http://schemas.openxmlformats.org/officeDocument/2006/relationships/diagramQuickStyle" Target="../diagrams/quickStyle6.xml"/><Relationship Id="rId10" Type="http://schemas.openxmlformats.org/officeDocument/2006/relationships/image" Target="../media/image7.jpg"/><Relationship Id="rId4" Type="http://schemas.openxmlformats.org/officeDocument/2006/relationships/diagramLayout" Target="../diagrams/layout6.xml"/><Relationship Id="rId9"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3.png"/><Relationship Id="rId7" Type="http://schemas.openxmlformats.org/officeDocument/2006/relationships/image" Target="../media/image7.jp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7.xml"/><Relationship Id="rId11" Type="http://schemas.openxmlformats.org/officeDocument/2006/relationships/image" Target="../media/image8.png"/><Relationship Id="rId5" Type="http://schemas.openxmlformats.org/officeDocument/2006/relationships/diagramQuickStyle" Target="../diagrams/quickStyle7.xml"/><Relationship Id="rId10" Type="http://schemas.openxmlformats.org/officeDocument/2006/relationships/image" Target="../media/image7.jpg"/><Relationship Id="rId4" Type="http://schemas.openxmlformats.org/officeDocument/2006/relationships/diagramLayout" Target="../diagrams/layout7.xml"/><Relationship Id="rId9"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8.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8.xml"/><Relationship Id="rId11" Type="http://schemas.openxmlformats.org/officeDocument/2006/relationships/image" Target="../media/image8.png"/><Relationship Id="rId5" Type="http://schemas.openxmlformats.org/officeDocument/2006/relationships/diagramQuickStyle" Target="../diagrams/quickStyle8.xml"/><Relationship Id="rId10" Type="http://schemas.openxmlformats.org/officeDocument/2006/relationships/image" Target="../media/image7.jpg"/><Relationship Id="rId4" Type="http://schemas.openxmlformats.org/officeDocument/2006/relationships/diagramLayout" Target="../diagrams/layout8.xml"/><Relationship Id="rId9" Type="http://schemas.openxmlformats.org/officeDocument/2006/relationships/image" Target="../media/image6.png"/></Relationships>
</file>

<file path=ppt/slides/_rels/slide4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1.png"/><Relationship Id="rId7" Type="http://schemas.openxmlformats.org/officeDocument/2006/relationships/image" Target="../media/image7.jp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7.png"/></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8.pn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60155" y="4838383"/>
            <a:ext cx="7287298" cy="1477328"/>
          </a:xfrm>
          <a:prstGeom prst="rect">
            <a:avLst/>
          </a:prstGeom>
          <a:no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Case File</a:t>
            </a:r>
            <a:b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Preparation</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2" name="TextBox 1">
            <a:extLst>
              <a:ext uri="{FF2B5EF4-FFF2-40B4-BE49-F238E27FC236}">
                <a16:creationId xmlns:a16="http://schemas.microsoft.com/office/drawing/2014/main" id="{112B3420-4B3C-7223-0BE1-1DA6E3FFC528}"/>
              </a:ext>
            </a:extLst>
          </p:cNvPr>
          <p:cNvSpPr txBox="1"/>
          <p:nvPr/>
        </p:nvSpPr>
        <p:spPr>
          <a:xfrm>
            <a:off x="11844987" y="6608951"/>
            <a:ext cx="388248" cy="246221"/>
          </a:xfrm>
          <a:prstGeom prst="rect">
            <a:avLst/>
          </a:prstGeom>
          <a:noFill/>
        </p:spPr>
        <p:txBody>
          <a:bodyPr wrap="none" rtlCol="0">
            <a:spAutoFit/>
          </a:bodyPr>
          <a:lstStyle/>
          <a:p>
            <a:r>
              <a:rPr lang="en-GB" sz="1000" dirty="0">
                <a:solidFill>
                  <a:schemeClr val="bg1"/>
                </a:solidFill>
              </a:rPr>
              <a:t>V10</a:t>
            </a:r>
            <a:endParaRPr lang="en-GB" dirty="0">
              <a:solidFill>
                <a:schemeClr val="bg1"/>
              </a:solidFill>
            </a:endParaRPr>
          </a:p>
        </p:txBody>
      </p:sp>
      <p:pic>
        <p:nvPicPr>
          <p:cNvPr id="6" name="Picture 5" descr="A picture containing tool, office supplies, everyday carry, office instrument&#10;&#10;Description automatically generated">
            <a:extLst>
              <a:ext uri="{FF2B5EF4-FFF2-40B4-BE49-F238E27FC236}">
                <a16:creationId xmlns:a16="http://schemas.microsoft.com/office/drawing/2014/main" id="{398E3483-FCA0-31EF-D872-4DF3B4BFBE36}"/>
              </a:ext>
            </a:extLst>
          </p:cNvPr>
          <p:cNvPicPr>
            <a:picLocks noChangeAspect="1"/>
          </p:cNvPicPr>
          <p:nvPr/>
        </p:nvPicPr>
        <p:blipFill>
          <a:blip r:embed="rId4">
            <a:duotone>
              <a:prstClr val="black"/>
              <a:schemeClr val="accent5">
                <a:tint val="45000"/>
                <a:satMod val="400000"/>
              </a:schemeClr>
            </a:duotone>
            <a:extLst>
              <a:ext uri="{28A0092B-C50C-407E-A947-70E740481C1C}">
                <a14:useLocalDpi xmlns:a14="http://schemas.microsoft.com/office/drawing/2010/main" val="0"/>
              </a:ext>
            </a:extLst>
          </a:blip>
          <a:stretch>
            <a:fillRect/>
          </a:stretch>
        </p:blipFill>
        <p:spPr>
          <a:xfrm>
            <a:off x="1041861" y="1723275"/>
            <a:ext cx="2805743" cy="2098462"/>
          </a:xfrm>
          <a:prstGeom prst="parallelogram">
            <a:avLst/>
          </a:prstGeom>
        </p:spPr>
      </p:pic>
      <p:pic>
        <p:nvPicPr>
          <p:cNvPr id="9" name="Picture 8" descr="A picture containing indoor, shelf, inventory, warehouse&#10;&#10;Description automatically generated">
            <a:extLst>
              <a:ext uri="{FF2B5EF4-FFF2-40B4-BE49-F238E27FC236}">
                <a16:creationId xmlns:a16="http://schemas.microsoft.com/office/drawing/2014/main" id="{FAB1FCB2-B08F-E693-310D-4F3DAA3F6252}"/>
              </a:ext>
            </a:extLst>
          </p:cNvPr>
          <p:cNvPicPr>
            <a:picLocks noChangeAspect="1"/>
          </p:cNvPicPr>
          <p:nvPr/>
        </p:nvPicPr>
        <p:blipFill rotWithShape="1">
          <a:blip r:embed="rId5">
            <a:duotone>
              <a:prstClr val="black"/>
              <a:schemeClr val="accent1">
                <a:tint val="45000"/>
                <a:satMod val="400000"/>
              </a:schemeClr>
            </a:duotone>
            <a:extLst>
              <a:ext uri="{BEBA8EAE-BF5A-486C-A8C5-ECC9F3942E4B}">
                <a14:imgProps xmlns:a14="http://schemas.microsoft.com/office/drawing/2010/main">
                  <a14:imgLayer r:embed="rId6">
                    <a14:imgEffect>
                      <a14:colorTemperature colorTemp="11500"/>
                    </a14:imgEffect>
                    <a14:imgEffect>
                      <a14:brightnessContrast bright="-20000" contrast="-20000"/>
                    </a14:imgEffect>
                  </a14:imgLayer>
                </a14:imgProps>
              </a:ext>
              <a:ext uri="{28A0092B-C50C-407E-A947-70E740481C1C}">
                <a14:useLocalDpi xmlns:a14="http://schemas.microsoft.com/office/drawing/2010/main" val="0"/>
              </a:ext>
            </a:extLst>
          </a:blip>
          <a:srcRect l="19819" t="480" r="6884" b="-480"/>
          <a:stretch/>
        </p:blipFill>
        <p:spPr>
          <a:xfrm>
            <a:off x="4140200" y="626523"/>
            <a:ext cx="4749800" cy="4317365"/>
          </a:xfrm>
          <a:prstGeom prst="parallelogram">
            <a:avLst>
              <a:gd name="adj" fmla="val 19705"/>
            </a:avLst>
          </a:prstGeom>
        </p:spPr>
      </p:pic>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070610" y="180304"/>
            <a:ext cx="9992342" cy="800263"/>
          </a:xfrm>
          <a:prstGeom prst="rect">
            <a:avLst/>
          </a:prstGeom>
          <a:solidFill>
            <a:srgbClr val="00206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sz="3600" b="1" dirty="0">
                <a:solidFill>
                  <a:schemeClr val="bg1"/>
                </a:solidFill>
                <a:latin typeface="+mn-lt"/>
              </a:rPr>
              <a:t>Skills required for effective case management:</a:t>
            </a:r>
          </a:p>
        </p:txBody>
      </p:sp>
      <p:sp>
        <p:nvSpPr>
          <p:cNvPr id="4" name="Oval 3"/>
          <p:cNvSpPr/>
          <p:nvPr/>
        </p:nvSpPr>
        <p:spPr>
          <a:xfrm>
            <a:off x="551863" y="1456704"/>
            <a:ext cx="2800350" cy="1181100"/>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2060"/>
                </a:solidFill>
              </a:rPr>
              <a:t>Communication</a:t>
            </a:r>
          </a:p>
        </p:txBody>
      </p:sp>
      <p:sp>
        <p:nvSpPr>
          <p:cNvPr id="5" name="Oval 4"/>
          <p:cNvSpPr/>
          <p:nvPr/>
        </p:nvSpPr>
        <p:spPr>
          <a:xfrm>
            <a:off x="4600281" y="1437256"/>
            <a:ext cx="2781300" cy="1181100"/>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2060"/>
                </a:solidFill>
              </a:rPr>
              <a:t>Time Management </a:t>
            </a:r>
          </a:p>
        </p:txBody>
      </p:sp>
      <p:sp>
        <p:nvSpPr>
          <p:cNvPr id="6" name="Oval 5"/>
          <p:cNvSpPr/>
          <p:nvPr/>
        </p:nvSpPr>
        <p:spPr>
          <a:xfrm>
            <a:off x="8629650" y="1437256"/>
            <a:ext cx="2800350" cy="1181100"/>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2060"/>
                </a:solidFill>
              </a:rPr>
              <a:t>Technical Skills </a:t>
            </a:r>
          </a:p>
        </p:txBody>
      </p:sp>
      <p:sp>
        <p:nvSpPr>
          <p:cNvPr id="7" name="Oval 6"/>
          <p:cNvSpPr/>
          <p:nvPr/>
        </p:nvSpPr>
        <p:spPr>
          <a:xfrm>
            <a:off x="800100" y="3113941"/>
            <a:ext cx="2800350" cy="1181100"/>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2060"/>
                </a:solidFill>
              </a:rPr>
              <a:t>Organised </a:t>
            </a:r>
          </a:p>
        </p:txBody>
      </p:sp>
      <p:sp>
        <p:nvSpPr>
          <p:cNvPr id="8" name="Oval 7"/>
          <p:cNvSpPr/>
          <p:nvPr/>
        </p:nvSpPr>
        <p:spPr>
          <a:xfrm>
            <a:off x="4678680" y="3113941"/>
            <a:ext cx="2800350" cy="118110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2060"/>
                </a:solidFill>
              </a:rPr>
              <a:t>Honesty &amp; Integrity</a:t>
            </a:r>
          </a:p>
        </p:txBody>
      </p:sp>
      <p:sp>
        <p:nvSpPr>
          <p:cNvPr id="9" name="Oval 8"/>
          <p:cNvSpPr/>
          <p:nvPr/>
        </p:nvSpPr>
        <p:spPr>
          <a:xfrm>
            <a:off x="8629650" y="3240535"/>
            <a:ext cx="2800350" cy="1181100"/>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2060"/>
                </a:solidFill>
              </a:rPr>
              <a:t>Knowledge</a:t>
            </a:r>
          </a:p>
        </p:txBody>
      </p:sp>
      <p:sp>
        <p:nvSpPr>
          <p:cNvPr id="10" name="Oval 9"/>
          <p:cNvSpPr/>
          <p:nvPr/>
        </p:nvSpPr>
        <p:spPr>
          <a:xfrm>
            <a:off x="1952038" y="4606274"/>
            <a:ext cx="2800350" cy="1181100"/>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2060"/>
                </a:solidFill>
              </a:rPr>
              <a:t>Critical thinker &amp; Problem Solver </a:t>
            </a:r>
          </a:p>
        </p:txBody>
      </p:sp>
      <p:sp>
        <p:nvSpPr>
          <p:cNvPr id="11" name="Oval 10"/>
          <p:cNvSpPr/>
          <p:nvPr/>
        </p:nvSpPr>
        <p:spPr>
          <a:xfrm>
            <a:off x="7454998" y="4606274"/>
            <a:ext cx="2800350" cy="1181100"/>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2060"/>
                </a:solidFill>
              </a:rPr>
              <a:t>Writing </a:t>
            </a:r>
          </a:p>
        </p:txBody>
      </p:sp>
      <p:grpSp>
        <p:nvGrpSpPr>
          <p:cNvPr id="2" name="Group 1">
            <a:extLst>
              <a:ext uri="{FF2B5EF4-FFF2-40B4-BE49-F238E27FC236}">
                <a16:creationId xmlns:a16="http://schemas.microsoft.com/office/drawing/2014/main" id="{F3E98F75-4E4B-130F-3A88-A67AAE110372}"/>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B44A3C0C-8252-F858-21BC-51507F4395A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C22A5262-0E35-1F31-6D08-F126DC48CA6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B990E045-0A86-5CCB-4750-10B145BC3F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38133998-FB61-4E2E-3A79-8AD84937A99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783EA2E6-B860-4A3B-0DA5-B6CC16DF68ED}"/>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EA5CECCA-1C9D-DBAD-5E9B-4BAD1539709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484342" y="136557"/>
            <a:ext cx="9473945" cy="69982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sz="3600" b="1" dirty="0">
                <a:solidFill>
                  <a:schemeClr val="bg1"/>
                </a:solidFill>
                <a:latin typeface="+mn-lt"/>
              </a:rPr>
              <a:t>How does a case get to court?</a:t>
            </a:r>
          </a:p>
        </p:txBody>
      </p:sp>
      <p:graphicFrame>
        <p:nvGraphicFramePr>
          <p:cNvPr id="4" name="Diagram 3">
            <a:extLst>
              <a:ext uri="{FF2B5EF4-FFF2-40B4-BE49-F238E27FC236}">
                <a16:creationId xmlns:a16="http://schemas.microsoft.com/office/drawing/2014/main" id="{E1F64055-FEFE-4634-BD7B-61BF351C9C09}"/>
              </a:ext>
            </a:extLst>
          </p:cNvPr>
          <p:cNvGraphicFramePr/>
          <p:nvPr>
            <p:extLst>
              <p:ext uri="{D42A27DB-BD31-4B8C-83A1-F6EECF244321}">
                <p14:modId xmlns:p14="http://schemas.microsoft.com/office/powerpoint/2010/main" val="3724099233"/>
              </p:ext>
            </p:extLst>
          </p:nvPr>
        </p:nvGraphicFramePr>
        <p:xfrm>
          <a:off x="2039730" y="857855"/>
          <a:ext cx="8112539" cy="51422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
            <a:extLst>
              <a:ext uri="{FF2B5EF4-FFF2-40B4-BE49-F238E27FC236}">
                <a16:creationId xmlns:a16="http://schemas.microsoft.com/office/drawing/2014/main" id="{36504999-CF69-7127-5009-A8C0227C267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A2416A7E-37B1-4C7F-6AA0-D372CD7D8D61}"/>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38378166-EF40-FF6A-D6E0-51F46F3DEE5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DFD733A2-7B17-D0AA-359E-9BA7E8A769C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8C76C90B-D1D6-75CE-5F57-EDD35907D9B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EC0D788-A5FF-5D79-2A88-186D97FC07F3}"/>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E9A4C2CF-AC6C-60A8-0F74-339F9DFD444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36716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40DFD1C3-C4F1-41CD-8B9D-73298C0915C5}"/>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A33987E1-64BC-4ECA-8D46-AF68BADE563C}"/>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882DE654-8F26-4693-876E-8C45CC562FC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B689B74A-B89A-4628-8F51-277992999F8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33E20DE4-E06E-45CA-A4DD-CD374524FBEA}"/>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1CEF7C35-F5D8-4934-90BC-469247798254}"/>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graphicEl>
                                              <a:dgm id="{1D678AAD-0A4B-4C15-80D7-43F6FD9370F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89317" y="387441"/>
            <a:ext cx="10616566" cy="595650"/>
          </a:xfrm>
          <a:prstGeom prst="rect">
            <a:avLst/>
          </a:prstGeom>
          <a:solidFill>
            <a:srgbClr val="00206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b="1" dirty="0">
                <a:solidFill>
                  <a:schemeClr val="bg1"/>
                </a:solidFill>
                <a:latin typeface="+mn-lt"/>
              </a:rPr>
              <a:t>Who Decides to Charge/Prosecute?</a:t>
            </a:r>
          </a:p>
        </p:txBody>
      </p:sp>
      <p:sp>
        <p:nvSpPr>
          <p:cNvPr id="3" name="Rounded Rectangle 2"/>
          <p:cNvSpPr/>
          <p:nvPr/>
        </p:nvSpPr>
        <p:spPr>
          <a:xfrm>
            <a:off x="2556510" y="1684317"/>
            <a:ext cx="2971800" cy="1447800"/>
          </a:xfrm>
          <a:prstGeom prst="roundRect">
            <a:avLst/>
          </a:prstGeom>
          <a:solidFill>
            <a:schemeClr val="accent2">
              <a:lumMod val="60000"/>
              <a:lumOff val="40000"/>
            </a:schemeClr>
          </a:solid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a:solidFill>
                  <a:schemeClr val="tx1"/>
                </a:solidFill>
              </a:rPr>
              <a:t>Police</a:t>
            </a:r>
            <a:r>
              <a:rPr lang="en-GB" sz="2400" dirty="0">
                <a:solidFill>
                  <a:schemeClr val="bg1"/>
                </a:solidFill>
              </a:rPr>
              <a:t> </a:t>
            </a:r>
          </a:p>
        </p:txBody>
      </p:sp>
      <p:sp>
        <p:nvSpPr>
          <p:cNvPr id="4" name="Rounded Rectangle 3"/>
          <p:cNvSpPr/>
          <p:nvPr/>
        </p:nvSpPr>
        <p:spPr>
          <a:xfrm>
            <a:off x="4433874" y="3590390"/>
            <a:ext cx="2971800" cy="1447800"/>
          </a:xfrm>
          <a:prstGeom prst="roundRect">
            <a:avLst/>
          </a:prstGeom>
          <a:solidFill>
            <a:schemeClr val="accent2">
              <a:lumMod val="60000"/>
              <a:lumOff val="40000"/>
            </a:schemeClr>
          </a:solid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b="1" dirty="0">
                <a:solidFill>
                  <a:schemeClr val="tx1"/>
                </a:solidFill>
              </a:rPr>
              <a:t>Director of Public Prosecution </a:t>
            </a:r>
          </a:p>
          <a:p>
            <a:pPr algn="ctr"/>
            <a:r>
              <a:rPr lang="en-GB" sz="2400" b="1" dirty="0">
                <a:solidFill>
                  <a:schemeClr val="tx1"/>
                </a:solidFill>
              </a:rPr>
              <a:t>(DPP) </a:t>
            </a:r>
          </a:p>
        </p:txBody>
      </p:sp>
      <p:sp>
        <p:nvSpPr>
          <p:cNvPr id="5" name="Rounded Rectangle 4"/>
          <p:cNvSpPr/>
          <p:nvPr/>
        </p:nvSpPr>
        <p:spPr>
          <a:xfrm>
            <a:off x="6051782" y="1684317"/>
            <a:ext cx="2971800" cy="1447800"/>
          </a:xfrm>
          <a:prstGeom prst="roundRect">
            <a:avLst/>
          </a:prstGeom>
          <a:solidFill>
            <a:schemeClr val="accent2">
              <a:lumMod val="60000"/>
              <a:lumOff val="40000"/>
            </a:schemeClr>
          </a:solid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b="1" dirty="0">
                <a:solidFill>
                  <a:schemeClr val="tx1"/>
                </a:solidFill>
              </a:rPr>
              <a:t>Crown Prosecution Service </a:t>
            </a:r>
          </a:p>
          <a:p>
            <a:pPr algn="ctr"/>
            <a:r>
              <a:rPr lang="en-GB" sz="2400" b="1" dirty="0">
                <a:solidFill>
                  <a:schemeClr val="tx1"/>
                </a:solidFill>
              </a:rPr>
              <a:t>(CPS) </a:t>
            </a:r>
          </a:p>
        </p:txBody>
      </p:sp>
      <p:grpSp>
        <p:nvGrpSpPr>
          <p:cNvPr id="6" name="Group 5">
            <a:extLst>
              <a:ext uri="{FF2B5EF4-FFF2-40B4-BE49-F238E27FC236}">
                <a16:creationId xmlns:a16="http://schemas.microsoft.com/office/drawing/2014/main" id="{DE60F71F-291D-4860-4DAE-6E803C4EDE66}"/>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49098775-D7E5-A8E9-2665-861239D454D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54CD7933-D461-9A79-3256-C5BADB13833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1FE2F72D-3FF7-F16F-4182-F5C3C90084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EEEE784C-E0B7-F00B-C369-F20C1686986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69E953B4-0594-F0E7-019D-1FFBCABA351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3A553DCF-3F95-B109-F1A2-5BC4A2E4CF2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346934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208314" y="128789"/>
            <a:ext cx="10025744" cy="792511"/>
          </a:xfrm>
          <a:prstGeom prst="rect">
            <a:avLst/>
          </a:prstGeom>
          <a:solidFill>
            <a:srgbClr val="002060"/>
          </a:solidFill>
        </p:spPr>
        <p:txBody>
          <a:bodyP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70000"/>
              </a:lnSpc>
              <a:defRPr/>
            </a:pPr>
            <a:r>
              <a:rPr lang="en-GB" sz="5400" b="1" dirty="0">
                <a:solidFill>
                  <a:schemeClr val="bg1"/>
                </a:solidFill>
                <a:latin typeface="+mn-lt"/>
              </a:rPr>
              <a:t>When can the Police make the decision to Charge?</a:t>
            </a:r>
          </a:p>
        </p:txBody>
      </p:sp>
      <p:graphicFrame>
        <p:nvGraphicFramePr>
          <p:cNvPr id="5" name="Diagram 4">
            <a:extLst>
              <a:ext uri="{FF2B5EF4-FFF2-40B4-BE49-F238E27FC236}">
                <a16:creationId xmlns:a16="http://schemas.microsoft.com/office/drawing/2014/main" id="{88339FBD-3CD0-4A5A-99AE-1775FE6FD667}"/>
              </a:ext>
            </a:extLst>
          </p:cNvPr>
          <p:cNvGraphicFramePr/>
          <p:nvPr>
            <p:extLst>
              <p:ext uri="{D42A27DB-BD31-4B8C-83A1-F6EECF244321}">
                <p14:modId xmlns:p14="http://schemas.microsoft.com/office/powerpoint/2010/main" val="2967199648"/>
              </p:ext>
            </p:extLst>
          </p:nvPr>
        </p:nvGraphicFramePr>
        <p:xfrm>
          <a:off x="1355143" y="1085865"/>
          <a:ext cx="9878915" cy="47482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
            <a:extLst>
              <a:ext uri="{FF2B5EF4-FFF2-40B4-BE49-F238E27FC236}">
                <a16:creationId xmlns:a16="http://schemas.microsoft.com/office/drawing/2014/main" id="{23A9A4E7-5D82-6D63-1330-C7B4B333375F}"/>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FC6E595B-FE62-95B9-CC51-4970E3EFC680}"/>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29A166B3-221C-A9D4-B84F-64EFD52F241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037318E1-D45A-C62D-2F04-1328E998B5D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42E8690D-CF84-39DB-4CFC-8281E11F662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4DBD59A3-5523-7337-8680-4E9078214AF3}"/>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92A2F94C-10A8-1AC1-6A70-47765A985763}"/>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94177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831AEDFD-E343-4662-A8ED-AF5B1E18DFB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81C9D88F-A8C2-4AFF-B135-7EC2790E787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83A6A6CF-52B7-4FEA-935C-62231CB4477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838200" y="232193"/>
            <a:ext cx="10515600" cy="572736"/>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All other cases the Charging Authority is: </a:t>
            </a:r>
            <a:endParaRPr lang="en-GB" sz="3600" dirty="0">
              <a:solidFill>
                <a:schemeClr val="bg1"/>
              </a:solidFill>
              <a:latin typeface="+mn-lt"/>
            </a:endParaRPr>
          </a:p>
        </p:txBody>
      </p:sp>
      <p:pic>
        <p:nvPicPr>
          <p:cNvPr id="3" name="Content Placeholder 9"/>
          <p:cNvPicPr>
            <a:picLocks noChangeAspect="1"/>
          </p:cNvPicPr>
          <p:nvPr/>
        </p:nvPicPr>
        <p:blipFill rotWithShape="1">
          <a:blip r:embed="rId3"/>
          <a:srcRect l="10843" r="9853"/>
          <a:stretch/>
        </p:blipFill>
        <p:spPr>
          <a:xfrm>
            <a:off x="1732546" y="1690688"/>
            <a:ext cx="3677653" cy="3175158"/>
          </a:xfrm>
          <a:prstGeom prst="rect">
            <a:avLst/>
          </a:prstGeom>
        </p:spPr>
      </p:pic>
      <p:sp>
        <p:nvSpPr>
          <p:cNvPr id="5" name="Rectangle 4"/>
          <p:cNvSpPr/>
          <p:nvPr/>
        </p:nvSpPr>
        <p:spPr>
          <a:xfrm>
            <a:off x="2149757" y="5395694"/>
            <a:ext cx="3143460" cy="369332"/>
          </a:xfrm>
          <a:prstGeom prst="rect">
            <a:avLst/>
          </a:prstGeom>
        </p:spPr>
        <p:txBody>
          <a:bodyPr wrap="square">
            <a:spAutoFit/>
          </a:bodyPr>
          <a:lstStyle/>
          <a:p>
            <a:r>
              <a:rPr lang="en-GB" u="sng" dirty="0">
                <a:hlinkClick r:id="rId4"/>
              </a:rPr>
              <a:t>https://youtu.be/8rRSZFcc25E</a:t>
            </a:r>
            <a:endParaRPr lang="en-GB" dirty="0">
              <a:hlinkClick r:id="rId4"/>
            </a:endParaRPr>
          </a:p>
        </p:txBody>
      </p:sp>
      <p:graphicFrame>
        <p:nvGraphicFramePr>
          <p:cNvPr id="6" name="Diagram 5">
            <a:extLst>
              <a:ext uri="{FF2B5EF4-FFF2-40B4-BE49-F238E27FC236}">
                <a16:creationId xmlns:a16="http://schemas.microsoft.com/office/drawing/2014/main" id="{D82799B8-6FFA-440A-BC2A-E7D1F427866E}"/>
              </a:ext>
            </a:extLst>
          </p:cNvPr>
          <p:cNvGraphicFramePr/>
          <p:nvPr>
            <p:extLst>
              <p:ext uri="{D42A27DB-BD31-4B8C-83A1-F6EECF244321}">
                <p14:modId xmlns:p14="http://schemas.microsoft.com/office/powerpoint/2010/main" val="2867031962"/>
              </p:ext>
            </p:extLst>
          </p:nvPr>
        </p:nvGraphicFramePr>
        <p:xfrm>
          <a:off x="5624029" y="982884"/>
          <a:ext cx="6053070" cy="489223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4" name="Group 3">
            <a:extLst>
              <a:ext uri="{FF2B5EF4-FFF2-40B4-BE49-F238E27FC236}">
                <a16:creationId xmlns:a16="http://schemas.microsoft.com/office/drawing/2014/main" id="{46333617-6CB0-BC72-0B4D-ACB19FC7D8E5}"/>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22330A41-DACB-FA4E-F823-B123E19B5669}"/>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222E4D59-D55C-1B64-F337-A2B72675056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03CAAC38-C7B2-672C-72D0-F690ABDFA03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FC394940-6848-2C42-F55B-F84AD59F490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9E48BF59-7BDE-3FBA-3A6C-2869FF9A5DA5}"/>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C664B159-A492-FD56-498F-4200B89AAE99}"/>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824880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3F582738-72C3-4C34-A37C-6EBF21A5940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CC152642-CC72-4B33-B335-EB09FE10A761}"/>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6"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208313" y="135754"/>
            <a:ext cx="10025744" cy="59358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sz="3600" b="1" dirty="0">
                <a:solidFill>
                  <a:schemeClr val="bg1"/>
                </a:solidFill>
                <a:latin typeface="+mn-lt"/>
              </a:rPr>
              <a:t>The Full Code Test</a:t>
            </a:r>
            <a:endParaRPr lang="en-GB" sz="5400" b="1" dirty="0">
              <a:solidFill>
                <a:schemeClr val="bg1"/>
              </a:solidFill>
              <a:latin typeface="+mn-lt"/>
            </a:endParaRPr>
          </a:p>
        </p:txBody>
      </p:sp>
      <p:sp>
        <p:nvSpPr>
          <p:cNvPr id="3" name="Rectangle 2"/>
          <p:cNvSpPr/>
          <p:nvPr/>
        </p:nvSpPr>
        <p:spPr>
          <a:xfrm>
            <a:off x="1777973" y="855073"/>
            <a:ext cx="8886423" cy="5021055"/>
          </a:xfrm>
          <a:prstGeom prst="rect">
            <a:avLst/>
          </a:prstGeom>
          <a:solidFill>
            <a:schemeClr val="accent2">
              <a:lumMod val="60000"/>
              <a:lumOff val="40000"/>
            </a:schemeClr>
          </a:solidFill>
        </p:spPr>
        <p:txBody>
          <a:bodyPr wrap="square">
            <a:spAutoFit/>
          </a:bodyPr>
          <a:lstStyle/>
          <a:p>
            <a:pPr algn="ctr">
              <a:lnSpc>
                <a:spcPct val="150000"/>
              </a:lnSpc>
              <a:defRPr/>
            </a:pPr>
            <a:r>
              <a:rPr lang="en-GB" sz="2400" dirty="0"/>
              <a:t>Before a decision to charge is made, the </a:t>
            </a:r>
            <a:r>
              <a:rPr lang="en-GB" sz="2400" b="1" dirty="0"/>
              <a:t>CPS</a:t>
            </a:r>
            <a:r>
              <a:rPr lang="en-GB" sz="2400" dirty="0"/>
              <a:t> or a </a:t>
            </a:r>
            <a:r>
              <a:rPr lang="en-GB" sz="2400" b="1" dirty="0"/>
              <a:t>Police Officer</a:t>
            </a:r>
            <a:r>
              <a:rPr lang="en-GB" sz="2400" dirty="0"/>
              <a:t> of at least the rank of </a:t>
            </a:r>
            <a:r>
              <a:rPr lang="en-GB" sz="2400" b="1" dirty="0"/>
              <a:t>Sergeant</a:t>
            </a:r>
            <a:r>
              <a:rPr lang="en-GB" sz="2400" dirty="0"/>
              <a:t> should consider the </a:t>
            </a:r>
            <a:r>
              <a:rPr lang="en-GB" sz="2400" b="1" u="sng" dirty="0"/>
              <a:t>Full Code Test</a:t>
            </a:r>
            <a:r>
              <a:rPr lang="en-GB" sz="2400" dirty="0"/>
              <a:t>.</a:t>
            </a:r>
          </a:p>
          <a:p>
            <a:pPr algn="ctr">
              <a:lnSpc>
                <a:spcPct val="150000"/>
              </a:lnSpc>
              <a:defRPr/>
            </a:pPr>
            <a:r>
              <a:rPr lang="en-GB" sz="2400" dirty="0"/>
              <a:t>That is:</a:t>
            </a:r>
          </a:p>
          <a:p>
            <a:pPr algn="ctr">
              <a:lnSpc>
                <a:spcPct val="150000"/>
              </a:lnSpc>
              <a:defRPr/>
            </a:pPr>
            <a:r>
              <a:rPr lang="en-GB" sz="2400" dirty="0"/>
              <a:t>The </a:t>
            </a:r>
            <a:r>
              <a:rPr lang="en-GB" sz="2400" b="1" u="sng" dirty="0"/>
              <a:t>evidential stage</a:t>
            </a:r>
            <a:r>
              <a:rPr lang="en-GB" sz="2400" dirty="0"/>
              <a:t>; followed by</a:t>
            </a:r>
          </a:p>
          <a:p>
            <a:pPr algn="ctr">
              <a:lnSpc>
                <a:spcPct val="150000"/>
              </a:lnSpc>
              <a:defRPr/>
            </a:pPr>
            <a:r>
              <a:rPr lang="en-GB" sz="2400" dirty="0"/>
              <a:t>The </a:t>
            </a:r>
            <a:r>
              <a:rPr lang="en-GB" sz="2400" b="1" u="sng" dirty="0"/>
              <a:t>public interest</a:t>
            </a:r>
            <a:r>
              <a:rPr lang="en-GB" sz="2400" b="1" dirty="0"/>
              <a:t> </a:t>
            </a:r>
            <a:r>
              <a:rPr lang="en-GB" sz="2400" dirty="0"/>
              <a:t>stage </a:t>
            </a:r>
          </a:p>
          <a:p>
            <a:pPr algn="ctr">
              <a:lnSpc>
                <a:spcPct val="150000"/>
              </a:lnSpc>
              <a:defRPr/>
            </a:pPr>
            <a:r>
              <a:rPr lang="en-GB" sz="2400" b="1" u="sng" dirty="0"/>
              <a:t>BOTH must be met</a:t>
            </a:r>
          </a:p>
          <a:p>
            <a:pPr algn="ctr">
              <a:lnSpc>
                <a:spcPct val="150000"/>
              </a:lnSpc>
              <a:defRPr/>
            </a:pPr>
            <a:r>
              <a:rPr lang="en-GB" sz="2400" dirty="0"/>
              <a:t>If either or both of the criteria are not met then the police must make the decision to ‘No Further Action’ (NFA) and the case will not proceed either as a Police Charging Decision or referred to the CPS.</a:t>
            </a:r>
          </a:p>
        </p:txBody>
      </p:sp>
      <p:grpSp>
        <p:nvGrpSpPr>
          <p:cNvPr id="4" name="Group 3">
            <a:extLst>
              <a:ext uri="{FF2B5EF4-FFF2-40B4-BE49-F238E27FC236}">
                <a16:creationId xmlns:a16="http://schemas.microsoft.com/office/drawing/2014/main" id="{FF282346-EAB2-46D0-9F3D-985395B3B28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0353C4-6677-35AA-EDE1-829697EAE09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49DAA8E6-775A-1297-A776-8A50A406497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0F65989-AA10-F1B3-5DBC-68B6A2D045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C2610BD0-59E9-9087-3F3D-C13DBC97288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20EDE80C-14AD-C188-D06A-A140B559D65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2E426373-697C-A55F-E4DB-AB95FF523B3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80361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1D5AB912-5510-468B-84DE-80AE9A08DF95}"/>
              </a:ext>
            </a:extLst>
          </p:cNvPr>
          <p:cNvSpPr/>
          <p:nvPr/>
        </p:nvSpPr>
        <p:spPr>
          <a:xfrm>
            <a:off x="514350" y="857757"/>
            <a:ext cx="10885599" cy="1729068"/>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3338950" y="177061"/>
            <a:ext cx="5290865" cy="595650"/>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sz="3600" b="1" dirty="0">
                <a:solidFill>
                  <a:schemeClr val="bg1"/>
                </a:solidFill>
                <a:latin typeface="+mn-lt"/>
              </a:rPr>
              <a:t>Threshold Test</a:t>
            </a:r>
          </a:p>
        </p:txBody>
      </p:sp>
      <p:sp>
        <p:nvSpPr>
          <p:cNvPr id="7" name="TextBox 6">
            <a:extLst>
              <a:ext uri="{FF2B5EF4-FFF2-40B4-BE49-F238E27FC236}">
                <a16:creationId xmlns:a16="http://schemas.microsoft.com/office/drawing/2014/main" id="{9094E87C-6FD8-425D-855C-43D6E539419E}"/>
              </a:ext>
            </a:extLst>
          </p:cNvPr>
          <p:cNvSpPr txBox="1"/>
          <p:nvPr/>
        </p:nvSpPr>
        <p:spPr>
          <a:xfrm>
            <a:off x="792052" y="971133"/>
            <a:ext cx="10306478" cy="1631216"/>
          </a:xfrm>
          <a:prstGeom prst="rect">
            <a:avLst/>
          </a:prstGeom>
          <a:solidFill>
            <a:schemeClr val="accent2">
              <a:lumMod val="60000"/>
              <a:lumOff val="40000"/>
            </a:schemeClr>
          </a:solidFill>
        </p:spPr>
        <p:txBody>
          <a:bodyPr wrap="square">
            <a:spAutoFit/>
          </a:bodyPr>
          <a:lstStyle/>
          <a:p>
            <a:pPr algn="ctr"/>
            <a:r>
              <a:rPr lang="en-GB" sz="2000" b="0" i="0" dirty="0">
                <a:effectLst/>
              </a:rPr>
              <a:t>The Threshold Test is intended to apply to a very limited range of cases where the Full Code Test cannot be met but the overall seriousness or circumstances of the case justify the making of an immediate charging decision, and there are substantial grounds to object to bail.</a:t>
            </a:r>
          </a:p>
          <a:p>
            <a:pPr algn="ctr"/>
            <a:br>
              <a:rPr lang="en-GB" sz="2000" dirty="0"/>
            </a:br>
            <a:r>
              <a:rPr lang="en-GB" sz="2000" dirty="0"/>
              <a:t>5 conditions must be met - </a:t>
            </a:r>
          </a:p>
        </p:txBody>
      </p:sp>
      <p:sp>
        <p:nvSpPr>
          <p:cNvPr id="14" name="Rectangle 13">
            <a:extLst>
              <a:ext uri="{FF2B5EF4-FFF2-40B4-BE49-F238E27FC236}">
                <a16:creationId xmlns:a16="http://schemas.microsoft.com/office/drawing/2014/main" id="{7A1851E6-5E6E-E028-13F8-50450F63FCA0}"/>
              </a:ext>
            </a:extLst>
          </p:cNvPr>
          <p:cNvSpPr/>
          <p:nvPr/>
        </p:nvSpPr>
        <p:spPr>
          <a:xfrm>
            <a:off x="1197735" y="2621676"/>
            <a:ext cx="10015471" cy="3463613"/>
          </a:xfrm>
          <a:prstGeom prst="rect">
            <a:avLst/>
          </a:prstGeom>
          <a:noFill/>
        </p:spPr>
      </p:sp>
      <p:sp>
        <p:nvSpPr>
          <p:cNvPr id="15" name="Freeform: Shape 14">
            <a:extLst>
              <a:ext uri="{FF2B5EF4-FFF2-40B4-BE49-F238E27FC236}">
                <a16:creationId xmlns:a16="http://schemas.microsoft.com/office/drawing/2014/main" id="{E0905095-E3D9-13E2-51C1-AFB9AF50CF7D}"/>
              </a:ext>
            </a:extLst>
          </p:cNvPr>
          <p:cNvSpPr/>
          <p:nvPr/>
        </p:nvSpPr>
        <p:spPr>
          <a:xfrm>
            <a:off x="1948895" y="2692828"/>
            <a:ext cx="2660359" cy="1596215"/>
          </a:xfrm>
          <a:custGeom>
            <a:avLst/>
            <a:gdLst>
              <a:gd name="connsiteX0" fmla="*/ 0 w 2660359"/>
              <a:gd name="connsiteY0" fmla="*/ 0 h 1596215"/>
              <a:gd name="connsiteX1" fmla="*/ 2660359 w 2660359"/>
              <a:gd name="connsiteY1" fmla="*/ 0 h 1596215"/>
              <a:gd name="connsiteX2" fmla="*/ 2660359 w 2660359"/>
              <a:gd name="connsiteY2" fmla="*/ 1596215 h 1596215"/>
              <a:gd name="connsiteX3" fmla="*/ 0 w 2660359"/>
              <a:gd name="connsiteY3" fmla="*/ 1596215 h 1596215"/>
              <a:gd name="connsiteX4" fmla="*/ 0 w 2660359"/>
              <a:gd name="connsiteY4" fmla="*/ 0 h 159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0359" h="1596215">
                <a:moveTo>
                  <a:pt x="0" y="0"/>
                </a:moveTo>
                <a:lnTo>
                  <a:pt x="2660359" y="0"/>
                </a:lnTo>
                <a:lnTo>
                  <a:pt x="2660359" y="1596215"/>
                </a:lnTo>
                <a:lnTo>
                  <a:pt x="0" y="1596215"/>
                </a:lnTo>
                <a:lnTo>
                  <a:pt x="0" y="0"/>
                </a:lnTo>
                <a:close/>
              </a:path>
            </a:pathLst>
          </a:custGeom>
          <a:solidFill>
            <a:schemeClr val="accent2">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dirty="0">
                <a:solidFill>
                  <a:schemeClr val="tx1"/>
                </a:solidFill>
              </a:rPr>
              <a:t>1. There are </a:t>
            </a:r>
            <a:r>
              <a:rPr lang="en-GB" sz="1700" b="1" i="0" u="sng" kern="1200" dirty="0">
                <a:solidFill>
                  <a:schemeClr val="tx1"/>
                </a:solidFill>
              </a:rPr>
              <a:t>reasonable grounds to suspect </a:t>
            </a:r>
            <a:r>
              <a:rPr lang="en-GB" sz="1700" b="0" i="0" kern="1200" dirty="0">
                <a:solidFill>
                  <a:schemeClr val="tx1"/>
                </a:solidFill>
              </a:rPr>
              <a:t>that the person to be charged has committed the offence</a:t>
            </a:r>
            <a:endParaRPr lang="en-GB" sz="1700" kern="1200" dirty="0">
              <a:solidFill>
                <a:schemeClr val="tx1"/>
              </a:solidFill>
            </a:endParaRPr>
          </a:p>
        </p:txBody>
      </p:sp>
      <p:sp>
        <p:nvSpPr>
          <p:cNvPr id="16" name="Freeform: Shape 15">
            <a:extLst>
              <a:ext uri="{FF2B5EF4-FFF2-40B4-BE49-F238E27FC236}">
                <a16:creationId xmlns:a16="http://schemas.microsoft.com/office/drawing/2014/main" id="{A71CC3E9-B0F7-14DE-CBB4-CE65333300DB}"/>
              </a:ext>
            </a:extLst>
          </p:cNvPr>
          <p:cNvSpPr/>
          <p:nvPr/>
        </p:nvSpPr>
        <p:spPr>
          <a:xfrm>
            <a:off x="4875290" y="2692828"/>
            <a:ext cx="2660359" cy="1596215"/>
          </a:xfrm>
          <a:custGeom>
            <a:avLst/>
            <a:gdLst>
              <a:gd name="connsiteX0" fmla="*/ 0 w 2660359"/>
              <a:gd name="connsiteY0" fmla="*/ 0 h 1596215"/>
              <a:gd name="connsiteX1" fmla="*/ 2660359 w 2660359"/>
              <a:gd name="connsiteY1" fmla="*/ 0 h 1596215"/>
              <a:gd name="connsiteX2" fmla="*/ 2660359 w 2660359"/>
              <a:gd name="connsiteY2" fmla="*/ 1596215 h 1596215"/>
              <a:gd name="connsiteX3" fmla="*/ 0 w 2660359"/>
              <a:gd name="connsiteY3" fmla="*/ 1596215 h 1596215"/>
              <a:gd name="connsiteX4" fmla="*/ 0 w 2660359"/>
              <a:gd name="connsiteY4" fmla="*/ 0 h 159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0359" h="1596215">
                <a:moveTo>
                  <a:pt x="0" y="0"/>
                </a:moveTo>
                <a:lnTo>
                  <a:pt x="2660359" y="0"/>
                </a:lnTo>
                <a:lnTo>
                  <a:pt x="2660359" y="1596215"/>
                </a:lnTo>
                <a:lnTo>
                  <a:pt x="0" y="1596215"/>
                </a:lnTo>
                <a:lnTo>
                  <a:pt x="0" y="0"/>
                </a:lnTo>
                <a:close/>
              </a:path>
            </a:pathLst>
          </a:custGeom>
          <a:solidFill>
            <a:schemeClr val="accent2">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dirty="0">
                <a:solidFill>
                  <a:schemeClr val="tx1"/>
                </a:solidFill>
              </a:rPr>
              <a:t>2. Further evidence can be obtained to provide a realistic prospect of conviction</a:t>
            </a:r>
            <a:endParaRPr lang="en-GB" sz="1700" kern="1200" dirty="0">
              <a:solidFill>
                <a:schemeClr val="tx1"/>
              </a:solidFill>
            </a:endParaRPr>
          </a:p>
        </p:txBody>
      </p:sp>
      <p:sp>
        <p:nvSpPr>
          <p:cNvPr id="17" name="Freeform: Shape 16">
            <a:extLst>
              <a:ext uri="{FF2B5EF4-FFF2-40B4-BE49-F238E27FC236}">
                <a16:creationId xmlns:a16="http://schemas.microsoft.com/office/drawing/2014/main" id="{9DC84398-007A-5068-B969-3AF2BE7BCADE}"/>
              </a:ext>
            </a:extLst>
          </p:cNvPr>
          <p:cNvSpPr/>
          <p:nvPr/>
        </p:nvSpPr>
        <p:spPr>
          <a:xfrm>
            <a:off x="7801686" y="2692828"/>
            <a:ext cx="2660359" cy="1596215"/>
          </a:xfrm>
          <a:custGeom>
            <a:avLst/>
            <a:gdLst>
              <a:gd name="connsiteX0" fmla="*/ 0 w 2660359"/>
              <a:gd name="connsiteY0" fmla="*/ 0 h 1596215"/>
              <a:gd name="connsiteX1" fmla="*/ 2660359 w 2660359"/>
              <a:gd name="connsiteY1" fmla="*/ 0 h 1596215"/>
              <a:gd name="connsiteX2" fmla="*/ 2660359 w 2660359"/>
              <a:gd name="connsiteY2" fmla="*/ 1596215 h 1596215"/>
              <a:gd name="connsiteX3" fmla="*/ 0 w 2660359"/>
              <a:gd name="connsiteY3" fmla="*/ 1596215 h 1596215"/>
              <a:gd name="connsiteX4" fmla="*/ 0 w 2660359"/>
              <a:gd name="connsiteY4" fmla="*/ 0 h 159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0359" h="1596215">
                <a:moveTo>
                  <a:pt x="0" y="0"/>
                </a:moveTo>
                <a:lnTo>
                  <a:pt x="2660359" y="0"/>
                </a:lnTo>
                <a:lnTo>
                  <a:pt x="2660359" y="1596215"/>
                </a:lnTo>
                <a:lnTo>
                  <a:pt x="0" y="1596215"/>
                </a:lnTo>
                <a:lnTo>
                  <a:pt x="0" y="0"/>
                </a:lnTo>
                <a:close/>
              </a:path>
            </a:pathLst>
          </a:custGeom>
          <a:solidFill>
            <a:schemeClr val="accent2">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dirty="0">
                <a:solidFill>
                  <a:schemeClr val="tx1"/>
                </a:solidFill>
              </a:rPr>
              <a:t>3. The seriousness or the circumstances of the case justifies the making of an </a:t>
            </a:r>
            <a:r>
              <a:rPr lang="en-GB" sz="1700" b="1" i="0" u="sng" kern="1200" dirty="0">
                <a:solidFill>
                  <a:schemeClr val="tx1"/>
                </a:solidFill>
              </a:rPr>
              <a:t>immediate charging decision</a:t>
            </a:r>
            <a:endParaRPr lang="en-GB" sz="1700" b="1" u="sng" kern="1200" dirty="0">
              <a:solidFill>
                <a:schemeClr val="tx1"/>
              </a:solidFill>
            </a:endParaRPr>
          </a:p>
        </p:txBody>
      </p:sp>
      <p:sp>
        <p:nvSpPr>
          <p:cNvPr id="18" name="Freeform: Shape 17">
            <a:extLst>
              <a:ext uri="{FF2B5EF4-FFF2-40B4-BE49-F238E27FC236}">
                <a16:creationId xmlns:a16="http://schemas.microsoft.com/office/drawing/2014/main" id="{A24866DA-BD34-2B51-0A35-96AF164FD054}"/>
              </a:ext>
            </a:extLst>
          </p:cNvPr>
          <p:cNvSpPr/>
          <p:nvPr/>
        </p:nvSpPr>
        <p:spPr>
          <a:xfrm>
            <a:off x="3412093" y="4395060"/>
            <a:ext cx="2660359" cy="1596215"/>
          </a:xfrm>
          <a:custGeom>
            <a:avLst/>
            <a:gdLst>
              <a:gd name="connsiteX0" fmla="*/ 0 w 2660359"/>
              <a:gd name="connsiteY0" fmla="*/ 0 h 1596215"/>
              <a:gd name="connsiteX1" fmla="*/ 2660359 w 2660359"/>
              <a:gd name="connsiteY1" fmla="*/ 0 h 1596215"/>
              <a:gd name="connsiteX2" fmla="*/ 2660359 w 2660359"/>
              <a:gd name="connsiteY2" fmla="*/ 1596215 h 1596215"/>
              <a:gd name="connsiteX3" fmla="*/ 0 w 2660359"/>
              <a:gd name="connsiteY3" fmla="*/ 1596215 h 1596215"/>
              <a:gd name="connsiteX4" fmla="*/ 0 w 2660359"/>
              <a:gd name="connsiteY4" fmla="*/ 0 h 159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0359" h="1596215">
                <a:moveTo>
                  <a:pt x="0" y="0"/>
                </a:moveTo>
                <a:lnTo>
                  <a:pt x="2660359" y="0"/>
                </a:lnTo>
                <a:lnTo>
                  <a:pt x="2660359" y="1596215"/>
                </a:lnTo>
                <a:lnTo>
                  <a:pt x="0" y="1596215"/>
                </a:lnTo>
                <a:lnTo>
                  <a:pt x="0" y="0"/>
                </a:lnTo>
                <a:close/>
              </a:path>
            </a:pathLst>
          </a:custGeom>
          <a:solidFill>
            <a:schemeClr val="accent2">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dirty="0">
                <a:solidFill>
                  <a:schemeClr val="tx1"/>
                </a:solidFill>
              </a:rPr>
              <a:t>4. There are continuing substantial grounds to </a:t>
            </a:r>
            <a:r>
              <a:rPr lang="en-GB" sz="1700" b="1" i="0" u="sng" kern="1200" dirty="0">
                <a:solidFill>
                  <a:schemeClr val="tx1"/>
                </a:solidFill>
              </a:rPr>
              <a:t>object to bail in accordance with the Bail Act 1976 </a:t>
            </a:r>
            <a:r>
              <a:rPr lang="en-GB" sz="1700" b="0" i="0" kern="1200" dirty="0">
                <a:solidFill>
                  <a:schemeClr val="tx1"/>
                </a:solidFill>
              </a:rPr>
              <a:t>and in all the circumstances of the case it is proper to do so</a:t>
            </a:r>
            <a:endParaRPr lang="en-GB" sz="1700" kern="1200" dirty="0">
              <a:solidFill>
                <a:schemeClr val="tx1"/>
              </a:solidFill>
            </a:endParaRPr>
          </a:p>
        </p:txBody>
      </p:sp>
      <p:sp>
        <p:nvSpPr>
          <p:cNvPr id="19" name="Freeform: Shape 18">
            <a:extLst>
              <a:ext uri="{FF2B5EF4-FFF2-40B4-BE49-F238E27FC236}">
                <a16:creationId xmlns:a16="http://schemas.microsoft.com/office/drawing/2014/main" id="{9DE32126-4328-7B8E-ABFA-ADDDEBBB4FAB}"/>
              </a:ext>
            </a:extLst>
          </p:cNvPr>
          <p:cNvSpPr/>
          <p:nvPr/>
        </p:nvSpPr>
        <p:spPr>
          <a:xfrm>
            <a:off x="6338488" y="4395060"/>
            <a:ext cx="2660359" cy="1596215"/>
          </a:xfrm>
          <a:custGeom>
            <a:avLst/>
            <a:gdLst>
              <a:gd name="connsiteX0" fmla="*/ 0 w 2660359"/>
              <a:gd name="connsiteY0" fmla="*/ 0 h 1596215"/>
              <a:gd name="connsiteX1" fmla="*/ 2660359 w 2660359"/>
              <a:gd name="connsiteY1" fmla="*/ 0 h 1596215"/>
              <a:gd name="connsiteX2" fmla="*/ 2660359 w 2660359"/>
              <a:gd name="connsiteY2" fmla="*/ 1596215 h 1596215"/>
              <a:gd name="connsiteX3" fmla="*/ 0 w 2660359"/>
              <a:gd name="connsiteY3" fmla="*/ 1596215 h 1596215"/>
              <a:gd name="connsiteX4" fmla="*/ 0 w 2660359"/>
              <a:gd name="connsiteY4" fmla="*/ 0 h 159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0359" h="1596215">
                <a:moveTo>
                  <a:pt x="0" y="0"/>
                </a:moveTo>
                <a:lnTo>
                  <a:pt x="2660359" y="0"/>
                </a:lnTo>
                <a:lnTo>
                  <a:pt x="2660359" y="1596215"/>
                </a:lnTo>
                <a:lnTo>
                  <a:pt x="0" y="1596215"/>
                </a:lnTo>
                <a:lnTo>
                  <a:pt x="0" y="0"/>
                </a:lnTo>
                <a:close/>
              </a:path>
            </a:pathLst>
          </a:custGeom>
          <a:solidFill>
            <a:schemeClr val="accent2">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dirty="0">
                <a:solidFill>
                  <a:schemeClr val="tx1"/>
                </a:solidFill>
              </a:rPr>
              <a:t>5. It is in the </a:t>
            </a:r>
            <a:r>
              <a:rPr lang="en-GB" sz="1700" b="1" i="0" u="sng" kern="1200" dirty="0">
                <a:solidFill>
                  <a:schemeClr val="tx1"/>
                </a:solidFill>
              </a:rPr>
              <a:t>public interest </a:t>
            </a:r>
            <a:r>
              <a:rPr lang="en-GB" sz="1700" b="0" i="0" kern="1200" dirty="0">
                <a:solidFill>
                  <a:schemeClr val="tx1"/>
                </a:solidFill>
              </a:rPr>
              <a:t>to charge the suspect</a:t>
            </a:r>
            <a:endParaRPr lang="en-GB" sz="1700" kern="1200" dirty="0">
              <a:solidFill>
                <a:schemeClr val="tx1"/>
              </a:solidFill>
            </a:endParaRPr>
          </a:p>
        </p:txBody>
      </p:sp>
      <p:grpSp>
        <p:nvGrpSpPr>
          <p:cNvPr id="4" name="Group 3">
            <a:extLst>
              <a:ext uri="{FF2B5EF4-FFF2-40B4-BE49-F238E27FC236}">
                <a16:creationId xmlns:a16="http://schemas.microsoft.com/office/drawing/2014/main" id="{6CB82431-7935-BBFA-4B30-4FBEE037A3E7}"/>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F2671B00-0568-D4ED-0097-973DC6BF668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8DFD3732-94E1-C9EA-07EC-F2DC5E7559E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3A650281-99E9-339D-43FF-95326CC36B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9345B9C0-5EDC-35D0-6F1F-4E771D343FF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DA5607CB-40C7-44FD-1B66-A18B7CCC7AEE}"/>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3D1A597B-55CE-2D3F-9F88-91B04F0613D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51248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15EE4FA-CAC3-49A5-A1C0-F89AB2CFE35F}"/>
              </a:ext>
            </a:extLst>
          </p:cNvPr>
          <p:cNvSpPr/>
          <p:nvPr/>
        </p:nvSpPr>
        <p:spPr>
          <a:xfrm>
            <a:off x="713166" y="1307206"/>
            <a:ext cx="10765668" cy="3693319"/>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4"/>
          <p:cNvSpPr txBox="1">
            <a:spLocks/>
          </p:cNvSpPr>
          <p:nvPr/>
        </p:nvSpPr>
        <p:spPr>
          <a:xfrm>
            <a:off x="3757839" y="351972"/>
            <a:ext cx="4272643" cy="62547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bg1"/>
                </a:solidFill>
                <a:latin typeface="+mn-lt"/>
              </a:rPr>
              <a:t>Case File Building</a:t>
            </a:r>
          </a:p>
        </p:txBody>
      </p:sp>
      <p:sp>
        <p:nvSpPr>
          <p:cNvPr id="3" name="Rectangle 2"/>
          <p:cNvSpPr/>
          <p:nvPr/>
        </p:nvSpPr>
        <p:spPr>
          <a:xfrm>
            <a:off x="713166" y="1307206"/>
            <a:ext cx="10765668" cy="3693319"/>
          </a:xfrm>
          <a:prstGeom prst="rect">
            <a:avLst/>
          </a:prstGeom>
        </p:spPr>
        <p:txBody>
          <a:bodyPr wrap="square">
            <a:spAutoFit/>
          </a:bodyPr>
          <a:lstStyle/>
          <a:p>
            <a:r>
              <a:rPr lang="en-GB" sz="2400" dirty="0"/>
              <a:t>Case file building potentially begins each time an incident occurs. You will be responsible for investigating offences and completing prosecution case files of evidence.</a:t>
            </a:r>
          </a:p>
          <a:p>
            <a:endParaRPr lang="en-GB" sz="2400" dirty="0"/>
          </a:p>
          <a:p>
            <a:r>
              <a:rPr lang="en-GB" sz="2400" dirty="0"/>
              <a:t>You will start to build a potential case file as soon as you seize potential evidence at a scene or search of a person, record a crime or take a statement at the beginning of an investigation and you will retain all the documents during the investigation.</a:t>
            </a:r>
          </a:p>
          <a:p>
            <a:endParaRPr lang="en-GB" sz="2400" dirty="0"/>
          </a:p>
          <a:p>
            <a:r>
              <a:rPr lang="en-GB" sz="2400" dirty="0"/>
              <a:t>Ultimately, if necessary, you will prepare a case file for submission to the CPS. </a:t>
            </a:r>
          </a:p>
          <a:p>
            <a:endParaRPr lang="en-GB" dirty="0">
              <a:solidFill>
                <a:srgbClr val="002060"/>
              </a:solidFill>
            </a:endParaRPr>
          </a:p>
        </p:txBody>
      </p:sp>
      <p:grpSp>
        <p:nvGrpSpPr>
          <p:cNvPr id="4" name="Group 3">
            <a:extLst>
              <a:ext uri="{FF2B5EF4-FFF2-40B4-BE49-F238E27FC236}">
                <a16:creationId xmlns:a16="http://schemas.microsoft.com/office/drawing/2014/main" id="{95193E18-F5C7-31D7-EB31-CB60BE538086}"/>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6D131E06-0557-24B7-0167-AB454DBDCF8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3F298575-67B0-A0B1-397C-EA6EDF05450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60C403AE-CDE9-4F32-C6D9-BCB2486FE6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4686ACF0-3631-A85F-2113-52861858D38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84B5ED8B-9697-E0F4-A62D-1ECEDB65532E}"/>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6017925-8E59-49DA-2790-F7088A098A5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816999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2B2816D-C934-46CA-B979-B18C4912F789}"/>
              </a:ext>
            </a:extLst>
          </p:cNvPr>
          <p:cNvSpPr/>
          <p:nvPr/>
        </p:nvSpPr>
        <p:spPr>
          <a:xfrm>
            <a:off x="1141188" y="1183985"/>
            <a:ext cx="9909621" cy="452473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3935183" y="224181"/>
            <a:ext cx="4321629" cy="608953"/>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bg1"/>
                </a:solidFill>
                <a:latin typeface="+mn-lt"/>
              </a:rPr>
              <a:t>Case File Building</a:t>
            </a:r>
          </a:p>
        </p:txBody>
      </p:sp>
      <p:sp>
        <p:nvSpPr>
          <p:cNvPr id="3" name="Rectangle 2"/>
          <p:cNvSpPr/>
          <p:nvPr/>
        </p:nvSpPr>
        <p:spPr>
          <a:xfrm>
            <a:off x="1141186" y="1264874"/>
            <a:ext cx="9909622" cy="4431983"/>
          </a:xfrm>
          <a:prstGeom prst="rect">
            <a:avLst/>
          </a:prstGeom>
        </p:spPr>
        <p:txBody>
          <a:bodyPr wrap="square">
            <a:spAutoFit/>
          </a:bodyPr>
          <a:lstStyle/>
          <a:p>
            <a:r>
              <a:rPr lang="en-GB" sz="2400" dirty="0"/>
              <a:t>The amount of information required for a full file of evidence is considerable, to compile this on every occasion, for low level and simple cases would be very time consuming. It would consist of up to 21 different forms to complete.</a:t>
            </a:r>
          </a:p>
          <a:p>
            <a:endParaRPr lang="en-GB" sz="2400" dirty="0"/>
          </a:p>
          <a:p>
            <a:r>
              <a:rPr lang="en-GB" sz="2400" dirty="0"/>
              <a:t>This carries a cost and time implication</a:t>
            </a:r>
          </a:p>
          <a:p>
            <a:endParaRPr lang="en-GB" sz="2400" dirty="0"/>
          </a:p>
          <a:p>
            <a:r>
              <a:rPr lang="en-GB" sz="2400" dirty="0">
                <a:sym typeface="Helvetica Light"/>
              </a:rPr>
              <a:t>Why would we complete all these if we expect the defendant to plead guilty at first hearing….. The case will never progress to a trial!</a:t>
            </a:r>
          </a:p>
          <a:p>
            <a:endParaRPr lang="en-GB" sz="2400" dirty="0">
              <a:sym typeface="Helvetica Light"/>
            </a:endParaRPr>
          </a:p>
          <a:p>
            <a:r>
              <a:rPr lang="en-GB" sz="2400" dirty="0">
                <a:sym typeface="Helvetica Light"/>
              </a:rPr>
              <a:t>So a system called streamline is in place, - where if police anticipate a guilty plea we only submit certain forms. </a:t>
            </a:r>
            <a:r>
              <a:rPr lang="en-GB" sz="2400" dirty="0"/>
              <a:t>This saves time and money.</a:t>
            </a:r>
            <a:endParaRPr lang="en-GB" sz="2400" dirty="0">
              <a:sym typeface="Helvetica Light"/>
            </a:endParaRPr>
          </a:p>
          <a:p>
            <a:endParaRPr lang="en-GB" dirty="0">
              <a:solidFill>
                <a:srgbClr val="002060"/>
              </a:solidFill>
            </a:endParaRPr>
          </a:p>
        </p:txBody>
      </p:sp>
      <p:grpSp>
        <p:nvGrpSpPr>
          <p:cNvPr id="4" name="Group 3">
            <a:extLst>
              <a:ext uri="{FF2B5EF4-FFF2-40B4-BE49-F238E27FC236}">
                <a16:creationId xmlns:a16="http://schemas.microsoft.com/office/drawing/2014/main" id="{C12142E8-6ACC-4801-526B-8572A722EBC2}"/>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35BDDB45-36D4-2909-E12B-EC0FCDFB470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2E914600-F933-5C1E-96CC-C4E1C042C7B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1DF4C640-D810-BC48-7291-700005296C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96F5B81C-87D9-BFF2-26F9-55EB394B56B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08948B21-D24A-8020-22A8-903706EDFF5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4A9FF9E3-3B39-605B-7D38-799093F13AB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65546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3E93948-8ADD-433D-B885-3669BFE4AB67}"/>
              </a:ext>
            </a:extLst>
          </p:cNvPr>
          <p:cNvSpPr/>
          <p:nvPr/>
        </p:nvSpPr>
        <p:spPr>
          <a:xfrm>
            <a:off x="1725769" y="992358"/>
            <a:ext cx="8615966" cy="953037"/>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1850265" y="1070380"/>
            <a:ext cx="8187820" cy="830997"/>
          </a:xfrm>
          <a:prstGeom prst="rect">
            <a:avLst/>
          </a:prstGeom>
        </p:spPr>
        <p:txBody>
          <a:bodyPr wrap="square">
            <a:spAutoFit/>
          </a:bodyPr>
          <a:lstStyle/>
          <a:p>
            <a:pPr algn="ctr"/>
            <a:r>
              <a:rPr lang="en-GB" sz="2400" dirty="0"/>
              <a:t>The anticipated plea of a suspect may dictate whether or not the case needs to be submitted to CPS for a charging decision</a:t>
            </a:r>
          </a:p>
        </p:txBody>
      </p:sp>
      <p:sp>
        <p:nvSpPr>
          <p:cNvPr id="4" name="Title 1"/>
          <p:cNvSpPr txBox="1">
            <a:spLocks/>
          </p:cNvSpPr>
          <p:nvPr/>
        </p:nvSpPr>
        <p:spPr>
          <a:xfrm>
            <a:off x="-4546549" y="2766218"/>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b="1" dirty="0">
              <a:solidFill>
                <a:srgbClr val="002060"/>
              </a:solidFill>
              <a:latin typeface="+mn-lt"/>
            </a:endParaRPr>
          </a:p>
        </p:txBody>
      </p:sp>
      <p:sp>
        <p:nvSpPr>
          <p:cNvPr id="5" name="Content Placeholder 2"/>
          <p:cNvSpPr txBox="1">
            <a:spLocks/>
          </p:cNvSpPr>
          <p:nvPr/>
        </p:nvSpPr>
        <p:spPr>
          <a:xfrm>
            <a:off x="1289855" y="4667107"/>
            <a:ext cx="9612290" cy="1195917"/>
          </a:xfrm>
          <a:prstGeom prst="rect">
            <a:avLst/>
          </a:prstGeom>
          <a:solidFill>
            <a:schemeClr val="accent2">
              <a:lumMod val="60000"/>
              <a:lumOff val="40000"/>
            </a:schemeClr>
          </a:solidFill>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dirty="0"/>
              <a:t>Identifying the correct anticipated plea is crucial to the decision making processes and the subsequent type of file which will need to be prepared for court.</a:t>
            </a:r>
          </a:p>
          <a:p>
            <a:pPr marL="0" indent="0" algn="ctr">
              <a:buFont typeface="Arial" panose="020B0604020202020204" pitchFamily="34" charset="0"/>
              <a:buNone/>
            </a:pPr>
            <a:endParaRPr lang="en-GB" dirty="0"/>
          </a:p>
        </p:txBody>
      </p:sp>
      <p:sp>
        <p:nvSpPr>
          <p:cNvPr id="6" name="TextBox 5">
            <a:extLst>
              <a:ext uri="{FF2B5EF4-FFF2-40B4-BE49-F238E27FC236}">
                <a16:creationId xmlns:a16="http://schemas.microsoft.com/office/drawing/2014/main" id="{9D26A1E7-6D90-4641-9429-570F5CB52C20}"/>
              </a:ext>
            </a:extLst>
          </p:cNvPr>
          <p:cNvSpPr txBox="1"/>
          <p:nvPr/>
        </p:nvSpPr>
        <p:spPr>
          <a:xfrm>
            <a:off x="2311451" y="261328"/>
            <a:ext cx="7315201" cy="646331"/>
          </a:xfrm>
          <a:prstGeom prst="rect">
            <a:avLst/>
          </a:prstGeom>
          <a:solidFill>
            <a:srgbClr val="002060"/>
          </a:solidFill>
        </p:spPr>
        <p:txBody>
          <a:bodyPr wrap="square" rtlCol="0">
            <a:spAutoFit/>
          </a:bodyPr>
          <a:lstStyle/>
          <a:p>
            <a:pPr algn="ctr"/>
            <a:r>
              <a:rPr lang="en-GB" sz="3600" b="1" dirty="0">
                <a:solidFill>
                  <a:schemeClr val="bg1">
                    <a:lumMod val="95000"/>
                  </a:schemeClr>
                </a:solidFill>
                <a:latin typeface="+mn-lt"/>
              </a:rPr>
              <a:t>Anticipated Plea</a:t>
            </a:r>
          </a:p>
        </p:txBody>
      </p:sp>
      <p:graphicFrame>
        <p:nvGraphicFramePr>
          <p:cNvPr id="9" name="Diagram 8">
            <a:extLst>
              <a:ext uri="{FF2B5EF4-FFF2-40B4-BE49-F238E27FC236}">
                <a16:creationId xmlns:a16="http://schemas.microsoft.com/office/drawing/2014/main" id="{C8B1C18F-AEF2-4B7C-9667-D0CDE9529A9D}"/>
              </a:ext>
            </a:extLst>
          </p:cNvPr>
          <p:cNvGraphicFramePr/>
          <p:nvPr>
            <p:extLst>
              <p:ext uri="{D42A27DB-BD31-4B8C-83A1-F6EECF244321}">
                <p14:modId xmlns:p14="http://schemas.microsoft.com/office/powerpoint/2010/main" val="1620499506"/>
              </p:ext>
            </p:extLst>
          </p:nvPr>
        </p:nvGraphicFramePr>
        <p:xfrm>
          <a:off x="1741510" y="2026093"/>
          <a:ext cx="8708980" cy="27093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7" name="Group 6">
            <a:extLst>
              <a:ext uri="{FF2B5EF4-FFF2-40B4-BE49-F238E27FC236}">
                <a16:creationId xmlns:a16="http://schemas.microsoft.com/office/drawing/2014/main" id="{ABEB4B33-E3FC-B311-DAB8-3C6FE60C6959}"/>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FBB27A61-684B-344D-9174-9C4BE902F505}"/>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AE45B577-8816-A0C1-933C-42F7B91D17A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17DAA562-13B0-FE80-A86E-6C032E1BD3D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475546DE-DCAB-970D-71C7-3C5EA4A4FD1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9D9B4FBC-F331-5D6A-AEEB-4F182C3EEB50}"/>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19F4AA46-CE2E-D9B7-E93D-F4B4BC4D6B3E}"/>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08064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nodePh="1">
                                  <p:stCondLst>
                                    <p:cond delay="0"/>
                                  </p:stCondLst>
                                  <p:endCondLst>
                                    <p:cond evt="begin" delay="0">
                                      <p:tn val="11"/>
                                    </p:cond>
                                  </p:end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9">
                                            <p:graphicEl>
                                              <a:dgm id="{1D1D0C10-8B65-4ED5-A963-0A4D5C808224}"/>
                                            </p:graphic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9">
                                            <p:graphicEl>
                                              <a:dgm id="{40DBFA37-E06D-41C8-8898-7F35BA38E05C}"/>
                                            </p:graphic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animBg="1"/>
      <p:bldGraphic spid="9"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03FA080-D71D-4994-ADDF-28CC3132E49C}"/>
              </a:ext>
            </a:extLst>
          </p:cNvPr>
          <p:cNvSpPr/>
          <p:nvPr/>
        </p:nvSpPr>
        <p:spPr>
          <a:xfrm>
            <a:off x="1028164" y="1061754"/>
            <a:ext cx="6786093" cy="64633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itle 1"/>
          <p:cNvSpPr txBox="1">
            <a:spLocks/>
          </p:cNvSpPr>
          <p:nvPr/>
        </p:nvSpPr>
        <p:spPr>
          <a:xfrm>
            <a:off x="1160172" y="1313843"/>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latin typeface="+mn-lt"/>
              </a:rPr>
              <a:t>A </a:t>
            </a:r>
            <a:r>
              <a:rPr lang="en-GB" sz="2400" b="1" u="sng" dirty="0">
                <a:latin typeface="+mn-lt"/>
              </a:rPr>
              <a:t>guilty plea</a:t>
            </a:r>
            <a:r>
              <a:rPr lang="en-GB" sz="2400" b="1" dirty="0">
                <a:latin typeface="+mn-lt"/>
              </a:rPr>
              <a:t> </a:t>
            </a:r>
            <a:r>
              <a:rPr lang="en-GB" sz="2400" dirty="0">
                <a:latin typeface="+mn-lt"/>
              </a:rPr>
              <a:t>may be anticipated where the suspect:</a:t>
            </a:r>
          </a:p>
        </p:txBody>
      </p:sp>
      <p:sp>
        <p:nvSpPr>
          <p:cNvPr id="6" name="TextBox 5">
            <a:extLst>
              <a:ext uri="{FF2B5EF4-FFF2-40B4-BE49-F238E27FC236}">
                <a16:creationId xmlns:a16="http://schemas.microsoft.com/office/drawing/2014/main" id="{9D26A1E7-6D90-4641-9429-570F5CB52C20}"/>
              </a:ext>
            </a:extLst>
          </p:cNvPr>
          <p:cNvSpPr txBox="1"/>
          <p:nvPr/>
        </p:nvSpPr>
        <p:spPr>
          <a:xfrm>
            <a:off x="2311451" y="261328"/>
            <a:ext cx="7315201" cy="646331"/>
          </a:xfrm>
          <a:prstGeom prst="rect">
            <a:avLst/>
          </a:prstGeom>
          <a:solidFill>
            <a:srgbClr val="002060"/>
          </a:solidFill>
        </p:spPr>
        <p:txBody>
          <a:bodyPr wrap="square" rtlCol="0">
            <a:spAutoFit/>
          </a:bodyPr>
          <a:lstStyle/>
          <a:p>
            <a:pPr algn="ctr"/>
            <a:r>
              <a:rPr lang="en-GB" sz="3600" b="1" dirty="0">
                <a:solidFill>
                  <a:schemeClr val="bg1">
                    <a:lumMod val="95000"/>
                  </a:schemeClr>
                </a:solidFill>
                <a:latin typeface="+mn-lt"/>
              </a:rPr>
              <a:t>Anticipated Plea</a:t>
            </a:r>
          </a:p>
        </p:txBody>
      </p:sp>
      <p:graphicFrame>
        <p:nvGraphicFramePr>
          <p:cNvPr id="2" name="Content Placeholder 1">
            <a:extLst>
              <a:ext uri="{FF2B5EF4-FFF2-40B4-BE49-F238E27FC236}">
                <a16:creationId xmlns:a16="http://schemas.microsoft.com/office/drawing/2014/main" id="{A0ECDDC3-5DE6-49D6-BB3B-7202E7AB0DA8}"/>
              </a:ext>
            </a:extLst>
          </p:cNvPr>
          <p:cNvGraphicFramePr>
            <a:graphicFrameLocks noGrp="1"/>
          </p:cNvGraphicFramePr>
          <p:nvPr>
            <p:ph idx="1"/>
            <p:extLst>
              <p:ext uri="{D42A27DB-BD31-4B8C-83A1-F6EECF244321}">
                <p14:modId xmlns:p14="http://schemas.microsoft.com/office/powerpoint/2010/main" val="3935860813"/>
              </p:ext>
            </p:extLst>
          </p:nvPr>
        </p:nvGraphicFramePr>
        <p:xfrm>
          <a:off x="384220" y="1467938"/>
          <a:ext cx="11423560" cy="46980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2E726F72-1397-0D94-06C5-8785694E51BB}"/>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8463E5D-183E-A4E6-8521-38327B2EF9A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E9EB2DB3-6E84-E0D6-C4E3-36476B49513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9DC9D413-4669-2F49-C7E0-12732925FDC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332A5A9F-7010-4645-1595-601CC3FF682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E81270C5-6B66-CA65-C381-ED5F5E8651D0}"/>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DEC84FE0-7393-C6A8-CB83-4A387CB4321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52213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2">
                                            <p:graphicEl>
                                              <a:dgm id="{2EE444A2-6F21-444F-B439-ABEC75A2B8E3}"/>
                                            </p:graphic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
                                            <p:graphicEl>
                                              <a:dgm id="{57038093-0F60-4DB3-97C7-EF5542FD4EB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1576" y="263053"/>
            <a:ext cx="9452882" cy="646331"/>
          </a:xfrm>
          <a:prstGeom prst="rect">
            <a:avLst/>
          </a:prstGeom>
          <a:solidFill>
            <a:srgbClr val="002060"/>
          </a:solidFill>
        </p:spPr>
        <p:txBody>
          <a:bodyPr wrap="square" rtlCol="0">
            <a:spAutoFit/>
          </a:bodyPr>
          <a:lstStyle/>
          <a:p>
            <a:pPr algn="ctr"/>
            <a:r>
              <a:rPr lang="en-GB" sz="3600" b="1" dirty="0">
                <a:solidFill>
                  <a:schemeClr val="bg1"/>
                </a:solidFill>
              </a:rPr>
              <a:t>Criminal Justice Process Map</a:t>
            </a:r>
          </a:p>
        </p:txBody>
      </p:sp>
      <p:sp>
        <p:nvSpPr>
          <p:cNvPr id="3" name="Oval 2"/>
          <p:cNvSpPr/>
          <p:nvPr/>
        </p:nvSpPr>
        <p:spPr>
          <a:xfrm>
            <a:off x="1171575" y="2202757"/>
            <a:ext cx="1628775" cy="902393"/>
          </a:xfrm>
          <a:prstGeom prst="ellipse">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Charge, Guilty</a:t>
            </a:r>
          </a:p>
          <a:p>
            <a:pPr algn="ctr"/>
            <a:r>
              <a:rPr lang="en-GB" sz="1400" dirty="0">
                <a:solidFill>
                  <a:schemeClr val="tx1"/>
                </a:solidFill>
              </a:rPr>
              <a:t>Anticipated Plea</a:t>
            </a:r>
          </a:p>
        </p:txBody>
      </p:sp>
      <p:sp>
        <p:nvSpPr>
          <p:cNvPr id="4" name="Oval 3"/>
          <p:cNvSpPr/>
          <p:nvPr/>
        </p:nvSpPr>
        <p:spPr>
          <a:xfrm>
            <a:off x="3114675" y="2188671"/>
            <a:ext cx="1628775" cy="902393"/>
          </a:xfrm>
          <a:prstGeom prst="ellipse">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Initial File Submission GAP File </a:t>
            </a:r>
          </a:p>
        </p:txBody>
      </p:sp>
      <p:sp>
        <p:nvSpPr>
          <p:cNvPr id="5" name="Oval 4"/>
          <p:cNvSpPr/>
          <p:nvPr/>
        </p:nvSpPr>
        <p:spPr>
          <a:xfrm>
            <a:off x="5093933" y="2202757"/>
            <a:ext cx="1628775" cy="902393"/>
          </a:xfrm>
          <a:prstGeom prst="ellipse">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First Hearing Magistrates Court </a:t>
            </a:r>
          </a:p>
        </p:txBody>
      </p:sp>
      <p:sp>
        <p:nvSpPr>
          <p:cNvPr id="6" name="Rectangle 5"/>
          <p:cNvSpPr/>
          <p:nvPr/>
        </p:nvSpPr>
        <p:spPr>
          <a:xfrm>
            <a:off x="7353300" y="1821757"/>
            <a:ext cx="1085850" cy="730943"/>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GUILTY</a:t>
            </a:r>
          </a:p>
        </p:txBody>
      </p:sp>
      <p:sp>
        <p:nvSpPr>
          <p:cNvPr id="7" name="Rectangle 6"/>
          <p:cNvSpPr/>
          <p:nvPr/>
        </p:nvSpPr>
        <p:spPr>
          <a:xfrm>
            <a:off x="7353300" y="2825403"/>
            <a:ext cx="1085850" cy="730943"/>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NOT GUILTY</a:t>
            </a:r>
          </a:p>
        </p:txBody>
      </p:sp>
      <p:sp>
        <p:nvSpPr>
          <p:cNvPr id="9" name="Oval 8"/>
          <p:cNvSpPr/>
          <p:nvPr/>
        </p:nvSpPr>
        <p:spPr>
          <a:xfrm>
            <a:off x="3131343" y="3831990"/>
            <a:ext cx="1628775" cy="902393"/>
          </a:xfrm>
          <a:prstGeom prst="ellipse">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Initial File Submission NGAP File </a:t>
            </a:r>
          </a:p>
        </p:txBody>
      </p:sp>
      <p:sp>
        <p:nvSpPr>
          <p:cNvPr id="10" name="Oval 9"/>
          <p:cNvSpPr/>
          <p:nvPr/>
        </p:nvSpPr>
        <p:spPr>
          <a:xfrm>
            <a:off x="5145540" y="3832369"/>
            <a:ext cx="1628775" cy="902393"/>
          </a:xfrm>
          <a:prstGeom prst="ellipse">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First Hearing Magistrates Court </a:t>
            </a:r>
          </a:p>
        </p:txBody>
      </p:sp>
      <p:sp>
        <p:nvSpPr>
          <p:cNvPr id="11" name="Oval 10"/>
          <p:cNvSpPr/>
          <p:nvPr/>
        </p:nvSpPr>
        <p:spPr>
          <a:xfrm>
            <a:off x="7056524" y="3954315"/>
            <a:ext cx="1909763" cy="113203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Date set for trial at Magistrates or Crown Court </a:t>
            </a:r>
          </a:p>
        </p:txBody>
      </p:sp>
      <p:sp>
        <p:nvSpPr>
          <p:cNvPr id="12" name="Rectangle 11"/>
          <p:cNvSpPr/>
          <p:nvPr/>
        </p:nvSpPr>
        <p:spPr>
          <a:xfrm>
            <a:off x="8991600" y="4721337"/>
            <a:ext cx="1143000" cy="5504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FULL FILE</a:t>
            </a:r>
          </a:p>
        </p:txBody>
      </p:sp>
      <p:sp>
        <p:nvSpPr>
          <p:cNvPr id="13" name="Rectangle 12"/>
          <p:cNvSpPr/>
          <p:nvPr/>
        </p:nvSpPr>
        <p:spPr>
          <a:xfrm>
            <a:off x="10415587" y="4721337"/>
            <a:ext cx="1143000" cy="550490"/>
          </a:xfrm>
          <a:prstGeom prst="rect">
            <a:avLst/>
          </a:prstGeom>
          <a:solidFill>
            <a:srgbClr val="F64C3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TRIAL </a:t>
            </a:r>
          </a:p>
        </p:txBody>
      </p:sp>
      <p:cxnSp>
        <p:nvCxnSpPr>
          <p:cNvPr id="15" name="Straight Arrow Connector 14"/>
          <p:cNvCxnSpPr>
            <a:stCxn id="3" idx="6"/>
            <a:endCxn id="4" idx="2"/>
          </p:cNvCxnSpPr>
          <p:nvPr/>
        </p:nvCxnSpPr>
        <p:spPr>
          <a:xfrm flipV="1">
            <a:off x="2800350" y="2639868"/>
            <a:ext cx="314325" cy="140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4" idx="6"/>
          </p:cNvCxnSpPr>
          <p:nvPr/>
        </p:nvCxnSpPr>
        <p:spPr>
          <a:xfrm flipV="1">
            <a:off x="4743450" y="2639867"/>
            <a:ext cx="314325"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V="1">
            <a:off x="6774315" y="2276475"/>
            <a:ext cx="378960" cy="2762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a:off x="6774315" y="2825403"/>
            <a:ext cx="464685" cy="3654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a:cxnSpLocks/>
          </p:cNvCxnSpPr>
          <p:nvPr/>
        </p:nvCxnSpPr>
        <p:spPr>
          <a:xfrm>
            <a:off x="2776537" y="4277144"/>
            <a:ext cx="369093" cy="64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endCxn id="10" idx="2"/>
          </p:cNvCxnSpPr>
          <p:nvPr/>
        </p:nvCxnSpPr>
        <p:spPr>
          <a:xfrm>
            <a:off x="4830365" y="4283565"/>
            <a:ext cx="315175"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a:cxnSpLocks/>
            <a:stCxn id="10" idx="6"/>
          </p:cNvCxnSpPr>
          <p:nvPr/>
        </p:nvCxnSpPr>
        <p:spPr>
          <a:xfrm>
            <a:off x="6774315" y="4283566"/>
            <a:ext cx="272147" cy="1869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a:cxnSpLocks/>
            <a:endCxn id="12" idx="1"/>
          </p:cNvCxnSpPr>
          <p:nvPr/>
        </p:nvCxnSpPr>
        <p:spPr>
          <a:xfrm>
            <a:off x="8801100" y="4924425"/>
            <a:ext cx="190500" cy="72157"/>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p:cNvCxnSpPr>
            <a:endCxn id="13" idx="1"/>
          </p:cNvCxnSpPr>
          <p:nvPr/>
        </p:nvCxnSpPr>
        <p:spPr>
          <a:xfrm>
            <a:off x="10210800" y="4996582"/>
            <a:ext cx="20478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3A8C2294-FB24-4C2A-812A-EB4C6E569E0D}"/>
              </a:ext>
            </a:extLst>
          </p:cNvPr>
          <p:cNvCxnSpPr>
            <a:cxnSpLocks/>
          </p:cNvCxnSpPr>
          <p:nvPr/>
        </p:nvCxnSpPr>
        <p:spPr>
          <a:xfrm>
            <a:off x="8030447" y="3588844"/>
            <a:ext cx="0" cy="3654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E2F40392-07E8-461F-ADE7-5CDF62D0CFCE}"/>
              </a:ext>
            </a:extLst>
          </p:cNvPr>
          <p:cNvSpPr/>
          <p:nvPr/>
        </p:nvSpPr>
        <p:spPr>
          <a:xfrm>
            <a:off x="1117146" y="3802189"/>
            <a:ext cx="1628775" cy="902393"/>
          </a:xfrm>
          <a:prstGeom prst="ellipse">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Charge,</a:t>
            </a:r>
          </a:p>
          <a:p>
            <a:pPr algn="ctr"/>
            <a:r>
              <a:rPr lang="en-GB" sz="1400" dirty="0">
                <a:solidFill>
                  <a:schemeClr val="tx1"/>
                </a:solidFill>
              </a:rPr>
              <a:t>Not Guilty Anticipated Plea </a:t>
            </a:r>
          </a:p>
        </p:txBody>
      </p:sp>
      <p:sp>
        <p:nvSpPr>
          <p:cNvPr id="8" name="TextBox 7">
            <a:extLst>
              <a:ext uri="{FF2B5EF4-FFF2-40B4-BE49-F238E27FC236}">
                <a16:creationId xmlns:a16="http://schemas.microsoft.com/office/drawing/2014/main" id="{7BCDD144-6552-45F4-A8DB-4F3CF57EC43F}"/>
              </a:ext>
            </a:extLst>
          </p:cNvPr>
          <p:cNvSpPr txBox="1"/>
          <p:nvPr/>
        </p:nvSpPr>
        <p:spPr>
          <a:xfrm>
            <a:off x="3554569" y="3133326"/>
            <a:ext cx="785611" cy="307777"/>
          </a:xfrm>
          <a:prstGeom prst="rect">
            <a:avLst/>
          </a:prstGeom>
          <a:noFill/>
        </p:spPr>
        <p:txBody>
          <a:bodyPr wrap="square" rtlCol="0">
            <a:spAutoFit/>
          </a:bodyPr>
          <a:lstStyle/>
          <a:p>
            <a:r>
              <a:rPr lang="en-GB" sz="1400" dirty="0"/>
              <a:t>5 days</a:t>
            </a:r>
          </a:p>
        </p:txBody>
      </p:sp>
      <p:sp>
        <p:nvSpPr>
          <p:cNvPr id="25" name="TextBox 24">
            <a:extLst>
              <a:ext uri="{FF2B5EF4-FFF2-40B4-BE49-F238E27FC236}">
                <a16:creationId xmlns:a16="http://schemas.microsoft.com/office/drawing/2014/main" id="{A7FBAC4D-350D-4B07-B76C-4AB23384F1E5}"/>
              </a:ext>
            </a:extLst>
          </p:cNvPr>
          <p:cNvSpPr txBox="1"/>
          <p:nvPr/>
        </p:nvSpPr>
        <p:spPr>
          <a:xfrm>
            <a:off x="5582974" y="3133325"/>
            <a:ext cx="785611" cy="307777"/>
          </a:xfrm>
          <a:prstGeom prst="rect">
            <a:avLst/>
          </a:prstGeom>
          <a:noFill/>
        </p:spPr>
        <p:txBody>
          <a:bodyPr wrap="square" rtlCol="0">
            <a:spAutoFit/>
          </a:bodyPr>
          <a:lstStyle/>
          <a:p>
            <a:r>
              <a:rPr lang="en-GB" sz="1400" dirty="0"/>
              <a:t>14 days</a:t>
            </a:r>
          </a:p>
        </p:txBody>
      </p:sp>
      <p:sp>
        <p:nvSpPr>
          <p:cNvPr id="29" name="TextBox 28">
            <a:extLst>
              <a:ext uri="{FF2B5EF4-FFF2-40B4-BE49-F238E27FC236}">
                <a16:creationId xmlns:a16="http://schemas.microsoft.com/office/drawing/2014/main" id="{7AE23DDE-B559-4FB3-A3A6-B53AD36FC36B}"/>
              </a:ext>
            </a:extLst>
          </p:cNvPr>
          <p:cNvSpPr txBox="1"/>
          <p:nvPr/>
        </p:nvSpPr>
        <p:spPr>
          <a:xfrm>
            <a:off x="3571257" y="4806614"/>
            <a:ext cx="785611" cy="307777"/>
          </a:xfrm>
          <a:prstGeom prst="rect">
            <a:avLst/>
          </a:prstGeom>
          <a:noFill/>
        </p:spPr>
        <p:txBody>
          <a:bodyPr wrap="square" rtlCol="0">
            <a:spAutoFit/>
          </a:bodyPr>
          <a:lstStyle/>
          <a:p>
            <a:r>
              <a:rPr lang="en-GB" sz="1400" dirty="0"/>
              <a:t>12 days</a:t>
            </a:r>
          </a:p>
        </p:txBody>
      </p:sp>
      <p:sp>
        <p:nvSpPr>
          <p:cNvPr id="30" name="TextBox 29">
            <a:extLst>
              <a:ext uri="{FF2B5EF4-FFF2-40B4-BE49-F238E27FC236}">
                <a16:creationId xmlns:a16="http://schemas.microsoft.com/office/drawing/2014/main" id="{F57F6E55-1B22-48A6-9D79-19967F197D2A}"/>
              </a:ext>
            </a:extLst>
          </p:cNvPr>
          <p:cNvSpPr txBox="1"/>
          <p:nvPr/>
        </p:nvSpPr>
        <p:spPr>
          <a:xfrm>
            <a:off x="5607224" y="4806613"/>
            <a:ext cx="785611" cy="307777"/>
          </a:xfrm>
          <a:prstGeom prst="rect">
            <a:avLst/>
          </a:prstGeom>
          <a:noFill/>
        </p:spPr>
        <p:txBody>
          <a:bodyPr wrap="square" rtlCol="0">
            <a:spAutoFit/>
          </a:bodyPr>
          <a:lstStyle/>
          <a:p>
            <a:r>
              <a:rPr lang="en-GB" sz="1400" dirty="0"/>
              <a:t>28 days</a:t>
            </a:r>
          </a:p>
        </p:txBody>
      </p:sp>
      <p:grpSp>
        <p:nvGrpSpPr>
          <p:cNvPr id="14" name="Group 13">
            <a:extLst>
              <a:ext uri="{FF2B5EF4-FFF2-40B4-BE49-F238E27FC236}">
                <a16:creationId xmlns:a16="http://schemas.microsoft.com/office/drawing/2014/main" id="{7EED7FB6-A76A-91E3-9861-226634C1D973}"/>
              </a:ext>
            </a:extLst>
          </p:cNvPr>
          <p:cNvGrpSpPr/>
          <p:nvPr/>
        </p:nvGrpSpPr>
        <p:grpSpPr>
          <a:xfrm>
            <a:off x="0" y="5734233"/>
            <a:ext cx="12192000" cy="1240188"/>
            <a:chOff x="0" y="5734233"/>
            <a:chExt cx="12192000" cy="1240188"/>
          </a:xfrm>
        </p:grpSpPr>
        <p:pic>
          <p:nvPicPr>
            <p:cNvPr id="16" name="Picture 15">
              <a:extLst>
                <a:ext uri="{FF2B5EF4-FFF2-40B4-BE49-F238E27FC236}">
                  <a16:creationId xmlns:a16="http://schemas.microsoft.com/office/drawing/2014/main" id="{85AFFD35-7762-9557-AE6A-88E67DB2BA1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7" name="Rectangle 16">
              <a:extLst>
                <a:ext uri="{FF2B5EF4-FFF2-40B4-BE49-F238E27FC236}">
                  <a16:creationId xmlns:a16="http://schemas.microsoft.com/office/drawing/2014/main" id="{CB917F54-7201-3611-C49E-A69B703119B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8" name="Picture 17">
              <a:extLst>
                <a:ext uri="{FF2B5EF4-FFF2-40B4-BE49-F238E27FC236}">
                  <a16:creationId xmlns:a16="http://schemas.microsoft.com/office/drawing/2014/main" id="{6ED0077C-1386-6239-601B-2086D9FFB9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0" name="Rectangle 19">
              <a:extLst>
                <a:ext uri="{FF2B5EF4-FFF2-40B4-BE49-F238E27FC236}">
                  <a16:creationId xmlns:a16="http://schemas.microsoft.com/office/drawing/2014/main" id="{E525327D-2646-6FD5-B87C-C50E3EC75C6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descr="Text, letter&#10;&#10;Description automatically generated">
              <a:extLst>
                <a:ext uri="{FF2B5EF4-FFF2-40B4-BE49-F238E27FC236}">
                  <a16:creationId xmlns:a16="http://schemas.microsoft.com/office/drawing/2014/main" id="{B4909A30-31A7-77FA-B756-BB746E402D4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2" name="Picture 21" descr="A picture containing text, metalware, gear&#10;&#10;Description automatically generated">
              <a:extLst>
                <a:ext uri="{FF2B5EF4-FFF2-40B4-BE49-F238E27FC236}">
                  <a16:creationId xmlns:a16="http://schemas.microsoft.com/office/drawing/2014/main" id="{67E9DCD9-26A3-DBAC-3136-CC904901851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1728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7"/>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1"/>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29">
                                            <p:txEl>
                                              <p:pRg st="0" end="0"/>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10"/>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30">
                                            <p:txEl>
                                              <p:pRg st="0" end="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1"/>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35"/>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23"/>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2"/>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41"/>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13"/>
                                        </p:tgtEl>
                                        <p:attrNameLst>
                                          <p:attrName>style.visibility</p:attrName>
                                        </p:attrNameLst>
                                      </p:cBhvr>
                                      <p:to>
                                        <p:strVal val="visible"/>
                                      </p:to>
                                    </p:set>
                                  </p:childTnLst>
                                </p:cTn>
                              </p:par>
                            </p:childTnLst>
                          </p:cTn>
                        </p:par>
                        <p:par>
                          <p:cTn id="73" fill="hold">
                            <p:stCondLst>
                              <p:cond delay="0"/>
                            </p:stCondLst>
                            <p:childTnLst>
                              <p:par>
                                <p:cTn id="74" presetID="1" presetClass="entr" presetSubtype="0" fill="hold" nodeType="afterEffect">
                                  <p:stCondLst>
                                    <p:cond delay="0"/>
                                  </p:stCondLst>
                                  <p:childTnLst>
                                    <p:set>
                                      <p:cBhvr>
                                        <p:cTn id="75" dur="1" fill="hold">
                                          <p:stCondLst>
                                            <p:cond delay="0"/>
                                          </p:stCondLst>
                                        </p:cTn>
                                        <p:tgtEl>
                                          <p:spTgt spid="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9" grpId="0" animBg="1"/>
      <p:bldP spid="10" grpId="0" animBg="1"/>
      <p:bldP spid="11" grpId="0" animBg="1"/>
      <p:bldP spid="12" grpId="0" animBg="1"/>
      <p:bldP spid="13" grpId="0" animBg="1"/>
      <p:bldP spid="2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1B6B1C7C-4E64-47E7-8C9C-F525937EDF11}"/>
              </a:ext>
            </a:extLst>
          </p:cNvPr>
          <p:cNvGraphicFramePr/>
          <p:nvPr>
            <p:extLst>
              <p:ext uri="{D42A27DB-BD31-4B8C-83A1-F6EECF244321}">
                <p14:modId xmlns:p14="http://schemas.microsoft.com/office/powerpoint/2010/main" val="3929533950"/>
              </p:ext>
            </p:extLst>
          </p:nvPr>
        </p:nvGraphicFramePr>
        <p:xfrm>
          <a:off x="1800178" y="1162144"/>
          <a:ext cx="9018073" cy="4502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4">
            <a:extLst>
              <a:ext uri="{FF2B5EF4-FFF2-40B4-BE49-F238E27FC236}">
                <a16:creationId xmlns:a16="http://schemas.microsoft.com/office/drawing/2014/main" id="{E20F3937-192B-478D-9B7A-33D3F18C47F5}"/>
              </a:ext>
            </a:extLst>
          </p:cNvPr>
          <p:cNvSpPr txBox="1">
            <a:spLocks/>
          </p:cNvSpPr>
          <p:nvPr/>
        </p:nvSpPr>
        <p:spPr>
          <a:xfrm>
            <a:off x="4866714" y="536669"/>
            <a:ext cx="2885002" cy="62547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bg1"/>
                </a:solidFill>
              </a:rPr>
              <a:t> </a:t>
            </a:r>
            <a:r>
              <a:rPr lang="en-GB" sz="4000" b="1" dirty="0">
                <a:solidFill>
                  <a:schemeClr val="bg1"/>
                </a:solidFill>
                <a:latin typeface="+mn-lt"/>
              </a:rPr>
              <a:t>Group Task</a:t>
            </a:r>
          </a:p>
        </p:txBody>
      </p:sp>
      <p:grpSp>
        <p:nvGrpSpPr>
          <p:cNvPr id="2" name="Group 1">
            <a:extLst>
              <a:ext uri="{FF2B5EF4-FFF2-40B4-BE49-F238E27FC236}">
                <a16:creationId xmlns:a16="http://schemas.microsoft.com/office/drawing/2014/main" id="{084BD0AC-DCB9-41A6-55C4-201050710A6C}"/>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8E6C5422-8868-C071-A0C1-71AFEF0799F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86F17AF9-0EF3-CFAA-D311-E3D638FCA20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09F7F31D-5470-223C-0AD5-7288AE50DD2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6" name="Rectangle 5">
              <a:extLst>
                <a:ext uri="{FF2B5EF4-FFF2-40B4-BE49-F238E27FC236}">
                  <a16:creationId xmlns:a16="http://schemas.microsoft.com/office/drawing/2014/main" id="{C2AD6399-B066-B2D2-973F-9D990F8B635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F9C48B5D-E4B2-1A9A-9EFC-F74190697B7B}"/>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5A621646-EE9E-C94C-7A22-1BD503BEF2F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830527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CED106D-6E8E-40CA-AD18-1A59097AB2C8}"/>
              </a:ext>
            </a:extLst>
          </p:cNvPr>
          <p:cNvSpPr/>
          <p:nvPr/>
        </p:nvSpPr>
        <p:spPr>
          <a:xfrm>
            <a:off x="1250059" y="1240211"/>
            <a:ext cx="4746405" cy="4593919"/>
          </a:xfrm>
          <a:prstGeom prst="rect">
            <a:avLst/>
          </a:prstGeom>
          <a:solidFill>
            <a:schemeClr val="accent2">
              <a:lumMod val="60000"/>
              <a:lumOff val="4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 name="TextBox 1"/>
          <p:cNvSpPr txBox="1"/>
          <p:nvPr/>
        </p:nvSpPr>
        <p:spPr>
          <a:xfrm>
            <a:off x="779051" y="277768"/>
            <a:ext cx="10786736" cy="707886"/>
          </a:xfrm>
          <a:prstGeom prst="rect">
            <a:avLst/>
          </a:prstGeom>
          <a:solidFill>
            <a:srgbClr val="002060"/>
          </a:solidFill>
        </p:spPr>
        <p:txBody>
          <a:bodyPr wrap="square" rtlCol="0">
            <a:spAutoFit/>
          </a:bodyPr>
          <a:lstStyle/>
          <a:p>
            <a:pPr algn="ctr"/>
            <a:r>
              <a:rPr lang="en-GB" sz="4000" b="1" dirty="0">
                <a:solidFill>
                  <a:schemeClr val="bg1"/>
                </a:solidFill>
              </a:rPr>
              <a:t>MG5 – Police Report - Introduction</a:t>
            </a:r>
          </a:p>
        </p:txBody>
      </p:sp>
      <p:sp>
        <p:nvSpPr>
          <p:cNvPr id="3" name="TextBox 2"/>
          <p:cNvSpPr txBox="1"/>
          <p:nvPr/>
        </p:nvSpPr>
        <p:spPr>
          <a:xfrm>
            <a:off x="1250059" y="1240211"/>
            <a:ext cx="4746405" cy="1200329"/>
          </a:xfrm>
          <a:prstGeom prst="rect">
            <a:avLst/>
          </a:prstGeom>
          <a:noFill/>
        </p:spPr>
        <p:txBody>
          <a:bodyPr wrap="square" rtlCol="0">
            <a:spAutoFit/>
          </a:bodyPr>
          <a:lstStyle/>
          <a:p>
            <a:r>
              <a:rPr lang="en-GB" sz="2400" dirty="0"/>
              <a:t>The MG5 (Police report) is the form you use to summarise the details of a case for a first hearing at court.</a:t>
            </a:r>
          </a:p>
        </p:txBody>
      </p:sp>
      <p:sp>
        <p:nvSpPr>
          <p:cNvPr id="4" name="TextBox 3"/>
          <p:cNvSpPr txBox="1"/>
          <p:nvPr/>
        </p:nvSpPr>
        <p:spPr>
          <a:xfrm>
            <a:off x="1250059" y="2406445"/>
            <a:ext cx="4439695" cy="3416320"/>
          </a:xfrm>
          <a:prstGeom prst="rect">
            <a:avLst/>
          </a:prstGeom>
          <a:noFill/>
        </p:spPr>
        <p:txBody>
          <a:bodyPr wrap="square" rtlCol="0">
            <a:spAutoFit/>
          </a:bodyPr>
          <a:lstStyle/>
          <a:p>
            <a:r>
              <a:rPr lang="en-GB" sz="2400" dirty="0"/>
              <a:t>The MG5 in simple terms allows:</a:t>
            </a:r>
          </a:p>
          <a:p>
            <a:pPr marL="342900" indent="-342900">
              <a:buFont typeface="Arial" panose="020B0604020202020204" pitchFamily="34" charset="0"/>
              <a:buChar char="•"/>
            </a:pPr>
            <a:r>
              <a:rPr lang="en-GB" sz="2400" dirty="0"/>
              <a:t>The CPS to prosecute</a:t>
            </a:r>
          </a:p>
          <a:p>
            <a:pPr marL="342900" indent="-342900">
              <a:buFont typeface="Arial" panose="020B0604020202020204" pitchFamily="34" charset="0"/>
              <a:buChar char="•"/>
            </a:pPr>
            <a:r>
              <a:rPr lang="en-GB" sz="2400" dirty="0"/>
              <a:t>The defence to enter a plea</a:t>
            </a:r>
          </a:p>
          <a:p>
            <a:pPr marL="342900" indent="-342900">
              <a:buFont typeface="Arial" panose="020B0604020202020204" pitchFamily="34" charset="0"/>
              <a:buChar char="•"/>
            </a:pPr>
            <a:r>
              <a:rPr lang="en-GB" sz="2400" dirty="0"/>
              <a:t>The court to deal with the case where a guilty plea is entered</a:t>
            </a:r>
          </a:p>
          <a:p>
            <a:pPr marL="342900" indent="-342900">
              <a:buFont typeface="Arial" panose="020B0604020202020204" pitchFamily="34" charset="0"/>
              <a:buChar char="•"/>
            </a:pPr>
            <a:r>
              <a:rPr lang="en-GB" sz="2400" dirty="0"/>
              <a:t>The court to agree a timetable for the management of a case where a not guilty plea has been entered</a:t>
            </a:r>
          </a:p>
        </p:txBody>
      </p:sp>
      <p:pic>
        <p:nvPicPr>
          <p:cNvPr id="8" name="Picture 7">
            <a:extLst>
              <a:ext uri="{FF2B5EF4-FFF2-40B4-BE49-F238E27FC236}">
                <a16:creationId xmlns:a16="http://schemas.microsoft.com/office/drawing/2014/main" id="{2C6772D9-3EFA-4ED5-9BDB-0390E73317A3}"/>
              </a:ext>
            </a:extLst>
          </p:cNvPr>
          <p:cNvPicPr>
            <a:picLocks noChangeAspect="1"/>
          </p:cNvPicPr>
          <p:nvPr/>
        </p:nvPicPr>
        <p:blipFill rotWithShape="1">
          <a:blip r:embed="rId3"/>
          <a:srcRect l="3154" t="9583" r="1"/>
          <a:stretch/>
        </p:blipFill>
        <p:spPr>
          <a:xfrm>
            <a:off x="6195538" y="1622737"/>
            <a:ext cx="5617968" cy="2855003"/>
          </a:xfrm>
          <a:prstGeom prst="rect">
            <a:avLst/>
          </a:prstGeom>
        </p:spPr>
      </p:pic>
      <p:grpSp>
        <p:nvGrpSpPr>
          <p:cNvPr id="5" name="Group 4">
            <a:extLst>
              <a:ext uri="{FF2B5EF4-FFF2-40B4-BE49-F238E27FC236}">
                <a16:creationId xmlns:a16="http://schemas.microsoft.com/office/drawing/2014/main" id="{2E265EAD-5AAE-4025-F621-E811D3A45902}"/>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611D6E1B-4486-84FC-BA52-A8F178C2480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750228B2-E907-75A2-8857-9CA25371923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302A0F22-3C7A-1D13-192D-A9244812D74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EE412614-223B-5633-1735-24B795033E9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0EB2DEF6-EA7C-4FC7-E6EC-E191ED6CAAC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E65564E8-89C3-7ADE-10BE-CF3650103F1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44017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FD16A46-C55E-463C-8FDA-FAEC2350FDB0}"/>
              </a:ext>
            </a:extLst>
          </p:cNvPr>
          <p:cNvSpPr/>
          <p:nvPr/>
        </p:nvSpPr>
        <p:spPr>
          <a:xfrm>
            <a:off x="734096" y="1104691"/>
            <a:ext cx="5911403" cy="4618351"/>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8"/>
          <p:cNvSpPr txBox="1">
            <a:spLocks/>
          </p:cNvSpPr>
          <p:nvPr/>
        </p:nvSpPr>
        <p:spPr>
          <a:xfrm>
            <a:off x="578756" y="147533"/>
            <a:ext cx="11302093" cy="815975"/>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chemeClr val="bg1"/>
                </a:solidFill>
                <a:latin typeface="+mn-lt"/>
              </a:rPr>
              <a:t> </a:t>
            </a:r>
            <a:r>
              <a:rPr lang="en-GB" sz="3600" b="1" dirty="0">
                <a:solidFill>
                  <a:schemeClr val="bg1"/>
                </a:solidFill>
                <a:latin typeface="+mn-lt"/>
              </a:rPr>
              <a:t>MG5 – Police Report  1: Summary of Key Evidence</a:t>
            </a:r>
            <a:endParaRPr lang="en-GB" sz="3600" dirty="0">
              <a:solidFill>
                <a:schemeClr val="bg1"/>
              </a:solidFill>
              <a:latin typeface="+mn-lt"/>
            </a:endParaRPr>
          </a:p>
        </p:txBody>
      </p:sp>
      <p:sp>
        <p:nvSpPr>
          <p:cNvPr id="3" name="Rectangle 2"/>
          <p:cNvSpPr/>
          <p:nvPr/>
        </p:nvSpPr>
        <p:spPr>
          <a:xfrm>
            <a:off x="991675" y="1089898"/>
            <a:ext cx="5782612" cy="4708981"/>
          </a:xfrm>
          <a:prstGeom prst="rect">
            <a:avLst/>
          </a:prstGeom>
        </p:spPr>
        <p:txBody>
          <a:bodyPr wrap="square">
            <a:spAutoFit/>
          </a:bodyPr>
          <a:lstStyle/>
          <a:p>
            <a:endParaRPr lang="en-GB" sz="1600" dirty="0"/>
          </a:p>
          <a:p>
            <a:r>
              <a:rPr lang="en-GB" sz="1600" dirty="0"/>
              <a:t>Must be accurate and balanced</a:t>
            </a:r>
          </a:p>
          <a:p>
            <a:endParaRPr lang="en-GB" sz="1600" dirty="0"/>
          </a:p>
          <a:p>
            <a:r>
              <a:rPr lang="en-GB" sz="1600" dirty="0"/>
              <a:t>Clarifies the identity of the key witnesses whose evidence is providing the narrative</a:t>
            </a:r>
          </a:p>
          <a:p>
            <a:endParaRPr lang="en-GB" sz="1600" dirty="0"/>
          </a:p>
          <a:p>
            <a:r>
              <a:rPr lang="en-GB" sz="1600" dirty="0"/>
              <a:t>Provides a chronological account of the offence covering the points to prove</a:t>
            </a:r>
          </a:p>
          <a:p>
            <a:endParaRPr lang="en-GB" sz="1600" dirty="0"/>
          </a:p>
          <a:p>
            <a:r>
              <a:rPr lang="en-GB" sz="1600" dirty="0"/>
              <a:t>Contains any aggravating or mitigating circumstances</a:t>
            </a:r>
          </a:p>
          <a:p>
            <a:endParaRPr lang="en-GB" sz="1600" dirty="0"/>
          </a:p>
          <a:p>
            <a:r>
              <a:rPr lang="en-GB" sz="1600" dirty="0"/>
              <a:t>Includes verbatim any admissions at the scene, at arrest </a:t>
            </a:r>
          </a:p>
          <a:p>
            <a:r>
              <a:rPr lang="en-GB" sz="1600" dirty="0"/>
              <a:t>or charge.</a:t>
            </a:r>
          </a:p>
          <a:p>
            <a:endParaRPr lang="en-GB" sz="1600" dirty="0"/>
          </a:p>
          <a:p>
            <a:r>
              <a:rPr lang="en-GB" sz="1600" dirty="0"/>
              <a:t>Does not summarise the whole of the police investigation</a:t>
            </a:r>
          </a:p>
          <a:p>
            <a:endParaRPr lang="en-GB" sz="1600" dirty="0"/>
          </a:p>
          <a:p>
            <a:r>
              <a:rPr lang="en-GB" sz="1600" dirty="0"/>
              <a:t>The MG5 will need to be written in the 3</a:t>
            </a:r>
            <a:r>
              <a:rPr lang="en-GB" sz="1600" baseline="30000" dirty="0"/>
              <a:t>rd</a:t>
            </a:r>
            <a:r>
              <a:rPr lang="en-GB" sz="1600" dirty="0"/>
              <a:t> person</a:t>
            </a:r>
          </a:p>
          <a:p>
            <a:endParaRPr lang="en-GB" sz="1200" dirty="0">
              <a:solidFill>
                <a:srgbClr val="002060"/>
              </a:solidFill>
            </a:endParaRPr>
          </a:p>
          <a:p>
            <a:endParaRPr lang="en-GB" sz="1600" dirty="0">
              <a:solidFill>
                <a:srgbClr val="002060"/>
              </a:solidFill>
            </a:endParaRPr>
          </a:p>
        </p:txBody>
      </p:sp>
      <p:pic>
        <p:nvPicPr>
          <p:cNvPr id="5" name="Picture 4">
            <a:extLst>
              <a:ext uri="{FF2B5EF4-FFF2-40B4-BE49-F238E27FC236}">
                <a16:creationId xmlns:a16="http://schemas.microsoft.com/office/drawing/2014/main" id="{FF21F11E-B04F-4E13-A6AE-11FA726BF1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3078" y="1491839"/>
            <a:ext cx="4683617" cy="4186953"/>
          </a:xfrm>
          <a:prstGeom prst="rect">
            <a:avLst/>
          </a:prstGeom>
          <a:ln>
            <a:solidFill>
              <a:schemeClr val="tx1"/>
            </a:solidFill>
          </a:ln>
        </p:spPr>
      </p:pic>
      <p:grpSp>
        <p:nvGrpSpPr>
          <p:cNvPr id="6" name="Group 5">
            <a:extLst>
              <a:ext uri="{FF2B5EF4-FFF2-40B4-BE49-F238E27FC236}">
                <a16:creationId xmlns:a16="http://schemas.microsoft.com/office/drawing/2014/main" id="{9557EB55-B673-4E32-FD9C-C4A39DC43C4D}"/>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F2884670-6873-6BA7-08E2-F8039998073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2F8FF4EE-0059-2545-9B31-B8DBA3DFF96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02B2FF5D-B11D-B706-9ED2-F7A4C9861E7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75479AF1-8ECB-E9F1-C173-1D31AF900ED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C881A7F7-108B-E537-70DC-36365F85A0F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365CE366-3D7E-5F43-EF84-9854BE150A0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52208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B7471631-FFEF-4458-B183-644CA80D4515}"/>
              </a:ext>
            </a:extLst>
          </p:cNvPr>
          <p:cNvSpPr/>
          <p:nvPr/>
        </p:nvSpPr>
        <p:spPr>
          <a:xfrm>
            <a:off x="167425" y="880821"/>
            <a:ext cx="4649984" cy="2242802"/>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dirty="0">
                <a:solidFill>
                  <a:schemeClr val="tx1"/>
                </a:solidFill>
              </a:rPr>
              <a:t>Contains any admissions made by the suspect in direct speech</a:t>
            </a:r>
          </a:p>
          <a:p>
            <a:r>
              <a:rPr lang="en-GB" sz="1800" dirty="0">
                <a:solidFill>
                  <a:schemeClr val="tx1"/>
                </a:solidFill>
              </a:rPr>
              <a:t>Sets out the explanation the suspect gave as to how and why the offence happened, including any mitigation or remorse in direct speech</a:t>
            </a:r>
          </a:p>
        </p:txBody>
      </p:sp>
      <p:sp>
        <p:nvSpPr>
          <p:cNvPr id="2" name="Title 1"/>
          <p:cNvSpPr txBox="1">
            <a:spLocks/>
          </p:cNvSpPr>
          <p:nvPr/>
        </p:nvSpPr>
        <p:spPr>
          <a:xfrm>
            <a:off x="838200" y="139840"/>
            <a:ext cx="10515600" cy="698579"/>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MG5 – Police Report  2: Defendant Interview</a:t>
            </a:r>
            <a:endParaRPr lang="en-GB" sz="3600" dirty="0">
              <a:solidFill>
                <a:schemeClr val="bg1"/>
              </a:solidFill>
              <a:latin typeface="+mn-lt"/>
            </a:endParaRPr>
          </a:p>
        </p:txBody>
      </p:sp>
      <p:pic>
        <p:nvPicPr>
          <p:cNvPr id="9" name="Picture 8">
            <a:extLst>
              <a:ext uri="{FF2B5EF4-FFF2-40B4-BE49-F238E27FC236}">
                <a16:creationId xmlns:a16="http://schemas.microsoft.com/office/drawing/2014/main" id="{B9383AC9-38F7-4609-8FC9-CA4C978D6B09}"/>
              </a:ext>
            </a:extLst>
          </p:cNvPr>
          <p:cNvPicPr>
            <a:picLocks noChangeAspect="1"/>
          </p:cNvPicPr>
          <p:nvPr/>
        </p:nvPicPr>
        <p:blipFill>
          <a:blip r:embed="rId3"/>
          <a:stretch>
            <a:fillRect/>
          </a:stretch>
        </p:blipFill>
        <p:spPr>
          <a:xfrm>
            <a:off x="5437832" y="969902"/>
            <a:ext cx="6754168" cy="3057952"/>
          </a:xfrm>
          <a:prstGeom prst="rect">
            <a:avLst/>
          </a:prstGeom>
        </p:spPr>
      </p:pic>
      <p:sp>
        <p:nvSpPr>
          <p:cNvPr id="10" name="Rectangle: Rounded Corners 9">
            <a:extLst>
              <a:ext uri="{FF2B5EF4-FFF2-40B4-BE49-F238E27FC236}">
                <a16:creationId xmlns:a16="http://schemas.microsoft.com/office/drawing/2014/main" id="{BAFECC69-2714-45F9-A13E-200561EE7546}"/>
              </a:ext>
            </a:extLst>
          </p:cNvPr>
          <p:cNvSpPr/>
          <p:nvPr/>
        </p:nvSpPr>
        <p:spPr>
          <a:xfrm>
            <a:off x="748758" y="3429000"/>
            <a:ext cx="4584471" cy="1820785"/>
          </a:xfrm>
          <a:prstGeom prst="roundRect">
            <a:avLst>
              <a:gd name="adj" fmla="val 9776"/>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dirty="0">
                <a:solidFill>
                  <a:schemeClr val="tx1"/>
                </a:solidFill>
              </a:rPr>
              <a:t>Records the suspects response in direct speech to CCTV when shown in interview. Should be accompanied by the relevant times from the interview record</a:t>
            </a:r>
          </a:p>
        </p:txBody>
      </p:sp>
      <p:sp>
        <p:nvSpPr>
          <p:cNvPr id="11" name="Rectangle: Rounded Corners 10">
            <a:extLst>
              <a:ext uri="{FF2B5EF4-FFF2-40B4-BE49-F238E27FC236}">
                <a16:creationId xmlns:a16="http://schemas.microsoft.com/office/drawing/2014/main" id="{180A006A-9FFC-4A3E-85FF-CA8ADB455053}"/>
              </a:ext>
            </a:extLst>
          </p:cNvPr>
          <p:cNvSpPr/>
          <p:nvPr/>
        </p:nvSpPr>
        <p:spPr>
          <a:xfrm>
            <a:off x="5536842" y="4159338"/>
            <a:ext cx="4584471" cy="1820785"/>
          </a:xfrm>
          <a:prstGeom prst="roundRect">
            <a:avLst>
              <a:gd name="adj" fmla="val 9776"/>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dirty="0">
                <a:solidFill>
                  <a:schemeClr val="tx1"/>
                </a:solidFill>
              </a:rPr>
              <a:t>Should summarise the suspects explanation, in the case of ‘no comment’ interviews summarise the key questions asked and special warnings given (if any)</a:t>
            </a:r>
          </a:p>
        </p:txBody>
      </p:sp>
      <p:grpSp>
        <p:nvGrpSpPr>
          <p:cNvPr id="3" name="Group 2">
            <a:extLst>
              <a:ext uri="{FF2B5EF4-FFF2-40B4-BE49-F238E27FC236}">
                <a16:creationId xmlns:a16="http://schemas.microsoft.com/office/drawing/2014/main" id="{CF3BFDB3-2FFB-8218-F5A5-52E31CAAD645}"/>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E8581AA0-8507-D60C-B9EA-99C2744E6C4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C5351AF9-6B40-1DFE-1E51-7B56AD15D26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68F5EE2E-CA39-5999-32F7-C73DB022F7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DA422AD-F1BB-BE40-E2D2-EBA95430082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76FDC8CA-C203-7A66-32FA-9EAA16C061D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CB279AE8-55A4-F08C-DD25-692338071E1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17911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BA2F28BE-3BC1-4308-A6FD-2ADF4A371122}"/>
              </a:ext>
            </a:extLst>
          </p:cNvPr>
          <p:cNvSpPr/>
          <p:nvPr/>
        </p:nvSpPr>
        <p:spPr>
          <a:xfrm>
            <a:off x="952501" y="1061754"/>
            <a:ext cx="6684672" cy="4818766"/>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952502" y="249492"/>
            <a:ext cx="10515600" cy="698579"/>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MG5 – Police Report  2: Defendant Interview</a:t>
            </a:r>
            <a:endParaRPr lang="en-GB" sz="3600" dirty="0">
              <a:solidFill>
                <a:schemeClr val="bg1"/>
              </a:solidFill>
              <a:latin typeface="+mn-lt"/>
            </a:endParaRPr>
          </a:p>
        </p:txBody>
      </p:sp>
      <p:pic>
        <p:nvPicPr>
          <p:cNvPr id="6" name="Picture 5">
            <a:extLst>
              <a:ext uri="{FF2B5EF4-FFF2-40B4-BE49-F238E27FC236}">
                <a16:creationId xmlns:a16="http://schemas.microsoft.com/office/drawing/2014/main" id="{80B5AF16-B883-41F7-853A-CDEE2CF53817}"/>
              </a:ext>
            </a:extLst>
          </p:cNvPr>
          <p:cNvPicPr>
            <a:picLocks noChangeAspect="1"/>
          </p:cNvPicPr>
          <p:nvPr/>
        </p:nvPicPr>
        <p:blipFill>
          <a:blip r:embed="rId3"/>
          <a:stretch>
            <a:fillRect/>
          </a:stretch>
        </p:blipFill>
        <p:spPr>
          <a:xfrm>
            <a:off x="8693240" y="3451841"/>
            <a:ext cx="3005610" cy="2503560"/>
          </a:xfrm>
          <a:prstGeom prst="rect">
            <a:avLst/>
          </a:prstGeom>
        </p:spPr>
      </p:pic>
      <p:pic>
        <p:nvPicPr>
          <p:cNvPr id="7" name="Picture 6">
            <a:extLst>
              <a:ext uri="{FF2B5EF4-FFF2-40B4-BE49-F238E27FC236}">
                <a16:creationId xmlns:a16="http://schemas.microsoft.com/office/drawing/2014/main" id="{29FD7E06-F560-411A-8E05-FEF4350AC824}"/>
              </a:ext>
            </a:extLst>
          </p:cNvPr>
          <p:cNvPicPr>
            <a:picLocks noChangeAspect="1"/>
          </p:cNvPicPr>
          <p:nvPr/>
        </p:nvPicPr>
        <p:blipFill>
          <a:blip r:embed="rId4"/>
          <a:stretch>
            <a:fillRect/>
          </a:stretch>
        </p:blipFill>
        <p:spPr>
          <a:xfrm>
            <a:off x="7823991" y="1115799"/>
            <a:ext cx="3874858" cy="2168314"/>
          </a:xfrm>
          <a:prstGeom prst="rect">
            <a:avLst/>
          </a:prstGeom>
        </p:spPr>
      </p:pic>
      <p:sp>
        <p:nvSpPr>
          <p:cNvPr id="9" name="TextBox 8">
            <a:extLst>
              <a:ext uri="{FF2B5EF4-FFF2-40B4-BE49-F238E27FC236}">
                <a16:creationId xmlns:a16="http://schemas.microsoft.com/office/drawing/2014/main" id="{DD9AEE6F-1801-4314-9C4B-3B641EB85774}"/>
              </a:ext>
            </a:extLst>
          </p:cNvPr>
          <p:cNvSpPr txBox="1"/>
          <p:nvPr/>
        </p:nvSpPr>
        <p:spPr>
          <a:xfrm>
            <a:off x="1447264" y="1115799"/>
            <a:ext cx="5901742" cy="4616648"/>
          </a:xfrm>
          <a:prstGeom prst="rect">
            <a:avLst/>
          </a:prstGeom>
          <a:noFill/>
        </p:spPr>
        <p:txBody>
          <a:bodyPr wrap="square">
            <a:spAutoFit/>
          </a:bodyPr>
          <a:lstStyle/>
          <a:p>
            <a:pPr algn="just" hangingPunct="0">
              <a:spcBef>
                <a:spcPts val="600"/>
              </a:spcBef>
              <a:spcAft>
                <a:spcPts val="300"/>
              </a:spcAft>
            </a:pPr>
            <a:r>
              <a:rPr lang="en-GB" dirty="0">
                <a:effectLst/>
                <a:ea typeface="Times New Roman" panose="02020603050405020304" pitchFamily="18" charset="0"/>
              </a:rPr>
              <a:t>In this section; identify the interviewing officers. defence solicitor, appropriate adult and any other persons present. Set out any explanation the defendant gave as to how and why the offence happened, including any mitigation and remorse put forward. Remember to use ‘ACCURATE’</a:t>
            </a:r>
          </a:p>
          <a:p>
            <a:pPr algn="just" hangingPunct="0">
              <a:spcBef>
                <a:spcPts val="600"/>
              </a:spcBef>
              <a:spcAft>
                <a:spcPts val="300"/>
              </a:spcAft>
            </a:pPr>
            <a:r>
              <a:rPr lang="en-GB" b="1" dirty="0">
                <a:effectLst/>
                <a:ea typeface="Times New Roman" panose="02020603050405020304" pitchFamily="18" charset="0"/>
              </a:rPr>
              <a:t>A</a:t>
            </a:r>
            <a:r>
              <a:rPr lang="en-GB" dirty="0">
                <a:effectLst/>
                <a:ea typeface="Times New Roman" panose="02020603050405020304" pitchFamily="18" charset="0"/>
              </a:rPr>
              <a:t>dmissions</a:t>
            </a:r>
          </a:p>
          <a:p>
            <a:pPr algn="just" hangingPunct="0">
              <a:spcBef>
                <a:spcPts val="600"/>
              </a:spcBef>
              <a:spcAft>
                <a:spcPts val="300"/>
              </a:spcAft>
            </a:pPr>
            <a:r>
              <a:rPr lang="en-GB" b="1" dirty="0">
                <a:effectLst/>
                <a:ea typeface="Times New Roman" panose="02020603050405020304" pitchFamily="18" charset="0"/>
              </a:rPr>
              <a:t>C</a:t>
            </a:r>
            <a:r>
              <a:rPr lang="en-GB" dirty="0">
                <a:effectLst/>
                <a:ea typeface="Times New Roman" panose="02020603050405020304" pitchFamily="18" charset="0"/>
              </a:rPr>
              <a:t>ontradictions/Denials</a:t>
            </a:r>
          </a:p>
          <a:p>
            <a:pPr algn="just" hangingPunct="0">
              <a:spcBef>
                <a:spcPts val="600"/>
              </a:spcBef>
              <a:spcAft>
                <a:spcPts val="300"/>
              </a:spcAft>
            </a:pPr>
            <a:r>
              <a:rPr lang="en-GB" b="1" dirty="0">
                <a:effectLst/>
                <a:ea typeface="Times New Roman" panose="02020603050405020304" pitchFamily="18" charset="0"/>
              </a:rPr>
              <a:t>C</a:t>
            </a:r>
            <a:r>
              <a:rPr lang="en-GB" dirty="0">
                <a:effectLst/>
                <a:ea typeface="Times New Roman" panose="02020603050405020304" pitchFamily="18" charset="0"/>
              </a:rPr>
              <a:t>CTV (shown and response)</a:t>
            </a:r>
          </a:p>
          <a:p>
            <a:pPr algn="just" hangingPunct="0">
              <a:spcBef>
                <a:spcPts val="600"/>
              </a:spcBef>
              <a:spcAft>
                <a:spcPts val="300"/>
              </a:spcAft>
            </a:pPr>
            <a:r>
              <a:rPr lang="en-GB" b="1" dirty="0">
                <a:effectLst/>
                <a:ea typeface="Times New Roman" panose="02020603050405020304" pitchFamily="18" charset="0"/>
              </a:rPr>
              <a:t>U</a:t>
            </a:r>
            <a:r>
              <a:rPr lang="en-GB" dirty="0">
                <a:effectLst/>
                <a:ea typeface="Times New Roman" panose="02020603050405020304" pitchFamily="18" charset="0"/>
              </a:rPr>
              <a:t>nderlying Reasons (mitigation)</a:t>
            </a:r>
          </a:p>
          <a:p>
            <a:pPr algn="just" hangingPunct="0">
              <a:spcBef>
                <a:spcPts val="600"/>
              </a:spcBef>
              <a:spcAft>
                <a:spcPts val="300"/>
              </a:spcAft>
            </a:pPr>
            <a:r>
              <a:rPr lang="en-GB" b="1" dirty="0">
                <a:effectLst/>
                <a:ea typeface="Times New Roman" panose="02020603050405020304" pitchFamily="18" charset="0"/>
              </a:rPr>
              <a:t>R</a:t>
            </a:r>
            <a:r>
              <a:rPr lang="en-GB" dirty="0">
                <a:effectLst/>
                <a:ea typeface="Times New Roman" panose="02020603050405020304" pitchFamily="18" charset="0"/>
              </a:rPr>
              <a:t>eliable (for CPS and defence)</a:t>
            </a:r>
          </a:p>
          <a:p>
            <a:pPr algn="just" hangingPunct="0">
              <a:spcBef>
                <a:spcPts val="600"/>
              </a:spcBef>
              <a:spcAft>
                <a:spcPts val="300"/>
              </a:spcAft>
            </a:pPr>
            <a:r>
              <a:rPr lang="en-GB" b="1" dirty="0">
                <a:effectLst/>
                <a:ea typeface="Times New Roman" panose="02020603050405020304" pitchFamily="18" charset="0"/>
              </a:rPr>
              <a:t>A</a:t>
            </a:r>
            <a:r>
              <a:rPr lang="en-GB" dirty="0">
                <a:effectLst/>
                <a:ea typeface="Times New Roman" panose="02020603050405020304" pitchFamily="18" charset="0"/>
              </a:rPr>
              <a:t>ggravating factors</a:t>
            </a:r>
          </a:p>
          <a:p>
            <a:pPr algn="just" hangingPunct="0">
              <a:spcBef>
                <a:spcPts val="600"/>
              </a:spcBef>
              <a:spcAft>
                <a:spcPts val="300"/>
              </a:spcAft>
            </a:pPr>
            <a:r>
              <a:rPr lang="en-GB" b="1" dirty="0">
                <a:effectLst/>
                <a:ea typeface="Times New Roman" panose="02020603050405020304" pitchFamily="18" charset="0"/>
              </a:rPr>
              <a:t>T</a:t>
            </a:r>
            <a:r>
              <a:rPr lang="en-GB" dirty="0">
                <a:effectLst/>
                <a:ea typeface="Times New Roman" panose="02020603050405020304" pitchFamily="18" charset="0"/>
              </a:rPr>
              <a:t>hird Person (written in)</a:t>
            </a:r>
          </a:p>
          <a:p>
            <a:pPr algn="just" hangingPunct="0">
              <a:spcBef>
                <a:spcPts val="600"/>
              </a:spcBef>
              <a:spcAft>
                <a:spcPts val="300"/>
              </a:spcAft>
            </a:pPr>
            <a:r>
              <a:rPr lang="en-GB" b="1" dirty="0">
                <a:ea typeface="Times New Roman" panose="02020603050405020304" pitchFamily="18" charset="0"/>
              </a:rPr>
              <a:t>E</a:t>
            </a:r>
            <a:r>
              <a:rPr lang="en-GB" dirty="0">
                <a:effectLst/>
                <a:ea typeface="Times New Roman" panose="02020603050405020304" pitchFamily="18" charset="0"/>
              </a:rPr>
              <a:t>xplanation and Summarised at end</a:t>
            </a:r>
          </a:p>
        </p:txBody>
      </p:sp>
      <p:grpSp>
        <p:nvGrpSpPr>
          <p:cNvPr id="3" name="Group 2">
            <a:extLst>
              <a:ext uri="{FF2B5EF4-FFF2-40B4-BE49-F238E27FC236}">
                <a16:creationId xmlns:a16="http://schemas.microsoft.com/office/drawing/2014/main" id="{AC74C7A6-72A4-9B8E-E041-6E0E7A6B6980}"/>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D1C38904-1002-4CA9-07C7-B491C5E70F2E}"/>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7F42A6F4-6DD2-8D7C-55EE-86B00D16261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7268D99B-FA2E-BF5D-76CB-4D68D6011F3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8439C62B-A584-73E0-3828-6A3DFB0E993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6FD7FBA5-0B09-22A1-4215-AF6573817FE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8CF05949-7C88-A07D-283B-85859DDF90B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96530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38200" y="161925"/>
            <a:ext cx="10515600" cy="712561"/>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MG5 – Police Report  3-12: Other Sections</a:t>
            </a:r>
            <a:endParaRPr lang="en-GB" sz="3600" dirty="0">
              <a:solidFill>
                <a:schemeClr val="bg1"/>
              </a:solidFill>
              <a:latin typeface="+mn-lt"/>
            </a:endParaRPr>
          </a:p>
        </p:txBody>
      </p:sp>
      <p:graphicFrame>
        <p:nvGraphicFramePr>
          <p:cNvPr id="5" name="Diagram 4">
            <a:extLst>
              <a:ext uri="{FF2B5EF4-FFF2-40B4-BE49-F238E27FC236}">
                <a16:creationId xmlns:a16="http://schemas.microsoft.com/office/drawing/2014/main" id="{D200685F-76E2-40AF-A4CA-53CE147371FC}"/>
              </a:ext>
            </a:extLst>
          </p:cNvPr>
          <p:cNvGraphicFramePr/>
          <p:nvPr>
            <p:extLst>
              <p:ext uri="{D42A27DB-BD31-4B8C-83A1-F6EECF244321}">
                <p14:modId xmlns:p14="http://schemas.microsoft.com/office/powerpoint/2010/main" val="1547199202"/>
              </p:ext>
            </p:extLst>
          </p:nvPr>
        </p:nvGraphicFramePr>
        <p:xfrm>
          <a:off x="988811" y="719666"/>
          <a:ext cx="984232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
            <a:extLst>
              <a:ext uri="{FF2B5EF4-FFF2-40B4-BE49-F238E27FC236}">
                <a16:creationId xmlns:a16="http://schemas.microsoft.com/office/drawing/2014/main" id="{8F9AAE1C-F72D-9512-D8C2-DCB7A4AB4BBE}"/>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C8DB2861-38F2-AE17-6E19-627D46D7BDFE}"/>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3E96D9C-899A-1F33-3BB6-5A3078C39BB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01FCC21B-EDE2-CEF1-ACB5-65C3BE58C75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A03443A1-BA7A-C09B-78D2-8D2A94674D2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1A11371F-E81D-2591-28F6-85ECE6A8B027}"/>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6D89168-EF1B-C899-6BAB-BFB0CF3CE21B}"/>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993292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141EC05-9EF4-4333-8D20-D68C0FDDC10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0D482A19-F061-419A-9338-8888AE2C2CB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F89E9AD1-FAF6-4E90-9DDD-65B9AA5A7A9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8E493105-EEF5-43D5-8AD5-64257179DD7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2C4E5A20-544F-4F16-9BD1-E7BF3E50B058}"/>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01D2B189-D5AB-4291-8FCC-D203FD1354D6}"/>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B4FA99C0-C089-4C99-A6BE-F05A0D0F0476}"/>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C2D76DDA-0545-4DE2-85E7-FF248B7C5826}"/>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868A30D5-1949-4D97-92C3-B81C57FC8389}"/>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graphicEl>
                                              <a:dgm id="{CAC04A2E-214F-406B-9300-BC015CA431F0}"/>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3ACD1BAF-8995-4A26-B647-B17FBCBAF402}"/>
              </a:ext>
            </a:extLst>
          </p:cNvPr>
          <p:cNvSpPr/>
          <p:nvPr/>
        </p:nvSpPr>
        <p:spPr>
          <a:xfrm>
            <a:off x="1004553" y="3793274"/>
            <a:ext cx="10109916" cy="1435995"/>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6ED4C572-080A-4A89-A612-8C7356B07515}"/>
              </a:ext>
            </a:extLst>
          </p:cNvPr>
          <p:cNvSpPr/>
          <p:nvPr/>
        </p:nvSpPr>
        <p:spPr>
          <a:xfrm>
            <a:off x="1004553" y="1275482"/>
            <a:ext cx="10109916" cy="2215166"/>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3"/>
          <p:cNvSpPr txBox="1">
            <a:spLocks/>
          </p:cNvSpPr>
          <p:nvPr/>
        </p:nvSpPr>
        <p:spPr>
          <a:xfrm>
            <a:off x="838200" y="297089"/>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MG5 – Police Report – Summary</a:t>
            </a:r>
            <a:endParaRPr lang="en-GB" sz="3600" dirty="0">
              <a:solidFill>
                <a:schemeClr val="bg1"/>
              </a:solidFill>
              <a:latin typeface="+mn-lt"/>
            </a:endParaRPr>
          </a:p>
        </p:txBody>
      </p:sp>
      <p:sp>
        <p:nvSpPr>
          <p:cNvPr id="3" name="Rectangle 2"/>
          <p:cNvSpPr/>
          <p:nvPr/>
        </p:nvSpPr>
        <p:spPr>
          <a:xfrm>
            <a:off x="1556867" y="1578108"/>
            <a:ext cx="8824175" cy="1569660"/>
          </a:xfrm>
          <a:prstGeom prst="rect">
            <a:avLst/>
          </a:prstGeom>
        </p:spPr>
        <p:txBody>
          <a:bodyPr wrap="square">
            <a:spAutoFit/>
          </a:bodyPr>
          <a:lstStyle/>
          <a:p>
            <a:pPr algn="ctr"/>
            <a:r>
              <a:rPr lang="en-GB" sz="2400" dirty="0"/>
              <a:t>MG5 forms will be viewed by the Magistrate/Judge, as well as the defence solicitors and barristers. It must present an </a:t>
            </a:r>
            <a:r>
              <a:rPr lang="en-GB" sz="2400" b="1" u="sng" dirty="0"/>
              <a:t>accurate, objective</a:t>
            </a:r>
            <a:r>
              <a:rPr lang="en-GB" sz="2400" dirty="0"/>
              <a:t> and </a:t>
            </a:r>
            <a:r>
              <a:rPr lang="en-GB" sz="2400" b="1" u="sng" dirty="0"/>
              <a:t>balanced</a:t>
            </a:r>
            <a:r>
              <a:rPr lang="en-GB" sz="2400" dirty="0"/>
              <a:t> account of the case. It will form part of the initial detail of the prosecution case. </a:t>
            </a:r>
          </a:p>
        </p:txBody>
      </p:sp>
      <p:sp>
        <p:nvSpPr>
          <p:cNvPr id="4" name="Rectangle 3"/>
          <p:cNvSpPr/>
          <p:nvPr/>
        </p:nvSpPr>
        <p:spPr>
          <a:xfrm>
            <a:off x="1556866" y="4095772"/>
            <a:ext cx="8824175" cy="830997"/>
          </a:xfrm>
          <a:prstGeom prst="rect">
            <a:avLst/>
          </a:prstGeom>
        </p:spPr>
        <p:txBody>
          <a:bodyPr wrap="square">
            <a:spAutoFit/>
          </a:bodyPr>
          <a:lstStyle/>
          <a:p>
            <a:pPr algn="ctr"/>
            <a:r>
              <a:rPr lang="en-GB" sz="2400" dirty="0"/>
              <a:t>MG5 must never contain any confidential information. This information will be included on the CM01 and MG6.</a:t>
            </a:r>
          </a:p>
        </p:txBody>
      </p:sp>
      <p:grpSp>
        <p:nvGrpSpPr>
          <p:cNvPr id="7" name="Group 6">
            <a:extLst>
              <a:ext uri="{FF2B5EF4-FFF2-40B4-BE49-F238E27FC236}">
                <a16:creationId xmlns:a16="http://schemas.microsoft.com/office/drawing/2014/main" id="{31F2060D-C978-72DC-1A1E-FCE58A9F2011}"/>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A09378DE-661A-F93F-8AA8-4A31E3BF89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B8C3EE0D-30C1-45B4-58E8-0C30032C660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BA0BEC33-5B0B-EC9C-CACE-CD113F9D164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2AE0299A-8F97-228B-40DA-AEF0CFE5E6A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D3F28588-6F79-BCA3-45BF-2C10D226E25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99ADAD3C-9264-B2A2-8D52-B5EBC30D35B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79119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3" grpId="0"/>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ED16BE4B-218F-434F-82FD-2535E49CFC92}"/>
              </a:ext>
            </a:extLst>
          </p:cNvPr>
          <p:cNvSpPr/>
          <p:nvPr/>
        </p:nvSpPr>
        <p:spPr>
          <a:xfrm>
            <a:off x="709411" y="1188331"/>
            <a:ext cx="5993507" cy="4456089"/>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400" dirty="0">
              <a:solidFill>
                <a:schemeClr val="tx1"/>
              </a:solidFill>
            </a:endParaRPr>
          </a:p>
          <a:p>
            <a:r>
              <a:rPr lang="en-GB" sz="2400" dirty="0">
                <a:solidFill>
                  <a:schemeClr val="tx1"/>
                </a:solidFill>
              </a:rPr>
              <a:t>Used to document all multi-media evidence gathered; </a:t>
            </a:r>
            <a:r>
              <a:rPr lang="en-GB" sz="2400" dirty="0" err="1">
                <a:solidFill>
                  <a:schemeClr val="tx1"/>
                </a:solidFill>
              </a:rPr>
              <a:t>eg</a:t>
            </a:r>
            <a:r>
              <a:rPr lang="en-GB" sz="2400" dirty="0">
                <a:solidFill>
                  <a:schemeClr val="tx1"/>
                </a:solidFill>
              </a:rPr>
              <a:t>  </a:t>
            </a:r>
          </a:p>
          <a:p>
            <a:endParaRPr lang="en-GB" sz="2400" dirty="0">
              <a:solidFill>
                <a:schemeClr val="tx1"/>
              </a:solidFill>
            </a:endParaRPr>
          </a:p>
          <a:p>
            <a:pPr marL="285750" indent="-285750">
              <a:buFont typeface="Arial" panose="020B0604020202020204" pitchFamily="34" charset="0"/>
              <a:buChar char="•"/>
            </a:pPr>
            <a:r>
              <a:rPr lang="en-GB" sz="2400" dirty="0">
                <a:solidFill>
                  <a:schemeClr val="tx1"/>
                </a:solidFill>
              </a:rPr>
              <a:t>CCTV footage and/or stills</a:t>
            </a:r>
          </a:p>
          <a:p>
            <a:pPr marL="285750" indent="-285750">
              <a:buFont typeface="Arial" panose="020B0604020202020204" pitchFamily="34" charset="0"/>
              <a:buChar char="•"/>
            </a:pPr>
            <a:r>
              <a:rPr lang="en-GB" sz="2400" dirty="0">
                <a:solidFill>
                  <a:schemeClr val="tx1"/>
                </a:solidFill>
              </a:rPr>
              <a:t>Body Worn Footage</a:t>
            </a:r>
          </a:p>
          <a:p>
            <a:pPr marL="285750" indent="-285750">
              <a:buFont typeface="Arial" panose="020B0604020202020204" pitchFamily="34" charset="0"/>
              <a:buChar char="•"/>
            </a:pPr>
            <a:r>
              <a:rPr lang="en-GB" sz="2400" dirty="0">
                <a:solidFill>
                  <a:schemeClr val="tx1"/>
                </a:solidFill>
              </a:rPr>
              <a:t>Photographs</a:t>
            </a:r>
          </a:p>
          <a:p>
            <a:pPr marL="285750" indent="-285750">
              <a:buFont typeface="Arial" panose="020B0604020202020204" pitchFamily="34" charset="0"/>
              <a:buChar char="•"/>
            </a:pPr>
            <a:r>
              <a:rPr lang="en-GB" sz="2400" dirty="0">
                <a:solidFill>
                  <a:schemeClr val="tx1"/>
                </a:solidFill>
              </a:rPr>
              <a:t>Dash Cam footage</a:t>
            </a:r>
          </a:p>
          <a:p>
            <a:pPr marL="285750" indent="-285750">
              <a:buFont typeface="Arial" panose="020B0604020202020204" pitchFamily="34" charset="0"/>
              <a:buChar char="•"/>
            </a:pPr>
            <a:r>
              <a:rPr lang="en-GB" sz="2400" dirty="0">
                <a:solidFill>
                  <a:schemeClr val="tx1"/>
                </a:solidFill>
              </a:rPr>
              <a:t>Mobile phone footage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 </a:t>
            </a:r>
          </a:p>
        </p:txBody>
      </p:sp>
      <p:sp>
        <p:nvSpPr>
          <p:cNvPr id="5" name="Title 3">
            <a:extLst>
              <a:ext uri="{FF2B5EF4-FFF2-40B4-BE49-F238E27FC236}">
                <a16:creationId xmlns:a16="http://schemas.microsoft.com/office/drawing/2014/main" id="{D1D913CC-90B8-4F28-9962-10D258A21CB9}"/>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MG0 – Multi-Media Evidence</a:t>
            </a:r>
            <a:endParaRPr lang="en-GB" sz="3600" dirty="0">
              <a:solidFill>
                <a:schemeClr val="bg1"/>
              </a:solidFill>
              <a:latin typeface="+mn-lt"/>
            </a:endParaRPr>
          </a:p>
        </p:txBody>
      </p:sp>
      <p:pic>
        <p:nvPicPr>
          <p:cNvPr id="7" name="Picture 6">
            <a:extLst>
              <a:ext uri="{FF2B5EF4-FFF2-40B4-BE49-F238E27FC236}">
                <a16:creationId xmlns:a16="http://schemas.microsoft.com/office/drawing/2014/main" id="{8F8C19A7-7014-46DA-B330-ED2514F3CF60}"/>
              </a:ext>
            </a:extLst>
          </p:cNvPr>
          <p:cNvPicPr/>
          <p:nvPr/>
        </p:nvPicPr>
        <p:blipFill rotWithShape="1">
          <a:blip r:embed="rId3"/>
          <a:srcRect l="64813" t="8271" r="15245" b="15481"/>
          <a:stretch/>
        </p:blipFill>
        <p:spPr bwMode="auto">
          <a:xfrm>
            <a:off x="6884412" y="925830"/>
            <a:ext cx="4497208" cy="4456089"/>
          </a:xfrm>
          <a:prstGeom prst="rect">
            <a:avLst/>
          </a:prstGeom>
          <a:ln>
            <a:noFill/>
          </a:ln>
          <a:extLst>
            <a:ext uri="{53640926-AAD7-44D8-BBD7-CCE9431645EC}">
              <a14:shadowObscured xmlns:a14="http://schemas.microsoft.com/office/drawing/2010/main"/>
            </a:ext>
          </a:extLst>
        </p:spPr>
      </p:pic>
      <p:sp>
        <p:nvSpPr>
          <p:cNvPr id="2" name="Rectangle 1">
            <a:extLst>
              <a:ext uri="{FF2B5EF4-FFF2-40B4-BE49-F238E27FC236}">
                <a16:creationId xmlns:a16="http://schemas.microsoft.com/office/drawing/2014/main" id="{27991C9A-4E88-42F7-8778-3566B88A4B33}"/>
              </a:ext>
            </a:extLst>
          </p:cNvPr>
          <p:cNvSpPr/>
          <p:nvPr/>
        </p:nvSpPr>
        <p:spPr>
          <a:xfrm>
            <a:off x="7805530" y="2385391"/>
            <a:ext cx="861392" cy="132522"/>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grpSp>
        <p:nvGrpSpPr>
          <p:cNvPr id="3" name="Group 2">
            <a:extLst>
              <a:ext uri="{FF2B5EF4-FFF2-40B4-BE49-F238E27FC236}">
                <a16:creationId xmlns:a16="http://schemas.microsoft.com/office/drawing/2014/main" id="{F514A890-A3A5-A85B-216D-C6377BE96212}"/>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78BE74FB-F920-60B6-FF1B-CE9670C911C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B17D7588-D506-0094-50E7-0BDE28DA2E8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9C739A64-E551-619D-6B8E-5751C5DAE8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D7393BBD-4527-D663-5C3C-F3F1B80237D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D111F7C6-2358-FC96-D8A7-E7373B35E9E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31E5B91-F144-BA71-BEAF-0E9FAFCBB53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762179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ED16BE4B-218F-434F-82FD-2535E49CFC92}"/>
              </a:ext>
            </a:extLst>
          </p:cNvPr>
          <p:cNvSpPr/>
          <p:nvPr/>
        </p:nvSpPr>
        <p:spPr>
          <a:xfrm>
            <a:off x="709411" y="2659969"/>
            <a:ext cx="3464417" cy="2060619"/>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Rectangle 2"/>
          <p:cNvSpPr/>
          <p:nvPr/>
        </p:nvSpPr>
        <p:spPr>
          <a:xfrm>
            <a:off x="1141389" y="3090113"/>
            <a:ext cx="2600459" cy="1200329"/>
          </a:xfrm>
          <a:prstGeom prst="rect">
            <a:avLst/>
          </a:prstGeom>
        </p:spPr>
        <p:txBody>
          <a:bodyPr wrap="square">
            <a:spAutoFit/>
          </a:bodyPr>
          <a:lstStyle/>
          <a:p>
            <a:pPr algn="ctr"/>
            <a:r>
              <a:rPr lang="en-GB" sz="2400" dirty="0"/>
              <a:t>Special measures consideration </a:t>
            </a:r>
          </a:p>
          <a:p>
            <a:pPr algn="ctr"/>
            <a:r>
              <a:rPr lang="en-GB" sz="2400" dirty="0"/>
              <a:t>(if applicable)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6547" y="1160556"/>
            <a:ext cx="6608310" cy="4421425"/>
          </a:xfrm>
          <a:prstGeom prst="rect">
            <a:avLst/>
          </a:prstGeom>
          <a:ln>
            <a:solidFill>
              <a:schemeClr val="tx1"/>
            </a:solidFill>
          </a:ln>
        </p:spPr>
      </p:pic>
      <p:sp>
        <p:nvSpPr>
          <p:cNvPr id="5" name="Title 3">
            <a:extLst>
              <a:ext uri="{FF2B5EF4-FFF2-40B4-BE49-F238E27FC236}">
                <a16:creationId xmlns:a16="http://schemas.microsoft.com/office/drawing/2014/main" id="{D1D913CC-90B8-4F28-9962-10D258A21CB9}"/>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MG2 – Initial Witness Assessment</a:t>
            </a:r>
            <a:endParaRPr lang="en-GB" sz="4000" dirty="0">
              <a:solidFill>
                <a:schemeClr val="bg1"/>
              </a:solidFill>
              <a:latin typeface="+mn-lt"/>
            </a:endParaRPr>
          </a:p>
        </p:txBody>
      </p:sp>
      <p:grpSp>
        <p:nvGrpSpPr>
          <p:cNvPr id="2" name="Group 1">
            <a:extLst>
              <a:ext uri="{FF2B5EF4-FFF2-40B4-BE49-F238E27FC236}">
                <a16:creationId xmlns:a16="http://schemas.microsoft.com/office/drawing/2014/main" id="{A329A3CD-5901-DEAD-D0B6-2BE3B7067B3F}"/>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FF91AFA1-675F-30D8-DEC3-0258AB6FA5E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96CA86A7-1198-AD15-CE0E-C4FB68243F2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A4B5016C-B92A-3AE0-45A9-61B52313451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4419CCF5-ABFA-5C8D-8746-427334EE5FC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0B4AB055-B762-72A6-508D-108F0EF9D351}"/>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4FDFBD38-25D9-DF11-2CA2-670CA1E455E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59193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213558" y="1261660"/>
            <a:ext cx="2944210" cy="3477875"/>
          </a:xfrm>
          <a:prstGeom prst="rect">
            <a:avLst/>
          </a:prstGeom>
          <a:noFill/>
        </p:spPr>
        <p:txBody>
          <a:bodyPr wrap="square" rtlCol="0">
            <a:spAutoFit/>
          </a:bodyPr>
          <a:lstStyle/>
          <a:p>
            <a:pPr algn="ctr"/>
            <a:r>
              <a:rPr lang="en-GB" sz="4400" b="1" dirty="0">
                <a:solidFill>
                  <a:srgbClr val="002060"/>
                </a:solidFill>
              </a:rPr>
              <a:t>NO LONGER USED </a:t>
            </a:r>
          </a:p>
          <a:p>
            <a:pPr algn="ctr"/>
            <a:endParaRPr lang="en-GB" sz="4400" b="1" dirty="0">
              <a:solidFill>
                <a:srgbClr val="002060"/>
              </a:solidFill>
            </a:endParaRPr>
          </a:p>
          <a:p>
            <a:pPr algn="ctr"/>
            <a:r>
              <a:rPr lang="en-GB" sz="4400" b="1" dirty="0">
                <a:solidFill>
                  <a:srgbClr val="002060"/>
                </a:solidFill>
              </a:rPr>
              <a:t>MG3</a:t>
            </a:r>
          </a:p>
        </p:txBody>
      </p:sp>
      <p:sp>
        <p:nvSpPr>
          <p:cNvPr id="3" name="Rectangle 2"/>
          <p:cNvSpPr/>
          <p:nvPr/>
        </p:nvSpPr>
        <p:spPr>
          <a:xfrm>
            <a:off x="0" y="3258235"/>
            <a:ext cx="6096000" cy="646331"/>
          </a:xfrm>
          <a:prstGeom prst="rect">
            <a:avLst/>
          </a:prstGeom>
        </p:spPr>
        <p:txBody>
          <a:bodyPr>
            <a:spAutoFit/>
          </a:bodyPr>
          <a:lstStyle/>
          <a:p>
            <a:pPr algn="ctr"/>
            <a:r>
              <a:rPr lang="en-GB" dirty="0">
                <a:solidFill>
                  <a:srgbClr val="002060"/>
                </a:solidFill>
              </a:rPr>
              <a:t>Report to CPS for Charging Decision</a:t>
            </a:r>
          </a:p>
          <a:p>
            <a:pPr algn="ctr"/>
            <a:r>
              <a:rPr lang="en-GB" dirty="0">
                <a:solidFill>
                  <a:srgbClr val="002060"/>
                </a:solidFill>
              </a:rPr>
              <a:t>(if applicable)</a:t>
            </a:r>
          </a:p>
        </p:txBody>
      </p:sp>
      <p:pic>
        <p:nvPicPr>
          <p:cNvPr id="4" name="Picture 3"/>
          <p:cNvPicPr>
            <a:picLocks noChangeAspect="1"/>
          </p:cNvPicPr>
          <p:nvPr/>
        </p:nvPicPr>
        <p:blipFill>
          <a:blip r:embed="rId3"/>
          <a:stretch>
            <a:fillRect/>
          </a:stretch>
        </p:blipFill>
        <p:spPr>
          <a:xfrm>
            <a:off x="5078186" y="839011"/>
            <a:ext cx="5763985" cy="4778017"/>
          </a:xfrm>
          <a:prstGeom prst="rect">
            <a:avLst/>
          </a:prstGeom>
          <a:ln>
            <a:solidFill>
              <a:schemeClr val="tx1"/>
            </a:solidFill>
          </a:ln>
        </p:spPr>
      </p:pic>
      <p:grpSp>
        <p:nvGrpSpPr>
          <p:cNvPr id="5" name="Group 4">
            <a:extLst>
              <a:ext uri="{FF2B5EF4-FFF2-40B4-BE49-F238E27FC236}">
                <a16:creationId xmlns:a16="http://schemas.microsoft.com/office/drawing/2014/main" id="{1BC32C98-FB31-204D-30C4-E85BD3650963}"/>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5A5FE0B0-B077-477B-573E-B79EB27D892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C3B8082D-C92C-6F56-7C2C-27F92571EEF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8EC4D49-E485-F212-5618-ED52703E653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910BC606-017D-164B-1FC2-058210783D8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DFF97D40-1D95-B541-290D-FFC86D04AB0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3DC1EA14-1974-9FFE-10F8-F27312CB8D5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715806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E9C3F05-6FFD-4647-BEDF-7F33DC539F89}"/>
              </a:ext>
            </a:extLst>
          </p:cNvPr>
          <p:cNvPicPr>
            <a:picLocks noChangeAspect="1"/>
          </p:cNvPicPr>
          <p:nvPr/>
        </p:nvPicPr>
        <p:blipFill>
          <a:blip r:embed="rId3"/>
          <a:stretch>
            <a:fillRect/>
          </a:stretch>
        </p:blipFill>
        <p:spPr>
          <a:xfrm>
            <a:off x="3234215" y="913206"/>
            <a:ext cx="5285690" cy="5145470"/>
          </a:xfrm>
          <a:prstGeom prst="rect">
            <a:avLst/>
          </a:prstGeom>
        </p:spPr>
      </p:pic>
      <p:sp>
        <p:nvSpPr>
          <p:cNvPr id="4" name="Title 3">
            <a:extLst>
              <a:ext uri="{FF2B5EF4-FFF2-40B4-BE49-F238E27FC236}">
                <a16:creationId xmlns:a16="http://schemas.microsoft.com/office/drawing/2014/main" id="{3FDCAEE5-A7C4-4903-97F2-D76FD437867A}"/>
              </a:ext>
            </a:extLst>
          </p:cNvPr>
          <p:cNvSpPr txBox="1">
            <a:spLocks/>
          </p:cNvSpPr>
          <p:nvPr/>
        </p:nvSpPr>
        <p:spPr>
          <a:xfrm>
            <a:off x="709411" y="230581"/>
            <a:ext cx="10894454"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CM01 – Report to the CPS for Charging Decision</a:t>
            </a:r>
            <a:endParaRPr lang="en-GB" sz="4000" dirty="0">
              <a:solidFill>
                <a:schemeClr val="bg1"/>
              </a:solidFill>
              <a:latin typeface="+mn-lt"/>
            </a:endParaRPr>
          </a:p>
        </p:txBody>
      </p:sp>
      <p:grpSp>
        <p:nvGrpSpPr>
          <p:cNvPr id="2" name="Group 1">
            <a:extLst>
              <a:ext uri="{FF2B5EF4-FFF2-40B4-BE49-F238E27FC236}">
                <a16:creationId xmlns:a16="http://schemas.microsoft.com/office/drawing/2014/main" id="{66921B89-2246-ED40-8DCD-47DC4DF93073}"/>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DFC602F-8EC5-0770-3022-78478BF7BC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F796D8C3-BB8A-5353-2E30-52AC1DD17F1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42142330-ACB0-F28C-0085-FCC4FEF3D4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C677B9F7-3F3A-12DB-D491-C61B41B6373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04B94D21-A147-83CF-61FC-D4428C43CBE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E19991B9-1821-1410-8442-BCE3AA600F0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407410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1368" y="1009499"/>
            <a:ext cx="6389263" cy="4839001"/>
          </a:xfrm>
          <a:prstGeom prst="rect">
            <a:avLst/>
          </a:prstGeom>
          <a:ln>
            <a:solidFill>
              <a:schemeClr val="tx1"/>
            </a:solidFill>
          </a:ln>
        </p:spPr>
      </p:pic>
      <p:sp>
        <p:nvSpPr>
          <p:cNvPr id="4" name="Title 3">
            <a:extLst>
              <a:ext uri="{FF2B5EF4-FFF2-40B4-BE49-F238E27FC236}">
                <a16:creationId xmlns:a16="http://schemas.microsoft.com/office/drawing/2014/main" id="{FF339134-7C3C-450C-9947-0BE7E8D6C7CA}"/>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MG4 – Charge Sheet</a:t>
            </a:r>
            <a:endParaRPr lang="en-GB" sz="4000" dirty="0">
              <a:solidFill>
                <a:schemeClr val="bg1"/>
              </a:solidFill>
              <a:latin typeface="+mn-lt"/>
            </a:endParaRPr>
          </a:p>
        </p:txBody>
      </p:sp>
      <p:grpSp>
        <p:nvGrpSpPr>
          <p:cNvPr id="2" name="Group 1">
            <a:extLst>
              <a:ext uri="{FF2B5EF4-FFF2-40B4-BE49-F238E27FC236}">
                <a16:creationId xmlns:a16="http://schemas.microsoft.com/office/drawing/2014/main" id="{5EBA4809-1A3B-BE09-B321-173E7BD8A4EE}"/>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C09A875-338A-E3AC-F4A2-63C7D5AD6B0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B77EE118-D0EA-80CC-B249-F9C47DD9540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01200BD2-88CF-F8E9-9760-7D733E086F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3B25D3FA-A203-3B4E-3196-CD1AACA9525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5CE21407-04F0-DF6D-FABC-7AF64C9C8C4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638C4915-F905-4366-D452-4E72380D44D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0662685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816826" y="1745587"/>
            <a:ext cx="2986211" cy="1938992"/>
          </a:xfrm>
          <a:prstGeom prst="rect">
            <a:avLst/>
          </a:prstGeom>
          <a:noFill/>
        </p:spPr>
        <p:txBody>
          <a:bodyPr wrap="square" rtlCol="0">
            <a:spAutoFit/>
          </a:bodyPr>
          <a:lstStyle/>
          <a:p>
            <a:pPr algn="ctr"/>
            <a:r>
              <a:rPr lang="en-GB" sz="4000" b="1" dirty="0">
                <a:solidFill>
                  <a:srgbClr val="002060"/>
                </a:solidFill>
              </a:rPr>
              <a:t>MG5</a:t>
            </a:r>
            <a:r>
              <a:rPr lang="en-GB" sz="4000" dirty="0">
                <a:solidFill>
                  <a:srgbClr val="002060"/>
                </a:solidFill>
              </a:rPr>
              <a:t> </a:t>
            </a:r>
          </a:p>
          <a:p>
            <a:pPr algn="ctr"/>
            <a:endParaRPr lang="en-GB" sz="4000" dirty="0">
              <a:solidFill>
                <a:srgbClr val="002060"/>
              </a:solidFill>
            </a:endParaRPr>
          </a:p>
          <a:p>
            <a:pPr algn="ctr"/>
            <a:r>
              <a:rPr lang="en-GB" sz="4000" dirty="0">
                <a:solidFill>
                  <a:srgbClr val="002060"/>
                </a:solidFill>
              </a:rPr>
              <a:t>Police Report</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1868" y="790575"/>
            <a:ext cx="5909482" cy="4362450"/>
          </a:xfrm>
          <a:prstGeom prst="rect">
            <a:avLst/>
          </a:prstGeom>
          <a:ln>
            <a:solidFill>
              <a:schemeClr val="tx1"/>
            </a:solidFill>
          </a:ln>
        </p:spPr>
      </p:pic>
      <p:grpSp>
        <p:nvGrpSpPr>
          <p:cNvPr id="4" name="Group 3">
            <a:extLst>
              <a:ext uri="{FF2B5EF4-FFF2-40B4-BE49-F238E27FC236}">
                <a16:creationId xmlns:a16="http://schemas.microsoft.com/office/drawing/2014/main" id="{F52A7F68-00DC-35DC-F97F-80BDD5F03572}"/>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003D06F3-483C-04AB-A8B9-C079510EAC3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CCFBEB72-E53E-5B35-2AFD-18D44A125FF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021576B2-E340-5AAF-2AAC-A411A5AA1D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4B90E6C0-1F10-4697-E36B-1334E218C6F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80BE401-1D32-02A8-0C15-2A8A98A6F42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48677A06-EF44-3D47-41D0-BEF633E192E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723232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1000"/>
                                        <p:tgtEl>
                                          <p:spTgt spid="2">
                                            <p:txEl>
                                              <p:pRg st="2" end="2"/>
                                            </p:txEl>
                                          </p:spTgt>
                                        </p:tgtEl>
                                      </p:cBhvr>
                                    </p:animEffect>
                                    <p:anim calcmode="lin" valueType="num">
                                      <p:cBhvr>
                                        <p:cTn id="13"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9FA9D46-089A-4833-A9F7-A1FB1F31D397}"/>
              </a:ext>
            </a:extLst>
          </p:cNvPr>
          <p:cNvSpPr/>
          <p:nvPr/>
        </p:nvSpPr>
        <p:spPr>
          <a:xfrm>
            <a:off x="8438552" y="3638143"/>
            <a:ext cx="3490174" cy="901521"/>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8551572" y="3796515"/>
            <a:ext cx="3264134" cy="584775"/>
          </a:xfrm>
          <a:prstGeom prst="rect">
            <a:avLst/>
          </a:prstGeom>
          <a:noFill/>
        </p:spPr>
        <p:txBody>
          <a:bodyPr wrap="square" rtlCol="0">
            <a:spAutoFit/>
          </a:bodyPr>
          <a:lstStyle/>
          <a:p>
            <a:pPr algn="ctr"/>
            <a:r>
              <a:rPr lang="en-GB" sz="3200" dirty="0"/>
              <a:t>(Non Disclosable)</a:t>
            </a:r>
          </a:p>
        </p:txBody>
      </p:sp>
      <p:pic>
        <p:nvPicPr>
          <p:cNvPr id="3" name="Picture 2"/>
          <p:cNvPicPr>
            <a:picLocks noChangeAspect="1"/>
          </p:cNvPicPr>
          <p:nvPr/>
        </p:nvPicPr>
        <p:blipFill>
          <a:blip r:embed="rId3"/>
          <a:stretch>
            <a:fillRect/>
          </a:stretch>
        </p:blipFill>
        <p:spPr>
          <a:xfrm>
            <a:off x="3264134" y="864600"/>
            <a:ext cx="4875314" cy="4984658"/>
          </a:xfrm>
          <a:prstGeom prst="rect">
            <a:avLst/>
          </a:prstGeom>
          <a:ln>
            <a:solidFill>
              <a:schemeClr val="tx1"/>
            </a:solidFill>
          </a:ln>
        </p:spPr>
      </p:pic>
      <p:sp>
        <p:nvSpPr>
          <p:cNvPr id="4" name="Title 3">
            <a:extLst>
              <a:ext uri="{FF2B5EF4-FFF2-40B4-BE49-F238E27FC236}">
                <a16:creationId xmlns:a16="http://schemas.microsoft.com/office/drawing/2014/main" id="{B68FCEC4-614C-4DE7-A12F-E132733A9AB1}"/>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MG6 – Case file evidence and information</a:t>
            </a:r>
          </a:p>
          <a:p>
            <a:pPr algn="ctr"/>
            <a:endParaRPr lang="en-GB" dirty="0">
              <a:solidFill>
                <a:schemeClr val="bg1"/>
              </a:solidFill>
            </a:endParaRPr>
          </a:p>
        </p:txBody>
      </p:sp>
      <p:grpSp>
        <p:nvGrpSpPr>
          <p:cNvPr id="6" name="Group 5">
            <a:extLst>
              <a:ext uri="{FF2B5EF4-FFF2-40B4-BE49-F238E27FC236}">
                <a16:creationId xmlns:a16="http://schemas.microsoft.com/office/drawing/2014/main" id="{C43CA4F2-0378-AFDE-D8E3-0E162D624AEA}"/>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6C268C55-9DD2-CAD3-0AFC-06CD54EF9E3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5030CAF7-E885-7C79-B1E4-E675993357C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2F1D4938-57E4-C900-ADAE-AFBEED2A9F5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05545B9F-875E-6F8F-1733-3D4F26C2205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050956CC-706D-9E41-7444-CE8E01CA7771}"/>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0E991097-315A-1EED-A800-5B9C2818340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1706086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780846" y="913207"/>
            <a:ext cx="5844949" cy="4965080"/>
          </a:xfrm>
          <a:prstGeom prst="rect">
            <a:avLst/>
          </a:prstGeom>
          <a:ln>
            <a:solidFill>
              <a:schemeClr val="tx1"/>
            </a:solidFill>
          </a:ln>
        </p:spPr>
      </p:pic>
      <p:sp>
        <p:nvSpPr>
          <p:cNvPr id="6" name="Title 3">
            <a:extLst>
              <a:ext uri="{FF2B5EF4-FFF2-40B4-BE49-F238E27FC236}">
                <a16:creationId xmlns:a16="http://schemas.microsoft.com/office/drawing/2014/main" id="{2649EE82-5335-49CB-9AAA-F55567D2B6FF}"/>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MG7 – Remand Application</a:t>
            </a:r>
            <a:endParaRPr lang="en-GB" sz="4000" dirty="0">
              <a:solidFill>
                <a:schemeClr val="bg1"/>
              </a:solidFill>
              <a:latin typeface="+mn-lt"/>
            </a:endParaRPr>
          </a:p>
        </p:txBody>
      </p:sp>
      <p:grpSp>
        <p:nvGrpSpPr>
          <p:cNvPr id="2" name="Group 1">
            <a:extLst>
              <a:ext uri="{FF2B5EF4-FFF2-40B4-BE49-F238E27FC236}">
                <a16:creationId xmlns:a16="http://schemas.microsoft.com/office/drawing/2014/main" id="{B3827FB1-281A-55B2-4B7F-949153B6DB14}"/>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9574F186-3AC9-AB69-7FB0-491DA121C60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1C8C960B-BD65-9282-7DD2-A08B67098AB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1E3DC9AC-C861-C970-0F3E-A12C43B29E6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682913DE-C417-563A-2BB3-F14FB6A35CE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F9C7BDE-CF0E-04CA-398A-73C7F68FEB0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07777452-42E4-29CB-B58A-809A51ACEBC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3776492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508558" y="956482"/>
            <a:ext cx="5174884" cy="4945035"/>
          </a:xfrm>
          <a:prstGeom prst="rect">
            <a:avLst/>
          </a:prstGeom>
          <a:ln>
            <a:solidFill>
              <a:schemeClr val="tx1"/>
            </a:solidFill>
          </a:ln>
        </p:spPr>
      </p:pic>
      <p:sp>
        <p:nvSpPr>
          <p:cNvPr id="6" name="Title 3">
            <a:extLst>
              <a:ext uri="{FF2B5EF4-FFF2-40B4-BE49-F238E27FC236}">
                <a16:creationId xmlns:a16="http://schemas.microsoft.com/office/drawing/2014/main" id="{B02C60C3-EAD2-4755-AB9E-4377D7F9C0AB}"/>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MG8 – Breach of Bail Conditions</a:t>
            </a:r>
            <a:endParaRPr lang="en-GB" sz="4000" dirty="0">
              <a:solidFill>
                <a:schemeClr val="bg1"/>
              </a:solidFill>
              <a:latin typeface="+mn-lt"/>
            </a:endParaRPr>
          </a:p>
        </p:txBody>
      </p:sp>
      <p:grpSp>
        <p:nvGrpSpPr>
          <p:cNvPr id="2" name="Group 1">
            <a:extLst>
              <a:ext uri="{FF2B5EF4-FFF2-40B4-BE49-F238E27FC236}">
                <a16:creationId xmlns:a16="http://schemas.microsoft.com/office/drawing/2014/main" id="{B390A103-7A77-4CA6-BE0E-D90D88D43B7C}"/>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A9F6977B-32E4-3A5A-22ED-6813B776FAC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CA66A144-D6B0-43D0-2FC0-DF4B876DFF9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13C8871-966B-32E9-B511-29D0F903E39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C02CF3A5-BD69-0550-2FB5-57350245F5E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C2DB4D26-E2AB-EE95-3E15-31A68348703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EB169094-7491-5727-40CF-27DCF962ED5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1412515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3225" y="1036733"/>
            <a:ext cx="6305550" cy="4784534"/>
          </a:xfrm>
          <a:prstGeom prst="rect">
            <a:avLst/>
          </a:prstGeom>
          <a:ln>
            <a:solidFill>
              <a:schemeClr val="tx1"/>
            </a:solidFill>
          </a:ln>
        </p:spPr>
      </p:pic>
      <p:sp>
        <p:nvSpPr>
          <p:cNvPr id="6" name="Title 3">
            <a:extLst>
              <a:ext uri="{FF2B5EF4-FFF2-40B4-BE49-F238E27FC236}">
                <a16:creationId xmlns:a16="http://schemas.microsoft.com/office/drawing/2014/main" id="{D97C2A21-4411-49D2-A5BF-61761D497D93}"/>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MG9 – Witness List</a:t>
            </a:r>
            <a:endParaRPr lang="en-GB" sz="4000" dirty="0">
              <a:solidFill>
                <a:schemeClr val="bg1"/>
              </a:solidFill>
              <a:latin typeface="+mn-lt"/>
            </a:endParaRPr>
          </a:p>
        </p:txBody>
      </p:sp>
      <p:grpSp>
        <p:nvGrpSpPr>
          <p:cNvPr id="2" name="Group 1">
            <a:extLst>
              <a:ext uri="{FF2B5EF4-FFF2-40B4-BE49-F238E27FC236}">
                <a16:creationId xmlns:a16="http://schemas.microsoft.com/office/drawing/2014/main" id="{1B945D10-FF60-B7D3-F7A0-F5B176481A2C}"/>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52BE6391-0690-4E0E-A6C9-F70A5101241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ABB5E333-975F-2C5A-7041-28E63A03507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B649F19-B13D-32F4-1951-DD1546ADAE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8DF2FFDD-D234-BD70-C3C8-3AA74F0D369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42954BE1-CED0-0703-5CE9-131A4BC2D62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9899E069-3D73-3475-18CE-F8B54FA266F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097894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4E50D7C-98CC-4070-BA2E-A5FA837AD4FF}"/>
              </a:ext>
            </a:extLst>
          </p:cNvPr>
          <p:cNvPicPr>
            <a:picLocks noChangeAspect="1"/>
          </p:cNvPicPr>
          <p:nvPr/>
        </p:nvPicPr>
        <p:blipFill>
          <a:blip r:embed="rId3"/>
          <a:stretch>
            <a:fillRect/>
          </a:stretch>
        </p:blipFill>
        <p:spPr>
          <a:xfrm>
            <a:off x="1990000" y="913206"/>
            <a:ext cx="7655878" cy="4842456"/>
          </a:xfrm>
          <a:prstGeom prst="rect">
            <a:avLst/>
          </a:prstGeom>
        </p:spPr>
      </p:pic>
      <p:sp>
        <p:nvSpPr>
          <p:cNvPr id="6" name="Title 3">
            <a:extLst>
              <a:ext uri="{FF2B5EF4-FFF2-40B4-BE49-F238E27FC236}">
                <a16:creationId xmlns:a16="http://schemas.microsoft.com/office/drawing/2014/main" id="{C8C504A0-91DE-436D-8FB7-D4520E2A97FB}"/>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MG10 – Witness Availability (Via Firms)</a:t>
            </a:r>
            <a:endParaRPr lang="en-GB" sz="4000" dirty="0">
              <a:solidFill>
                <a:schemeClr val="bg1"/>
              </a:solidFill>
              <a:latin typeface="+mn-lt"/>
            </a:endParaRPr>
          </a:p>
        </p:txBody>
      </p:sp>
      <p:grpSp>
        <p:nvGrpSpPr>
          <p:cNvPr id="2" name="Group 1">
            <a:extLst>
              <a:ext uri="{FF2B5EF4-FFF2-40B4-BE49-F238E27FC236}">
                <a16:creationId xmlns:a16="http://schemas.microsoft.com/office/drawing/2014/main" id="{36141042-4A42-917F-E5EC-5B8BD02C7FE5}"/>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7CD2F59F-4505-A9A8-C808-DFB2A4798C8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A67B7F76-3936-3595-CCCE-75BC8C2B302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0DAF112B-0FFA-DA0E-4294-5CA2F043CA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CEA71ED3-AB4F-C4BA-988F-5624B487822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4FC6A423-975D-0C2C-88AB-2F7D781CB80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2B62E126-A201-93FF-FD7B-FB66AF34971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382967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71989" y="833238"/>
            <a:ext cx="6199030" cy="4957962"/>
          </a:xfrm>
          <a:prstGeom prst="rect">
            <a:avLst/>
          </a:prstGeom>
          <a:ln>
            <a:solidFill>
              <a:schemeClr val="tx1"/>
            </a:solidFill>
          </a:ln>
        </p:spPr>
      </p:pic>
      <p:sp>
        <p:nvSpPr>
          <p:cNvPr id="6" name="Title 3">
            <a:extLst>
              <a:ext uri="{FF2B5EF4-FFF2-40B4-BE49-F238E27FC236}">
                <a16:creationId xmlns:a16="http://schemas.microsoft.com/office/drawing/2014/main" id="{DD6A97BA-7E18-4FCC-AA3D-E6098971275F}"/>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MG11 – Witness Statement</a:t>
            </a:r>
            <a:endParaRPr lang="en-GB" sz="4000" dirty="0">
              <a:solidFill>
                <a:schemeClr val="bg1"/>
              </a:solidFill>
              <a:latin typeface="+mn-lt"/>
            </a:endParaRPr>
          </a:p>
        </p:txBody>
      </p:sp>
      <p:grpSp>
        <p:nvGrpSpPr>
          <p:cNvPr id="2" name="Group 1">
            <a:extLst>
              <a:ext uri="{FF2B5EF4-FFF2-40B4-BE49-F238E27FC236}">
                <a16:creationId xmlns:a16="http://schemas.microsoft.com/office/drawing/2014/main" id="{DFDB630F-ADDA-52B5-68DB-336461D0D08A}"/>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446C7FA1-842C-87DE-0BA0-1792BB86F80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33111CCA-0085-5359-F472-19465BBBAF1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24AB89-493F-ED70-E8A2-40D030213D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62D3EEAD-5A5E-1BD7-D8E6-BD6B8A03B1A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F26E413D-5066-864E-DD65-902E986517A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035F4E5-4FC3-10AE-B7E9-C72494B8FEE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17947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925499" y="927466"/>
            <a:ext cx="6341002" cy="5003067"/>
          </a:xfrm>
          <a:prstGeom prst="rect">
            <a:avLst/>
          </a:prstGeom>
          <a:ln>
            <a:solidFill>
              <a:schemeClr val="tx1"/>
            </a:solidFill>
          </a:ln>
        </p:spPr>
      </p:pic>
      <p:sp>
        <p:nvSpPr>
          <p:cNvPr id="6" name="Title 3">
            <a:extLst>
              <a:ext uri="{FF2B5EF4-FFF2-40B4-BE49-F238E27FC236}">
                <a16:creationId xmlns:a16="http://schemas.microsoft.com/office/drawing/2014/main" id="{D8EE70B6-3C24-4AFC-88D7-7B907E2E8652}"/>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MG12 – Exhibit List</a:t>
            </a:r>
            <a:endParaRPr lang="en-GB" sz="4000" dirty="0">
              <a:solidFill>
                <a:schemeClr val="bg1"/>
              </a:solidFill>
              <a:latin typeface="+mn-lt"/>
            </a:endParaRPr>
          </a:p>
        </p:txBody>
      </p:sp>
      <p:grpSp>
        <p:nvGrpSpPr>
          <p:cNvPr id="2" name="Group 1">
            <a:extLst>
              <a:ext uri="{FF2B5EF4-FFF2-40B4-BE49-F238E27FC236}">
                <a16:creationId xmlns:a16="http://schemas.microsoft.com/office/drawing/2014/main" id="{9F69CBE9-1CA7-43EF-B732-FEBA40366B5F}"/>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8FD79823-0F89-E28D-4F49-5A43FD71763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AEE39F5A-EED8-1A96-0E65-ECC7B095248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2E54B0CC-230C-90BE-5607-A23B19EBC8F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88E86074-2FAE-4803-AA33-D6F0E903A08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C8FF711A-DD53-60D2-B898-D100D50B28E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C445010-E586-1FF5-1111-4A918D4598E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8010874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33FABD86-67C0-47B7-9DE0-D25E58C0E5EE}"/>
              </a:ext>
            </a:extLst>
          </p:cNvPr>
          <p:cNvSpPr/>
          <p:nvPr/>
        </p:nvSpPr>
        <p:spPr>
          <a:xfrm>
            <a:off x="540912" y="1167032"/>
            <a:ext cx="4623515" cy="4345126"/>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709411" y="1530002"/>
            <a:ext cx="4326228" cy="3539430"/>
          </a:xfrm>
          <a:prstGeom prst="rect">
            <a:avLst/>
          </a:prstGeom>
          <a:noFill/>
        </p:spPr>
        <p:txBody>
          <a:bodyPr wrap="square" rtlCol="0">
            <a:spAutoFit/>
          </a:bodyPr>
          <a:lstStyle/>
          <a:p>
            <a:r>
              <a:rPr lang="en-GB" sz="2800" dirty="0"/>
              <a:t>Can be used for:</a:t>
            </a:r>
          </a:p>
          <a:p>
            <a:pPr marL="457200" indent="-457200">
              <a:buFont typeface="Arial" panose="020B0604020202020204" pitchFamily="34" charset="0"/>
              <a:buChar char="•"/>
            </a:pPr>
            <a:r>
              <a:rPr lang="en-GB" sz="2800" dirty="0"/>
              <a:t>ROVI – Record of Video Interview</a:t>
            </a:r>
          </a:p>
          <a:p>
            <a:pPr marL="457200" indent="-457200">
              <a:buFont typeface="Arial" panose="020B0604020202020204" pitchFamily="34" charset="0"/>
              <a:buChar char="•"/>
            </a:pPr>
            <a:r>
              <a:rPr lang="en-GB" sz="2800" dirty="0"/>
              <a:t>ROTI – Record of Taped Interview</a:t>
            </a:r>
          </a:p>
          <a:p>
            <a:pPr marL="457200" indent="-457200">
              <a:buFont typeface="Arial" panose="020B0604020202020204" pitchFamily="34" charset="0"/>
              <a:buChar char="•"/>
            </a:pPr>
            <a:r>
              <a:rPr lang="en-GB" sz="2800" dirty="0"/>
              <a:t>SDN – Short Descriptive Note</a:t>
            </a:r>
          </a:p>
          <a:p>
            <a:pPr marL="457200" indent="-457200">
              <a:buFont typeface="Arial" panose="020B0604020202020204" pitchFamily="34" charset="0"/>
              <a:buChar char="•"/>
            </a:pPr>
            <a:r>
              <a:rPr lang="en-GB" sz="2800" dirty="0"/>
              <a:t>Contemporaneous notes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0394" y="992242"/>
            <a:ext cx="5499809" cy="4873516"/>
          </a:xfrm>
          <a:prstGeom prst="rect">
            <a:avLst/>
          </a:prstGeom>
          <a:ln>
            <a:solidFill>
              <a:schemeClr val="tx1"/>
            </a:solidFill>
          </a:ln>
        </p:spPr>
      </p:pic>
      <p:sp>
        <p:nvSpPr>
          <p:cNvPr id="4" name="Title 3">
            <a:extLst>
              <a:ext uri="{FF2B5EF4-FFF2-40B4-BE49-F238E27FC236}">
                <a16:creationId xmlns:a16="http://schemas.microsoft.com/office/drawing/2014/main" id="{99F024A0-DDA1-4FE8-A7E4-9AF45C3D1ABD}"/>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MG15 – Record of Interview</a:t>
            </a:r>
            <a:endParaRPr lang="en-GB" sz="4000" dirty="0">
              <a:solidFill>
                <a:schemeClr val="bg1"/>
              </a:solidFill>
              <a:latin typeface="+mn-lt"/>
            </a:endParaRPr>
          </a:p>
        </p:txBody>
      </p:sp>
      <p:grpSp>
        <p:nvGrpSpPr>
          <p:cNvPr id="6" name="Group 5">
            <a:extLst>
              <a:ext uri="{FF2B5EF4-FFF2-40B4-BE49-F238E27FC236}">
                <a16:creationId xmlns:a16="http://schemas.microsoft.com/office/drawing/2014/main" id="{E37D8D5D-53EC-9ACC-5779-76ED3D5F42C8}"/>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96C53C01-A41B-4029-8560-E7552A31473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07AB4857-1653-9137-FA77-276CC8E0989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3EDEED07-4D77-42F2-ABF1-05C363A6FA9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9BD354FC-A56E-2129-507F-5BD56E213D9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88E4E971-DD21-6202-4E39-46E5E99218F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F009012F-328E-B3FE-7D00-CB2AB6A1BD9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180762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429368" y="1324168"/>
            <a:ext cx="4550678" cy="3600986"/>
          </a:xfrm>
          <a:prstGeom prst="rect">
            <a:avLst/>
          </a:prstGeom>
          <a:noFill/>
        </p:spPr>
        <p:txBody>
          <a:bodyPr wrap="square" rtlCol="0">
            <a:spAutoFit/>
          </a:bodyPr>
          <a:lstStyle/>
          <a:p>
            <a:pPr algn="ctr"/>
            <a:r>
              <a:rPr lang="en-GB" sz="4400" b="1" dirty="0">
                <a:solidFill>
                  <a:srgbClr val="002060"/>
                </a:solidFill>
              </a:rPr>
              <a:t>No longer used MG19</a:t>
            </a:r>
          </a:p>
          <a:p>
            <a:pPr algn="ctr"/>
            <a:endParaRPr lang="en-GB" sz="4400" dirty="0">
              <a:solidFill>
                <a:srgbClr val="002060"/>
              </a:solidFill>
            </a:endParaRPr>
          </a:p>
          <a:p>
            <a:pPr algn="ctr"/>
            <a:r>
              <a:rPr lang="en-GB" sz="3200" dirty="0">
                <a:solidFill>
                  <a:srgbClr val="002060"/>
                </a:solidFill>
              </a:rPr>
              <a:t>Compensation Claim Form </a:t>
            </a:r>
          </a:p>
          <a:p>
            <a:pPr algn="ctr"/>
            <a:r>
              <a:rPr lang="en-GB" sz="3200" dirty="0">
                <a:solidFill>
                  <a:srgbClr val="002060"/>
                </a:solidFill>
              </a:rPr>
              <a:t>(if applicable)</a:t>
            </a:r>
          </a:p>
        </p:txBody>
      </p:sp>
      <p:pic>
        <p:nvPicPr>
          <p:cNvPr id="5" name="Picture 4"/>
          <p:cNvPicPr>
            <a:picLocks noChangeAspect="1"/>
          </p:cNvPicPr>
          <p:nvPr/>
        </p:nvPicPr>
        <p:blipFill>
          <a:blip r:embed="rId3"/>
          <a:stretch>
            <a:fillRect/>
          </a:stretch>
        </p:blipFill>
        <p:spPr>
          <a:xfrm>
            <a:off x="5143332" y="878540"/>
            <a:ext cx="5452950" cy="4663047"/>
          </a:xfrm>
          <a:prstGeom prst="rect">
            <a:avLst/>
          </a:prstGeom>
          <a:ln>
            <a:solidFill>
              <a:schemeClr val="tx1"/>
            </a:solidFill>
          </a:ln>
        </p:spPr>
      </p:pic>
      <p:grpSp>
        <p:nvGrpSpPr>
          <p:cNvPr id="2" name="Group 1">
            <a:extLst>
              <a:ext uri="{FF2B5EF4-FFF2-40B4-BE49-F238E27FC236}">
                <a16:creationId xmlns:a16="http://schemas.microsoft.com/office/drawing/2014/main" id="{590BBAE2-EED7-C8FE-5DCD-AE71755E276A}"/>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F8575C9E-D73A-5585-A013-65530AFB164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CBC7F5F-EEAB-8431-E5D8-E2AF1667626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52B1AF85-C45A-9435-45A0-163A1E0A35F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D003E443-607C-A281-6D24-FAC5E67F735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040D8347-91EE-8435-4EA9-1933F765DF2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78C26618-4C10-6639-5D9E-FD4ABD83BE0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03654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1000"/>
                                        <p:tgtEl>
                                          <p:spTgt spid="4">
                                            <p:txEl>
                                              <p:pRg st="2" end="2"/>
                                            </p:txEl>
                                          </p:spTgt>
                                        </p:tgtEl>
                                      </p:cBhvr>
                                    </p:animEffect>
                                    <p:anim calcmode="lin" valueType="num">
                                      <p:cBhvr>
                                        <p:cTn id="1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1000"/>
                                        <p:tgtEl>
                                          <p:spTgt spid="4">
                                            <p:txEl>
                                              <p:pRg st="3" end="3"/>
                                            </p:txEl>
                                          </p:spTgt>
                                        </p:tgtEl>
                                      </p:cBhvr>
                                    </p:animEffect>
                                    <p:anim calcmode="lin" valueType="num">
                                      <p:cBhvr>
                                        <p:cTn id="1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069181" y="980820"/>
            <a:ext cx="6293759" cy="4882951"/>
          </a:xfrm>
          <a:prstGeom prst="rect">
            <a:avLst/>
          </a:prstGeom>
          <a:ln>
            <a:solidFill>
              <a:schemeClr val="tx1"/>
            </a:solidFill>
          </a:ln>
        </p:spPr>
      </p:pic>
      <p:sp>
        <p:nvSpPr>
          <p:cNvPr id="4" name="Title 3">
            <a:extLst>
              <a:ext uri="{FF2B5EF4-FFF2-40B4-BE49-F238E27FC236}">
                <a16:creationId xmlns:a16="http://schemas.microsoft.com/office/drawing/2014/main" id="{DEB1F290-FAD7-4777-8E8C-0E3D17A51DC8}"/>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MG20 – Further Evidence/Information Report</a:t>
            </a:r>
            <a:endParaRPr lang="en-GB" sz="3600" dirty="0">
              <a:solidFill>
                <a:schemeClr val="bg1"/>
              </a:solidFill>
              <a:latin typeface="+mn-lt"/>
            </a:endParaRPr>
          </a:p>
        </p:txBody>
      </p:sp>
      <p:grpSp>
        <p:nvGrpSpPr>
          <p:cNvPr id="2" name="Group 1">
            <a:extLst>
              <a:ext uri="{FF2B5EF4-FFF2-40B4-BE49-F238E27FC236}">
                <a16:creationId xmlns:a16="http://schemas.microsoft.com/office/drawing/2014/main" id="{A195D591-8ADE-4AEC-5B7E-7795838573FB}"/>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52E54631-ECA6-9285-3462-F5E38483C4A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AF5E860F-CD30-59F6-B2A3-D7DD87AC6CA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DAE34AF1-00C8-A10A-33E0-FB04B0399B3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4089AB56-D279-FB81-9271-79A693E1104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CF8E7D91-7428-19DF-846B-37550FE2382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59B16747-17B9-ACC5-2CF1-D3661B93FAA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630175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E5B7E6B9-18F0-419C-A2B1-5A43A281AFE5}"/>
              </a:ext>
            </a:extLst>
          </p:cNvPr>
          <p:cNvSpPr/>
          <p:nvPr/>
        </p:nvSpPr>
        <p:spPr>
          <a:xfrm>
            <a:off x="945118" y="1677894"/>
            <a:ext cx="4172209" cy="2086377"/>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962960" y="1843919"/>
            <a:ext cx="4529815" cy="1569660"/>
          </a:xfrm>
          <a:prstGeom prst="rect">
            <a:avLst/>
          </a:prstGeom>
          <a:noFill/>
        </p:spPr>
        <p:txBody>
          <a:bodyPr wrap="square" rtlCol="0">
            <a:spAutoFit/>
          </a:bodyPr>
          <a:lstStyle/>
          <a:p>
            <a:pPr marL="571500" indent="-571500">
              <a:buFont typeface="Arial" panose="020B0604020202020204" pitchFamily="34" charset="0"/>
              <a:buChar char="•"/>
            </a:pPr>
            <a:r>
              <a:rPr lang="en-GB" sz="3200" dirty="0"/>
              <a:t>Defendant</a:t>
            </a:r>
          </a:p>
          <a:p>
            <a:pPr marL="571500" indent="-571500">
              <a:buFont typeface="Arial" panose="020B0604020202020204" pitchFamily="34" charset="0"/>
              <a:buChar char="•"/>
            </a:pPr>
            <a:r>
              <a:rPr lang="en-GB" sz="3200" dirty="0"/>
              <a:t>Key Prosecution witnesses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2775" y="997565"/>
            <a:ext cx="5167918" cy="4526936"/>
          </a:xfrm>
          <a:prstGeom prst="rect">
            <a:avLst/>
          </a:prstGeom>
          <a:ln>
            <a:solidFill>
              <a:schemeClr val="tx1"/>
            </a:solidFill>
          </a:ln>
        </p:spPr>
      </p:pic>
      <p:sp>
        <p:nvSpPr>
          <p:cNvPr id="5" name="Title 3">
            <a:extLst>
              <a:ext uri="{FF2B5EF4-FFF2-40B4-BE49-F238E27FC236}">
                <a16:creationId xmlns:a16="http://schemas.microsoft.com/office/drawing/2014/main" id="{7FF7A2CF-FA89-4C11-BDEE-56CFC868EDD0}"/>
              </a:ext>
            </a:extLst>
          </p:cNvPr>
          <p:cNvSpPr txBox="1">
            <a:spLocks/>
          </p:cNvSpPr>
          <p:nvPr/>
        </p:nvSpPr>
        <p:spPr>
          <a:xfrm>
            <a:off x="709411" y="230581"/>
            <a:ext cx="10515600" cy="68262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PNC  – Previous Convictions</a:t>
            </a:r>
            <a:endParaRPr lang="en-GB" sz="4000" dirty="0">
              <a:solidFill>
                <a:schemeClr val="bg1"/>
              </a:solidFill>
              <a:latin typeface="+mn-lt"/>
            </a:endParaRPr>
          </a:p>
        </p:txBody>
      </p:sp>
      <p:grpSp>
        <p:nvGrpSpPr>
          <p:cNvPr id="4" name="Group 3">
            <a:extLst>
              <a:ext uri="{FF2B5EF4-FFF2-40B4-BE49-F238E27FC236}">
                <a16:creationId xmlns:a16="http://schemas.microsoft.com/office/drawing/2014/main" id="{BADEA8EC-9411-8341-406A-7AC150D0F7AB}"/>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6568B9C7-5BCE-0B94-8029-786A50B0CE7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E4118105-F717-5850-D214-B223886FEC6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9F8E5A7A-2B70-9240-2F2E-E1FB10D3E0B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5E1D784F-C97F-8358-7FE2-1EC0F1763B6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4D44BE0E-2782-CD76-F112-1EE89A3BFB3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A247B5D5-8B85-3D3D-5D41-1F3F0E05166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131166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1A580352-8838-4035-82C5-9CAFA36E23AA}"/>
              </a:ext>
            </a:extLst>
          </p:cNvPr>
          <p:cNvSpPr/>
          <p:nvPr/>
        </p:nvSpPr>
        <p:spPr>
          <a:xfrm>
            <a:off x="1015342" y="887837"/>
            <a:ext cx="10410481" cy="775238"/>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174B992-5CCA-41CF-8EDC-A3AC20E65A87}"/>
              </a:ext>
            </a:extLst>
          </p:cNvPr>
          <p:cNvSpPr/>
          <p:nvPr/>
        </p:nvSpPr>
        <p:spPr>
          <a:xfrm>
            <a:off x="1015342" y="4978196"/>
            <a:ext cx="10410481" cy="798490"/>
          </a:xfrm>
          <a:prstGeom prst="rect">
            <a:avLst/>
          </a:prstGeom>
          <a:solidFill>
            <a:schemeClr val="accent2">
              <a:lumMod val="40000"/>
              <a:lumOff val="6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 name="Title 1"/>
          <p:cNvSpPr txBox="1">
            <a:spLocks/>
          </p:cNvSpPr>
          <p:nvPr/>
        </p:nvSpPr>
        <p:spPr>
          <a:xfrm>
            <a:off x="1061105" y="283527"/>
            <a:ext cx="10515600" cy="2147888"/>
          </a:xfrm>
          <a:prstGeom prst="rect">
            <a:avLst/>
          </a:prstGeom>
        </p:spPr>
        <p:txBody>
          <a:bodyP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GB" sz="2900" b="1" dirty="0">
                <a:solidFill>
                  <a:schemeClr val="bg1"/>
                </a:solidFill>
                <a:latin typeface="+mn-lt"/>
              </a:rPr>
            </a:br>
            <a:endParaRPr lang="en-GB" sz="2900" b="1" dirty="0">
              <a:solidFill>
                <a:schemeClr val="bg1"/>
              </a:solidFill>
              <a:latin typeface="+mn-lt"/>
            </a:endParaRPr>
          </a:p>
          <a:p>
            <a:pPr algn="ctr">
              <a:lnSpc>
                <a:spcPct val="120000"/>
              </a:lnSpc>
            </a:pPr>
            <a:r>
              <a:rPr lang="en-GB" sz="2900" dirty="0">
                <a:latin typeface="+mn-lt"/>
              </a:rPr>
              <a:t>For all cases that are anticipated guilty pleas the file must contain the following for the first hearing at Magistrates court:</a:t>
            </a:r>
            <a:br>
              <a:rPr lang="en-GB" dirty="0"/>
            </a:br>
            <a:endParaRPr lang="en-GB" b="1" dirty="0"/>
          </a:p>
        </p:txBody>
      </p:sp>
      <p:sp>
        <p:nvSpPr>
          <p:cNvPr id="4" name="Rectangle 3"/>
          <p:cNvSpPr/>
          <p:nvPr/>
        </p:nvSpPr>
        <p:spPr>
          <a:xfrm>
            <a:off x="1280160" y="4991409"/>
            <a:ext cx="10058400" cy="830997"/>
          </a:xfrm>
          <a:prstGeom prst="rect">
            <a:avLst/>
          </a:prstGeom>
        </p:spPr>
        <p:txBody>
          <a:bodyPr wrap="square">
            <a:spAutoFit/>
          </a:bodyPr>
          <a:lstStyle/>
          <a:p>
            <a:pPr algn="ctr"/>
            <a:r>
              <a:rPr lang="en-GB" sz="2400" dirty="0"/>
              <a:t>An upgraded file will only be required if a NOT GUILTY plea is entered, or the case is sent to the Crown Court for trial.</a:t>
            </a:r>
          </a:p>
        </p:txBody>
      </p:sp>
      <p:sp>
        <p:nvSpPr>
          <p:cNvPr id="5" name="TextBox 4">
            <a:extLst>
              <a:ext uri="{FF2B5EF4-FFF2-40B4-BE49-F238E27FC236}">
                <a16:creationId xmlns:a16="http://schemas.microsoft.com/office/drawing/2014/main" id="{76FC604A-3590-4A10-9ECC-BB1BF513B605}"/>
              </a:ext>
            </a:extLst>
          </p:cNvPr>
          <p:cNvSpPr txBox="1"/>
          <p:nvPr/>
        </p:nvSpPr>
        <p:spPr>
          <a:xfrm>
            <a:off x="2438397" y="157644"/>
            <a:ext cx="7315201" cy="646331"/>
          </a:xfrm>
          <a:prstGeom prst="rect">
            <a:avLst/>
          </a:prstGeom>
          <a:solidFill>
            <a:srgbClr val="002060"/>
          </a:solidFill>
        </p:spPr>
        <p:txBody>
          <a:bodyPr wrap="square" rtlCol="0">
            <a:spAutoFit/>
          </a:bodyPr>
          <a:lstStyle/>
          <a:p>
            <a:pPr algn="ctr"/>
            <a:r>
              <a:rPr lang="en-GB" sz="3600" b="1" dirty="0">
                <a:solidFill>
                  <a:schemeClr val="bg1">
                    <a:lumMod val="95000"/>
                  </a:schemeClr>
                </a:solidFill>
                <a:latin typeface="+mn-lt"/>
              </a:rPr>
              <a:t>Guilty Anticipated Plea</a:t>
            </a:r>
          </a:p>
        </p:txBody>
      </p:sp>
      <p:sp>
        <p:nvSpPr>
          <p:cNvPr id="8" name="Freeform: Shape 7">
            <a:extLst>
              <a:ext uri="{FF2B5EF4-FFF2-40B4-BE49-F238E27FC236}">
                <a16:creationId xmlns:a16="http://schemas.microsoft.com/office/drawing/2014/main" id="{20AC8DEF-C67D-DA52-1100-145F433A6668}"/>
              </a:ext>
            </a:extLst>
          </p:cNvPr>
          <p:cNvSpPr/>
          <p:nvPr/>
        </p:nvSpPr>
        <p:spPr>
          <a:xfrm>
            <a:off x="1714059" y="1803211"/>
            <a:ext cx="2719235" cy="1439593"/>
          </a:xfrm>
          <a:custGeom>
            <a:avLst/>
            <a:gdLst>
              <a:gd name="connsiteX0" fmla="*/ 0 w 2399321"/>
              <a:gd name="connsiteY0" fmla="*/ 0 h 1439593"/>
              <a:gd name="connsiteX1" fmla="*/ 2399321 w 2399321"/>
              <a:gd name="connsiteY1" fmla="*/ 0 h 1439593"/>
              <a:gd name="connsiteX2" fmla="*/ 2399321 w 2399321"/>
              <a:gd name="connsiteY2" fmla="*/ 1439593 h 1439593"/>
              <a:gd name="connsiteX3" fmla="*/ 0 w 2399321"/>
              <a:gd name="connsiteY3" fmla="*/ 1439593 h 1439593"/>
              <a:gd name="connsiteX4" fmla="*/ 0 w 2399321"/>
              <a:gd name="connsiteY4" fmla="*/ 0 h 1439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9321" h="1439593">
                <a:moveTo>
                  <a:pt x="0" y="0"/>
                </a:moveTo>
                <a:lnTo>
                  <a:pt x="2399321" y="0"/>
                </a:lnTo>
                <a:lnTo>
                  <a:pt x="2399321" y="1439593"/>
                </a:lnTo>
                <a:lnTo>
                  <a:pt x="0" y="1439593"/>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CM01</a:t>
            </a:r>
            <a:r>
              <a:rPr lang="en-GB" sz="1800" kern="1200" dirty="0">
                <a:solidFill>
                  <a:schemeClr val="tx1"/>
                </a:solidFill>
              </a:rPr>
              <a:t> – (if it is a CPS charge decision)</a:t>
            </a:r>
          </a:p>
        </p:txBody>
      </p:sp>
      <p:sp>
        <p:nvSpPr>
          <p:cNvPr id="9" name="Freeform: Shape 8">
            <a:extLst>
              <a:ext uri="{FF2B5EF4-FFF2-40B4-BE49-F238E27FC236}">
                <a16:creationId xmlns:a16="http://schemas.microsoft.com/office/drawing/2014/main" id="{65EF4E3D-9468-F145-6E1A-3B8DDAE5A9F4}"/>
              </a:ext>
            </a:extLst>
          </p:cNvPr>
          <p:cNvSpPr/>
          <p:nvPr/>
        </p:nvSpPr>
        <p:spPr>
          <a:xfrm>
            <a:off x="4604773" y="1803211"/>
            <a:ext cx="2719235" cy="1439593"/>
          </a:xfrm>
          <a:custGeom>
            <a:avLst/>
            <a:gdLst>
              <a:gd name="connsiteX0" fmla="*/ 0 w 2399321"/>
              <a:gd name="connsiteY0" fmla="*/ 0 h 1439593"/>
              <a:gd name="connsiteX1" fmla="*/ 2399321 w 2399321"/>
              <a:gd name="connsiteY1" fmla="*/ 0 h 1439593"/>
              <a:gd name="connsiteX2" fmla="*/ 2399321 w 2399321"/>
              <a:gd name="connsiteY2" fmla="*/ 1439593 h 1439593"/>
              <a:gd name="connsiteX3" fmla="*/ 0 w 2399321"/>
              <a:gd name="connsiteY3" fmla="*/ 1439593 h 1439593"/>
              <a:gd name="connsiteX4" fmla="*/ 0 w 2399321"/>
              <a:gd name="connsiteY4" fmla="*/ 0 h 1439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9321" h="1439593">
                <a:moveTo>
                  <a:pt x="0" y="0"/>
                </a:moveTo>
                <a:lnTo>
                  <a:pt x="2399321" y="0"/>
                </a:lnTo>
                <a:lnTo>
                  <a:pt x="2399321" y="1439593"/>
                </a:lnTo>
                <a:lnTo>
                  <a:pt x="0" y="1439593"/>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MG4 </a:t>
            </a:r>
            <a:r>
              <a:rPr lang="en-GB" sz="1800" kern="1200" dirty="0">
                <a:solidFill>
                  <a:schemeClr val="tx1"/>
                </a:solidFill>
              </a:rPr>
              <a:t>– Charge Sheet</a:t>
            </a:r>
          </a:p>
        </p:txBody>
      </p:sp>
      <p:sp>
        <p:nvSpPr>
          <p:cNvPr id="11" name="Freeform: Shape 10">
            <a:extLst>
              <a:ext uri="{FF2B5EF4-FFF2-40B4-BE49-F238E27FC236}">
                <a16:creationId xmlns:a16="http://schemas.microsoft.com/office/drawing/2014/main" id="{D5BC8D21-7744-2C0B-16F2-BB0755967CED}"/>
              </a:ext>
            </a:extLst>
          </p:cNvPr>
          <p:cNvSpPr/>
          <p:nvPr/>
        </p:nvSpPr>
        <p:spPr>
          <a:xfrm>
            <a:off x="7495487" y="1803211"/>
            <a:ext cx="2719235" cy="1439593"/>
          </a:xfrm>
          <a:custGeom>
            <a:avLst/>
            <a:gdLst>
              <a:gd name="connsiteX0" fmla="*/ 0 w 2399321"/>
              <a:gd name="connsiteY0" fmla="*/ 0 h 1439593"/>
              <a:gd name="connsiteX1" fmla="*/ 2399321 w 2399321"/>
              <a:gd name="connsiteY1" fmla="*/ 0 h 1439593"/>
              <a:gd name="connsiteX2" fmla="*/ 2399321 w 2399321"/>
              <a:gd name="connsiteY2" fmla="*/ 1439593 h 1439593"/>
              <a:gd name="connsiteX3" fmla="*/ 0 w 2399321"/>
              <a:gd name="connsiteY3" fmla="*/ 1439593 h 1439593"/>
              <a:gd name="connsiteX4" fmla="*/ 0 w 2399321"/>
              <a:gd name="connsiteY4" fmla="*/ 0 h 1439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9321" h="1439593">
                <a:moveTo>
                  <a:pt x="0" y="0"/>
                </a:moveTo>
                <a:lnTo>
                  <a:pt x="2399321" y="0"/>
                </a:lnTo>
                <a:lnTo>
                  <a:pt x="2399321" y="1439593"/>
                </a:lnTo>
                <a:lnTo>
                  <a:pt x="0" y="1439593"/>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MG5 </a:t>
            </a:r>
            <a:r>
              <a:rPr lang="en-GB" sz="1800" kern="1200" dirty="0">
                <a:solidFill>
                  <a:schemeClr val="tx1"/>
                </a:solidFill>
              </a:rPr>
              <a:t>– Police Report</a:t>
            </a:r>
          </a:p>
        </p:txBody>
      </p:sp>
      <p:sp>
        <p:nvSpPr>
          <p:cNvPr id="12" name="Freeform: Shape 11">
            <a:extLst>
              <a:ext uri="{FF2B5EF4-FFF2-40B4-BE49-F238E27FC236}">
                <a16:creationId xmlns:a16="http://schemas.microsoft.com/office/drawing/2014/main" id="{0BBD28FC-FCA9-DDE8-26A2-90032708D068}"/>
              </a:ext>
            </a:extLst>
          </p:cNvPr>
          <p:cNvSpPr/>
          <p:nvPr/>
        </p:nvSpPr>
        <p:spPr>
          <a:xfrm>
            <a:off x="1714060" y="3375237"/>
            <a:ext cx="2719235" cy="1439593"/>
          </a:xfrm>
          <a:custGeom>
            <a:avLst/>
            <a:gdLst>
              <a:gd name="connsiteX0" fmla="*/ 0 w 2399321"/>
              <a:gd name="connsiteY0" fmla="*/ 0 h 1439593"/>
              <a:gd name="connsiteX1" fmla="*/ 2399321 w 2399321"/>
              <a:gd name="connsiteY1" fmla="*/ 0 h 1439593"/>
              <a:gd name="connsiteX2" fmla="*/ 2399321 w 2399321"/>
              <a:gd name="connsiteY2" fmla="*/ 1439593 h 1439593"/>
              <a:gd name="connsiteX3" fmla="*/ 0 w 2399321"/>
              <a:gd name="connsiteY3" fmla="*/ 1439593 h 1439593"/>
              <a:gd name="connsiteX4" fmla="*/ 0 w 2399321"/>
              <a:gd name="connsiteY4" fmla="*/ 0 h 1439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9321" h="1439593">
                <a:moveTo>
                  <a:pt x="0" y="0"/>
                </a:moveTo>
                <a:lnTo>
                  <a:pt x="2399321" y="0"/>
                </a:lnTo>
                <a:lnTo>
                  <a:pt x="2399321" y="1439593"/>
                </a:lnTo>
                <a:lnTo>
                  <a:pt x="0" y="1439593"/>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MG6</a:t>
            </a:r>
            <a:r>
              <a:rPr lang="en-GB" sz="1800" kern="1200" dirty="0">
                <a:solidFill>
                  <a:schemeClr val="tx1"/>
                </a:solidFill>
              </a:rPr>
              <a:t> – Case file evidence and information (this contains charging rationale if a Police charging decision)</a:t>
            </a:r>
          </a:p>
        </p:txBody>
      </p:sp>
      <p:sp>
        <p:nvSpPr>
          <p:cNvPr id="13" name="Freeform: Shape 12">
            <a:extLst>
              <a:ext uri="{FF2B5EF4-FFF2-40B4-BE49-F238E27FC236}">
                <a16:creationId xmlns:a16="http://schemas.microsoft.com/office/drawing/2014/main" id="{6DF6A322-6A99-E40E-2644-D2E9F8FA6F57}"/>
              </a:ext>
            </a:extLst>
          </p:cNvPr>
          <p:cNvSpPr/>
          <p:nvPr/>
        </p:nvSpPr>
        <p:spPr>
          <a:xfrm>
            <a:off x="4604774" y="3375238"/>
            <a:ext cx="2719235" cy="1439593"/>
          </a:xfrm>
          <a:custGeom>
            <a:avLst/>
            <a:gdLst>
              <a:gd name="connsiteX0" fmla="*/ 0 w 2399321"/>
              <a:gd name="connsiteY0" fmla="*/ 0 h 1439593"/>
              <a:gd name="connsiteX1" fmla="*/ 2399321 w 2399321"/>
              <a:gd name="connsiteY1" fmla="*/ 0 h 1439593"/>
              <a:gd name="connsiteX2" fmla="*/ 2399321 w 2399321"/>
              <a:gd name="connsiteY2" fmla="*/ 1439593 h 1439593"/>
              <a:gd name="connsiteX3" fmla="*/ 0 w 2399321"/>
              <a:gd name="connsiteY3" fmla="*/ 1439593 h 1439593"/>
              <a:gd name="connsiteX4" fmla="*/ 0 w 2399321"/>
              <a:gd name="connsiteY4" fmla="*/ 0 h 1439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9321" h="1439593">
                <a:moveTo>
                  <a:pt x="0" y="0"/>
                </a:moveTo>
                <a:lnTo>
                  <a:pt x="2399321" y="0"/>
                </a:lnTo>
                <a:lnTo>
                  <a:pt x="2399321" y="1439593"/>
                </a:lnTo>
                <a:lnTo>
                  <a:pt x="0" y="1439593"/>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Key MG11s </a:t>
            </a:r>
            <a:r>
              <a:rPr lang="en-GB" sz="1800" kern="1200" dirty="0">
                <a:solidFill>
                  <a:schemeClr val="tx1"/>
                </a:solidFill>
              </a:rPr>
              <a:t>– Statements of key witnesses</a:t>
            </a:r>
          </a:p>
        </p:txBody>
      </p:sp>
      <p:sp>
        <p:nvSpPr>
          <p:cNvPr id="14" name="Freeform: Shape 13">
            <a:extLst>
              <a:ext uri="{FF2B5EF4-FFF2-40B4-BE49-F238E27FC236}">
                <a16:creationId xmlns:a16="http://schemas.microsoft.com/office/drawing/2014/main" id="{AC129747-4B41-9737-6D4F-38D7E89140E1}"/>
              </a:ext>
            </a:extLst>
          </p:cNvPr>
          <p:cNvSpPr/>
          <p:nvPr/>
        </p:nvSpPr>
        <p:spPr>
          <a:xfrm>
            <a:off x="7495488" y="3375238"/>
            <a:ext cx="2719235" cy="1439593"/>
          </a:xfrm>
          <a:custGeom>
            <a:avLst/>
            <a:gdLst>
              <a:gd name="connsiteX0" fmla="*/ 0 w 2399321"/>
              <a:gd name="connsiteY0" fmla="*/ 0 h 1439593"/>
              <a:gd name="connsiteX1" fmla="*/ 2399321 w 2399321"/>
              <a:gd name="connsiteY1" fmla="*/ 0 h 1439593"/>
              <a:gd name="connsiteX2" fmla="*/ 2399321 w 2399321"/>
              <a:gd name="connsiteY2" fmla="*/ 1439593 h 1439593"/>
              <a:gd name="connsiteX3" fmla="*/ 0 w 2399321"/>
              <a:gd name="connsiteY3" fmla="*/ 1439593 h 1439593"/>
              <a:gd name="connsiteX4" fmla="*/ 0 w 2399321"/>
              <a:gd name="connsiteY4" fmla="*/ 0 h 1439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9321" h="1439593">
                <a:moveTo>
                  <a:pt x="0" y="0"/>
                </a:moveTo>
                <a:lnTo>
                  <a:pt x="2399321" y="0"/>
                </a:lnTo>
                <a:lnTo>
                  <a:pt x="2399321" y="1439593"/>
                </a:lnTo>
                <a:lnTo>
                  <a:pt x="0" y="1439593"/>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Previous convictions </a:t>
            </a:r>
            <a:r>
              <a:rPr lang="en-GB" sz="1800" kern="1200" dirty="0">
                <a:solidFill>
                  <a:schemeClr val="tx1"/>
                </a:solidFill>
              </a:rPr>
              <a:t>of defendant(s)</a:t>
            </a:r>
            <a:endParaRPr lang="en-GB" sz="1800" b="1" kern="1200" dirty="0">
              <a:solidFill>
                <a:schemeClr val="tx1"/>
              </a:solidFill>
            </a:endParaRPr>
          </a:p>
        </p:txBody>
      </p:sp>
      <p:grpSp>
        <p:nvGrpSpPr>
          <p:cNvPr id="16" name="Group 15">
            <a:extLst>
              <a:ext uri="{FF2B5EF4-FFF2-40B4-BE49-F238E27FC236}">
                <a16:creationId xmlns:a16="http://schemas.microsoft.com/office/drawing/2014/main" id="{F5EEA2D4-4321-15B8-A749-98C59578A50A}"/>
              </a:ext>
            </a:extLst>
          </p:cNvPr>
          <p:cNvGrpSpPr/>
          <p:nvPr/>
        </p:nvGrpSpPr>
        <p:grpSpPr>
          <a:xfrm>
            <a:off x="0" y="5734233"/>
            <a:ext cx="12192000" cy="1240188"/>
            <a:chOff x="0" y="5734233"/>
            <a:chExt cx="12192000" cy="1240188"/>
          </a:xfrm>
        </p:grpSpPr>
        <p:pic>
          <p:nvPicPr>
            <p:cNvPr id="17" name="Picture 16">
              <a:extLst>
                <a:ext uri="{FF2B5EF4-FFF2-40B4-BE49-F238E27FC236}">
                  <a16:creationId xmlns:a16="http://schemas.microsoft.com/office/drawing/2014/main" id="{66B73494-1E33-C7CE-C540-8C0E2147D3D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8" name="Rectangle 17">
              <a:extLst>
                <a:ext uri="{FF2B5EF4-FFF2-40B4-BE49-F238E27FC236}">
                  <a16:creationId xmlns:a16="http://schemas.microsoft.com/office/drawing/2014/main" id="{8D98E6D4-F0A5-36F6-0C2C-EE365FFA54C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9" name="Picture 18">
              <a:extLst>
                <a:ext uri="{FF2B5EF4-FFF2-40B4-BE49-F238E27FC236}">
                  <a16:creationId xmlns:a16="http://schemas.microsoft.com/office/drawing/2014/main" id="{45B536BF-E0B1-D0D7-7F8B-07BEC35096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0" name="Rectangle 19">
              <a:extLst>
                <a:ext uri="{FF2B5EF4-FFF2-40B4-BE49-F238E27FC236}">
                  <a16:creationId xmlns:a16="http://schemas.microsoft.com/office/drawing/2014/main" id="{06BE7AE2-F5CE-7218-1350-B7996BC0B20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descr="Text, letter&#10;&#10;Description automatically generated">
              <a:extLst>
                <a:ext uri="{FF2B5EF4-FFF2-40B4-BE49-F238E27FC236}">
                  <a16:creationId xmlns:a16="http://schemas.microsoft.com/office/drawing/2014/main" id="{1DF393ED-D8ED-962E-B451-3D1C315A48E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2" name="Picture 21" descr="A picture containing text, metalware, gear&#10;&#10;Description automatically generated">
              <a:extLst>
                <a:ext uri="{FF2B5EF4-FFF2-40B4-BE49-F238E27FC236}">
                  <a16:creationId xmlns:a16="http://schemas.microsoft.com/office/drawing/2014/main" id="{661C9982-0FB6-A097-4DE4-4ADD5C0C584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05875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247639" y="864181"/>
            <a:ext cx="9696718" cy="891281"/>
          </a:xfrm>
          <a:prstGeom prst="rect">
            <a:avLst/>
          </a:prstGeom>
          <a:solidFill>
            <a:schemeClr val="accent2">
              <a:lumMod val="40000"/>
              <a:lumOff val="60000"/>
            </a:schemeClr>
          </a:solidFill>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10000"/>
              </a:lnSpc>
            </a:pPr>
            <a:r>
              <a:rPr lang="en-GB" sz="2400" b="1" dirty="0"/>
              <a:t>For all Not Guilty Anticipated Pleas, and for all crown court cases (irrespective of plea) the file of evidence must contain the following:</a:t>
            </a:r>
          </a:p>
        </p:txBody>
      </p:sp>
      <p:sp>
        <p:nvSpPr>
          <p:cNvPr id="4" name="Content Placeholder 4"/>
          <p:cNvSpPr txBox="1">
            <a:spLocks/>
          </p:cNvSpPr>
          <p:nvPr/>
        </p:nvSpPr>
        <p:spPr>
          <a:xfrm>
            <a:off x="10415118" y="2199694"/>
            <a:ext cx="4991100" cy="379412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solidFill>
                <a:srgbClr val="002060"/>
              </a:solidFill>
            </a:endParaRPr>
          </a:p>
        </p:txBody>
      </p:sp>
      <p:sp>
        <p:nvSpPr>
          <p:cNvPr id="5" name="TextBox 4">
            <a:extLst>
              <a:ext uri="{FF2B5EF4-FFF2-40B4-BE49-F238E27FC236}">
                <a16:creationId xmlns:a16="http://schemas.microsoft.com/office/drawing/2014/main" id="{9BB91C11-A004-40C0-861B-665B885C6310}"/>
              </a:ext>
            </a:extLst>
          </p:cNvPr>
          <p:cNvSpPr txBox="1"/>
          <p:nvPr/>
        </p:nvSpPr>
        <p:spPr>
          <a:xfrm>
            <a:off x="2438398" y="154493"/>
            <a:ext cx="7315201" cy="646331"/>
          </a:xfrm>
          <a:prstGeom prst="rect">
            <a:avLst/>
          </a:prstGeom>
          <a:solidFill>
            <a:srgbClr val="002060"/>
          </a:solidFill>
        </p:spPr>
        <p:txBody>
          <a:bodyPr wrap="square" rtlCol="0">
            <a:spAutoFit/>
          </a:bodyPr>
          <a:lstStyle/>
          <a:p>
            <a:pPr algn="ctr"/>
            <a:r>
              <a:rPr lang="en-GB" sz="3600" b="1" dirty="0">
                <a:solidFill>
                  <a:schemeClr val="bg1">
                    <a:lumMod val="95000"/>
                  </a:schemeClr>
                </a:solidFill>
                <a:latin typeface="+mn-lt"/>
              </a:rPr>
              <a:t>Not Guilty Anticipated Plea</a:t>
            </a:r>
          </a:p>
        </p:txBody>
      </p:sp>
      <p:graphicFrame>
        <p:nvGraphicFramePr>
          <p:cNvPr id="6" name="Diagram 5">
            <a:extLst>
              <a:ext uri="{FF2B5EF4-FFF2-40B4-BE49-F238E27FC236}">
                <a16:creationId xmlns:a16="http://schemas.microsoft.com/office/drawing/2014/main" id="{B91066EC-FBE8-45A6-BBD6-3DEF82829282}"/>
              </a:ext>
            </a:extLst>
          </p:cNvPr>
          <p:cNvGraphicFramePr/>
          <p:nvPr>
            <p:extLst>
              <p:ext uri="{D42A27DB-BD31-4B8C-83A1-F6EECF244321}">
                <p14:modId xmlns:p14="http://schemas.microsoft.com/office/powerpoint/2010/main" val="3256550663"/>
              </p:ext>
            </p:extLst>
          </p:nvPr>
        </p:nvGraphicFramePr>
        <p:xfrm>
          <a:off x="1832286" y="1818819"/>
          <a:ext cx="8527424" cy="39446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
            <a:extLst>
              <a:ext uri="{FF2B5EF4-FFF2-40B4-BE49-F238E27FC236}">
                <a16:creationId xmlns:a16="http://schemas.microsoft.com/office/drawing/2014/main" id="{A20E83C5-F1EE-0886-8EC5-92FD28D34DBE}"/>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531748BE-1583-E628-552A-05ED361C673C}"/>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8E95127F-F302-C7E2-9AEA-E3AF5AEC3C0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1115C5C1-FAE8-E2C3-7311-3447EB8EBD6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460251FD-9767-F7B9-C777-7406D865144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490F05A4-0ABA-D7A7-C701-376F7243E593}"/>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81DA7B3E-C5E9-AD80-CE12-FF432C7D3E43}"/>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108541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F3C242F7-E202-4348-843E-2C12BD9435A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41E0F30E-2DA1-41C7-B568-316708FEBBF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dgm id="{58EF8E2D-620B-46A8-BF31-CB02AD874E0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graphicEl>
                                              <a:dgm id="{DF26914A-6E59-4F1A-B859-397B51B50DD0}"/>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graphicEl>
                                              <a:dgm id="{21AC54A1-AA06-442F-8A9E-F106541F889A}"/>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graphicEl>
                                              <a:dgm id="{8F3C75D9-F32F-48DB-A5B7-FA874F507333}"/>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graphicEl>
                                              <a:dgm id="{575661A0-FEFE-48B3-9ED3-6562ADFEF713}"/>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graphicEl>
                                              <a:dgm id="{831B517D-39D8-4178-8E9F-4F4E1429BC55}"/>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graphicEl>
                                              <a:dgm id="{FD82A6B8-B679-44C5-A4DA-B41E121D9869}"/>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graphicEl>
                                              <a:dgm id="{D275D671-C81D-4CE9-9C3E-567BA655E32C}"/>
                                            </p:graphic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graphicEl>
                                              <a:dgm id="{1D71961B-C319-4B13-A7C7-DA2A1089E902}"/>
                                            </p:graphic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graphicEl>
                                              <a:dgm id="{5C6FA0EA-4845-4299-BB5A-0D34681B111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red and white notepad&#10;&#10;Description automatically generated with low confidence">
            <a:extLst>
              <a:ext uri="{FF2B5EF4-FFF2-40B4-BE49-F238E27FC236}">
                <a16:creationId xmlns:a16="http://schemas.microsoft.com/office/drawing/2014/main" id="{4D06B748-333C-8B5F-2605-9A36D511A3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752477">
            <a:off x="184342" y="3446182"/>
            <a:ext cx="2171683" cy="2171683"/>
          </a:xfrm>
          <a:prstGeom prst="rect">
            <a:avLst/>
          </a:prstGeom>
        </p:spPr>
      </p:pic>
      <p:sp>
        <p:nvSpPr>
          <p:cNvPr id="2" name="TextBox 1">
            <a:extLst>
              <a:ext uri="{FF2B5EF4-FFF2-40B4-BE49-F238E27FC236}">
                <a16:creationId xmlns:a16="http://schemas.microsoft.com/office/drawing/2014/main" id="{CC19A391-696F-E8CD-AD7D-087772737B71}"/>
              </a:ext>
            </a:extLst>
          </p:cNvPr>
          <p:cNvSpPr txBox="1"/>
          <p:nvPr/>
        </p:nvSpPr>
        <p:spPr>
          <a:xfrm>
            <a:off x="2438398" y="268793"/>
            <a:ext cx="7315201" cy="646331"/>
          </a:xfrm>
          <a:prstGeom prst="rect">
            <a:avLst/>
          </a:prstGeom>
          <a:solidFill>
            <a:srgbClr val="002060"/>
          </a:solidFill>
        </p:spPr>
        <p:txBody>
          <a:bodyPr wrap="square" rtlCol="0">
            <a:spAutoFit/>
          </a:bodyPr>
          <a:lstStyle/>
          <a:p>
            <a:pPr algn="ctr"/>
            <a:r>
              <a:rPr lang="en-GB" sz="3600" b="1" dirty="0">
                <a:solidFill>
                  <a:schemeClr val="bg1">
                    <a:lumMod val="95000"/>
                  </a:schemeClr>
                </a:solidFill>
                <a:latin typeface="+mn-lt"/>
              </a:rPr>
              <a:t>Contingency Process – MG3/3A</a:t>
            </a:r>
          </a:p>
        </p:txBody>
      </p:sp>
      <p:sp>
        <p:nvSpPr>
          <p:cNvPr id="3" name="TextBox 2">
            <a:extLst>
              <a:ext uri="{FF2B5EF4-FFF2-40B4-BE49-F238E27FC236}">
                <a16:creationId xmlns:a16="http://schemas.microsoft.com/office/drawing/2014/main" id="{291FB515-B080-5154-3F82-B185619A0F28}"/>
              </a:ext>
            </a:extLst>
          </p:cNvPr>
          <p:cNvSpPr txBox="1"/>
          <p:nvPr/>
        </p:nvSpPr>
        <p:spPr>
          <a:xfrm>
            <a:off x="384538" y="1319068"/>
            <a:ext cx="4914900" cy="1877437"/>
          </a:xfrm>
          <a:prstGeom prst="rect">
            <a:avLst/>
          </a:prstGeom>
          <a:noFill/>
        </p:spPr>
        <p:txBody>
          <a:bodyPr wrap="square" rtlCol="0">
            <a:spAutoFit/>
          </a:bodyPr>
          <a:lstStyle/>
          <a:p>
            <a:pPr algn="ctr"/>
            <a:r>
              <a:rPr lang="en-GB" sz="4400" b="1" dirty="0">
                <a:solidFill>
                  <a:srgbClr val="002060"/>
                </a:solidFill>
              </a:rPr>
              <a:t>MG3 </a:t>
            </a:r>
            <a:br>
              <a:rPr lang="en-GB" sz="4400" b="1" dirty="0">
                <a:solidFill>
                  <a:srgbClr val="002060"/>
                </a:solidFill>
              </a:rPr>
            </a:br>
            <a:r>
              <a:rPr lang="en-GB" sz="2400" b="0" baseline="0" dirty="0">
                <a:latin typeface="Arial" panose="020B0604020202020204" pitchFamily="34" charset="0"/>
                <a:cs typeface="Arial" panose="020B0604020202020204" pitchFamily="34" charset="0"/>
              </a:rPr>
              <a:t>For the police to provide the CPS with proposed charges and outline the circumstances</a:t>
            </a:r>
            <a:endParaRPr lang="en-GB" sz="4400" b="1" dirty="0">
              <a:solidFill>
                <a:srgbClr val="002060"/>
              </a:solidFill>
            </a:endParaRPr>
          </a:p>
        </p:txBody>
      </p:sp>
      <p:pic>
        <p:nvPicPr>
          <p:cNvPr id="6" name="Picture 5">
            <a:extLst>
              <a:ext uri="{FF2B5EF4-FFF2-40B4-BE49-F238E27FC236}">
                <a16:creationId xmlns:a16="http://schemas.microsoft.com/office/drawing/2014/main" id="{6EEC33E3-DBDF-00AC-A8F6-39C8462DB37D}"/>
              </a:ext>
            </a:extLst>
          </p:cNvPr>
          <p:cNvPicPr>
            <a:picLocks noChangeAspect="1"/>
          </p:cNvPicPr>
          <p:nvPr/>
        </p:nvPicPr>
        <p:blipFill>
          <a:blip r:embed="rId4"/>
          <a:stretch>
            <a:fillRect/>
          </a:stretch>
        </p:blipFill>
        <p:spPr>
          <a:xfrm>
            <a:off x="5501096" y="1039991"/>
            <a:ext cx="5763985" cy="4778017"/>
          </a:xfrm>
          <a:prstGeom prst="rect">
            <a:avLst/>
          </a:prstGeom>
          <a:ln>
            <a:solidFill>
              <a:schemeClr val="tx1"/>
            </a:solidFill>
          </a:ln>
        </p:spPr>
      </p:pic>
      <p:sp>
        <p:nvSpPr>
          <p:cNvPr id="7" name="TextBox 6">
            <a:extLst>
              <a:ext uri="{FF2B5EF4-FFF2-40B4-BE49-F238E27FC236}">
                <a16:creationId xmlns:a16="http://schemas.microsoft.com/office/drawing/2014/main" id="{CCFA3D44-3D75-D719-99D9-82A44F37E398}"/>
              </a:ext>
            </a:extLst>
          </p:cNvPr>
          <p:cNvSpPr txBox="1"/>
          <p:nvPr/>
        </p:nvSpPr>
        <p:spPr>
          <a:xfrm>
            <a:off x="2148735" y="3566160"/>
            <a:ext cx="3086205" cy="1754326"/>
          </a:xfrm>
          <a:prstGeom prst="rect">
            <a:avLst/>
          </a:prstGeom>
          <a:noFill/>
        </p:spPr>
        <p:txBody>
          <a:bodyPr wrap="square" rtlCol="0">
            <a:spAutoFit/>
          </a:bodyPr>
          <a:lstStyle/>
          <a:p>
            <a:pPr algn="ctr"/>
            <a:r>
              <a:rPr lang="en-GB" dirty="0"/>
              <a:t>Only to be used in the occasions that Niche, CJIT/TWIF processes are down. </a:t>
            </a:r>
            <a:br>
              <a:rPr lang="en-GB" dirty="0"/>
            </a:br>
            <a:br>
              <a:rPr lang="en-GB" dirty="0"/>
            </a:br>
            <a:r>
              <a:rPr lang="en-GB" dirty="0"/>
              <a:t>This Contingency is only for </a:t>
            </a:r>
            <a:r>
              <a:rPr lang="en-GB" b="1" u="sng" dirty="0">
                <a:solidFill>
                  <a:srgbClr val="FF0000"/>
                </a:solidFill>
              </a:rPr>
              <a:t>RED</a:t>
            </a:r>
            <a:r>
              <a:rPr lang="en-GB" dirty="0"/>
              <a:t> Files only</a:t>
            </a:r>
          </a:p>
        </p:txBody>
      </p:sp>
      <p:sp>
        <p:nvSpPr>
          <p:cNvPr id="10" name="TextBox 9">
            <a:extLst>
              <a:ext uri="{FF2B5EF4-FFF2-40B4-BE49-F238E27FC236}">
                <a16:creationId xmlns:a16="http://schemas.microsoft.com/office/drawing/2014/main" id="{10777FCD-C136-5841-6D81-F4F972EE46AF}"/>
              </a:ext>
            </a:extLst>
          </p:cNvPr>
          <p:cNvSpPr txBox="1"/>
          <p:nvPr/>
        </p:nvSpPr>
        <p:spPr>
          <a:xfrm rot="20536062">
            <a:off x="462384" y="4253551"/>
            <a:ext cx="1694695" cy="707886"/>
          </a:xfrm>
          <a:prstGeom prst="rect">
            <a:avLst/>
          </a:prstGeom>
          <a:noFill/>
        </p:spPr>
        <p:txBody>
          <a:bodyPr wrap="none" rtlCol="0">
            <a:spAutoFit/>
          </a:bodyPr>
          <a:lstStyle/>
          <a:p>
            <a:pPr algn="ctr"/>
            <a:r>
              <a:rPr lang="en-GB" sz="2000" b="1" dirty="0">
                <a:solidFill>
                  <a:schemeClr val="bg1"/>
                </a:solidFill>
                <a:latin typeface="Stencil" panose="040409050D0802020404" pitchFamily="82" charset="0"/>
              </a:rPr>
              <a:t>Important </a:t>
            </a:r>
            <a:br>
              <a:rPr lang="en-GB" sz="2000" b="1" dirty="0">
                <a:solidFill>
                  <a:schemeClr val="bg1"/>
                </a:solidFill>
                <a:latin typeface="Stencil" panose="040409050D0802020404" pitchFamily="82" charset="0"/>
              </a:rPr>
            </a:br>
            <a:r>
              <a:rPr lang="en-GB" sz="2000" b="1" dirty="0">
                <a:solidFill>
                  <a:schemeClr val="bg1"/>
                </a:solidFill>
                <a:latin typeface="Stencil" panose="040409050D0802020404" pitchFamily="82" charset="0"/>
              </a:rPr>
              <a:t>Note!</a:t>
            </a:r>
          </a:p>
        </p:txBody>
      </p:sp>
      <p:grpSp>
        <p:nvGrpSpPr>
          <p:cNvPr id="11" name="Group 10">
            <a:extLst>
              <a:ext uri="{FF2B5EF4-FFF2-40B4-BE49-F238E27FC236}">
                <a16:creationId xmlns:a16="http://schemas.microsoft.com/office/drawing/2014/main" id="{9EAB5FB9-1188-4B11-56D3-969B59EA8EA4}"/>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AB3A2AF6-4834-9166-B891-4E16D65EE32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275777D0-7750-AC72-14DA-B202FD8E7F2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BC1DD843-2604-7899-960B-6CDB2C1199D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3AE18911-1C80-569B-7796-00907B2A0B3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FD34421E-8EA6-EC4D-23C8-98437DC300D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6EE64D2F-9003-304C-7C66-21D63B6CF07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2585828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137C41C-0961-4CD1-8B7E-972BBFEE2AAB}"/>
              </a:ext>
            </a:extLst>
          </p:cNvPr>
          <p:cNvSpPr/>
          <p:nvPr/>
        </p:nvSpPr>
        <p:spPr>
          <a:xfrm>
            <a:off x="2408349" y="2240923"/>
            <a:ext cx="7778839" cy="1481071"/>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5162188-2C43-483B-AF70-2E9C1CE26E0A}"/>
              </a:ext>
            </a:extLst>
          </p:cNvPr>
          <p:cNvSpPr txBox="1"/>
          <p:nvPr/>
        </p:nvSpPr>
        <p:spPr>
          <a:xfrm>
            <a:off x="2660022" y="2442849"/>
            <a:ext cx="7275491" cy="1077218"/>
          </a:xfrm>
          <a:prstGeom prst="rect">
            <a:avLst/>
          </a:prstGeom>
          <a:noFill/>
        </p:spPr>
        <p:txBody>
          <a:bodyPr wrap="square">
            <a:spAutoFit/>
          </a:bodyPr>
          <a:lstStyle/>
          <a:p>
            <a:pPr algn="ctr"/>
            <a:r>
              <a:rPr lang="en-GB" sz="3200" dirty="0"/>
              <a:t>Checking the </a:t>
            </a:r>
            <a:r>
              <a:rPr lang="en-GB" sz="3200" b="1" u="sng" dirty="0"/>
              <a:t>quality</a:t>
            </a:r>
            <a:r>
              <a:rPr lang="en-GB" sz="3200" dirty="0"/>
              <a:t> and </a:t>
            </a:r>
            <a:r>
              <a:rPr lang="en-GB" sz="3200" b="1" u="sng" dirty="0"/>
              <a:t>accuracy</a:t>
            </a:r>
            <a:r>
              <a:rPr lang="en-GB" sz="3200" dirty="0"/>
              <a:t> of the content of a file</a:t>
            </a:r>
          </a:p>
        </p:txBody>
      </p:sp>
      <p:grpSp>
        <p:nvGrpSpPr>
          <p:cNvPr id="2" name="Group 1">
            <a:extLst>
              <a:ext uri="{FF2B5EF4-FFF2-40B4-BE49-F238E27FC236}">
                <a16:creationId xmlns:a16="http://schemas.microsoft.com/office/drawing/2014/main" id="{3118D3BE-D555-543F-8F16-63E743D629BC}"/>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5436F571-1DF9-1104-91C3-CCBF72A7C62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E7FBC72E-2AFC-DCDD-0E65-7B108412E6E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350DF184-418B-CF78-0EFB-370F546AB8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BF4EE0D6-5705-382E-B145-024E4A97851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2594C6F7-865D-747F-8D40-C21936BCD64E}"/>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6692A32D-6E0E-E554-B8BC-749F2FA1024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62295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EE8513C-C0D5-4281-B741-ED5690861870}"/>
              </a:ext>
            </a:extLst>
          </p:cNvPr>
          <p:cNvSpPr/>
          <p:nvPr/>
        </p:nvSpPr>
        <p:spPr>
          <a:xfrm>
            <a:off x="147102" y="1812122"/>
            <a:ext cx="8648555" cy="3529135"/>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881742" y="446770"/>
            <a:ext cx="10515600" cy="875846"/>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latin typeface="+mn-lt"/>
              </a:rPr>
              <a:t>Compliance with the DPPG will depend on</a:t>
            </a:r>
            <a:r>
              <a:rPr lang="en-GB" b="1" dirty="0">
                <a:solidFill>
                  <a:schemeClr val="bg1"/>
                </a:solidFill>
                <a:latin typeface="+mn-lt"/>
              </a:rPr>
              <a:t>:</a:t>
            </a:r>
          </a:p>
        </p:txBody>
      </p:sp>
      <p:sp>
        <p:nvSpPr>
          <p:cNvPr id="3" name="Rectangle 2"/>
          <p:cNvSpPr/>
          <p:nvPr/>
        </p:nvSpPr>
        <p:spPr>
          <a:xfrm>
            <a:off x="266551" y="2148114"/>
            <a:ext cx="8050136" cy="2677656"/>
          </a:xfrm>
          <a:prstGeom prst="rect">
            <a:avLst/>
          </a:prstGeom>
        </p:spPr>
        <p:txBody>
          <a:bodyPr wrap="square">
            <a:spAutoFit/>
          </a:bodyPr>
          <a:lstStyle/>
          <a:p>
            <a:pPr marL="514350" indent="-514350">
              <a:buFont typeface="+mj-lt"/>
              <a:buAutoNum type="arabicPeriod"/>
            </a:pPr>
            <a:r>
              <a:rPr lang="en-GB" sz="2400" dirty="0"/>
              <a:t>Thorough police investigations</a:t>
            </a:r>
          </a:p>
          <a:p>
            <a:pPr marL="514350" indent="-514350">
              <a:buFont typeface="+mj-lt"/>
              <a:buAutoNum type="arabicPeriod"/>
            </a:pPr>
            <a:r>
              <a:rPr lang="en-GB" sz="2400" dirty="0"/>
              <a:t>An accurate, fair &amp; balanced police report (MG5) in which the CJS agencies and defence can have confidence</a:t>
            </a:r>
          </a:p>
          <a:p>
            <a:pPr marL="514350" indent="-514350">
              <a:buFont typeface="+mj-lt"/>
              <a:buAutoNum type="arabicPeriod"/>
            </a:pPr>
            <a:r>
              <a:rPr lang="en-GB" sz="2400" dirty="0"/>
              <a:t>Compliant case file preparation by the police and CPS</a:t>
            </a:r>
          </a:p>
          <a:p>
            <a:pPr marL="514350" indent="-514350">
              <a:buFont typeface="+mj-lt"/>
              <a:buAutoNum type="arabicPeriod"/>
            </a:pPr>
            <a:r>
              <a:rPr lang="en-GB" sz="2400" dirty="0"/>
              <a:t>Fair, proactive and robust case management at court to identify the real issues for trial</a:t>
            </a:r>
          </a:p>
          <a:p>
            <a:pPr marL="514350" indent="-514350">
              <a:buFont typeface="+mj-lt"/>
              <a:buAutoNum type="arabicPeriod"/>
            </a:pPr>
            <a:r>
              <a:rPr lang="en-GB" sz="2400" dirty="0"/>
              <a:t>Strong police supervision &amp; quality assurance</a:t>
            </a:r>
          </a:p>
        </p:txBody>
      </p:sp>
      <p:pic>
        <p:nvPicPr>
          <p:cNvPr id="6" name="Picture 5">
            <a:extLst>
              <a:ext uri="{FF2B5EF4-FFF2-40B4-BE49-F238E27FC236}">
                <a16:creationId xmlns:a16="http://schemas.microsoft.com/office/drawing/2014/main" id="{8FA32EA6-8711-4132-ADA4-1B6EAB4D87B0}"/>
              </a:ext>
            </a:extLst>
          </p:cNvPr>
          <p:cNvPicPr>
            <a:picLocks noChangeAspect="1"/>
          </p:cNvPicPr>
          <p:nvPr/>
        </p:nvPicPr>
        <p:blipFill>
          <a:blip r:embed="rId3"/>
          <a:stretch>
            <a:fillRect/>
          </a:stretch>
        </p:blipFill>
        <p:spPr>
          <a:xfrm>
            <a:off x="9212750" y="1812122"/>
            <a:ext cx="2529308" cy="3718767"/>
          </a:xfrm>
          <a:prstGeom prst="rect">
            <a:avLst/>
          </a:prstGeom>
        </p:spPr>
      </p:pic>
      <p:grpSp>
        <p:nvGrpSpPr>
          <p:cNvPr id="4" name="Group 3">
            <a:extLst>
              <a:ext uri="{FF2B5EF4-FFF2-40B4-BE49-F238E27FC236}">
                <a16:creationId xmlns:a16="http://schemas.microsoft.com/office/drawing/2014/main" id="{0B3E960C-4E4D-3851-7011-81B4C82FF5B8}"/>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5E971E52-5D9D-7F2A-E864-1AF7E1BE06E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3CFA6455-4DBE-1BA3-344D-7B992072B45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F47E8A47-EDD8-673E-B744-B96A27ADDE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3ADF5D47-16A0-4BE2-FD6E-9DC9BA4C606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8A28953B-2D46-06C3-D9BA-15B95D3D2FA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6E630F27-BC4F-A599-86A6-E50F17F2AF6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195511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785984" y="332913"/>
            <a:ext cx="4620031" cy="3366082"/>
          </a:xfrm>
          <a:prstGeom prst="rect">
            <a:avLst/>
          </a:prstGeom>
        </p:spPr>
      </p:pic>
      <p:sp>
        <p:nvSpPr>
          <p:cNvPr id="2" name="Rectangle: Rounded Corners 1">
            <a:extLst>
              <a:ext uri="{FF2B5EF4-FFF2-40B4-BE49-F238E27FC236}">
                <a16:creationId xmlns:a16="http://schemas.microsoft.com/office/drawing/2014/main" id="{371DF0EB-0C22-4711-A671-B268E967038D}"/>
              </a:ext>
            </a:extLst>
          </p:cNvPr>
          <p:cNvSpPr/>
          <p:nvPr/>
        </p:nvSpPr>
        <p:spPr>
          <a:xfrm>
            <a:off x="2676939" y="4412974"/>
            <a:ext cx="6506818" cy="111318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ln w="0"/>
                <a:solidFill>
                  <a:schemeClr val="tx1"/>
                </a:solidFill>
              </a:rPr>
              <a:t>Now it’s time to practice…</a:t>
            </a:r>
            <a:endParaRPr lang="en-AS" sz="3600" dirty="0">
              <a:ln w="0"/>
              <a:solidFill>
                <a:schemeClr val="tx1"/>
              </a:solidFill>
            </a:endParaRPr>
          </a:p>
        </p:txBody>
      </p:sp>
      <p:grpSp>
        <p:nvGrpSpPr>
          <p:cNvPr id="4" name="Group 3">
            <a:extLst>
              <a:ext uri="{FF2B5EF4-FFF2-40B4-BE49-F238E27FC236}">
                <a16:creationId xmlns:a16="http://schemas.microsoft.com/office/drawing/2014/main" id="{2DFDE938-2AC0-1205-A22A-D5BFE6AFD9A4}"/>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F909939-F0B8-CAE4-FCE5-5FD4FE44A4A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A90B3CDB-1C27-69C0-C6F8-E03BA008762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4444C69D-71A2-D6D7-6931-6ACF7DF219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B54ED59A-10E5-2AF7-87B3-CE3E6F0B5A6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42A50F82-8A96-35E9-7537-9CFE5E3B824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2650D2-5C2D-1682-E68A-1404ABFDA91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82270449"/>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308</TotalTime>
  <Words>9726</Words>
  <Application>Microsoft Office PowerPoint</Application>
  <PresentationFormat>Widescreen</PresentationFormat>
  <Paragraphs>733</Paragraphs>
  <Slides>43</Slides>
  <Notes>43</Notes>
  <HiddenSlides>3</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43</vt:i4>
      </vt:variant>
    </vt:vector>
  </HeadingPairs>
  <TitlesOfParts>
    <vt:vector size="54" baseType="lpstr">
      <vt:lpstr>Arial</vt:lpstr>
      <vt:lpstr>Arial Nova Cond</vt:lpstr>
      <vt:lpstr>Calibri</vt:lpstr>
      <vt:lpstr>Calibri Light</vt:lpstr>
      <vt:lpstr>Courier New</vt:lpstr>
      <vt:lpstr>Microsoft Sans Serif</vt:lpstr>
      <vt:lpstr>Stencil</vt:lpstr>
      <vt:lpstr>Tahoma</vt:lpstr>
      <vt:lpstr>Wingdings</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Jones,Carys swp5046</dc:creator>
  <cp:lastModifiedBy>Flather,Benjamin swp6264</cp:lastModifiedBy>
  <cp:revision>29</cp:revision>
  <cp:lastPrinted>2023-05-10T09:54:13Z</cp:lastPrinted>
  <dcterms:created xsi:type="dcterms:W3CDTF">2022-01-24T08:43:16Z</dcterms:created>
  <dcterms:modified xsi:type="dcterms:W3CDTF">2023-05-10T09:56:22Z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2022-01-24T10:47:20Z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8e8a6075-f97e-43e0-9766-91d117387348</vt:lpwstr>
  </property>
  <property fmtid="{D5CDD505-2E9C-101B-9397-08002B2CF9AE}" pid="8" name="MSIP_Label_66cf8fe5-b7b7-4df7-b38d-1c61ac2f6639_ContentBits">
    <vt:lpwstr>0</vt:lpwstr>
  </property>
  <property fmtid="{D5CDD505-2E9C-101B-9397-08002B2CF9AE}" pid="9" name="TitusGUID">
    <vt:lpwstr>f5e4ef73-9861-4f79-9e92-b7124af99e6f</vt:lpwstr>
  </property>
  <property fmtid="{D5CDD505-2E9C-101B-9397-08002B2CF9AE}" pid="10" name="Classification">
    <vt:lpwstr>OFFICIAL</vt:lpwstr>
  </property>
  <property fmtid="{D5CDD505-2E9C-101B-9397-08002B2CF9AE}" pid="11" name="Visibility">
    <vt:lpwstr>NOT VISIBLE</vt:lpwstr>
  </property>
</Properties>
</file>