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14"/>
  </p:notesMasterIdLst>
  <p:handoutMasterIdLst>
    <p:handoutMasterId r:id="rId15"/>
  </p:handoutMasterIdLst>
  <p:sldIdLst>
    <p:sldId id="314" r:id="rId2"/>
    <p:sldId id="1220" r:id="rId3"/>
    <p:sldId id="929" r:id="rId4"/>
    <p:sldId id="1119" r:id="rId5"/>
    <p:sldId id="1203" r:id="rId6"/>
    <p:sldId id="1003" r:id="rId7"/>
    <p:sldId id="948" r:id="rId8"/>
    <p:sldId id="956" r:id="rId9"/>
    <p:sldId id="995" r:id="rId10"/>
    <p:sldId id="1057" r:id="rId11"/>
    <p:sldId id="1058" r:id="rId12"/>
    <p:sldId id="1063" r:id="rId13"/>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1220"/>
            <p14:sldId id="929"/>
            <p14:sldId id="1119"/>
            <p14:sldId id="1203"/>
            <p14:sldId id="1003"/>
            <p14:sldId id="948"/>
            <p14:sldId id="956"/>
            <p14:sldId id="995"/>
            <p14:sldId id="1057"/>
            <p14:sldId id="1058"/>
            <p14:sldId id="1063"/>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3399FF"/>
    <a:srgbClr val="00487E"/>
    <a:srgbClr val="00589A"/>
    <a:srgbClr val="0067B4"/>
    <a:srgbClr val="0075CC"/>
    <a:srgbClr val="CCFF99"/>
    <a:srgbClr val="008080"/>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8" autoAdjust="0"/>
    <p:restoredTop sz="96433" autoAdjust="0"/>
  </p:normalViewPr>
  <p:slideViewPr>
    <p:cSldViewPr snapToGrid="0">
      <p:cViewPr varScale="1">
        <p:scale>
          <a:sx n="162" d="100"/>
          <a:sy n="162" d="100"/>
        </p:scale>
        <p:origin x="1662"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649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Azure Basic Usage</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
        <p:nvSpPr>
          <p:cNvPr id="2" name="TextBox 1">
            <a:extLst>
              <a:ext uri="{FF2B5EF4-FFF2-40B4-BE49-F238E27FC236}">
                <a16:creationId xmlns:a16="http://schemas.microsoft.com/office/drawing/2014/main" id="{798AAB8C-A8F9-4706-8063-4A03F950040D}"/>
              </a:ext>
            </a:extLst>
          </p:cNvPr>
          <p:cNvSpPr txBox="1"/>
          <p:nvPr/>
        </p:nvSpPr>
        <p:spPr>
          <a:xfrm>
            <a:off x="752887" y="5641075"/>
            <a:ext cx="7596951" cy="369332"/>
          </a:xfrm>
          <a:prstGeom prst="rect">
            <a:avLst/>
          </a:prstGeom>
          <a:noFill/>
        </p:spPr>
        <p:txBody>
          <a:bodyPr wrap="none" rtlCol="0">
            <a:spAutoFit/>
          </a:bodyPr>
          <a:lstStyle/>
          <a:p>
            <a:r>
              <a:rPr lang="en-GB" dirty="0"/>
              <a:t>https://docs.microsoft.com/en-us/learn/certifications/azure-fundamentals/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D8FF5-8C27-6F3B-330E-2A9E5B695FCB}"/>
              </a:ext>
            </a:extLst>
          </p:cNvPr>
          <p:cNvSpPr>
            <a:spLocks noGrp="1"/>
          </p:cNvSpPr>
          <p:nvPr>
            <p:ph type="title"/>
          </p:nvPr>
        </p:nvSpPr>
        <p:spPr/>
        <p:txBody>
          <a:bodyPr/>
          <a:lstStyle/>
          <a:p>
            <a:r>
              <a:rPr lang="en-GB" dirty="0"/>
              <a:t>Azure Student Account</a:t>
            </a:r>
          </a:p>
        </p:txBody>
      </p:sp>
      <p:sp>
        <p:nvSpPr>
          <p:cNvPr id="3" name="Content Placeholder 2">
            <a:extLst>
              <a:ext uri="{FF2B5EF4-FFF2-40B4-BE49-F238E27FC236}">
                <a16:creationId xmlns:a16="http://schemas.microsoft.com/office/drawing/2014/main" id="{48B60D7F-5BFD-CCE2-C14F-0373DD98F807}"/>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ACB2FF11-409C-966C-0579-0B840D70E38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FA03AAF-4E5D-4206-C670-8279854EFCE5}"/>
              </a:ext>
            </a:extLst>
          </p:cNvPr>
          <p:cNvSpPr txBox="1"/>
          <p:nvPr/>
        </p:nvSpPr>
        <p:spPr>
          <a:xfrm>
            <a:off x="3790671" y="6126659"/>
            <a:ext cx="5070619" cy="369332"/>
          </a:xfrm>
          <a:prstGeom prst="rect">
            <a:avLst/>
          </a:prstGeom>
          <a:noFill/>
        </p:spPr>
        <p:txBody>
          <a:bodyPr wrap="none" rtlCol="0">
            <a:spAutoFit/>
          </a:bodyPr>
          <a:lstStyle/>
          <a:p>
            <a:r>
              <a:rPr lang="en-GB" i="1" dirty="0"/>
              <a:t>https://azure.microsoft.com/en-gb/free/students/</a:t>
            </a:r>
          </a:p>
        </p:txBody>
      </p:sp>
      <p:pic>
        <p:nvPicPr>
          <p:cNvPr id="7" name="Picture 6">
            <a:extLst>
              <a:ext uri="{FF2B5EF4-FFF2-40B4-BE49-F238E27FC236}">
                <a16:creationId xmlns:a16="http://schemas.microsoft.com/office/drawing/2014/main" id="{722CC521-3E4B-7684-17A5-CC005C6B59B8}"/>
              </a:ext>
            </a:extLst>
          </p:cNvPr>
          <p:cNvPicPr>
            <a:picLocks noChangeAspect="1"/>
          </p:cNvPicPr>
          <p:nvPr/>
        </p:nvPicPr>
        <p:blipFill>
          <a:blip r:embed="rId2"/>
          <a:stretch>
            <a:fillRect/>
          </a:stretch>
        </p:blipFill>
        <p:spPr>
          <a:xfrm>
            <a:off x="1619656" y="1102044"/>
            <a:ext cx="5721347" cy="4823060"/>
          </a:xfrm>
          <a:prstGeom prst="rect">
            <a:avLst/>
          </a:prstGeom>
        </p:spPr>
      </p:pic>
    </p:spTree>
    <p:extLst>
      <p:ext uri="{BB962C8B-B14F-4D97-AF65-F5344CB8AC3E}">
        <p14:creationId xmlns:p14="http://schemas.microsoft.com/office/powerpoint/2010/main" val="2561586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8B49C-D481-4970-AC29-E02BB6E419CB}"/>
              </a:ext>
            </a:extLst>
          </p:cNvPr>
          <p:cNvSpPr>
            <a:spLocks noGrp="1"/>
          </p:cNvSpPr>
          <p:nvPr>
            <p:ph type="title"/>
          </p:nvPr>
        </p:nvSpPr>
        <p:spPr/>
        <p:txBody>
          <a:bodyPr/>
          <a:lstStyle/>
          <a:p>
            <a:r>
              <a:rPr lang="en-GB" dirty="0"/>
              <a:t>Cloud Shell</a:t>
            </a:r>
          </a:p>
        </p:txBody>
      </p:sp>
      <p:sp>
        <p:nvSpPr>
          <p:cNvPr id="3" name="Content Placeholder 2">
            <a:extLst>
              <a:ext uri="{FF2B5EF4-FFF2-40B4-BE49-F238E27FC236}">
                <a16:creationId xmlns:a16="http://schemas.microsoft.com/office/drawing/2014/main" id="{F551D093-EED7-4439-8FD2-2ADF16532D93}"/>
              </a:ext>
            </a:extLst>
          </p:cNvPr>
          <p:cNvSpPr>
            <a:spLocks noGrp="1"/>
          </p:cNvSpPr>
          <p:nvPr>
            <p:ph idx="1"/>
          </p:nvPr>
        </p:nvSpPr>
        <p:spPr>
          <a:xfrm>
            <a:off x="1047750" y="972154"/>
            <a:ext cx="7029450" cy="2075547"/>
          </a:xfrm>
        </p:spPr>
        <p:txBody>
          <a:bodyPr/>
          <a:lstStyle/>
          <a:p>
            <a:r>
              <a:rPr lang="en-GB" dirty="0"/>
              <a:t>The cloud shell allows you to run a Bash or </a:t>
            </a:r>
            <a:r>
              <a:rPr lang="en-GB" dirty="0" err="1"/>
              <a:t>ShellScript</a:t>
            </a:r>
            <a:r>
              <a:rPr lang="en-GB" dirty="0"/>
              <a:t> console Window to execute commands...we will use Bash</a:t>
            </a:r>
          </a:p>
          <a:p>
            <a:pPr lvl="1"/>
            <a:r>
              <a:rPr lang="en-GB" dirty="0"/>
              <a:t>You can use Git</a:t>
            </a:r>
          </a:p>
          <a:p>
            <a:pPr lvl="1"/>
            <a:r>
              <a:rPr lang="en-GB" dirty="0"/>
              <a:t>You can use Azure commands</a:t>
            </a:r>
          </a:p>
          <a:p>
            <a:pPr lvl="1"/>
            <a:r>
              <a:rPr lang="en-GB" dirty="0"/>
              <a:t>You can edit code using the Cloud Shell code editor</a:t>
            </a:r>
            <a:br>
              <a:rPr lang="en-GB" dirty="0"/>
            </a:br>
            <a:r>
              <a:rPr lang="en-GB" i="1" dirty="0"/>
              <a:t>code filename</a:t>
            </a:r>
            <a:r>
              <a:rPr lang="en-GB" dirty="0"/>
              <a:t> </a:t>
            </a:r>
          </a:p>
        </p:txBody>
      </p:sp>
      <p:sp>
        <p:nvSpPr>
          <p:cNvPr id="4" name="Footer Placeholder 3">
            <a:extLst>
              <a:ext uri="{FF2B5EF4-FFF2-40B4-BE49-F238E27FC236}">
                <a16:creationId xmlns:a16="http://schemas.microsoft.com/office/drawing/2014/main" id="{8CD8CB71-99D2-414C-9F44-DA27B06D60DC}"/>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8A92E64A-88C5-4FE1-BFD0-15F6C67982C0}"/>
              </a:ext>
            </a:extLst>
          </p:cNvPr>
          <p:cNvPicPr>
            <a:picLocks noChangeAspect="1"/>
          </p:cNvPicPr>
          <p:nvPr/>
        </p:nvPicPr>
        <p:blipFill>
          <a:blip r:embed="rId2"/>
          <a:stretch>
            <a:fillRect/>
          </a:stretch>
        </p:blipFill>
        <p:spPr>
          <a:xfrm>
            <a:off x="4035188" y="4300420"/>
            <a:ext cx="924209" cy="1084941"/>
          </a:xfrm>
          <a:prstGeom prst="rect">
            <a:avLst/>
          </a:prstGeom>
        </p:spPr>
      </p:pic>
      <p:pic>
        <p:nvPicPr>
          <p:cNvPr id="8" name="Picture 7">
            <a:extLst>
              <a:ext uri="{FF2B5EF4-FFF2-40B4-BE49-F238E27FC236}">
                <a16:creationId xmlns:a16="http://schemas.microsoft.com/office/drawing/2014/main" id="{31DC0A69-DC1F-4E6F-9314-7D33ACE1BDE0}"/>
              </a:ext>
            </a:extLst>
          </p:cNvPr>
          <p:cNvPicPr>
            <a:picLocks noChangeAspect="1"/>
          </p:cNvPicPr>
          <p:nvPr/>
        </p:nvPicPr>
        <p:blipFill>
          <a:blip r:embed="rId3"/>
          <a:stretch>
            <a:fillRect/>
          </a:stretch>
        </p:blipFill>
        <p:spPr>
          <a:xfrm>
            <a:off x="3737425" y="3274352"/>
            <a:ext cx="4562475" cy="676275"/>
          </a:xfrm>
          <a:prstGeom prst="rect">
            <a:avLst/>
          </a:prstGeom>
        </p:spPr>
      </p:pic>
      <p:cxnSp>
        <p:nvCxnSpPr>
          <p:cNvPr id="10" name="Straight Connector 9">
            <a:extLst>
              <a:ext uri="{FF2B5EF4-FFF2-40B4-BE49-F238E27FC236}">
                <a16:creationId xmlns:a16="http://schemas.microsoft.com/office/drawing/2014/main" id="{EEC31F6A-BC00-4369-BEA6-24274030EF06}"/>
              </a:ext>
            </a:extLst>
          </p:cNvPr>
          <p:cNvCxnSpPr/>
          <p:nvPr/>
        </p:nvCxnSpPr>
        <p:spPr bwMode="auto">
          <a:xfrm>
            <a:off x="3976048" y="3612489"/>
            <a:ext cx="59140" cy="687931"/>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Connector 11">
            <a:extLst>
              <a:ext uri="{FF2B5EF4-FFF2-40B4-BE49-F238E27FC236}">
                <a16:creationId xmlns:a16="http://schemas.microsoft.com/office/drawing/2014/main" id="{2F868D65-9082-4C81-B5CF-CBEF6ABA85BE}"/>
              </a:ext>
            </a:extLst>
          </p:cNvPr>
          <p:cNvCxnSpPr/>
          <p:nvPr/>
        </p:nvCxnSpPr>
        <p:spPr bwMode="auto">
          <a:xfrm>
            <a:off x="4308143" y="3727358"/>
            <a:ext cx="651254" cy="573062"/>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 name="TextBox 4">
            <a:extLst>
              <a:ext uri="{FF2B5EF4-FFF2-40B4-BE49-F238E27FC236}">
                <a16:creationId xmlns:a16="http://schemas.microsoft.com/office/drawing/2014/main" id="{DA091D20-F20A-444D-B2A4-7E0919695D3A}"/>
              </a:ext>
            </a:extLst>
          </p:cNvPr>
          <p:cNvSpPr txBox="1"/>
          <p:nvPr/>
        </p:nvSpPr>
        <p:spPr>
          <a:xfrm>
            <a:off x="5223449" y="4658224"/>
            <a:ext cx="2031325" cy="369332"/>
          </a:xfrm>
          <a:prstGeom prst="rect">
            <a:avLst/>
          </a:prstGeom>
          <a:noFill/>
        </p:spPr>
        <p:txBody>
          <a:bodyPr wrap="none" rtlCol="0">
            <a:spAutoFit/>
          </a:bodyPr>
          <a:lstStyle/>
          <a:p>
            <a:r>
              <a:rPr lang="en-GB" dirty="0"/>
              <a:t>Azure Cloud Shell</a:t>
            </a:r>
          </a:p>
        </p:txBody>
      </p:sp>
      <p:pic>
        <p:nvPicPr>
          <p:cNvPr id="9" name="Picture 8">
            <a:extLst>
              <a:ext uri="{FF2B5EF4-FFF2-40B4-BE49-F238E27FC236}">
                <a16:creationId xmlns:a16="http://schemas.microsoft.com/office/drawing/2014/main" id="{59526A6B-55D5-4554-9B98-3846805376EF}"/>
              </a:ext>
            </a:extLst>
          </p:cNvPr>
          <p:cNvPicPr>
            <a:picLocks noChangeAspect="1"/>
          </p:cNvPicPr>
          <p:nvPr/>
        </p:nvPicPr>
        <p:blipFill>
          <a:blip r:embed="rId4"/>
          <a:stretch>
            <a:fillRect/>
          </a:stretch>
        </p:blipFill>
        <p:spPr>
          <a:xfrm>
            <a:off x="5399513" y="5438965"/>
            <a:ext cx="2600325" cy="1162050"/>
          </a:xfrm>
          <a:prstGeom prst="rect">
            <a:avLst/>
          </a:prstGeom>
        </p:spPr>
      </p:pic>
      <p:pic>
        <p:nvPicPr>
          <p:cNvPr id="13" name="Picture 12">
            <a:extLst>
              <a:ext uri="{FF2B5EF4-FFF2-40B4-BE49-F238E27FC236}">
                <a16:creationId xmlns:a16="http://schemas.microsoft.com/office/drawing/2014/main" id="{5B788A10-A30A-4168-BDC4-2A7CB38C6DDA}"/>
              </a:ext>
            </a:extLst>
          </p:cNvPr>
          <p:cNvPicPr>
            <a:picLocks noChangeAspect="1"/>
          </p:cNvPicPr>
          <p:nvPr/>
        </p:nvPicPr>
        <p:blipFill>
          <a:blip r:embed="rId5"/>
          <a:stretch>
            <a:fillRect/>
          </a:stretch>
        </p:blipFill>
        <p:spPr>
          <a:xfrm>
            <a:off x="97697" y="4444621"/>
            <a:ext cx="3559516" cy="1946610"/>
          </a:xfrm>
          <a:prstGeom prst="rect">
            <a:avLst/>
          </a:prstGeom>
        </p:spPr>
      </p:pic>
      <p:sp>
        <p:nvSpPr>
          <p:cNvPr id="14" name="TextBox 13">
            <a:extLst>
              <a:ext uri="{FF2B5EF4-FFF2-40B4-BE49-F238E27FC236}">
                <a16:creationId xmlns:a16="http://schemas.microsoft.com/office/drawing/2014/main" id="{B5567E38-2766-4E60-8960-E504C6826E56}"/>
              </a:ext>
            </a:extLst>
          </p:cNvPr>
          <p:cNvSpPr txBox="1"/>
          <p:nvPr/>
        </p:nvSpPr>
        <p:spPr>
          <a:xfrm>
            <a:off x="2822768" y="6488668"/>
            <a:ext cx="1364476" cy="369332"/>
          </a:xfrm>
          <a:prstGeom prst="rect">
            <a:avLst/>
          </a:prstGeom>
          <a:noFill/>
        </p:spPr>
        <p:txBody>
          <a:bodyPr wrap="none" rtlCol="0">
            <a:spAutoFit/>
          </a:bodyPr>
          <a:lstStyle/>
          <a:p>
            <a:r>
              <a:rPr lang="en-GB" dirty="0">
                <a:solidFill>
                  <a:srgbClr val="FF0000"/>
                </a:solidFill>
              </a:rPr>
              <a:t>Cloud Shell</a:t>
            </a:r>
          </a:p>
        </p:txBody>
      </p:sp>
      <p:cxnSp>
        <p:nvCxnSpPr>
          <p:cNvPr id="16" name="Straight Arrow Connector 15">
            <a:extLst>
              <a:ext uri="{FF2B5EF4-FFF2-40B4-BE49-F238E27FC236}">
                <a16:creationId xmlns:a16="http://schemas.microsoft.com/office/drawing/2014/main" id="{34F55040-5EA0-4927-9144-826F57BC07F7}"/>
              </a:ext>
            </a:extLst>
          </p:cNvPr>
          <p:cNvCxnSpPr/>
          <p:nvPr/>
        </p:nvCxnSpPr>
        <p:spPr bwMode="auto">
          <a:xfrm flipH="1" flipV="1">
            <a:off x="2804378" y="6230001"/>
            <a:ext cx="341194" cy="258667"/>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Connector 18">
            <a:extLst>
              <a:ext uri="{FF2B5EF4-FFF2-40B4-BE49-F238E27FC236}">
                <a16:creationId xmlns:a16="http://schemas.microsoft.com/office/drawing/2014/main" id="{C4DC1CED-2019-4CE7-8701-1AE650B67560}"/>
              </a:ext>
            </a:extLst>
          </p:cNvPr>
          <p:cNvCxnSpPr/>
          <p:nvPr/>
        </p:nvCxnSpPr>
        <p:spPr bwMode="auto">
          <a:xfrm flipV="1">
            <a:off x="2974975" y="3274352"/>
            <a:ext cx="762450" cy="1315845"/>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Straight Connector 20">
            <a:extLst>
              <a:ext uri="{FF2B5EF4-FFF2-40B4-BE49-F238E27FC236}">
                <a16:creationId xmlns:a16="http://schemas.microsoft.com/office/drawing/2014/main" id="{C14E71AE-BD96-48C7-A429-4F9AC9519A22}"/>
              </a:ext>
            </a:extLst>
          </p:cNvPr>
          <p:cNvCxnSpPr/>
          <p:nvPr/>
        </p:nvCxnSpPr>
        <p:spPr bwMode="auto">
          <a:xfrm flipV="1">
            <a:off x="3624393" y="3950627"/>
            <a:ext cx="161596" cy="707597"/>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TextBox 21">
            <a:extLst>
              <a:ext uri="{FF2B5EF4-FFF2-40B4-BE49-F238E27FC236}">
                <a16:creationId xmlns:a16="http://schemas.microsoft.com/office/drawing/2014/main" id="{5B7E30A1-D436-4F13-823F-C89DEAE061AA}"/>
              </a:ext>
            </a:extLst>
          </p:cNvPr>
          <p:cNvSpPr txBox="1"/>
          <p:nvPr/>
        </p:nvSpPr>
        <p:spPr>
          <a:xfrm>
            <a:off x="900753" y="5154304"/>
            <a:ext cx="1531188" cy="369332"/>
          </a:xfrm>
          <a:prstGeom prst="rect">
            <a:avLst/>
          </a:prstGeom>
          <a:noFill/>
        </p:spPr>
        <p:txBody>
          <a:bodyPr wrap="none" rtlCol="0">
            <a:spAutoFit/>
          </a:bodyPr>
          <a:lstStyle/>
          <a:p>
            <a:r>
              <a:rPr lang="en-GB" b="1" dirty="0">
                <a:solidFill>
                  <a:srgbClr val="FF0000"/>
                </a:solidFill>
              </a:rPr>
              <a:t>Azure portal</a:t>
            </a:r>
          </a:p>
        </p:txBody>
      </p:sp>
      <p:sp>
        <p:nvSpPr>
          <p:cNvPr id="7" name="TextBox 6">
            <a:extLst>
              <a:ext uri="{FF2B5EF4-FFF2-40B4-BE49-F238E27FC236}">
                <a16:creationId xmlns:a16="http://schemas.microsoft.com/office/drawing/2014/main" id="{65950929-260B-452D-BF29-E76DF21F06AE}"/>
              </a:ext>
            </a:extLst>
          </p:cNvPr>
          <p:cNvSpPr txBox="1"/>
          <p:nvPr/>
        </p:nvSpPr>
        <p:spPr>
          <a:xfrm>
            <a:off x="6362210" y="79891"/>
            <a:ext cx="2702882" cy="307777"/>
          </a:xfrm>
          <a:prstGeom prst="rect">
            <a:avLst/>
          </a:prstGeom>
          <a:noFill/>
        </p:spPr>
        <p:txBody>
          <a:bodyPr wrap="square" rtlCol="0">
            <a:spAutoFit/>
          </a:bodyPr>
          <a:lstStyle/>
          <a:p>
            <a:r>
              <a:rPr lang="en-GB" sz="1400" dirty="0"/>
              <a:t>Note: “</a:t>
            </a:r>
            <a:r>
              <a:rPr lang="en-GB" sz="1400" i="1" dirty="0"/>
              <a:t>clear</a:t>
            </a:r>
            <a:r>
              <a:rPr lang="en-GB" sz="1400" dirty="0"/>
              <a:t>” clears the screen</a:t>
            </a:r>
          </a:p>
        </p:txBody>
      </p:sp>
    </p:spTree>
    <p:extLst>
      <p:ext uri="{BB962C8B-B14F-4D97-AF65-F5344CB8AC3E}">
        <p14:creationId xmlns:p14="http://schemas.microsoft.com/office/powerpoint/2010/main" val="1538366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5F469-0021-4C5B-9978-9552A7CB13D6}"/>
              </a:ext>
            </a:extLst>
          </p:cNvPr>
          <p:cNvSpPr>
            <a:spLocks noGrp="1"/>
          </p:cNvSpPr>
          <p:nvPr>
            <p:ph type="title"/>
          </p:nvPr>
        </p:nvSpPr>
        <p:spPr/>
        <p:txBody>
          <a:bodyPr/>
          <a:lstStyle/>
          <a:p>
            <a:r>
              <a:rPr lang="en-GB" dirty="0"/>
              <a:t>Azure Resource Management (ARM)</a:t>
            </a:r>
          </a:p>
        </p:txBody>
      </p:sp>
      <p:sp>
        <p:nvSpPr>
          <p:cNvPr id="3" name="Content Placeholder 2">
            <a:extLst>
              <a:ext uri="{FF2B5EF4-FFF2-40B4-BE49-F238E27FC236}">
                <a16:creationId xmlns:a16="http://schemas.microsoft.com/office/drawing/2014/main" id="{FC49FBD8-DC4A-4C04-9626-E833096E8082}"/>
              </a:ext>
            </a:extLst>
          </p:cNvPr>
          <p:cNvSpPr>
            <a:spLocks noGrp="1"/>
          </p:cNvSpPr>
          <p:nvPr>
            <p:ph idx="1"/>
          </p:nvPr>
        </p:nvSpPr>
        <p:spPr>
          <a:xfrm>
            <a:off x="1047750" y="896202"/>
            <a:ext cx="7029450" cy="1806055"/>
          </a:xfrm>
        </p:spPr>
        <p:txBody>
          <a:bodyPr/>
          <a:lstStyle/>
          <a:p>
            <a:r>
              <a:rPr lang="en-GB" dirty="0"/>
              <a:t>Azure Resource Manager is the deployment and management service for Azure. </a:t>
            </a:r>
          </a:p>
          <a:p>
            <a:r>
              <a:rPr lang="en-GB" dirty="0"/>
              <a:t>It provides a management layer that enables you to create, update, and delete resources in your Azure account.</a:t>
            </a:r>
          </a:p>
        </p:txBody>
      </p:sp>
      <p:sp>
        <p:nvSpPr>
          <p:cNvPr id="4" name="Footer Placeholder 3">
            <a:extLst>
              <a:ext uri="{FF2B5EF4-FFF2-40B4-BE49-F238E27FC236}">
                <a16:creationId xmlns:a16="http://schemas.microsoft.com/office/drawing/2014/main" id="{EE672CEF-1E4E-4EBF-8475-30F4EF83F3D6}"/>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descr="Diagram&#10;&#10;Description automatically generated">
            <a:extLst>
              <a:ext uri="{FF2B5EF4-FFF2-40B4-BE49-F238E27FC236}">
                <a16:creationId xmlns:a16="http://schemas.microsoft.com/office/drawing/2014/main" id="{55A85EAC-4C88-4F0B-BC77-97A0646934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75" y="2764807"/>
            <a:ext cx="5996498" cy="3156051"/>
          </a:xfrm>
          <a:prstGeom prst="rect">
            <a:avLst/>
          </a:prstGeom>
        </p:spPr>
      </p:pic>
      <p:sp>
        <p:nvSpPr>
          <p:cNvPr id="7" name="TextBox 6">
            <a:extLst>
              <a:ext uri="{FF2B5EF4-FFF2-40B4-BE49-F238E27FC236}">
                <a16:creationId xmlns:a16="http://schemas.microsoft.com/office/drawing/2014/main" id="{E7A81D34-FF44-4E2F-BB0F-46D168DEBE73}"/>
              </a:ext>
            </a:extLst>
          </p:cNvPr>
          <p:cNvSpPr txBox="1"/>
          <p:nvPr/>
        </p:nvSpPr>
        <p:spPr>
          <a:xfrm>
            <a:off x="6109647" y="2702258"/>
            <a:ext cx="2979761" cy="3539430"/>
          </a:xfrm>
          <a:prstGeom prst="rect">
            <a:avLst/>
          </a:prstGeom>
          <a:noFill/>
        </p:spPr>
        <p:txBody>
          <a:bodyPr wrap="square" rtlCol="0">
            <a:spAutoFit/>
          </a:bodyPr>
          <a:lstStyle/>
          <a:p>
            <a:r>
              <a:rPr lang="en-GB" sz="1600" dirty="0"/>
              <a:t>When a user sends a request from any of the Azure tools, APIs, or SDKs, the Azure Resource Manager receives the request. It authenticates and authorizes the request. Resource Manager sends the request to the Azure service, which takes the requested action. Because all requests are handled through the same API, you see consistent results and capabilities in all the different tools.</a:t>
            </a:r>
          </a:p>
        </p:txBody>
      </p:sp>
      <p:sp>
        <p:nvSpPr>
          <p:cNvPr id="5" name="TextBox 4">
            <a:extLst>
              <a:ext uri="{FF2B5EF4-FFF2-40B4-BE49-F238E27FC236}">
                <a16:creationId xmlns:a16="http://schemas.microsoft.com/office/drawing/2014/main" id="{58540334-5F18-4246-A06F-86CBFA3F884D}"/>
              </a:ext>
            </a:extLst>
          </p:cNvPr>
          <p:cNvSpPr txBox="1"/>
          <p:nvPr/>
        </p:nvSpPr>
        <p:spPr>
          <a:xfrm>
            <a:off x="163774" y="6044425"/>
            <a:ext cx="5057859" cy="369332"/>
          </a:xfrm>
          <a:prstGeom prst="rect">
            <a:avLst/>
          </a:prstGeom>
          <a:noFill/>
        </p:spPr>
        <p:txBody>
          <a:bodyPr wrap="none" rtlCol="0">
            <a:spAutoFit/>
          </a:bodyPr>
          <a:lstStyle/>
          <a:p>
            <a:r>
              <a:rPr lang="en-GB" dirty="0"/>
              <a:t>Each resource has a unique Azure Resource ID</a:t>
            </a:r>
          </a:p>
        </p:txBody>
      </p:sp>
    </p:spTree>
    <p:extLst>
      <p:ext uri="{BB962C8B-B14F-4D97-AF65-F5344CB8AC3E}">
        <p14:creationId xmlns:p14="http://schemas.microsoft.com/office/powerpoint/2010/main" val="2574203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2B832-3C23-48F5-8C63-CAF6BEA3DBE7}"/>
              </a:ext>
            </a:extLst>
          </p:cNvPr>
          <p:cNvSpPr>
            <a:spLocks noGrp="1"/>
          </p:cNvSpPr>
          <p:nvPr>
            <p:ph type="title"/>
          </p:nvPr>
        </p:nvSpPr>
        <p:spPr>
          <a:xfrm>
            <a:off x="257175" y="0"/>
            <a:ext cx="8686800" cy="541514"/>
          </a:xfrm>
        </p:spPr>
        <p:txBody>
          <a:bodyPr/>
          <a:lstStyle/>
          <a:p>
            <a:r>
              <a:rPr lang="en-GB" dirty="0"/>
              <a:t>Azure Resource Groups</a:t>
            </a:r>
          </a:p>
        </p:txBody>
      </p:sp>
      <p:sp>
        <p:nvSpPr>
          <p:cNvPr id="3" name="Content Placeholder 2">
            <a:extLst>
              <a:ext uri="{FF2B5EF4-FFF2-40B4-BE49-F238E27FC236}">
                <a16:creationId xmlns:a16="http://schemas.microsoft.com/office/drawing/2014/main" id="{A1B06EC4-2D0B-4ED2-A76D-07D091EFD580}"/>
              </a:ext>
            </a:extLst>
          </p:cNvPr>
          <p:cNvSpPr>
            <a:spLocks noGrp="1"/>
          </p:cNvSpPr>
          <p:nvPr>
            <p:ph idx="1"/>
          </p:nvPr>
        </p:nvSpPr>
        <p:spPr>
          <a:xfrm>
            <a:off x="1047750" y="541514"/>
            <a:ext cx="7029450" cy="1955893"/>
          </a:xfrm>
        </p:spPr>
        <p:txBody>
          <a:bodyPr/>
          <a:lstStyle/>
          <a:p>
            <a:r>
              <a:rPr lang="en-GB" dirty="0"/>
              <a:t>An Azure Resource Group collects a set of resources together and to specify where they are created</a:t>
            </a:r>
          </a:p>
          <a:p>
            <a:pPr lvl="1"/>
            <a:r>
              <a:rPr lang="en-GB" dirty="0"/>
              <a:t>Resource groups are also a scope for applying role-based access control (RBAC) permissions</a:t>
            </a:r>
          </a:p>
          <a:p>
            <a:r>
              <a:rPr lang="en-GB" dirty="0">
                <a:solidFill>
                  <a:srgbClr val="FF0000"/>
                </a:solidFill>
              </a:rPr>
              <a:t>It also makes it easier to tidy up after ourselves since deleting the resource groups also deletes the contents</a:t>
            </a:r>
          </a:p>
          <a:p>
            <a:r>
              <a:rPr lang="en-GB" dirty="0"/>
              <a:t>You create VMs within a resource group</a:t>
            </a:r>
          </a:p>
          <a:p>
            <a:endParaRPr lang="en-GB" dirty="0"/>
          </a:p>
          <a:p>
            <a:pPr marL="0" indent="0">
              <a:buNone/>
            </a:pPr>
            <a:endParaRPr lang="en-GB" dirty="0"/>
          </a:p>
          <a:p>
            <a:endParaRPr lang="en-GB" dirty="0"/>
          </a:p>
        </p:txBody>
      </p:sp>
      <p:sp>
        <p:nvSpPr>
          <p:cNvPr id="4" name="Footer Placeholder 3">
            <a:extLst>
              <a:ext uri="{FF2B5EF4-FFF2-40B4-BE49-F238E27FC236}">
                <a16:creationId xmlns:a16="http://schemas.microsoft.com/office/drawing/2014/main" id="{AB023F76-D7C9-4F53-B53A-4954BFAA495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D2E6BFB-AD74-4217-910D-397EFEB1876B}"/>
              </a:ext>
            </a:extLst>
          </p:cNvPr>
          <p:cNvSpPr txBox="1"/>
          <p:nvPr/>
        </p:nvSpPr>
        <p:spPr>
          <a:xfrm>
            <a:off x="512247" y="3134803"/>
            <a:ext cx="8176656" cy="3416320"/>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create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endParaRPr lang="en-GB" dirty="0">
              <a:solidFill>
                <a:srgbClr val="FFC000"/>
              </a:solidFill>
            </a:endParaRPr>
          </a:p>
          <a:p>
            <a:r>
              <a:rPr lang="en-GB" dirty="0">
                <a:solidFill>
                  <a:schemeClr val="bg1"/>
                </a:solidFill>
              </a:rPr>
              <a:t>{</a:t>
            </a:r>
          </a:p>
          <a:p>
            <a:r>
              <a:rPr lang="en-GB" dirty="0">
                <a:solidFill>
                  <a:schemeClr val="bg1"/>
                </a:solidFill>
              </a:rPr>
              <a:t>  "id": "/subscriptions/bd…………...7/</a:t>
            </a:r>
            <a:r>
              <a:rPr lang="en-GB" dirty="0" err="1">
                <a:solidFill>
                  <a:schemeClr val="bg1"/>
                </a:solidFill>
              </a:rPr>
              <a:t>resourceGroups</a:t>
            </a:r>
            <a:r>
              <a:rPr lang="en-GB" dirty="0">
                <a:solidFill>
                  <a:schemeClr val="bg1"/>
                </a:solidFill>
              </a:rPr>
              <a:t>/</a:t>
            </a:r>
            <a:r>
              <a:rPr lang="en-GB" dirty="0" err="1">
                <a:solidFill>
                  <a:schemeClr val="bg1"/>
                </a:solidFill>
              </a:rPr>
              <a:t>myvm</a:t>
            </a:r>
            <a:r>
              <a:rPr lang="en-GB" dirty="0">
                <a:solidFill>
                  <a:schemeClr val="bg1"/>
                </a:solidFill>
              </a:rPr>
              <a:t>-resource-</a:t>
            </a:r>
            <a:r>
              <a:rPr lang="en-GB" dirty="0" err="1">
                <a:solidFill>
                  <a:schemeClr val="bg1"/>
                </a:solidFill>
              </a:rPr>
              <a:t>gp</a:t>
            </a:r>
            <a:r>
              <a:rPr lang="en-GB" dirty="0">
                <a:solidFill>
                  <a:schemeClr val="bg1"/>
                </a:solidFill>
              </a:rPr>
              <a:t>",</a:t>
            </a:r>
          </a:p>
          <a:p>
            <a:r>
              <a:rPr lang="en-GB" dirty="0">
                <a:solidFill>
                  <a:schemeClr val="bg1"/>
                </a:solidFill>
              </a:rPr>
              <a:t>  "location": "</a:t>
            </a:r>
            <a:r>
              <a:rPr lang="en-GB" dirty="0" err="1">
                <a:solidFill>
                  <a:schemeClr val="bg1"/>
                </a:solidFill>
              </a:rPr>
              <a:t>ukwest</a:t>
            </a:r>
            <a:r>
              <a:rPr lang="en-GB" dirty="0">
                <a:solidFill>
                  <a:schemeClr val="bg1"/>
                </a:solidFill>
              </a:rPr>
              <a:t>",</a:t>
            </a:r>
          </a:p>
          <a:p>
            <a:r>
              <a:rPr lang="en-GB" dirty="0">
                <a:solidFill>
                  <a:schemeClr val="bg1"/>
                </a:solidFill>
              </a:rPr>
              <a:t>  "</a:t>
            </a:r>
            <a:r>
              <a:rPr lang="en-GB" dirty="0" err="1">
                <a:solidFill>
                  <a:schemeClr val="bg1"/>
                </a:solidFill>
              </a:rPr>
              <a:t>managedBy</a:t>
            </a:r>
            <a:r>
              <a:rPr lang="en-GB" dirty="0">
                <a:solidFill>
                  <a:schemeClr val="bg1"/>
                </a:solidFill>
              </a:rPr>
              <a:t>": null,</a:t>
            </a:r>
          </a:p>
          <a:p>
            <a:r>
              <a:rPr lang="en-GB" dirty="0">
                <a:solidFill>
                  <a:schemeClr val="bg1"/>
                </a:solidFill>
              </a:rPr>
              <a:t>  "name": "</a:t>
            </a:r>
            <a:r>
              <a:rPr lang="en-GB" dirty="0" err="1">
                <a:solidFill>
                  <a:schemeClr val="bg1"/>
                </a:solidFill>
              </a:rPr>
              <a:t>myvm</a:t>
            </a:r>
            <a:r>
              <a:rPr lang="en-GB" dirty="0">
                <a:solidFill>
                  <a:schemeClr val="bg1"/>
                </a:solidFill>
              </a:rPr>
              <a:t>-resource-</a:t>
            </a:r>
            <a:r>
              <a:rPr lang="en-GB" dirty="0" err="1">
                <a:solidFill>
                  <a:schemeClr val="bg1"/>
                </a:solidFill>
              </a:rPr>
              <a:t>gp</a:t>
            </a:r>
            <a:r>
              <a:rPr lang="en-GB" dirty="0">
                <a:solidFill>
                  <a:schemeClr val="bg1"/>
                </a:solidFill>
              </a:rPr>
              <a:t>",</a:t>
            </a:r>
          </a:p>
          <a:p>
            <a:r>
              <a:rPr lang="en-GB" dirty="0">
                <a:solidFill>
                  <a:schemeClr val="bg1"/>
                </a:solidFill>
              </a:rPr>
              <a:t>  "properties": {</a:t>
            </a:r>
          </a:p>
          <a:p>
            <a:r>
              <a:rPr lang="en-GB" dirty="0">
                <a:solidFill>
                  <a:schemeClr val="bg1"/>
                </a:solidFill>
              </a:rPr>
              <a:t>    "</a:t>
            </a:r>
            <a:r>
              <a:rPr lang="en-GB" dirty="0" err="1">
                <a:solidFill>
                  <a:schemeClr val="bg1"/>
                </a:solidFill>
              </a:rPr>
              <a:t>provisioningState</a:t>
            </a:r>
            <a:r>
              <a:rPr lang="en-GB" dirty="0">
                <a:solidFill>
                  <a:schemeClr val="bg1"/>
                </a:solidFill>
              </a:rPr>
              <a:t>": "Succeeded"</a:t>
            </a:r>
          </a:p>
          <a:p>
            <a:r>
              <a:rPr lang="en-GB" dirty="0">
                <a:solidFill>
                  <a:schemeClr val="bg1"/>
                </a:solidFill>
              </a:rPr>
              <a:t>  },</a:t>
            </a:r>
          </a:p>
          <a:p>
            <a:r>
              <a:rPr lang="en-GB" dirty="0">
                <a:solidFill>
                  <a:schemeClr val="bg1"/>
                </a:solidFill>
              </a:rPr>
              <a:t>  "tags": null,</a:t>
            </a:r>
          </a:p>
          <a:p>
            <a:r>
              <a:rPr lang="en-GB" dirty="0">
                <a:solidFill>
                  <a:schemeClr val="bg1"/>
                </a:solidFill>
              </a:rPr>
              <a:t>  "type": "</a:t>
            </a:r>
            <a:r>
              <a:rPr lang="en-GB" dirty="0" err="1">
                <a:solidFill>
                  <a:schemeClr val="bg1"/>
                </a:solidFill>
              </a:rPr>
              <a:t>Microsoft.Resources</a:t>
            </a:r>
            <a:r>
              <a:rPr lang="en-GB" dirty="0">
                <a:solidFill>
                  <a:schemeClr val="bg1"/>
                </a:solidFill>
              </a:rPr>
              <a:t>/</a:t>
            </a:r>
            <a:r>
              <a:rPr lang="en-GB" dirty="0" err="1">
                <a:solidFill>
                  <a:schemeClr val="bg1"/>
                </a:solidFill>
              </a:rPr>
              <a:t>resourceGroups</a:t>
            </a:r>
            <a:r>
              <a:rPr lang="en-GB" dirty="0">
                <a:solidFill>
                  <a:schemeClr val="bg1"/>
                </a:solidFill>
              </a:rPr>
              <a:t>"</a:t>
            </a:r>
          </a:p>
          <a:p>
            <a:r>
              <a:rPr lang="en-GB" dirty="0">
                <a:solidFill>
                  <a:schemeClr val="bg1"/>
                </a:solidFill>
              </a:rPr>
              <a:t>}</a:t>
            </a:r>
          </a:p>
        </p:txBody>
      </p:sp>
      <p:sp>
        <p:nvSpPr>
          <p:cNvPr id="6" name="TextBox 5">
            <a:extLst>
              <a:ext uri="{FF2B5EF4-FFF2-40B4-BE49-F238E27FC236}">
                <a16:creationId xmlns:a16="http://schemas.microsoft.com/office/drawing/2014/main" id="{34F32207-6029-4931-91EF-8325EDFB2E6B}"/>
              </a:ext>
            </a:extLst>
          </p:cNvPr>
          <p:cNvSpPr txBox="1"/>
          <p:nvPr/>
        </p:nvSpPr>
        <p:spPr>
          <a:xfrm>
            <a:off x="5835444" y="4709438"/>
            <a:ext cx="2499123" cy="1200329"/>
          </a:xfrm>
          <a:prstGeom prst="rect">
            <a:avLst/>
          </a:prstGeom>
          <a:noFill/>
        </p:spPr>
        <p:txBody>
          <a:bodyPr wrap="square" rtlCol="0">
            <a:spAutoFit/>
          </a:bodyPr>
          <a:lstStyle/>
          <a:p>
            <a:r>
              <a:rPr lang="en-GB" dirty="0">
                <a:solidFill>
                  <a:srgbClr val="FF0000"/>
                </a:solidFill>
              </a:rPr>
              <a:t>Use a new unused resource group name of your choice</a:t>
            </a:r>
          </a:p>
          <a:p>
            <a:r>
              <a:rPr lang="en-GB" dirty="0">
                <a:solidFill>
                  <a:srgbClr val="FF0000"/>
                </a:solidFill>
              </a:rPr>
              <a:t>View existing groups:</a:t>
            </a:r>
          </a:p>
        </p:txBody>
      </p:sp>
      <p:cxnSp>
        <p:nvCxnSpPr>
          <p:cNvPr id="8" name="Straight Arrow Connector 7">
            <a:extLst>
              <a:ext uri="{FF2B5EF4-FFF2-40B4-BE49-F238E27FC236}">
                <a16:creationId xmlns:a16="http://schemas.microsoft.com/office/drawing/2014/main" id="{2BAC546A-74C2-4144-9993-73D18D46278A}"/>
              </a:ext>
            </a:extLst>
          </p:cNvPr>
          <p:cNvCxnSpPr/>
          <p:nvPr/>
        </p:nvCxnSpPr>
        <p:spPr bwMode="auto">
          <a:xfrm flipH="1" flipV="1">
            <a:off x="5078361" y="3480406"/>
            <a:ext cx="1882878" cy="1047135"/>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a:extLst>
              <a:ext uri="{FF2B5EF4-FFF2-40B4-BE49-F238E27FC236}">
                <a16:creationId xmlns:a16="http://schemas.microsoft.com/office/drawing/2014/main" id="{B1BC452C-AC81-44FC-99B2-8AEFC678F23E}"/>
              </a:ext>
            </a:extLst>
          </p:cNvPr>
          <p:cNvSpPr txBox="1"/>
          <p:nvPr/>
        </p:nvSpPr>
        <p:spPr>
          <a:xfrm>
            <a:off x="455097" y="2811637"/>
            <a:ext cx="2685351" cy="646331"/>
          </a:xfrm>
          <a:prstGeom prst="rect">
            <a:avLst/>
          </a:prstGeom>
          <a:noFill/>
        </p:spPr>
        <p:txBody>
          <a:bodyPr wrap="none" rtlCol="0">
            <a:spAutoFit/>
          </a:bodyPr>
          <a:lstStyle/>
          <a:p>
            <a:r>
              <a:rPr lang="en-GB" dirty="0"/>
              <a:t>Create a resource group</a:t>
            </a:r>
          </a:p>
          <a:p>
            <a:endParaRPr lang="en-GB" dirty="0"/>
          </a:p>
        </p:txBody>
      </p:sp>
      <p:sp>
        <p:nvSpPr>
          <p:cNvPr id="9" name="TextBox 8">
            <a:extLst>
              <a:ext uri="{FF2B5EF4-FFF2-40B4-BE49-F238E27FC236}">
                <a16:creationId xmlns:a16="http://schemas.microsoft.com/office/drawing/2014/main" id="{B4DB9812-431A-449C-AA88-66DE58022DD5}"/>
              </a:ext>
            </a:extLst>
          </p:cNvPr>
          <p:cNvSpPr txBox="1"/>
          <p:nvPr/>
        </p:nvSpPr>
        <p:spPr>
          <a:xfrm>
            <a:off x="5835444" y="5861113"/>
            <a:ext cx="1758144"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list</a:t>
            </a:r>
          </a:p>
        </p:txBody>
      </p:sp>
      <p:sp>
        <p:nvSpPr>
          <p:cNvPr id="10" name="TextBox 9">
            <a:extLst>
              <a:ext uri="{FF2B5EF4-FFF2-40B4-BE49-F238E27FC236}">
                <a16:creationId xmlns:a16="http://schemas.microsoft.com/office/drawing/2014/main" id="{01E78348-4EB5-4F6A-9920-9562C973E8A9}"/>
              </a:ext>
            </a:extLst>
          </p:cNvPr>
          <p:cNvSpPr txBox="1"/>
          <p:nvPr/>
        </p:nvSpPr>
        <p:spPr>
          <a:xfrm>
            <a:off x="2754871" y="3918353"/>
            <a:ext cx="1574470" cy="338554"/>
          </a:xfrm>
          <a:prstGeom prst="rect">
            <a:avLst/>
          </a:prstGeom>
          <a:noFill/>
        </p:spPr>
        <p:txBody>
          <a:bodyPr wrap="none" rtlCol="0">
            <a:spAutoFit/>
          </a:bodyPr>
          <a:lstStyle/>
          <a:p>
            <a:r>
              <a:rPr lang="en-GB" sz="1600" i="1" dirty="0">
                <a:solidFill>
                  <a:srgbClr val="FF0000"/>
                </a:solidFill>
              </a:rPr>
              <a:t>Subscription ID</a:t>
            </a:r>
          </a:p>
        </p:txBody>
      </p:sp>
      <p:sp>
        <p:nvSpPr>
          <p:cNvPr id="11" name="Rectangle 10">
            <a:extLst>
              <a:ext uri="{FF2B5EF4-FFF2-40B4-BE49-F238E27FC236}">
                <a16:creationId xmlns:a16="http://schemas.microsoft.com/office/drawing/2014/main" id="{2D004516-038B-4746-9FF3-85E36A2FFF27}"/>
              </a:ext>
            </a:extLst>
          </p:cNvPr>
          <p:cNvSpPr/>
          <p:nvPr/>
        </p:nvSpPr>
        <p:spPr bwMode="auto">
          <a:xfrm>
            <a:off x="2697707" y="3772231"/>
            <a:ext cx="1533099" cy="208369"/>
          </a:xfrm>
          <a:prstGeom prst="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2" name="TextBox 11">
            <a:extLst>
              <a:ext uri="{FF2B5EF4-FFF2-40B4-BE49-F238E27FC236}">
                <a16:creationId xmlns:a16="http://schemas.microsoft.com/office/drawing/2014/main" id="{55940F37-5CDB-486C-A46B-096FABD5220D}"/>
              </a:ext>
            </a:extLst>
          </p:cNvPr>
          <p:cNvSpPr txBox="1"/>
          <p:nvPr/>
        </p:nvSpPr>
        <p:spPr>
          <a:xfrm>
            <a:off x="2222880" y="6507411"/>
            <a:ext cx="5506636" cy="369332"/>
          </a:xfrm>
          <a:prstGeom prst="rect">
            <a:avLst/>
          </a:prstGeom>
          <a:noFill/>
        </p:spPr>
        <p:txBody>
          <a:bodyPr wrap="none" rtlCol="0">
            <a:spAutoFit/>
          </a:bodyPr>
          <a:lstStyle/>
          <a:p>
            <a:r>
              <a:rPr lang="en-GB" dirty="0"/>
              <a:t>Make a note of the subscription id this may be useful</a:t>
            </a:r>
          </a:p>
        </p:txBody>
      </p:sp>
      <p:sp>
        <p:nvSpPr>
          <p:cNvPr id="13" name="TextBox 12">
            <a:extLst>
              <a:ext uri="{FF2B5EF4-FFF2-40B4-BE49-F238E27FC236}">
                <a16:creationId xmlns:a16="http://schemas.microsoft.com/office/drawing/2014/main" id="{D8EF9AAF-A27F-4B67-9F56-2BA0F8A5CFAE}"/>
              </a:ext>
            </a:extLst>
          </p:cNvPr>
          <p:cNvSpPr txBox="1"/>
          <p:nvPr/>
        </p:nvSpPr>
        <p:spPr>
          <a:xfrm rot="16200000">
            <a:off x="-792523" y="3487171"/>
            <a:ext cx="1954381" cy="369332"/>
          </a:xfrm>
          <a:prstGeom prst="rect">
            <a:avLst/>
          </a:prstGeom>
          <a:noFill/>
        </p:spPr>
        <p:txBody>
          <a:bodyPr wrap="none" rtlCol="0">
            <a:spAutoFit/>
          </a:bodyPr>
          <a:lstStyle/>
          <a:p>
            <a:r>
              <a:rPr lang="en-GB" i="1" dirty="0"/>
              <a:t>ARM resource ID</a:t>
            </a:r>
          </a:p>
        </p:txBody>
      </p:sp>
      <p:sp>
        <p:nvSpPr>
          <p:cNvPr id="14" name="Arrow: Right 13">
            <a:extLst>
              <a:ext uri="{FF2B5EF4-FFF2-40B4-BE49-F238E27FC236}">
                <a16:creationId xmlns:a16="http://schemas.microsoft.com/office/drawing/2014/main" id="{21CE9FAB-0FD9-4DFF-9738-9F07699A93BE}"/>
              </a:ext>
            </a:extLst>
          </p:cNvPr>
          <p:cNvSpPr/>
          <p:nvPr/>
        </p:nvSpPr>
        <p:spPr bwMode="auto">
          <a:xfrm>
            <a:off x="356561" y="3671837"/>
            <a:ext cx="289989" cy="391306"/>
          </a:xfrm>
          <a:prstGeom prst="rightArrow">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604846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655C1-C0B4-458A-BF93-602C02276318}"/>
              </a:ext>
            </a:extLst>
          </p:cNvPr>
          <p:cNvSpPr>
            <a:spLocks noGrp="1"/>
          </p:cNvSpPr>
          <p:nvPr>
            <p:ph type="title"/>
          </p:nvPr>
        </p:nvSpPr>
        <p:spPr/>
        <p:txBody>
          <a:bodyPr/>
          <a:lstStyle/>
          <a:p>
            <a:r>
              <a:rPr lang="en-GB" dirty="0"/>
              <a:t>Setup the Account Defaults</a:t>
            </a:r>
          </a:p>
        </p:txBody>
      </p:sp>
      <p:sp>
        <p:nvSpPr>
          <p:cNvPr id="3" name="Content Placeholder 2">
            <a:extLst>
              <a:ext uri="{FF2B5EF4-FFF2-40B4-BE49-F238E27FC236}">
                <a16:creationId xmlns:a16="http://schemas.microsoft.com/office/drawing/2014/main" id="{1D8A16F1-A637-4F58-83F3-5B9AA2EB3EE1}"/>
              </a:ext>
            </a:extLst>
          </p:cNvPr>
          <p:cNvSpPr>
            <a:spLocks noGrp="1"/>
          </p:cNvSpPr>
          <p:nvPr>
            <p:ph idx="1"/>
          </p:nvPr>
        </p:nvSpPr>
        <p:spPr>
          <a:xfrm>
            <a:off x="1047750" y="991522"/>
            <a:ext cx="7029450" cy="4114800"/>
          </a:xfrm>
        </p:spPr>
        <p:txBody>
          <a:bodyPr/>
          <a:lstStyle/>
          <a:p>
            <a:r>
              <a:rPr lang="en-GB" dirty="0"/>
              <a:t>You can setup the </a:t>
            </a:r>
            <a:r>
              <a:rPr lang="en-GB" b="1" dirty="0"/>
              <a:t>default</a:t>
            </a:r>
            <a:r>
              <a:rPr lang="en-GB" dirty="0"/>
              <a:t> subscription like this:</a:t>
            </a:r>
          </a:p>
          <a:p>
            <a:endParaRPr lang="en-GB" dirty="0"/>
          </a:p>
          <a:p>
            <a:endParaRPr lang="en-GB" dirty="0"/>
          </a:p>
          <a:p>
            <a:r>
              <a:rPr lang="en-GB" dirty="0"/>
              <a:t>This is useful, since some commands need to know this information and the alternative would be to provided on the command line like this:</a:t>
            </a:r>
          </a:p>
          <a:p>
            <a:endParaRPr lang="en-GB" dirty="0"/>
          </a:p>
          <a:p>
            <a:endParaRPr lang="en-GB" dirty="0"/>
          </a:p>
          <a:p>
            <a:r>
              <a:rPr lang="en-GB" dirty="0"/>
              <a:t>Likewise, you can set the location like this so you do not have to provided when a command would normally require it:</a:t>
            </a:r>
          </a:p>
          <a:p>
            <a:pPr marL="0" indent="0">
              <a:buNone/>
            </a:pPr>
            <a:endParaRPr lang="en-GB" dirty="0"/>
          </a:p>
        </p:txBody>
      </p:sp>
      <p:sp>
        <p:nvSpPr>
          <p:cNvPr id="4" name="Footer Placeholder 3">
            <a:extLst>
              <a:ext uri="{FF2B5EF4-FFF2-40B4-BE49-F238E27FC236}">
                <a16:creationId xmlns:a16="http://schemas.microsoft.com/office/drawing/2014/main" id="{96355240-B70F-46CB-AC03-1CA9B9284F54}"/>
              </a:ext>
            </a:extLst>
          </p:cNvPr>
          <p:cNvSpPr>
            <a:spLocks noGrp="1"/>
          </p:cNvSpPr>
          <p:nvPr>
            <p:ph type="ftr" sz="quarter" idx="10"/>
          </p:nvPr>
        </p:nvSpPr>
        <p:spPr/>
        <p:txBody>
          <a:bodyPr/>
          <a:lstStyle/>
          <a:p>
            <a:pPr>
              <a:defRPr/>
            </a:pPr>
            <a:r>
              <a:rPr lang="en-US" altLang="en-US"/>
              <a:t>WEB</a:t>
            </a:r>
            <a:endParaRPr lang="en-US" altLang="en-US" dirty="0"/>
          </a:p>
        </p:txBody>
      </p:sp>
      <p:grpSp>
        <p:nvGrpSpPr>
          <p:cNvPr id="5" name="Group 4">
            <a:extLst>
              <a:ext uri="{FF2B5EF4-FFF2-40B4-BE49-F238E27FC236}">
                <a16:creationId xmlns:a16="http://schemas.microsoft.com/office/drawing/2014/main" id="{C035A794-FD3B-4709-B465-828C9B700A03}"/>
              </a:ext>
            </a:extLst>
          </p:cNvPr>
          <p:cNvGrpSpPr/>
          <p:nvPr/>
        </p:nvGrpSpPr>
        <p:grpSpPr>
          <a:xfrm>
            <a:off x="1649560" y="1359647"/>
            <a:ext cx="5010547" cy="627996"/>
            <a:chOff x="583224" y="2246736"/>
            <a:chExt cx="5010547" cy="627996"/>
          </a:xfrm>
        </p:grpSpPr>
        <p:sp>
          <p:nvSpPr>
            <p:cNvPr id="6" name="TextBox 5">
              <a:extLst>
                <a:ext uri="{FF2B5EF4-FFF2-40B4-BE49-F238E27FC236}">
                  <a16:creationId xmlns:a16="http://schemas.microsoft.com/office/drawing/2014/main" id="{3C6C7290-94BF-4518-980D-C5ED231EEE8C}"/>
                </a:ext>
              </a:extLst>
            </p:cNvPr>
            <p:cNvSpPr txBox="1"/>
            <p:nvPr/>
          </p:nvSpPr>
          <p:spPr>
            <a:xfrm>
              <a:off x="583224" y="2505400"/>
              <a:ext cx="5010547"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account set --subscription </a:t>
              </a:r>
              <a:r>
                <a:rPr lang="en-GB" i="1" dirty="0">
                  <a:solidFill>
                    <a:srgbClr val="FFC000"/>
                  </a:solidFill>
                </a:rPr>
                <a:t>bd……..7</a:t>
              </a:r>
              <a:r>
                <a:rPr lang="en-GB" dirty="0">
                  <a:solidFill>
                    <a:schemeClr val="bg1"/>
                  </a:solidFill>
                </a:rPr>
                <a:t> </a:t>
              </a:r>
            </a:p>
          </p:txBody>
        </p:sp>
        <p:sp>
          <p:nvSpPr>
            <p:cNvPr id="7" name="TextBox 6">
              <a:extLst>
                <a:ext uri="{FF2B5EF4-FFF2-40B4-BE49-F238E27FC236}">
                  <a16:creationId xmlns:a16="http://schemas.microsoft.com/office/drawing/2014/main" id="{1ABFB638-CE5D-41FC-A00A-3EEDE1EC0228}"/>
                </a:ext>
              </a:extLst>
            </p:cNvPr>
            <p:cNvSpPr txBox="1"/>
            <p:nvPr/>
          </p:nvSpPr>
          <p:spPr>
            <a:xfrm>
              <a:off x="3931282" y="2246736"/>
              <a:ext cx="1369286" cy="307777"/>
            </a:xfrm>
            <a:prstGeom prst="rect">
              <a:avLst/>
            </a:prstGeom>
            <a:noFill/>
          </p:spPr>
          <p:txBody>
            <a:bodyPr wrap="none" rtlCol="0">
              <a:spAutoFit/>
            </a:bodyPr>
            <a:lstStyle/>
            <a:p>
              <a:r>
                <a:rPr lang="en-GB" sz="1400" i="1" dirty="0">
                  <a:solidFill>
                    <a:srgbClr val="FF0000"/>
                  </a:solidFill>
                </a:rPr>
                <a:t>Subscription Id</a:t>
              </a:r>
            </a:p>
          </p:txBody>
        </p:sp>
      </p:grpSp>
      <p:sp>
        <p:nvSpPr>
          <p:cNvPr id="10" name="TextBox 9">
            <a:extLst>
              <a:ext uri="{FF2B5EF4-FFF2-40B4-BE49-F238E27FC236}">
                <a16:creationId xmlns:a16="http://schemas.microsoft.com/office/drawing/2014/main" id="{B4E55175-07C1-4944-8CBF-C3A9261F32BE}"/>
              </a:ext>
            </a:extLst>
          </p:cNvPr>
          <p:cNvSpPr txBox="1"/>
          <p:nvPr/>
        </p:nvSpPr>
        <p:spPr>
          <a:xfrm>
            <a:off x="1263188" y="3224574"/>
            <a:ext cx="6898174"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list-sizes --location </a:t>
            </a:r>
            <a:r>
              <a:rPr lang="en-GB" dirty="0" err="1">
                <a:solidFill>
                  <a:schemeClr val="accent1">
                    <a:lumMod val="50000"/>
                  </a:schemeClr>
                </a:solidFill>
              </a:rPr>
              <a:t>ukwest</a:t>
            </a:r>
            <a:r>
              <a:rPr lang="en-GB" dirty="0">
                <a:solidFill>
                  <a:schemeClr val="accent1">
                    <a:lumMod val="50000"/>
                  </a:schemeClr>
                </a:solidFill>
              </a:rPr>
              <a:t> </a:t>
            </a:r>
            <a:r>
              <a:rPr lang="en-GB" b="1" dirty="0">
                <a:solidFill>
                  <a:schemeClr val="accent1">
                    <a:lumMod val="50000"/>
                  </a:schemeClr>
                </a:solidFill>
              </a:rPr>
              <a:t>--subscription </a:t>
            </a:r>
            <a:r>
              <a:rPr lang="en-GB" i="1" dirty="0">
                <a:solidFill>
                  <a:srgbClr val="FFC000"/>
                </a:solidFill>
              </a:rPr>
              <a:t>bd……..7</a:t>
            </a:r>
            <a:r>
              <a:rPr lang="en-GB" dirty="0">
                <a:solidFill>
                  <a:schemeClr val="bg1"/>
                </a:solidFill>
              </a:rPr>
              <a:t> </a:t>
            </a:r>
            <a:endParaRPr lang="en-GB" dirty="0">
              <a:solidFill>
                <a:srgbClr val="FFC000"/>
              </a:solidFill>
            </a:endParaRPr>
          </a:p>
        </p:txBody>
      </p:sp>
      <p:sp>
        <p:nvSpPr>
          <p:cNvPr id="9" name="TextBox 8">
            <a:extLst>
              <a:ext uri="{FF2B5EF4-FFF2-40B4-BE49-F238E27FC236}">
                <a16:creationId xmlns:a16="http://schemas.microsoft.com/office/drawing/2014/main" id="{42C5EE76-C372-4AA1-A933-615BAED9C3FF}"/>
              </a:ext>
            </a:extLst>
          </p:cNvPr>
          <p:cNvSpPr txBox="1"/>
          <p:nvPr/>
        </p:nvSpPr>
        <p:spPr>
          <a:xfrm>
            <a:off x="1772243" y="5081766"/>
            <a:ext cx="5010547"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configure --defaults location=</a:t>
            </a:r>
            <a:r>
              <a:rPr lang="en-GB" dirty="0" err="1">
                <a:solidFill>
                  <a:srgbClr val="FFC000"/>
                </a:solidFill>
              </a:rPr>
              <a:t>ukwest</a:t>
            </a:r>
            <a:endParaRPr lang="en-GB" dirty="0">
              <a:solidFill>
                <a:schemeClr val="bg1"/>
              </a:solidFill>
            </a:endParaRPr>
          </a:p>
        </p:txBody>
      </p:sp>
      <p:sp>
        <p:nvSpPr>
          <p:cNvPr id="8" name="TextBox 7">
            <a:extLst>
              <a:ext uri="{FF2B5EF4-FFF2-40B4-BE49-F238E27FC236}">
                <a16:creationId xmlns:a16="http://schemas.microsoft.com/office/drawing/2014/main" id="{A163073F-F5A7-6EDE-FB80-08F01A757232}"/>
              </a:ext>
            </a:extLst>
          </p:cNvPr>
          <p:cNvSpPr txBox="1"/>
          <p:nvPr/>
        </p:nvSpPr>
        <p:spPr>
          <a:xfrm>
            <a:off x="6782790" y="5106322"/>
            <a:ext cx="2097579" cy="1569660"/>
          </a:xfrm>
          <a:prstGeom prst="rect">
            <a:avLst/>
          </a:prstGeom>
          <a:noFill/>
        </p:spPr>
        <p:txBody>
          <a:bodyPr wrap="square" rtlCol="0">
            <a:spAutoFit/>
          </a:bodyPr>
          <a:lstStyle/>
          <a:p>
            <a:r>
              <a:rPr lang="en-GB" sz="1600" dirty="0">
                <a:solidFill>
                  <a:srgbClr val="FF0000"/>
                </a:solidFill>
                <a:sym typeface="Wingdings" panose="05000000000000000000" pitchFamily="2" charset="2"/>
              </a:rPr>
              <a:t> </a:t>
            </a:r>
            <a:r>
              <a:rPr lang="en-GB" sz="1600" i="1" dirty="0">
                <a:solidFill>
                  <a:srgbClr val="FF0000"/>
                </a:solidFill>
              </a:rPr>
              <a:t>Ignore this, for upcoming the exercises I want us to understand where we are creating the resources</a:t>
            </a:r>
          </a:p>
        </p:txBody>
      </p:sp>
      <p:sp>
        <p:nvSpPr>
          <p:cNvPr id="11" name="TextBox 10">
            <a:extLst>
              <a:ext uri="{FF2B5EF4-FFF2-40B4-BE49-F238E27FC236}">
                <a16:creationId xmlns:a16="http://schemas.microsoft.com/office/drawing/2014/main" id="{6265AC4E-EF09-4319-30B9-1BA02C8CBFAA}"/>
              </a:ext>
            </a:extLst>
          </p:cNvPr>
          <p:cNvSpPr txBox="1"/>
          <p:nvPr/>
        </p:nvSpPr>
        <p:spPr>
          <a:xfrm>
            <a:off x="6660107" y="1523273"/>
            <a:ext cx="2242072" cy="584775"/>
          </a:xfrm>
          <a:prstGeom prst="rect">
            <a:avLst/>
          </a:prstGeom>
          <a:noFill/>
        </p:spPr>
        <p:txBody>
          <a:bodyPr wrap="square" rtlCol="0">
            <a:spAutoFit/>
          </a:bodyPr>
          <a:lstStyle/>
          <a:p>
            <a:pPr marL="285750" indent="-285750">
              <a:buFont typeface="Wingdings" panose="05000000000000000000" pitchFamily="2" charset="2"/>
              <a:buChar char="ß"/>
            </a:pPr>
            <a:r>
              <a:rPr lang="en-GB" sz="1600" i="1" dirty="0">
                <a:solidFill>
                  <a:srgbClr val="FF0000"/>
                </a:solidFill>
              </a:rPr>
              <a:t>Do this now!!</a:t>
            </a:r>
          </a:p>
          <a:p>
            <a:r>
              <a:rPr lang="en-GB" sz="1600" i="1" dirty="0">
                <a:solidFill>
                  <a:srgbClr val="FF0000"/>
                </a:solidFill>
              </a:rPr>
              <a:t>You only do this once!!</a:t>
            </a:r>
          </a:p>
        </p:txBody>
      </p:sp>
    </p:spTree>
    <p:extLst>
      <p:ext uri="{BB962C8B-B14F-4D97-AF65-F5344CB8AC3E}">
        <p14:creationId xmlns:p14="http://schemas.microsoft.com/office/powerpoint/2010/main" val="3163409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76A20-EE04-49AC-930B-758FDFBDCCCE}"/>
              </a:ext>
            </a:extLst>
          </p:cNvPr>
          <p:cNvSpPr>
            <a:spLocks noGrp="1"/>
          </p:cNvSpPr>
          <p:nvPr>
            <p:ph type="title"/>
          </p:nvPr>
        </p:nvSpPr>
        <p:spPr/>
        <p:txBody>
          <a:bodyPr/>
          <a:lstStyle/>
          <a:p>
            <a:r>
              <a:rPr lang="en-GB" dirty="0"/>
              <a:t>Clean Up</a:t>
            </a:r>
          </a:p>
        </p:txBody>
      </p:sp>
      <p:sp>
        <p:nvSpPr>
          <p:cNvPr id="3" name="Content Placeholder 2">
            <a:extLst>
              <a:ext uri="{FF2B5EF4-FFF2-40B4-BE49-F238E27FC236}">
                <a16:creationId xmlns:a16="http://schemas.microsoft.com/office/drawing/2014/main" id="{A9950101-BF08-471C-AE04-CB21A1E5C860}"/>
              </a:ext>
            </a:extLst>
          </p:cNvPr>
          <p:cNvSpPr>
            <a:spLocks noGrp="1"/>
          </p:cNvSpPr>
          <p:nvPr>
            <p:ph idx="1"/>
          </p:nvPr>
        </p:nvSpPr>
        <p:spPr>
          <a:xfrm>
            <a:off x="1047750" y="1120877"/>
            <a:ext cx="7029450" cy="4717948"/>
          </a:xfrm>
        </p:spPr>
        <p:txBody>
          <a:bodyPr/>
          <a:lstStyle/>
          <a:p>
            <a:r>
              <a:rPr lang="en-GB" dirty="0"/>
              <a:t>Delete the resource group</a:t>
            </a:r>
            <a:br>
              <a:rPr lang="en-GB" dirty="0"/>
            </a:br>
            <a:r>
              <a:rPr lang="en-GB" b="1" dirty="0"/>
              <a:t>This will delete all of the resources we created</a:t>
            </a:r>
            <a:endParaRPr lang="en-GB" dirty="0"/>
          </a:p>
          <a:p>
            <a:endParaRPr lang="en-GB" dirty="0"/>
          </a:p>
          <a:p>
            <a:endParaRPr lang="en-GB" dirty="0"/>
          </a:p>
          <a:p>
            <a:endParaRPr lang="en-GB" dirty="0"/>
          </a:p>
          <a:p>
            <a:endParaRPr lang="en-GB" dirty="0"/>
          </a:p>
          <a:p>
            <a:r>
              <a:rPr lang="en-GB" dirty="0"/>
              <a:t>In the Azure Web Portal you can do the same thing this way!!</a:t>
            </a:r>
          </a:p>
          <a:p>
            <a:pPr marL="457200" indent="-457200">
              <a:buFont typeface="+mj-lt"/>
              <a:buAutoNum type="arabicPeriod"/>
            </a:pPr>
            <a:r>
              <a:rPr lang="en-GB" dirty="0"/>
              <a:t>In Azure Portal, select Resource groups on the left.</a:t>
            </a:r>
          </a:p>
          <a:p>
            <a:pPr marL="457200" indent="-457200">
              <a:buFont typeface="+mj-lt"/>
              <a:buAutoNum type="arabicPeriod"/>
            </a:pPr>
            <a:r>
              <a:rPr lang="en-GB" dirty="0"/>
              <a:t>Find the your resource group and select it.</a:t>
            </a:r>
          </a:p>
          <a:p>
            <a:pPr marL="457200" indent="-457200">
              <a:buFont typeface="+mj-lt"/>
              <a:buAutoNum type="arabicPeriod"/>
            </a:pPr>
            <a:r>
              <a:rPr lang="en-GB" dirty="0"/>
              <a:t>In the Overview tab of the resource group, select Delete resource group.</a:t>
            </a:r>
          </a:p>
          <a:p>
            <a:pPr marL="457200" indent="-457200">
              <a:buFont typeface="+mj-lt"/>
              <a:buAutoNum type="arabicPeriod"/>
            </a:pPr>
            <a:r>
              <a:rPr lang="en-GB" dirty="0"/>
              <a:t>This opens a new dialog box. Type the name of the resource group again and select Delete. </a:t>
            </a:r>
            <a:endParaRPr lang="en-GB" b="1" dirty="0"/>
          </a:p>
          <a:p>
            <a:pPr marL="457200" indent="-457200">
              <a:buFont typeface="+mj-lt"/>
              <a:buAutoNum type="arabicPeriod"/>
            </a:pPr>
            <a:endParaRPr lang="en-GB" b="1" dirty="0"/>
          </a:p>
        </p:txBody>
      </p:sp>
      <p:sp>
        <p:nvSpPr>
          <p:cNvPr id="4" name="Footer Placeholder 3">
            <a:extLst>
              <a:ext uri="{FF2B5EF4-FFF2-40B4-BE49-F238E27FC236}">
                <a16:creationId xmlns:a16="http://schemas.microsoft.com/office/drawing/2014/main" id="{8A135067-1F2B-430A-9373-AA8865AEF32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0A55F7E-92F5-4281-9E15-3BC4C80E9763}"/>
              </a:ext>
            </a:extLst>
          </p:cNvPr>
          <p:cNvSpPr txBox="1"/>
          <p:nvPr/>
        </p:nvSpPr>
        <p:spPr>
          <a:xfrm>
            <a:off x="1527175" y="1965836"/>
            <a:ext cx="5734192" cy="120032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delete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--yes</a:t>
            </a:r>
            <a:endParaRPr lang="en-GB" dirty="0">
              <a:solidFill>
                <a:srgbClr val="FFC000"/>
              </a:solidFill>
            </a:endParaRPr>
          </a:p>
          <a:p>
            <a:endParaRPr lang="en-GB" dirty="0">
              <a:solidFill>
                <a:srgbClr val="FFC000"/>
              </a:solidFill>
            </a:endParaRPr>
          </a:p>
          <a:p>
            <a:r>
              <a:rPr lang="en-GB" u="sng" dirty="0">
                <a:solidFill>
                  <a:schemeClr val="bg1"/>
                </a:solidFill>
              </a:rPr>
              <a:t>SHORTHAND</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delete -n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-y</a:t>
            </a:r>
            <a:endParaRPr lang="en-GB" dirty="0">
              <a:solidFill>
                <a:schemeClr val="bg1"/>
              </a:solidFill>
            </a:endParaRPr>
          </a:p>
        </p:txBody>
      </p:sp>
    </p:spTree>
    <p:extLst>
      <p:ext uri="{BB962C8B-B14F-4D97-AF65-F5344CB8AC3E}">
        <p14:creationId xmlns:p14="http://schemas.microsoft.com/office/powerpoint/2010/main" val="19424320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1532B-6D33-45A8-9101-0ABFC7D73CE1}"/>
              </a:ext>
            </a:extLst>
          </p:cNvPr>
          <p:cNvSpPr>
            <a:spLocks noGrp="1"/>
          </p:cNvSpPr>
          <p:nvPr>
            <p:ph type="title"/>
          </p:nvPr>
        </p:nvSpPr>
        <p:spPr/>
        <p:txBody>
          <a:bodyPr/>
          <a:lstStyle/>
          <a:p>
            <a:r>
              <a:rPr lang="en-GB" dirty="0"/>
              <a:t>Shorthand</a:t>
            </a:r>
          </a:p>
        </p:txBody>
      </p:sp>
      <p:sp>
        <p:nvSpPr>
          <p:cNvPr id="3" name="Content Placeholder 2">
            <a:extLst>
              <a:ext uri="{FF2B5EF4-FFF2-40B4-BE49-F238E27FC236}">
                <a16:creationId xmlns:a16="http://schemas.microsoft.com/office/drawing/2014/main" id="{3A4101A9-73C6-43A6-9916-555617C5ABB4}"/>
              </a:ext>
            </a:extLst>
          </p:cNvPr>
          <p:cNvSpPr>
            <a:spLocks noGrp="1"/>
          </p:cNvSpPr>
          <p:nvPr>
            <p:ph idx="1"/>
          </p:nvPr>
        </p:nvSpPr>
        <p:spPr>
          <a:xfrm>
            <a:off x="1047750" y="1538748"/>
            <a:ext cx="7029450" cy="4300077"/>
          </a:xfrm>
        </p:spPr>
        <p:txBody>
          <a:bodyPr/>
          <a:lstStyle/>
          <a:p>
            <a:r>
              <a:rPr lang="en-GB" dirty="0"/>
              <a:t>In the following slides I have not shortened the command flags but the following can be used:</a:t>
            </a:r>
          </a:p>
        </p:txBody>
      </p:sp>
      <p:sp>
        <p:nvSpPr>
          <p:cNvPr id="4" name="Footer Placeholder 3">
            <a:extLst>
              <a:ext uri="{FF2B5EF4-FFF2-40B4-BE49-F238E27FC236}">
                <a16:creationId xmlns:a16="http://schemas.microsoft.com/office/drawing/2014/main" id="{D1EAAA65-EEE7-4EC3-8FD6-E0D5000E6EC4}"/>
              </a:ext>
            </a:extLst>
          </p:cNvPr>
          <p:cNvSpPr>
            <a:spLocks noGrp="1"/>
          </p:cNvSpPr>
          <p:nvPr>
            <p:ph type="ftr" sz="quarter" idx="10"/>
          </p:nvPr>
        </p:nvSpPr>
        <p:spPr/>
        <p:txBody>
          <a:bodyPr/>
          <a:lstStyle/>
          <a:p>
            <a:pPr>
              <a:defRPr/>
            </a:pPr>
            <a:r>
              <a:rPr lang="en-US" altLang="en-US"/>
              <a:t>WEB</a:t>
            </a:r>
            <a:endParaRPr lang="en-US" altLang="en-US" dirty="0"/>
          </a:p>
        </p:txBody>
      </p:sp>
      <p:graphicFrame>
        <p:nvGraphicFramePr>
          <p:cNvPr id="5" name="Table 5">
            <a:extLst>
              <a:ext uri="{FF2B5EF4-FFF2-40B4-BE49-F238E27FC236}">
                <a16:creationId xmlns:a16="http://schemas.microsoft.com/office/drawing/2014/main" id="{B6ECDC1E-ED4F-4789-8323-44D1660F7E60}"/>
              </a:ext>
            </a:extLst>
          </p:cNvPr>
          <p:cNvGraphicFramePr>
            <a:graphicFrameLocks noGrp="1"/>
          </p:cNvGraphicFramePr>
          <p:nvPr>
            <p:extLst>
              <p:ext uri="{D42A27DB-BD31-4B8C-83A1-F6EECF244321}">
                <p14:modId xmlns:p14="http://schemas.microsoft.com/office/powerpoint/2010/main" val="2218565523"/>
              </p:ext>
            </p:extLst>
          </p:nvPr>
        </p:nvGraphicFramePr>
        <p:xfrm>
          <a:off x="1347019" y="2399303"/>
          <a:ext cx="4340942" cy="1854200"/>
        </p:xfrm>
        <a:graphic>
          <a:graphicData uri="http://schemas.openxmlformats.org/drawingml/2006/table">
            <a:tbl>
              <a:tblPr firstRow="1" bandRow="1">
                <a:tableStyleId>{5940675A-B579-460E-94D1-54222C63F5DA}</a:tableStyleId>
              </a:tblPr>
              <a:tblGrid>
                <a:gridCol w="3760839">
                  <a:extLst>
                    <a:ext uri="{9D8B030D-6E8A-4147-A177-3AD203B41FA5}">
                      <a16:colId xmlns:a16="http://schemas.microsoft.com/office/drawing/2014/main" val="3525954612"/>
                    </a:ext>
                  </a:extLst>
                </a:gridCol>
                <a:gridCol w="580103">
                  <a:extLst>
                    <a:ext uri="{9D8B030D-6E8A-4147-A177-3AD203B41FA5}">
                      <a16:colId xmlns:a16="http://schemas.microsoft.com/office/drawing/2014/main" val="103604242"/>
                    </a:ext>
                  </a:extLst>
                </a:gridCol>
              </a:tblGrid>
              <a:tr h="370840">
                <a:tc>
                  <a:txBody>
                    <a:bodyPr/>
                    <a:lstStyle/>
                    <a:p>
                      <a:r>
                        <a:rPr lang="en-GB" dirty="0"/>
                        <a:t>--resource-group</a:t>
                      </a:r>
                    </a:p>
                  </a:txBody>
                  <a:tcPr/>
                </a:tc>
                <a:tc>
                  <a:txBody>
                    <a:bodyPr/>
                    <a:lstStyle/>
                    <a:p>
                      <a:pPr algn="ctr"/>
                      <a:r>
                        <a:rPr lang="en-GB" b="1" dirty="0"/>
                        <a:t>-g</a:t>
                      </a:r>
                    </a:p>
                  </a:txBody>
                  <a:tcPr/>
                </a:tc>
                <a:extLst>
                  <a:ext uri="{0D108BD9-81ED-4DB2-BD59-A6C34878D82A}">
                    <a16:rowId xmlns:a16="http://schemas.microsoft.com/office/drawing/2014/main" val="716538069"/>
                  </a:ext>
                </a:extLst>
              </a:tr>
              <a:tr h="370840">
                <a:tc>
                  <a:txBody>
                    <a:bodyPr/>
                    <a:lstStyle/>
                    <a:p>
                      <a:r>
                        <a:rPr lang="en-GB" dirty="0"/>
                        <a:t>--name</a:t>
                      </a:r>
                    </a:p>
                  </a:txBody>
                  <a:tcPr/>
                </a:tc>
                <a:tc>
                  <a:txBody>
                    <a:bodyPr/>
                    <a:lstStyle/>
                    <a:p>
                      <a:pPr algn="ctr"/>
                      <a:r>
                        <a:rPr lang="en-GB" b="1" dirty="0"/>
                        <a:t>-n</a:t>
                      </a:r>
                    </a:p>
                  </a:txBody>
                  <a:tcPr/>
                </a:tc>
                <a:extLst>
                  <a:ext uri="{0D108BD9-81ED-4DB2-BD59-A6C34878D82A}">
                    <a16:rowId xmlns:a16="http://schemas.microsoft.com/office/drawing/2014/main" val="3452024754"/>
                  </a:ext>
                </a:extLst>
              </a:tr>
              <a:tr h="370840">
                <a:tc>
                  <a:txBody>
                    <a:bodyPr/>
                    <a:lstStyle/>
                    <a:p>
                      <a:r>
                        <a:rPr lang="en-GB" dirty="0"/>
                        <a:t>--location</a:t>
                      </a:r>
                    </a:p>
                  </a:txBody>
                  <a:tcPr/>
                </a:tc>
                <a:tc>
                  <a:txBody>
                    <a:bodyPr/>
                    <a:lstStyle/>
                    <a:p>
                      <a:pPr algn="ctr"/>
                      <a:r>
                        <a:rPr lang="en-GB" b="1" dirty="0"/>
                        <a:t>-l</a:t>
                      </a:r>
                    </a:p>
                  </a:txBody>
                  <a:tcPr/>
                </a:tc>
                <a:extLst>
                  <a:ext uri="{0D108BD9-81ED-4DB2-BD59-A6C34878D82A}">
                    <a16:rowId xmlns:a16="http://schemas.microsoft.com/office/drawing/2014/main" val="1542278089"/>
                  </a:ext>
                </a:extLst>
              </a:tr>
              <a:tr h="370840">
                <a:tc>
                  <a:txBody>
                    <a:bodyPr/>
                    <a:lstStyle/>
                    <a:p>
                      <a:r>
                        <a:rPr lang="en-GB" dirty="0"/>
                        <a:t>--environment-variables</a:t>
                      </a:r>
                    </a:p>
                  </a:txBody>
                  <a:tcPr/>
                </a:tc>
                <a:tc>
                  <a:txBody>
                    <a:bodyPr/>
                    <a:lstStyle/>
                    <a:p>
                      <a:pPr algn="ctr"/>
                      <a:r>
                        <a:rPr lang="en-GB" b="1" dirty="0"/>
                        <a:t>-e</a:t>
                      </a:r>
                    </a:p>
                  </a:txBody>
                  <a:tcPr/>
                </a:tc>
                <a:extLst>
                  <a:ext uri="{0D108BD9-81ED-4DB2-BD59-A6C34878D82A}">
                    <a16:rowId xmlns:a16="http://schemas.microsoft.com/office/drawing/2014/main" val="293716035"/>
                  </a:ext>
                </a:extLst>
              </a:tr>
              <a:tr h="370840">
                <a:tc>
                  <a:txBody>
                    <a:bodyPr/>
                    <a:lstStyle/>
                    <a:p>
                      <a:r>
                        <a:rPr lang="en-GB" dirty="0"/>
                        <a:t>--file</a:t>
                      </a:r>
                    </a:p>
                  </a:txBody>
                  <a:tcPr/>
                </a:tc>
                <a:tc>
                  <a:txBody>
                    <a:bodyPr/>
                    <a:lstStyle/>
                    <a:p>
                      <a:pPr algn="ctr"/>
                      <a:r>
                        <a:rPr lang="en-GB" b="1" dirty="0"/>
                        <a:t>-f</a:t>
                      </a:r>
                    </a:p>
                  </a:txBody>
                  <a:tcPr/>
                </a:tc>
                <a:extLst>
                  <a:ext uri="{0D108BD9-81ED-4DB2-BD59-A6C34878D82A}">
                    <a16:rowId xmlns:a16="http://schemas.microsoft.com/office/drawing/2014/main" val="792528286"/>
                  </a:ext>
                </a:extLst>
              </a:tr>
            </a:tbl>
          </a:graphicData>
        </a:graphic>
      </p:graphicFrame>
      <p:sp>
        <p:nvSpPr>
          <p:cNvPr id="6" name="TextBox 5">
            <a:extLst>
              <a:ext uri="{FF2B5EF4-FFF2-40B4-BE49-F238E27FC236}">
                <a16:creationId xmlns:a16="http://schemas.microsoft.com/office/drawing/2014/main" id="{38FED038-B024-4CE0-9506-DD0680E35B84}"/>
              </a:ext>
            </a:extLst>
          </p:cNvPr>
          <p:cNvSpPr txBox="1"/>
          <p:nvPr/>
        </p:nvSpPr>
        <p:spPr>
          <a:xfrm>
            <a:off x="1246196" y="5587182"/>
            <a:ext cx="6199239" cy="1200329"/>
          </a:xfrm>
          <a:prstGeom prst="rect">
            <a:avLst/>
          </a:prstGeom>
          <a:solidFill>
            <a:schemeClr val="bg1"/>
          </a:solidFill>
        </p:spPr>
        <p:txBody>
          <a:bodyPr wrap="square" rtlCol="0">
            <a:spAutoFit/>
          </a:bodyPr>
          <a:lstStyle/>
          <a:p>
            <a:r>
              <a:rPr lang="en-GB" dirty="0"/>
              <a:t>NOTE:</a:t>
            </a:r>
            <a:br>
              <a:rPr lang="en-GB" dirty="0"/>
            </a:br>
            <a:r>
              <a:rPr lang="en-GB" dirty="0"/>
              <a:t>All Azure CLI container commands require the </a:t>
            </a:r>
            <a:r>
              <a:rPr lang="en-GB" i="1" dirty="0"/>
              <a:t>--resource-group</a:t>
            </a:r>
            <a:r>
              <a:rPr lang="en-GB" dirty="0"/>
              <a:t> flag to specify the resource group containing the container(s), so you will often see </a:t>
            </a:r>
            <a:r>
              <a:rPr lang="en-GB" i="1" dirty="0"/>
              <a:t>-g </a:t>
            </a:r>
            <a:r>
              <a:rPr lang="en-GB" dirty="0"/>
              <a:t>used</a:t>
            </a:r>
          </a:p>
        </p:txBody>
      </p:sp>
      <p:sp>
        <p:nvSpPr>
          <p:cNvPr id="7" name="TextBox 6">
            <a:extLst>
              <a:ext uri="{FF2B5EF4-FFF2-40B4-BE49-F238E27FC236}">
                <a16:creationId xmlns:a16="http://schemas.microsoft.com/office/drawing/2014/main" id="{09480B42-E0A8-40C7-AC0E-5BD19C25FC1B}"/>
              </a:ext>
            </a:extLst>
          </p:cNvPr>
          <p:cNvSpPr txBox="1"/>
          <p:nvPr/>
        </p:nvSpPr>
        <p:spPr>
          <a:xfrm>
            <a:off x="466754" y="4479631"/>
            <a:ext cx="8176656" cy="923330"/>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create </a:t>
            </a:r>
            <a:r>
              <a:rPr lang="en-GB" dirty="0">
                <a:solidFill>
                  <a:srgbClr val="FF0000"/>
                </a:solidFill>
              </a:rPr>
              <a:t>-n </a:t>
            </a:r>
            <a:r>
              <a:rPr lang="en-GB" dirty="0" err="1">
                <a:solidFill>
                  <a:schemeClr val="accent1">
                    <a:lumMod val="50000"/>
                  </a:schemeClr>
                </a:solidFill>
              </a:rPr>
              <a:t>myvm</a:t>
            </a:r>
            <a:r>
              <a:rPr lang="en-GB" dirty="0">
                <a:solidFill>
                  <a:schemeClr val="accent1">
                    <a:lumMod val="50000"/>
                  </a:schemeClr>
                </a:solidFill>
              </a:rPr>
              <a:t>-resource-</a:t>
            </a:r>
            <a:r>
              <a:rPr lang="en-GB" dirty="0" err="1">
                <a:solidFill>
                  <a:schemeClr val="accent1">
                    <a:lumMod val="50000"/>
                  </a:schemeClr>
                </a:solidFill>
              </a:rPr>
              <a:t>gp</a:t>
            </a:r>
            <a:r>
              <a:rPr lang="en-GB" dirty="0">
                <a:solidFill>
                  <a:schemeClr val="accent1">
                    <a:lumMod val="50000"/>
                  </a:schemeClr>
                </a:solidFill>
              </a:rPr>
              <a:t> </a:t>
            </a:r>
            <a:r>
              <a:rPr lang="en-GB" dirty="0">
                <a:solidFill>
                  <a:srgbClr val="FF0000"/>
                </a:solidFill>
              </a:rPr>
              <a:t>-l </a:t>
            </a:r>
            <a:r>
              <a:rPr lang="en-GB" dirty="0" err="1">
                <a:solidFill>
                  <a:schemeClr val="accent1">
                    <a:lumMod val="50000"/>
                  </a:schemeClr>
                </a:solidFill>
              </a:rPr>
              <a:t>ukwest</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show </a:t>
            </a:r>
            <a:r>
              <a:rPr lang="en-GB" dirty="0">
                <a:solidFill>
                  <a:srgbClr val="FF0000"/>
                </a:solidFill>
              </a:rPr>
              <a:t>-n </a:t>
            </a:r>
            <a:r>
              <a:rPr lang="en-GB" dirty="0" err="1">
                <a:solidFill>
                  <a:schemeClr val="accent1">
                    <a:lumMod val="50000"/>
                  </a:schemeClr>
                </a:solidFill>
              </a:rPr>
              <a:t>myvm</a:t>
            </a:r>
            <a:r>
              <a:rPr lang="en-GB" dirty="0">
                <a:solidFill>
                  <a:schemeClr val="accent1">
                    <a:lumMod val="50000"/>
                  </a:schemeClr>
                </a:solidFill>
              </a:rPr>
              <a:t>-resource-</a:t>
            </a:r>
            <a:r>
              <a:rPr lang="en-GB" dirty="0" err="1">
                <a:solidFill>
                  <a:schemeClr val="accent1">
                    <a:lumMod val="50000"/>
                  </a:schemeClr>
                </a:solidFill>
              </a:rPr>
              <a:t>gp</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container show </a:t>
            </a:r>
            <a:r>
              <a:rPr lang="en-GB" dirty="0">
                <a:solidFill>
                  <a:srgbClr val="FF0000"/>
                </a:solidFill>
              </a:rPr>
              <a:t>-g </a:t>
            </a:r>
            <a:r>
              <a:rPr lang="en-GB" dirty="0" err="1">
                <a:solidFill>
                  <a:schemeClr val="accent1">
                    <a:lumMod val="50000"/>
                  </a:schemeClr>
                </a:solidFill>
              </a:rPr>
              <a:t>myvm</a:t>
            </a:r>
            <a:r>
              <a:rPr lang="en-GB" dirty="0">
                <a:solidFill>
                  <a:schemeClr val="accent1">
                    <a:lumMod val="50000"/>
                  </a:schemeClr>
                </a:solidFill>
              </a:rPr>
              <a:t>-resource-</a:t>
            </a:r>
            <a:r>
              <a:rPr lang="en-GB" dirty="0" err="1">
                <a:solidFill>
                  <a:schemeClr val="accent1">
                    <a:lumMod val="50000"/>
                  </a:schemeClr>
                </a:solidFill>
              </a:rPr>
              <a:t>gp</a:t>
            </a:r>
            <a:r>
              <a:rPr lang="en-GB" dirty="0">
                <a:solidFill>
                  <a:srgbClr val="FF0000"/>
                </a:solidFill>
              </a:rPr>
              <a:t> -n </a:t>
            </a:r>
            <a:r>
              <a:rPr lang="en-GB" dirty="0" err="1">
                <a:solidFill>
                  <a:schemeClr val="accent1">
                    <a:lumMod val="50000"/>
                  </a:schemeClr>
                </a:solidFill>
              </a:rPr>
              <a:t>mycontainer</a:t>
            </a:r>
            <a:r>
              <a:rPr lang="en-GB" dirty="0">
                <a:solidFill>
                  <a:schemeClr val="accent1">
                    <a:lumMod val="50000"/>
                  </a:schemeClr>
                </a:solidFill>
              </a:rPr>
              <a:t> </a:t>
            </a:r>
          </a:p>
        </p:txBody>
      </p:sp>
    </p:spTree>
    <p:extLst>
      <p:ext uri="{BB962C8B-B14F-4D97-AF65-F5344CB8AC3E}">
        <p14:creationId xmlns:p14="http://schemas.microsoft.com/office/powerpoint/2010/main" val="280207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CA6E4-1B15-48F5-B47C-D0FE9078A60F}"/>
              </a:ext>
            </a:extLst>
          </p:cNvPr>
          <p:cNvSpPr>
            <a:spLocks noGrp="1"/>
          </p:cNvSpPr>
          <p:nvPr>
            <p:ph type="title"/>
          </p:nvPr>
        </p:nvSpPr>
        <p:spPr/>
        <p:txBody>
          <a:bodyPr/>
          <a:lstStyle/>
          <a:p>
            <a:r>
              <a:rPr lang="en-GB" dirty="0"/>
              <a:t>Backslash</a:t>
            </a:r>
          </a:p>
        </p:txBody>
      </p:sp>
      <p:sp>
        <p:nvSpPr>
          <p:cNvPr id="3" name="Content Placeholder 2">
            <a:extLst>
              <a:ext uri="{FF2B5EF4-FFF2-40B4-BE49-F238E27FC236}">
                <a16:creationId xmlns:a16="http://schemas.microsoft.com/office/drawing/2014/main" id="{5591D45B-F72F-4869-86E8-A0A0360C0BB9}"/>
              </a:ext>
            </a:extLst>
          </p:cNvPr>
          <p:cNvSpPr>
            <a:spLocks noGrp="1"/>
          </p:cNvSpPr>
          <p:nvPr>
            <p:ph idx="1"/>
          </p:nvPr>
        </p:nvSpPr>
        <p:spPr/>
        <p:txBody>
          <a:bodyPr/>
          <a:lstStyle/>
          <a:p>
            <a:r>
              <a:rPr lang="en-GB" dirty="0"/>
              <a:t>For readability reasons, we use backslashes ‘\’ to allow us to split commands across lines</a:t>
            </a:r>
          </a:p>
          <a:p>
            <a:r>
              <a:rPr lang="en-GB" dirty="0"/>
              <a:t>You can do also do this when typing the command, but you would most likely leave them out in practice</a:t>
            </a:r>
          </a:p>
        </p:txBody>
      </p:sp>
      <p:sp>
        <p:nvSpPr>
          <p:cNvPr id="4" name="Footer Placeholder 3">
            <a:extLst>
              <a:ext uri="{FF2B5EF4-FFF2-40B4-BE49-F238E27FC236}">
                <a16:creationId xmlns:a16="http://schemas.microsoft.com/office/drawing/2014/main" id="{7BF401C0-C902-4586-9B84-0A6A96DB633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992BC30-10BD-4EF1-9D1D-E29472E63987}"/>
              </a:ext>
            </a:extLst>
          </p:cNvPr>
          <p:cNvSpPr txBox="1"/>
          <p:nvPr/>
        </p:nvSpPr>
        <p:spPr>
          <a:xfrm>
            <a:off x="594134" y="3935469"/>
            <a:ext cx="8176656" cy="120032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create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p>
          <a:p>
            <a:r>
              <a:rPr lang="en-GB" dirty="0">
                <a:solidFill>
                  <a:schemeClr val="accent1">
                    <a:lumMod val="50000"/>
                  </a:schemeClr>
                </a:solidFill>
              </a:rPr>
              <a:t>   --location </a:t>
            </a:r>
            <a:r>
              <a:rPr lang="en-GB" dirty="0" err="1">
                <a:solidFill>
                  <a:srgbClr val="FFC000"/>
                </a:solidFill>
              </a:rPr>
              <a:t>ukwest</a:t>
            </a:r>
            <a:endParaRPr lang="en-GB" dirty="0">
              <a:solidFill>
                <a:srgbClr val="FFC000"/>
              </a:solidFill>
            </a:endParaRPr>
          </a:p>
          <a:p>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create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endParaRPr lang="en-GB" dirty="0">
              <a:solidFill>
                <a:srgbClr val="FFC000"/>
              </a:solidFill>
            </a:endParaRPr>
          </a:p>
        </p:txBody>
      </p:sp>
      <p:sp>
        <p:nvSpPr>
          <p:cNvPr id="6" name="TextBox 5">
            <a:extLst>
              <a:ext uri="{FF2B5EF4-FFF2-40B4-BE49-F238E27FC236}">
                <a16:creationId xmlns:a16="http://schemas.microsoft.com/office/drawing/2014/main" id="{126D606F-B92F-4593-B4F3-3373C1C0EE6D}"/>
              </a:ext>
            </a:extLst>
          </p:cNvPr>
          <p:cNvSpPr txBox="1"/>
          <p:nvPr/>
        </p:nvSpPr>
        <p:spPr>
          <a:xfrm>
            <a:off x="486770" y="3506271"/>
            <a:ext cx="3211135" cy="369332"/>
          </a:xfrm>
          <a:prstGeom prst="rect">
            <a:avLst/>
          </a:prstGeom>
          <a:noFill/>
        </p:spPr>
        <p:txBody>
          <a:bodyPr wrap="none" rtlCol="0">
            <a:spAutoFit/>
          </a:bodyPr>
          <a:lstStyle/>
          <a:p>
            <a:r>
              <a:rPr lang="en-GB" dirty="0"/>
              <a:t>These command are identical</a:t>
            </a:r>
          </a:p>
        </p:txBody>
      </p:sp>
    </p:spTree>
    <p:extLst>
      <p:ext uri="{BB962C8B-B14F-4D97-AF65-F5344CB8AC3E}">
        <p14:creationId xmlns:p14="http://schemas.microsoft.com/office/powerpoint/2010/main" val="1054542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8FD3-4B2E-4C3F-9EEC-6D7115C374ED}"/>
              </a:ext>
            </a:extLst>
          </p:cNvPr>
          <p:cNvSpPr>
            <a:spLocks noGrp="1"/>
          </p:cNvSpPr>
          <p:nvPr>
            <p:ph type="title"/>
          </p:nvPr>
        </p:nvSpPr>
        <p:spPr>
          <a:xfrm>
            <a:off x="257175" y="0"/>
            <a:ext cx="3586944" cy="844550"/>
          </a:xfrm>
        </p:spPr>
        <p:txBody>
          <a:bodyPr/>
          <a:lstStyle/>
          <a:p>
            <a:r>
              <a:rPr lang="en-GB" dirty="0"/>
              <a:t>Queries</a:t>
            </a:r>
          </a:p>
        </p:txBody>
      </p:sp>
      <p:sp>
        <p:nvSpPr>
          <p:cNvPr id="3" name="Content Placeholder 2">
            <a:extLst>
              <a:ext uri="{FF2B5EF4-FFF2-40B4-BE49-F238E27FC236}">
                <a16:creationId xmlns:a16="http://schemas.microsoft.com/office/drawing/2014/main" id="{B018CF07-CC1A-4BB0-B362-D26C842D2979}"/>
              </a:ext>
            </a:extLst>
          </p:cNvPr>
          <p:cNvSpPr>
            <a:spLocks noGrp="1"/>
          </p:cNvSpPr>
          <p:nvPr>
            <p:ph idx="1"/>
          </p:nvPr>
        </p:nvSpPr>
        <p:spPr>
          <a:xfrm>
            <a:off x="36394" y="1082722"/>
            <a:ext cx="3866866" cy="4756103"/>
          </a:xfrm>
        </p:spPr>
        <p:txBody>
          <a:bodyPr/>
          <a:lstStyle/>
          <a:p>
            <a:r>
              <a:rPr lang="en-GB" dirty="0"/>
              <a:t>In azure, operations that display information often have a </a:t>
            </a:r>
            <a:r>
              <a:rPr lang="en-GB" i="1" dirty="0"/>
              <a:t>--query</a:t>
            </a:r>
            <a:r>
              <a:rPr lang="en-GB" dirty="0"/>
              <a:t> flag associated with them that allows you to filter the output using </a:t>
            </a:r>
            <a:r>
              <a:rPr lang="en-GB" dirty="0" err="1"/>
              <a:t>JMESPath</a:t>
            </a:r>
            <a:r>
              <a:rPr lang="en-GB" dirty="0"/>
              <a:t> strings (see https://jmespath.org/)</a:t>
            </a:r>
          </a:p>
          <a:p>
            <a:r>
              <a:rPr lang="en-GB" dirty="0"/>
              <a:t>Some examples are shown on the right, but you can do more interesting stuff</a:t>
            </a:r>
          </a:p>
        </p:txBody>
      </p:sp>
      <p:sp>
        <p:nvSpPr>
          <p:cNvPr id="4" name="Footer Placeholder 3">
            <a:extLst>
              <a:ext uri="{FF2B5EF4-FFF2-40B4-BE49-F238E27FC236}">
                <a16:creationId xmlns:a16="http://schemas.microsoft.com/office/drawing/2014/main" id="{44C83F2A-566E-4952-B54F-5AE0673ACDEE}"/>
              </a:ext>
            </a:extLst>
          </p:cNvPr>
          <p:cNvSpPr>
            <a:spLocks noGrp="1"/>
          </p:cNvSpPr>
          <p:nvPr>
            <p:ph type="ftr" sz="quarter" idx="10"/>
          </p:nvPr>
        </p:nvSpPr>
        <p:spPr/>
        <p:txBody>
          <a:bodyPr/>
          <a:lstStyle/>
          <a:p>
            <a:pPr>
              <a:defRPr/>
            </a:pPr>
            <a:r>
              <a:rPr lang="en-US" altLang="en-US"/>
              <a:t>WEB</a:t>
            </a:r>
            <a:endParaRPr lang="en-US" altLang="en-US" dirty="0"/>
          </a:p>
        </p:txBody>
      </p:sp>
      <p:graphicFrame>
        <p:nvGraphicFramePr>
          <p:cNvPr id="6" name="Table 6">
            <a:extLst>
              <a:ext uri="{FF2B5EF4-FFF2-40B4-BE49-F238E27FC236}">
                <a16:creationId xmlns:a16="http://schemas.microsoft.com/office/drawing/2014/main" id="{956E2B5A-D0DD-4BE8-8B24-ECA5FE9E1F85}"/>
              </a:ext>
            </a:extLst>
          </p:cNvPr>
          <p:cNvGraphicFramePr>
            <a:graphicFrameLocks noGrp="1"/>
          </p:cNvGraphicFramePr>
          <p:nvPr>
            <p:extLst>
              <p:ext uri="{D42A27DB-BD31-4B8C-83A1-F6EECF244321}">
                <p14:modId xmlns:p14="http://schemas.microsoft.com/office/powerpoint/2010/main" val="293189785"/>
              </p:ext>
            </p:extLst>
          </p:nvPr>
        </p:nvGraphicFramePr>
        <p:xfrm>
          <a:off x="3957423" y="180360"/>
          <a:ext cx="5050100" cy="6035040"/>
        </p:xfrm>
        <a:graphic>
          <a:graphicData uri="http://schemas.openxmlformats.org/drawingml/2006/table">
            <a:tbl>
              <a:tblPr firstRow="1" bandRow="1">
                <a:tableStyleId>{5940675A-B579-460E-94D1-54222C63F5DA}</a:tableStyleId>
              </a:tblPr>
              <a:tblGrid>
                <a:gridCol w="2629468">
                  <a:extLst>
                    <a:ext uri="{9D8B030D-6E8A-4147-A177-3AD203B41FA5}">
                      <a16:colId xmlns:a16="http://schemas.microsoft.com/office/drawing/2014/main" val="1337311983"/>
                    </a:ext>
                  </a:extLst>
                </a:gridCol>
                <a:gridCol w="2420632">
                  <a:extLst>
                    <a:ext uri="{9D8B030D-6E8A-4147-A177-3AD203B41FA5}">
                      <a16:colId xmlns:a16="http://schemas.microsoft.com/office/drawing/2014/main" val="1429861927"/>
                    </a:ext>
                  </a:extLst>
                </a:gridCol>
              </a:tblGrid>
              <a:tr h="370840">
                <a:tc>
                  <a:txBody>
                    <a:bodyPr/>
                    <a:lstStyle/>
                    <a:p>
                      <a:r>
                        <a:rPr lang="en-GB" b="1" dirty="0"/>
                        <a:t>--query name</a:t>
                      </a:r>
                    </a:p>
                    <a:p>
                      <a:r>
                        <a:rPr lang="en-GB" i="1" dirty="0"/>
                        <a:t>Displays “</a:t>
                      </a:r>
                      <a:r>
                        <a:rPr lang="en-GB" i="1" dirty="0" err="1"/>
                        <a:t>fred</a:t>
                      </a:r>
                      <a:r>
                        <a:rPr lang="en-GB" i="1" dirty="0"/>
                        <a:t>”</a:t>
                      </a:r>
                    </a:p>
                    <a:p>
                      <a:r>
                        <a:rPr lang="en-GB" b="1" dirty="0"/>
                        <a:t>--query 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Displays 22</a:t>
                      </a:r>
                    </a:p>
                  </a:txBody>
                  <a:tcPr>
                    <a:solidFill>
                      <a:schemeClr val="bg1"/>
                    </a:solidFill>
                  </a:tcPr>
                </a:tc>
                <a:tc>
                  <a:txBody>
                    <a:bodyPr/>
                    <a:lstStyle/>
                    <a:p>
                      <a:r>
                        <a:rPr lang="en-GB" dirty="0"/>
                        <a:t>{</a:t>
                      </a:r>
                    </a:p>
                    <a:p>
                      <a:r>
                        <a:rPr lang="en-GB" dirty="0"/>
                        <a:t>   “name”: “</a:t>
                      </a:r>
                      <a:r>
                        <a:rPr lang="en-GB" dirty="0" err="1"/>
                        <a:t>fred</a:t>
                      </a:r>
                      <a:r>
                        <a:rPr lang="en-GB" dirty="0"/>
                        <a:t>”</a:t>
                      </a:r>
                    </a:p>
                    <a:p>
                      <a:r>
                        <a:rPr lang="en-GB" dirty="0"/>
                        <a:t>   “age”: 22</a:t>
                      </a:r>
                    </a:p>
                    <a:p>
                      <a:r>
                        <a:rPr lang="en-GB" dirty="0"/>
                        <a:t>}</a:t>
                      </a:r>
                    </a:p>
                  </a:txBody>
                  <a:tcPr>
                    <a:solidFill>
                      <a:schemeClr val="bg1"/>
                    </a:solidFill>
                  </a:tcPr>
                </a:tc>
                <a:extLst>
                  <a:ext uri="{0D108BD9-81ED-4DB2-BD59-A6C34878D82A}">
                    <a16:rowId xmlns:a16="http://schemas.microsoft.com/office/drawing/2014/main" val="966586431"/>
                  </a:ext>
                </a:extLst>
              </a:tr>
              <a:tr h="370840">
                <a:tc>
                  <a:txBody>
                    <a:bodyPr/>
                    <a:lstStyle/>
                    <a:p>
                      <a:r>
                        <a:rPr lang="en-GB" b="1" dirty="0"/>
                        <a:t>--query name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Displays “</a:t>
                      </a:r>
                      <a:r>
                        <a:rPr lang="en-GB" i="1" dirty="0" err="1"/>
                        <a:t>fred</a:t>
                      </a:r>
                      <a:r>
                        <a:rPr lang="en-GB" i="1" dirty="0"/>
                        <a:t>”</a:t>
                      </a:r>
                    </a:p>
                    <a:p>
                      <a:r>
                        <a:rPr lang="en-GB" b="1" dirty="0"/>
                        <a:t>--query </a:t>
                      </a:r>
                      <a:r>
                        <a:rPr lang="en-GB" b="1" dirty="0" err="1"/>
                        <a:t>stuff.fruit</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Displays “apple”</a:t>
                      </a:r>
                    </a:p>
                    <a:p>
                      <a:endParaRPr lang="en-GB" b="0" dirty="0"/>
                    </a:p>
                  </a:txBody>
                  <a:tcPr>
                    <a:solidFill>
                      <a:schemeClr val="bg1"/>
                    </a:solidFill>
                  </a:tcPr>
                </a:tc>
                <a:tc>
                  <a:txBody>
                    <a:bodyPr/>
                    <a:lstStyle/>
                    <a:p>
                      <a:r>
                        <a:rPr lang="en-GB" dirty="0"/>
                        <a:t>{</a:t>
                      </a:r>
                    </a:p>
                    <a:p>
                      <a:r>
                        <a:rPr lang="en-GB" dirty="0"/>
                        <a:t>   “name”: “</a:t>
                      </a:r>
                      <a:r>
                        <a:rPr lang="en-GB" dirty="0" err="1"/>
                        <a:t>fred</a:t>
                      </a:r>
                      <a:r>
                        <a:rPr lang="en-GB" dirty="0"/>
                        <a:t>”</a:t>
                      </a:r>
                    </a:p>
                    <a:p>
                      <a:r>
                        <a:rPr lang="en-GB" dirty="0"/>
                        <a:t>   “stuff”: {</a:t>
                      </a:r>
                    </a:p>
                    <a:p>
                      <a:r>
                        <a:rPr lang="en-GB" dirty="0"/>
                        <a:t>       “fruit”: “apple”</a:t>
                      </a:r>
                    </a:p>
                    <a:p>
                      <a:r>
                        <a:rPr lang="en-GB" dirty="0"/>
                        <a:t>   }</a:t>
                      </a:r>
                    </a:p>
                    <a:p>
                      <a:r>
                        <a:rPr lang="en-GB" dirty="0"/>
                        <a:t>}</a:t>
                      </a:r>
                    </a:p>
                  </a:txBody>
                  <a:tcPr>
                    <a:solidFill>
                      <a:schemeClr val="bg1"/>
                    </a:solidFill>
                  </a:tcPr>
                </a:tc>
                <a:extLst>
                  <a:ext uri="{0D108BD9-81ED-4DB2-BD59-A6C34878D82A}">
                    <a16:rowId xmlns:a16="http://schemas.microsoft.com/office/drawing/2014/main" val="771067943"/>
                  </a:ext>
                </a:extLst>
              </a:tr>
              <a:tr h="370840">
                <a:tc>
                  <a:txBody>
                    <a:bodyPr/>
                    <a:lstStyle/>
                    <a:p>
                      <a:r>
                        <a:rPr lang="en-GB" u="sng" dirty="0"/>
                        <a:t>Filter a list</a:t>
                      </a:r>
                    </a:p>
                    <a:p>
                      <a:r>
                        <a:rPr lang="en-GB" b="1" dirty="0"/>
                        <a:t>--query [].name</a:t>
                      </a:r>
                    </a:p>
                    <a:p>
                      <a:r>
                        <a:rPr lang="en-GB" b="1" dirty="0"/>
                        <a:t>--query[].[name]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Displays the name of each item in array</a:t>
                      </a:r>
                      <a:endParaRPr lang="en-GB" dirty="0"/>
                    </a:p>
                    <a:p>
                      <a:r>
                        <a:rPr lang="en-GB" b="1" dirty="0"/>
                        <a:t>--query [].[</a:t>
                      </a:r>
                      <a:r>
                        <a:rPr lang="en-GB" b="1" dirty="0" err="1"/>
                        <a:t>name,age</a:t>
                      </a:r>
                      <a:r>
                        <a:rPr lang="en-GB" b="1" dirty="0"/>
                        <a:t>]</a:t>
                      </a:r>
                    </a:p>
                    <a:p>
                      <a:r>
                        <a:rPr lang="en-GB" i="1" dirty="0"/>
                        <a:t>Displays both the name and age of each item</a:t>
                      </a:r>
                      <a:endParaRPr lang="en-GB" b="1" dirty="0"/>
                    </a:p>
                    <a:p>
                      <a:r>
                        <a:rPr lang="en-GB" b="1" dirty="0"/>
                        <a:t>--query [].</a:t>
                      </a:r>
                      <a:r>
                        <a:rPr lang="en-GB" b="1" dirty="0" err="1"/>
                        <a:t>stuff.fruit</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Displays the fruit of each item in array</a:t>
                      </a:r>
                    </a:p>
                  </a:txBody>
                  <a:tcPr>
                    <a:solidFill>
                      <a:schemeClr val="bg1"/>
                    </a:solidFill>
                  </a:tcPr>
                </a:tc>
                <a:tc>
                  <a:txBody>
                    <a:bodyPr/>
                    <a:lstStyle/>
                    <a:p>
                      <a:r>
                        <a:rPr lang="en-GB" dirty="0"/>
                        <a:t>[  </a:t>
                      </a:r>
                      <a:r>
                        <a:rPr lang="en-GB" dirty="0">
                          <a:solidFill>
                            <a:srgbClr val="FF0000"/>
                          </a:solidFill>
                          <a:sym typeface="Wingdings" panose="05000000000000000000" pitchFamily="2" charset="2"/>
                        </a:rPr>
                        <a:t> Json array</a:t>
                      </a:r>
                      <a:endParaRPr lang="en-GB" dirty="0">
                        <a:solidFill>
                          <a:srgbClr val="FF0000"/>
                        </a:solidFill>
                      </a:endParaRPr>
                    </a:p>
                    <a:p>
                      <a:r>
                        <a:rPr lang="en-GB" dirty="0"/>
                        <a:t>   {</a:t>
                      </a:r>
                    </a:p>
                    <a:p>
                      <a:r>
                        <a:rPr lang="en-GB" dirty="0"/>
                        <a:t>        “name”: “</a:t>
                      </a:r>
                      <a:r>
                        <a:rPr lang="en-GB" dirty="0" err="1"/>
                        <a:t>fred</a:t>
                      </a:r>
                      <a:r>
                        <a:rPr lang="en-GB" dirty="0"/>
                        <a:t>”</a:t>
                      </a:r>
                    </a:p>
                    <a:p>
                      <a:r>
                        <a:rPr lang="en-GB" dirty="0"/>
                        <a:t>        “stuff”: {</a:t>
                      </a:r>
                    </a:p>
                    <a:p>
                      <a:r>
                        <a:rPr lang="en-GB" dirty="0"/>
                        <a:t>            “fruit”: “apple”</a:t>
                      </a:r>
                    </a:p>
                    <a:p>
                      <a:r>
                        <a:rPr lang="en-GB" dirty="0"/>
                        <a:t>        }</a:t>
                      </a:r>
                    </a:p>
                    <a:p>
                      <a:r>
                        <a:rPr lang="en-GB" dirty="0"/>
                        <a:t>   }</a:t>
                      </a:r>
                    </a:p>
                    <a:p>
                      <a:r>
                        <a:rPr lang="en-GB" dirty="0"/>
                        <a:t>]</a:t>
                      </a:r>
                    </a:p>
                  </a:txBody>
                  <a:tcPr>
                    <a:solidFill>
                      <a:schemeClr val="bg1"/>
                    </a:solidFill>
                  </a:tcPr>
                </a:tc>
                <a:extLst>
                  <a:ext uri="{0D108BD9-81ED-4DB2-BD59-A6C34878D82A}">
                    <a16:rowId xmlns:a16="http://schemas.microsoft.com/office/drawing/2014/main" val="2937643773"/>
                  </a:ext>
                </a:extLst>
              </a:tr>
            </a:tbl>
          </a:graphicData>
        </a:graphic>
      </p:graphicFrame>
      <p:sp>
        <p:nvSpPr>
          <p:cNvPr id="8" name="TextBox 7">
            <a:extLst>
              <a:ext uri="{FF2B5EF4-FFF2-40B4-BE49-F238E27FC236}">
                <a16:creationId xmlns:a16="http://schemas.microsoft.com/office/drawing/2014/main" id="{D916C073-2D22-44AA-A289-2014FD75450F}"/>
              </a:ext>
            </a:extLst>
          </p:cNvPr>
          <p:cNvSpPr txBox="1"/>
          <p:nvPr/>
        </p:nvSpPr>
        <p:spPr>
          <a:xfrm>
            <a:off x="307530" y="6379984"/>
            <a:ext cx="8176656"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disk list --query [].name      </a:t>
            </a:r>
            <a:r>
              <a:rPr lang="en-GB" dirty="0">
                <a:solidFill>
                  <a:srgbClr val="FF0000"/>
                </a:solidFill>
                <a:sym typeface="Wingdings" panose="05000000000000000000" pitchFamily="2" charset="2"/>
              </a:rPr>
              <a:t> Displays a list of disk names</a:t>
            </a:r>
            <a:endParaRPr lang="en-GB" dirty="0">
              <a:solidFill>
                <a:srgbClr val="FFC000"/>
              </a:solidFill>
            </a:endParaRPr>
          </a:p>
        </p:txBody>
      </p:sp>
      <p:sp>
        <p:nvSpPr>
          <p:cNvPr id="5" name="TextBox 4">
            <a:extLst>
              <a:ext uri="{FF2B5EF4-FFF2-40B4-BE49-F238E27FC236}">
                <a16:creationId xmlns:a16="http://schemas.microsoft.com/office/drawing/2014/main" id="{FB08D4F3-5329-42A2-88BB-53F05290DDF1}"/>
              </a:ext>
            </a:extLst>
          </p:cNvPr>
          <p:cNvSpPr txBox="1"/>
          <p:nvPr/>
        </p:nvSpPr>
        <p:spPr>
          <a:xfrm>
            <a:off x="307530" y="4695887"/>
            <a:ext cx="2929007" cy="646331"/>
          </a:xfrm>
          <a:prstGeom prst="rect">
            <a:avLst/>
          </a:prstGeom>
          <a:solidFill>
            <a:schemeClr val="bg1"/>
          </a:solidFill>
          <a:ln>
            <a:solidFill>
              <a:schemeClr val="tx1"/>
            </a:solidFill>
          </a:ln>
        </p:spPr>
        <p:txBody>
          <a:bodyPr wrap="none" rtlCol="0">
            <a:spAutoFit/>
          </a:bodyPr>
          <a:lstStyle/>
          <a:p>
            <a:r>
              <a:rPr lang="en-GB" dirty="0"/>
              <a:t>For testing your queries try</a:t>
            </a:r>
            <a:br>
              <a:rPr lang="en-GB" dirty="0"/>
            </a:br>
            <a:r>
              <a:rPr lang="en-GB" dirty="0"/>
              <a:t>https://jsonpath.com/</a:t>
            </a:r>
          </a:p>
        </p:txBody>
      </p:sp>
    </p:spTree>
    <p:extLst>
      <p:ext uri="{BB962C8B-B14F-4D97-AF65-F5344CB8AC3E}">
        <p14:creationId xmlns:p14="http://schemas.microsoft.com/office/powerpoint/2010/main" val="1056782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BA531-2C41-447A-ACE3-2F06C2A95E99}"/>
              </a:ext>
            </a:extLst>
          </p:cNvPr>
          <p:cNvSpPr>
            <a:spLocks noGrp="1"/>
          </p:cNvSpPr>
          <p:nvPr>
            <p:ph type="title"/>
          </p:nvPr>
        </p:nvSpPr>
        <p:spPr>
          <a:xfrm>
            <a:off x="257175" y="0"/>
            <a:ext cx="8686800" cy="816926"/>
          </a:xfrm>
        </p:spPr>
        <p:txBody>
          <a:bodyPr/>
          <a:lstStyle/>
          <a:p>
            <a:r>
              <a:rPr lang="en-GB" dirty="0"/>
              <a:t>Output Display</a:t>
            </a:r>
          </a:p>
        </p:txBody>
      </p:sp>
      <p:sp>
        <p:nvSpPr>
          <p:cNvPr id="3" name="Content Placeholder 2">
            <a:extLst>
              <a:ext uri="{FF2B5EF4-FFF2-40B4-BE49-F238E27FC236}">
                <a16:creationId xmlns:a16="http://schemas.microsoft.com/office/drawing/2014/main" id="{C2340C05-E008-42DA-A306-80D74C76F58E}"/>
              </a:ext>
            </a:extLst>
          </p:cNvPr>
          <p:cNvSpPr>
            <a:spLocks noGrp="1"/>
          </p:cNvSpPr>
          <p:nvPr>
            <p:ph idx="1"/>
          </p:nvPr>
        </p:nvSpPr>
        <p:spPr>
          <a:xfrm>
            <a:off x="257176" y="1025798"/>
            <a:ext cx="8554728" cy="1699205"/>
          </a:xfrm>
        </p:spPr>
        <p:txBody>
          <a:bodyPr/>
          <a:lstStyle/>
          <a:p>
            <a:r>
              <a:rPr lang="en-GB" dirty="0"/>
              <a:t>For some Azure commands you can specify a </a:t>
            </a:r>
            <a:r>
              <a:rPr lang="en-GB" i="1" dirty="0"/>
              <a:t>---output </a:t>
            </a:r>
            <a:r>
              <a:rPr lang="en-GB" dirty="0"/>
              <a:t>flag</a:t>
            </a:r>
          </a:p>
          <a:p>
            <a:r>
              <a:rPr lang="en-GB" dirty="0"/>
              <a:t>By default you get JSON</a:t>
            </a:r>
          </a:p>
          <a:p>
            <a:r>
              <a:rPr lang="en-GB" i="1" dirty="0"/>
              <a:t>--output </a:t>
            </a:r>
            <a:r>
              <a:rPr lang="en-GB" i="1" dirty="0" err="1"/>
              <a:t>tsv</a:t>
            </a:r>
            <a:r>
              <a:rPr lang="en-GB" dirty="0"/>
              <a:t> (tab </a:t>
            </a:r>
            <a:r>
              <a:rPr lang="en-GB" dirty="0" err="1"/>
              <a:t>sep.</a:t>
            </a:r>
            <a:r>
              <a:rPr lang="en-GB" dirty="0"/>
              <a:t> </a:t>
            </a:r>
            <a:r>
              <a:rPr lang="en-GB" dirty="0" err="1"/>
              <a:t>vals</a:t>
            </a:r>
            <a:r>
              <a:rPr lang="en-GB" dirty="0"/>
              <a:t>) useful for removing JSON brackets and quotation marks</a:t>
            </a:r>
            <a:endParaRPr lang="en-GB" i="1" dirty="0"/>
          </a:p>
        </p:txBody>
      </p:sp>
      <p:sp>
        <p:nvSpPr>
          <p:cNvPr id="4" name="Footer Placeholder 3">
            <a:extLst>
              <a:ext uri="{FF2B5EF4-FFF2-40B4-BE49-F238E27FC236}">
                <a16:creationId xmlns:a16="http://schemas.microsoft.com/office/drawing/2014/main" id="{AA2AFACB-E8D6-41E1-8B51-FABE4313E9C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21B5B2B9-0665-4241-90DB-A618A16A68BC}"/>
              </a:ext>
            </a:extLst>
          </p:cNvPr>
          <p:cNvSpPr txBox="1"/>
          <p:nvPr/>
        </p:nvSpPr>
        <p:spPr>
          <a:xfrm>
            <a:off x="375769" y="2788900"/>
            <a:ext cx="8176656" cy="286232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disk list --query [].name</a:t>
            </a:r>
            <a:endParaRPr lang="en-GB" dirty="0">
              <a:solidFill>
                <a:srgbClr val="FF0000"/>
              </a:solidFill>
              <a:sym typeface="Wingdings" panose="05000000000000000000" pitchFamily="2" charset="2"/>
            </a:endParaRPr>
          </a:p>
          <a:p>
            <a:r>
              <a:rPr lang="en-GB" dirty="0">
                <a:solidFill>
                  <a:schemeClr val="bg1"/>
                </a:solidFill>
                <a:sym typeface="Wingdings" panose="05000000000000000000" pitchFamily="2" charset="2"/>
              </a:rPr>
              <a:t>[ </a:t>
            </a:r>
          </a:p>
          <a:p>
            <a:r>
              <a:rPr lang="en-GB" dirty="0">
                <a:solidFill>
                  <a:schemeClr val="bg1"/>
                </a:solidFill>
                <a:sym typeface="Wingdings" panose="05000000000000000000" pitchFamily="2" charset="2"/>
              </a:rPr>
              <a:t>  “</a:t>
            </a:r>
            <a:r>
              <a:rPr lang="en-GB" dirty="0">
                <a:solidFill>
                  <a:schemeClr val="bg1"/>
                </a:solidFill>
              </a:rPr>
              <a:t>myVM_OsDisk_1”,</a:t>
            </a:r>
            <a:r>
              <a:rPr lang="en-GB" dirty="0">
                <a:solidFill>
                  <a:schemeClr val="bg1"/>
                </a:solidFill>
                <a:sym typeface="Wingdings" panose="05000000000000000000" pitchFamily="2" charset="2"/>
              </a:rPr>
              <a:t> </a:t>
            </a:r>
          </a:p>
          <a:p>
            <a:r>
              <a:rPr lang="en-GB" dirty="0">
                <a:solidFill>
                  <a:schemeClr val="bg1"/>
                </a:solidFill>
                <a:sym typeface="Wingdings" panose="05000000000000000000" pitchFamily="2" charset="2"/>
              </a:rPr>
              <a:t>  “</a:t>
            </a:r>
            <a:r>
              <a:rPr lang="en-GB" dirty="0">
                <a:solidFill>
                  <a:schemeClr val="bg1"/>
                </a:solidFill>
              </a:rPr>
              <a:t>myVM_OsDisk_2”, </a:t>
            </a:r>
          </a:p>
          <a:p>
            <a:r>
              <a:rPr lang="en-GB" dirty="0">
                <a:solidFill>
                  <a:schemeClr val="bg1"/>
                </a:solidFill>
              </a:rPr>
              <a:t>  …..etc.</a:t>
            </a:r>
          </a:p>
          <a:p>
            <a:r>
              <a:rPr lang="en-GB" dirty="0">
                <a:solidFill>
                  <a:schemeClr val="bg1"/>
                </a:solidFill>
              </a:rPr>
              <a: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disk list --query [].name --output </a:t>
            </a:r>
            <a:r>
              <a:rPr lang="en-GB" dirty="0" err="1">
                <a:solidFill>
                  <a:schemeClr val="accent1">
                    <a:lumMod val="50000"/>
                  </a:schemeClr>
                </a:solidFill>
              </a:rPr>
              <a:t>tsv</a:t>
            </a:r>
            <a:endParaRPr lang="en-GB" dirty="0">
              <a:solidFill>
                <a:schemeClr val="accent1">
                  <a:lumMod val="50000"/>
                </a:schemeClr>
              </a:solidFill>
            </a:endParaRPr>
          </a:p>
          <a:p>
            <a:r>
              <a:rPr lang="en-GB" dirty="0">
                <a:solidFill>
                  <a:schemeClr val="bg1"/>
                </a:solidFill>
              </a:rPr>
              <a:t>myVM_OsDisk_1,</a:t>
            </a:r>
          </a:p>
          <a:p>
            <a:r>
              <a:rPr lang="en-GB" dirty="0">
                <a:solidFill>
                  <a:schemeClr val="bg1"/>
                </a:solidFill>
              </a:rPr>
              <a:t>myVM_OsDisk_2,</a:t>
            </a:r>
          </a:p>
          <a:p>
            <a:r>
              <a:rPr lang="en-GB" dirty="0">
                <a:solidFill>
                  <a:schemeClr val="bg1"/>
                </a:solidFill>
              </a:rPr>
              <a:t>etc.</a:t>
            </a:r>
          </a:p>
        </p:txBody>
      </p:sp>
      <p:sp>
        <p:nvSpPr>
          <p:cNvPr id="6" name="TextBox 5">
            <a:extLst>
              <a:ext uri="{FF2B5EF4-FFF2-40B4-BE49-F238E27FC236}">
                <a16:creationId xmlns:a16="http://schemas.microsoft.com/office/drawing/2014/main" id="{9AB6F428-8E03-4CCA-8C0B-A5F00DF4183E}"/>
              </a:ext>
            </a:extLst>
          </p:cNvPr>
          <p:cNvSpPr txBox="1"/>
          <p:nvPr/>
        </p:nvSpPr>
        <p:spPr>
          <a:xfrm>
            <a:off x="945842" y="5281890"/>
            <a:ext cx="1774909" cy="369332"/>
          </a:xfrm>
          <a:prstGeom prst="rect">
            <a:avLst/>
          </a:prstGeom>
          <a:noFill/>
        </p:spPr>
        <p:txBody>
          <a:bodyPr wrap="none" rtlCol="0">
            <a:spAutoFit/>
          </a:bodyPr>
          <a:lstStyle/>
          <a:p>
            <a:r>
              <a:rPr lang="en-GB" dirty="0">
                <a:solidFill>
                  <a:srgbClr val="FF0000"/>
                </a:solidFill>
              </a:rPr>
              <a:t>A nice clean list</a:t>
            </a:r>
          </a:p>
        </p:txBody>
      </p:sp>
      <p:sp>
        <p:nvSpPr>
          <p:cNvPr id="7" name="TextBox 6">
            <a:extLst>
              <a:ext uri="{FF2B5EF4-FFF2-40B4-BE49-F238E27FC236}">
                <a16:creationId xmlns:a16="http://schemas.microsoft.com/office/drawing/2014/main" id="{07826942-8027-48BC-AAAD-1D14D9BEC49B}"/>
              </a:ext>
            </a:extLst>
          </p:cNvPr>
          <p:cNvSpPr txBox="1"/>
          <p:nvPr/>
        </p:nvSpPr>
        <p:spPr>
          <a:xfrm>
            <a:off x="6183446" y="2933875"/>
            <a:ext cx="2628458" cy="923330"/>
          </a:xfrm>
          <a:prstGeom prst="rect">
            <a:avLst/>
          </a:prstGeom>
          <a:noFill/>
        </p:spPr>
        <p:txBody>
          <a:bodyPr wrap="square" rtlCol="0">
            <a:spAutoFit/>
          </a:bodyPr>
          <a:lstStyle/>
          <a:p>
            <a:r>
              <a:rPr lang="en-GB" dirty="0">
                <a:solidFill>
                  <a:srgbClr val="FF0000"/>
                </a:solidFill>
              </a:rPr>
              <a:t>In practice, the disk names would be a lot longer than this!!</a:t>
            </a:r>
          </a:p>
        </p:txBody>
      </p:sp>
      <p:sp>
        <p:nvSpPr>
          <p:cNvPr id="8" name="TextBox 7">
            <a:extLst>
              <a:ext uri="{FF2B5EF4-FFF2-40B4-BE49-F238E27FC236}">
                <a16:creationId xmlns:a16="http://schemas.microsoft.com/office/drawing/2014/main" id="{615D1165-57EE-4ADE-9D0A-E17AE7E5E7D2}"/>
              </a:ext>
            </a:extLst>
          </p:cNvPr>
          <p:cNvSpPr txBox="1"/>
          <p:nvPr/>
        </p:nvSpPr>
        <p:spPr>
          <a:xfrm>
            <a:off x="3295553" y="3575050"/>
            <a:ext cx="813043" cy="369332"/>
          </a:xfrm>
          <a:prstGeom prst="rect">
            <a:avLst/>
          </a:prstGeom>
          <a:noFill/>
        </p:spPr>
        <p:txBody>
          <a:bodyPr wrap="none" rtlCol="0">
            <a:spAutoFit/>
          </a:bodyPr>
          <a:lstStyle/>
          <a:p>
            <a:r>
              <a:rPr lang="en-GB" b="1" dirty="0">
                <a:solidFill>
                  <a:schemeClr val="bg1"/>
                </a:solidFill>
              </a:rPr>
              <a:t>JSON</a:t>
            </a:r>
          </a:p>
        </p:txBody>
      </p:sp>
      <p:sp>
        <p:nvSpPr>
          <p:cNvPr id="9" name="Right Brace 8">
            <a:extLst>
              <a:ext uri="{FF2B5EF4-FFF2-40B4-BE49-F238E27FC236}">
                <a16:creationId xmlns:a16="http://schemas.microsoft.com/office/drawing/2014/main" id="{1ACE13F3-DE9A-481D-80CB-81A39513A1E9}"/>
              </a:ext>
            </a:extLst>
          </p:cNvPr>
          <p:cNvSpPr/>
          <p:nvPr/>
        </p:nvSpPr>
        <p:spPr bwMode="auto">
          <a:xfrm>
            <a:off x="2905657" y="3156305"/>
            <a:ext cx="389896" cy="1206822"/>
          </a:xfrm>
          <a:prstGeom prst="rightBrace">
            <a:avLst/>
          </a:prstGeom>
          <a:noFill/>
          <a:ln w="28575" cap="flat" cmpd="sng" algn="ctr">
            <a:solidFill>
              <a:schemeClr val="bg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2" name="TextBox 11">
            <a:extLst>
              <a:ext uri="{FF2B5EF4-FFF2-40B4-BE49-F238E27FC236}">
                <a16:creationId xmlns:a16="http://schemas.microsoft.com/office/drawing/2014/main" id="{5B31BD90-2DFE-4E86-81CB-8E4350E3C343}"/>
              </a:ext>
            </a:extLst>
          </p:cNvPr>
          <p:cNvSpPr txBox="1"/>
          <p:nvPr/>
        </p:nvSpPr>
        <p:spPr>
          <a:xfrm>
            <a:off x="3305595" y="4993565"/>
            <a:ext cx="2116862" cy="369332"/>
          </a:xfrm>
          <a:prstGeom prst="rect">
            <a:avLst/>
          </a:prstGeom>
          <a:noFill/>
        </p:spPr>
        <p:txBody>
          <a:bodyPr wrap="none" rtlCol="0">
            <a:spAutoFit/>
          </a:bodyPr>
          <a:lstStyle/>
          <a:p>
            <a:r>
              <a:rPr lang="en-GB" b="1" dirty="0">
                <a:solidFill>
                  <a:schemeClr val="bg1"/>
                </a:solidFill>
              </a:rPr>
              <a:t>Tab, Space, Value</a:t>
            </a:r>
          </a:p>
        </p:txBody>
      </p:sp>
      <p:sp>
        <p:nvSpPr>
          <p:cNvPr id="13" name="Right Brace 12">
            <a:extLst>
              <a:ext uri="{FF2B5EF4-FFF2-40B4-BE49-F238E27FC236}">
                <a16:creationId xmlns:a16="http://schemas.microsoft.com/office/drawing/2014/main" id="{CBA3F548-57F4-438A-A4AA-8AD95F19BB6B}"/>
              </a:ext>
            </a:extLst>
          </p:cNvPr>
          <p:cNvSpPr/>
          <p:nvPr/>
        </p:nvSpPr>
        <p:spPr bwMode="auto">
          <a:xfrm>
            <a:off x="2915699" y="4800439"/>
            <a:ext cx="389896" cy="755585"/>
          </a:xfrm>
          <a:prstGeom prst="rightBrace">
            <a:avLst/>
          </a:prstGeom>
          <a:noFill/>
          <a:ln w="28575" cap="flat" cmpd="sng" algn="ctr">
            <a:solidFill>
              <a:schemeClr val="bg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555127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BA531-2C41-447A-ACE3-2F06C2A95E99}"/>
              </a:ext>
            </a:extLst>
          </p:cNvPr>
          <p:cNvSpPr>
            <a:spLocks noGrp="1"/>
          </p:cNvSpPr>
          <p:nvPr>
            <p:ph type="title"/>
          </p:nvPr>
        </p:nvSpPr>
        <p:spPr>
          <a:xfrm>
            <a:off x="257175" y="0"/>
            <a:ext cx="8686800" cy="382137"/>
          </a:xfrm>
        </p:spPr>
        <p:txBody>
          <a:bodyPr/>
          <a:lstStyle/>
          <a:p>
            <a:r>
              <a:rPr lang="en-GB" dirty="0"/>
              <a:t>Output Display Tables</a:t>
            </a:r>
          </a:p>
        </p:txBody>
      </p:sp>
      <p:sp>
        <p:nvSpPr>
          <p:cNvPr id="3" name="Content Placeholder 2">
            <a:extLst>
              <a:ext uri="{FF2B5EF4-FFF2-40B4-BE49-F238E27FC236}">
                <a16:creationId xmlns:a16="http://schemas.microsoft.com/office/drawing/2014/main" id="{C2340C05-E008-42DA-A306-80D74C76F58E}"/>
              </a:ext>
            </a:extLst>
          </p:cNvPr>
          <p:cNvSpPr>
            <a:spLocks noGrp="1"/>
          </p:cNvSpPr>
          <p:nvPr>
            <p:ph idx="1"/>
          </p:nvPr>
        </p:nvSpPr>
        <p:spPr>
          <a:xfrm>
            <a:off x="257175" y="612694"/>
            <a:ext cx="8736699" cy="2112310"/>
          </a:xfrm>
        </p:spPr>
        <p:txBody>
          <a:bodyPr/>
          <a:lstStyle/>
          <a:p>
            <a:r>
              <a:rPr lang="en-GB" i="1" dirty="0"/>
              <a:t>--output table</a:t>
            </a:r>
            <a:r>
              <a:rPr lang="en-GB" dirty="0"/>
              <a:t> displays the list in tabular form</a:t>
            </a:r>
            <a:br>
              <a:rPr lang="en-GB" dirty="0"/>
            </a:br>
            <a:r>
              <a:rPr lang="en-GB" dirty="0"/>
              <a:t>If </a:t>
            </a:r>
            <a:r>
              <a:rPr lang="en-GB" u="sng" dirty="0"/>
              <a:t>not</a:t>
            </a:r>
            <a:r>
              <a:rPr lang="en-GB" dirty="0"/>
              <a:t> combined with </a:t>
            </a:r>
            <a:r>
              <a:rPr lang="en-GB" i="1" dirty="0"/>
              <a:t>a --query </a:t>
            </a:r>
            <a:r>
              <a:rPr lang="en-GB" dirty="0"/>
              <a:t>flag the columns are automatically named.</a:t>
            </a:r>
          </a:p>
          <a:p>
            <a:r>
              <a:rPr lang="en-GB" dirty="0"/>
              <a:t>If query is used the columns are named “Column1”, “Column2”, etc. or sometimes just “Result”</a:t>
            </a:r>
          </a:p>
          <a:p>
            <a:r>
              <a:rPr lang="en-GB" dirty="0"/>
              <a:t>You can name the columns </a:t>
            </a:r>
            <a:br>
              <a:rPr lang="en-GB" dirty="0"/>
            </a:br>
            <a:r>
              <a:rPr lang="en-GB" dirty="0"/>
              <a:t>“[].{col1-name</a:t>
            </a:r>
            <a:r>
              <a:rPr lang="en-GB" b="1" dirty="0"/>
              <a:t>:</a:t>
            </a:r>
            <a:r>
              <a:rPr lang="en-GB" dirty="0"/>
              <a:t>value1-name, col2-name</a:t>
            </a:r>
            <a:r>
              <a:rPr lang="en-GB" b="1" dirty="0"/>
              <a:t>:</a:t>
            </a:r>
            <a:r>
              <a:rPr lang="en-GB" dirty="0"/>
              <a:t>value2-name}”</a:t>
            </a:r>
          </a:p>
        </p:txBody>
      </p:sp>
      <p:sp>
        <p:nvSpPr>
          <p:cNvPr id="4" name="Footer Placeholder 3">
            <a:extLst>
              <a:ext uri="{FF2B5EF4-FFF2-40B4-BE49-F238E27FC236}">
                <a16:creationId xmlns:a16="http://schemas.microsoft.com/office/drawing/2014/main" id="{AA2AFACB-E8D6-41E1-8B51-FABE4313E9C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21B5B2B9-0665-4241-90DB-A618A16A68BC}"/>
              </a:ext>
            </a:extLst>
          </p:cNvPr>
          <p:cNvSpPr txBox="1"/>
          <p:nvPr/>
        </p:nvSpPr>
        <p:spPr>
          <a:xfrm>
            <a:off x="375769" y="2788900"/>
            <a:ext cx="8176656" cy="3847207"/>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disk list --output table</a:t>
            </a:r>
          </a:p>
          <a:p>
            <a:r>
              <a:rPr lang="en-GB" sz="1400" dirty="0">
                <a:solidFill>
                  <a:schemeClr val="bg1"/>
                </a:solidFill>
              </a:rPr>
              <a:t>Name                        </a:t>
            </a:r>
            <a:r>
              <a:rPr lang="en-GB" sz="1400" dirty="0" err="1">
                <a:solidFill>
                  <a:schemeClr val="bg1"/>
                </a:solidFill>
              </a:rPr>
              <a:t>ResourceGroup</a:t>
            </a:r>
            <a:r>
              <a:rPr lang="en-GB" sz="1400" dirty="0">
                <a:solidFill>
                  <a:schemeClr val="bg1"/>
                </a:solidFill>
              </a:rPr>
              <a:t>       Location    Zones    </a:t>
            </a:r>
            <a:r>
              <a:rPr lang="en-GB" sz="1400" dirty="0" err="1">
                <a:solidFill>
                  <a:schemeClr val="bg1"/>
                </a:solidFill>
              </a:rPr>
              <a:t>Sku</a:t>
            </a:r>
            <a:r>
              <a:rPr lang="en-GB" sz="1400" dirty="0">
                <a:solidFill>
                  <a:schemeClr val="bg1"/>
                </a:solidFill>
              </a:rPr>
              <a:t>                        </a:t>
            </a:r>
            <a:r>
              <a:rPr lang="en-GB" sz="1400" dirty="0" err="1">
                <a:solidFill>
                  <a:schemeClr val="bg1"/>
                </a:solidFill>
              </a:rPr>
              <a:t>OsType</a:t>
            </a:r>
            <a:r>
              <a:rPr lang="en-GB" sz="1400" dirty="0">
                <a:solidFill>
                  <a:schemeClr val="bg1"/>
                </a:solidFill>
              </a:rPr>
              <a:t>    </a:t>
            </a:r>
            <a:r>
              <a:rPr lang="en-GB" sz="1400" dirty="0" err="1">
                <a:solidFill>
                  <a:schemeClr val="bg1"/>
                </a:solidFill>
              </a:rPr>
              <a:t>SizeGb</a:t>
            </a:r>
            <a:r>
              <a:rPr lang="en-GB" sz="1400" dirty="0">
                <a:solidFill>
                  <a:schemeClr val="bg1"/>
                </a:solidFill>
              </a:rPr>
              <a:t>  …   myVM_OsDisk_1…  </a:t>
            </a:r>
            <a:r>
              <a:rPr lang="en-GB" sz="1400" dirty="0" err="1">
                <a:solidFill>
                  <a:schemeClr val="bg1"/>
                </a:solidFill>
              </a:rPr>
              <a:t>myvm</a:t>
            </a:r>
            <a:r>
              <a:rPr lang="en-GB" sz="1400" dirty="0">
                <a:solidFill>
                  <a:schemeClr val="bg1"/>
                </a:solidFill>
              </a:rPr>
              <a:t>-resource-</a:t>
            </a:r>
            <a:r>
              <a:rPr lang="en-GB" sz="1400" dirty="0" err="1">
                <a:solidFill>
                  <a:schemeClr val="bg1"/>
                </a:solidFill>
              </a:rPr>
              <a:t>gp</a:t>
            </a:r>
            <a:r>
              <a:rPr lang="en-GB" sz="1400" dirty="0">
                <a:solidFill>
                  <a:schemeClr val="bg1"/>
                </a:solidFill>
              </a:rPr>
              <a:t>   </a:t>
            </a:r>
            <a:r>
              <a:rPr lang="en-GB" sz="1400" dirty="0" err="1">
                <a:solidFill>
                  <a:schemeClr val="bg1"/>
                </a:solidFill>
              </a:rPr>
              <a:t>ukwest</a:t>
            </a:r>
            <a:r>
              <a:rPr lang="en-GB" sz="1400" dirty="0">
                <a:solidFill>
                  <a:schemeClr val="bg1"/>
                </a:solidFill>
              </a:rPr>
              <a:t>                    </a:t>
            </a:r>
            <a:r>
              <a:rPr lang="en-GB" sz="1400" dirty="0" err="1">
                <a:solidFill>
                  <a:schemeClr val="bg1"/>
                </a:solidFill>
              </a:rPr>
              <a:t>Premium_LRS</a:t>
            </a:r>
            <a:r>
              <a:rPr lang="en-GB" sz="1400" dirty="0">
                <a:solidFill>
                  <a:schemeClr val="bg1"/>
                </a:solidFill>
              </a:rPr>
              <a:t>      Windows  127  ……...</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disk list --query [].name --output table</a:t>
            </a:r>
          </a:p>
          <a:p>
            <a:r>
              <a:rPr lang="en-GB" sz="1400" dirty="0">
                <a:solidFill>
                  <a:schemeClr val="bg1"/>
                </a:solidFill>
              </a:rPr>
              <a:t>Result                             </a:t>
            </a:r>
            <a:r>
              <a:rPr lang="en-GB" sz="1400" dirty="0">
                <a:solidFill>
                  <a:srgbClr val="FF0000"/>
                </a:solidFill>
                <a:sym typeface="Wingdings" panose="05000000000000000000" pitchFamily="2" charset="2"/>
              </a:rPr>
              <a:t> the column is given generic name</a:t>
            </a:r>
            <a:r>
              <a:rPr lang="en-GB" sz="1400" dirty="0">
                <a:solidFill>
                  <a:schemeClr val="bg1"/>
                </a:solidFill>
              </a:rPr>
              <a:t>                           </a:t>
            </a:r>
          </a:p>
          <a:p>
            <a:r>
              <a:rPr lang="en-GB" sz="1400" dirty="0">
                <a:solidFill>
                  <a:schemeClr val="bg1"/>
                </a:solidFill>
              </a:rPr>
              <a:t>-----------------------       </a:t>
            </a:r>
          </a:p>
          <a:p>
            <a:r>
              <a:rPr lang="en-GB" sz="1400" dirty="0">
                <a:solidFill>
                  <a:schemeClr val="bg1"/>
                </a:solidFill>
              </a:rPr>
              <a:t>myVM_OsDisk_1            </a:t>
            </a:r>
            <a:endParaRPr lang="en-GB" sz="1400"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disk list --query [].[</a:t>
            </a:r>
            <a:r>
              <a:rPr lang="en-GB" dirty="0" err="1">
                <a:solidFill>
                  <a:schemeClr val="accent1">
                    <a:lumMod val="50000"/>
                  </a:schemeClr>
                </a:solidFill>
              </a:rPr>
              <a:t>name,diskSizeGb</a:t>
            </a:r>
            <a:r>
              <a:rPr lang="en-GB" dirty="0">
                <a:solidFill>
                  <a:schemeClr val="accent1">
                    <a:lumMod val="50000"/>
                  </a:schemeClr>
                </a:solidFill>
              </a:rPr>
              <a:t>] --output table</a:t>
            </a:r>
          </a:p>
          <a:p>
            <a:r>
              <a:rPr lang="en-GB" sz="1400" dirty="0">
                <a:solidFill>
                  <a:schemeClr val="bg1"/>
                </a:solidFill>
              </a:rPr>
              <a:t>Column1                    Column2          </a:t>
            </a:r>
            <a:r>
              <a:rPr lang="en-GB" sz="1400" dirty="0">
                <a:solidFill>
                  <a:srgbClr val="FF0000"/>
                </a:solidFill>
                <a:sym typeface="Wingdings" panose="05000000000000000000" pitchFamily="2" charset="2"/>
              </a:rPr>
              <a:t> the columns are given generic names</a:t>
            </a:r>
            <a:r>
              <a:rPr lang="en-GB" sz="1400" dirty="0">
                <a:solidFill>
                  <a:schemeClr val="bg1"/>
                </a:solidFill>
              </a:rPr>
              <a:t>                           </a:t>
            </a:r>
          </a:p>
          <a:p>
            <a:r>
              <a:rPr lang="en-GB" sz="1400" dirty="0">
                <a:solidFill>
                  <a:schemeClr val="bg1"/>
                </a:solidFill>
              </a:rPr>
              <a:t>-----------------------       -------------</a:t>
            </a:r>
          </a:p>
          <a:p>
            <a:r>
              <a:rPr lang="en-GB" sz="1400" dirty="0">
                <a:solidFill>
                  <a:schemeClr val="bg1"/>
                </a:solidFill>
              </a:rPr>
              <a:t>myVM_OsDisk_1       127     </a:t>
            </a:r>
            <a:endParaRPr lang="en-GB" sz="1400"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disk list --query "[].{</a:t>
            </a:r>
            <a:r>
              <a:rPr lang="en-GB" dirty="0" err="1">
                <a:solidFill>
                  <a:srgbClr val="FFC000"/>
                </a:solidFill>
              </a:rPr>
              <a:t>Name</a:t>
            </a:r>
            <a:r>
              <a:rPr lang="en-GB" dirty="0" err="1">
                <a:solidFill>
                  <a:schemeClr val="accent1">
                    <a:lumMod val="50000"/>
                  </a:schemeClr>
                </a:solidFill>
              </a:rPr>
              <a:t>:name,</a:t>
            </a:r>
            <a:r>
              <a:rPr lang="en-GB" dirty="0" err="1">
                <a:solidFill>
                  <a:srgbClr val="FFC000"/>
                </a:solidFill>
              </a:rPr>
              <a:t>Size</a:t>
            </a:r>
            <a:r>
              <a:rPr lang="en-GB" dirty="0" err="1">
                <a:solidFill>
                  <a:schemeClr val="accent1">
                    <a:lumMod val="50000"/>
                  </a:schemeClr>
                </a:solidFill>
              </a:rPr>
              <a:t>:diskSizeGb,</a:t>
            </a:r>
            <a:r>
              <a:rPr lang="en-GB" dirty="0" err="1">
                <a:solidFill>
                  <a:srgbClr val="FFC000"/>
                </a:solidFill>
              </a:rPr>
              <a:t>OS</a:t>
            </a:r>
            <a:r>
              <a:rPr lang="en-GB" dirty="0" err="1">
                <a:solidFill>
                  <a:schemeClr val="accent1">
                    <a:lumMod val="50000"/>
                  </a:schemeClr>
                </a:solidFill>
              </a:rPr>
              <a:t>:osType,</a:t>
            </a:r>
            <a:r>
              <a:rPr lang="en-GB" dirty="0" err="1">
                <a:solidFill>
                  <a:srgbClr val="FFC000"/>
                </a:solidFill>
              </a:rPr>
              <a:t>State</a:t>
            </a:r>
            <a:r>
              <a:rPr lang="en-GB" dirty="0" err="1">
                <a:solidFill>
                  <a:schemeClr val="accent1">
                    <a:lumMod val="50000"/>
                  </a:schemeClr>
                </a:solidFill>
              </a:rPr>
              <a:t>:diskState</a:t>
            </a:r>
            <a:r>
              <a:rPr lang="en-GB" dirty="0">
                <a:solidFill>
                  <a:schemeClr val="accent1">
                    <a:lumMod val="50000"/>
                  </a:schemeClr>
                </a:solidFill>
              </a:rPr>
              <a:t>}" --output table</a:t>
            </a:r>
          </a:p>
          <a:p>
            <a:r>
              <a:rPr lang="en-GB" sz="1400" dirty="0">
                <a:solidFill>
                  <a:schemeClr val="bg1"/>
                </a:solidFill>
              </a:rPr>
              <a:t>Name                            Size  OS              State</a:t>
            </a:r>
            <a:endParaRPr lang="en-GB" sz="1400" dirty="0">
              <a:solidFill>
                <a:srgbClr val="FF0000"/>
              </a:solidFill>
            </a:endParaRPr>
          </a:p>
          <a:p>
            <a:r>
              <a:rPr lang="en-GB" sz="1400" dirty="0">
                <a:solidFill>
                  <a:schemeClr val="bg1"/>
                </a:solidFill>
              </a:rPr>
              <a:t>------------------------------  ------  -------           ----------</a:t>
            </a:r>
          </a:p>
          <a:p>
            <a:r>
              <a:rPr lang="en-GB" sz="1400" dirty="0">
                <a:solidFill>
                  <a:schemeClr val="bg1"/>
                </a:solidFill>
              </a:rPr>
              <a:t>myVM_OsDisk_1…      127    Windows    Attached </a:t>
            </a:r>
          </a:p>
        </p:txBody>
      </p:sp>
      <p:sp>
        <p:nvSpPr>
          <p:cNvPr id="7" name="TextBox 6">
            <a:extLst>
              <a:ext uri="{FF2B5EF4-FFF2-40B4-BE49-F238E27FC236}">
                <a16:creationId xmlns:a16="http://schemas.microsoft.com/office/drawing/2014/main" id="{716E64DC-F1B5-456E-8048-6321EB5881EF}"/>
              </a:ext>
            </a:extLst>
          </p:cNvPr>
          <p:cNvSpPr txBox="1"/>
          <p:nvPr/>
        </p:nvSpPr>
        <p:spPr>
          <a:xfrm>
            <a:off x="4303594" y="5236191"/>
            <a:ext cx="1268296" cy="307777"/>
          </a:xfrm>
          <a:prstGeom prst="rect">
            <a:avLst/>
          </a:prstGeom>
          <a:noFill/>
        </p:spPr>
        <p:txBody>
          <a:bodyPr wrap="none" rtlCol="0">
            <a:spAutoFit/>
          </a:bodyPr>
          <a:lstStyle/>
          <a:p>
            <a:r>
              <a:rPr lang="en-GB" sz="1400" dirty="0">
                <a:solidFill>
                  <a:srgbClr val="FF0000"/>
                </a:solidFill>
              </a:rPr>
              <a:t>column-name</a:t>
            </a:r>
            <a:endParaRPr lang="en-GB" dirty="0">
              <a:solidFill>
                <a:srgbClr val="FF0000"/>
              </a:solidFill>
            </a:endParaRPr>
          </a:p>
        </p:txBody>
      </p:sp>
      <p:sp>
        <p:nvSpPr>
          <p:cNvPr id="8" name="TextBox 7">
            <a:extLst>
              <a:ext uri="{FF2B5EF4-FFF2-40B4-BE49-F238E27FC236}">
                <a16:creationId xmlns:a16="http://schemas.microsoft.com/office/drawing/2014/main" id="{C0C8221A-8A2A-4633-A6A9-FB18B7CF87F4}"/>
              </a:ext>
            </a:extLst>
          </p:cNvPr>
          <p:cNvSpPr txBox="1"/>
          <p:nvPr/>
        </p:nvSpPr>
        <p:spPr>
          <a:xfrm>
            <a:off x="5793861" y="5236191"/>
            <a:ext cx="1119217" cy="307777"/>
          </a:xfrm>
          <a:prstGeom prst="rect">
            <a:avLst/>
          </a:prstGeom>
          <a:noFill/>
        </p:spPr>
        <p:txBody>
          <a:bodyPr wrap="none" rtlCol="0">
            <a:spAutoFit/>
          </a:bodyPr>
          <a:lstStyle/>
          <a:p>
            <a:r>
              <a:rPr lang="en-GB" sz="1400" dirty="0">
                <a:solidFill>
                  <a:srgbClr val="FF0000"/>
                </a:solidFill>
              </a:rPr>
              <a:t>value-name</a:t>
            </a:r>
            <a:endParaRPr lang="en-GB" dirty="0">
              <a:solidFill>
                <a:srgbClr val="FF0000"/>
              </a:solidFill>
            </a:endParaRPr>
          </a:p>
        </p:txBody>
      </p:sp>
      <p:cxnSp>
        <p:nvCxnSpPr>
          <p:cNvPr id="10" name="Straight Arrow Connector 9">
            <a:extLst>
              <a:ext uri="{FF2B5EF4-FFF2-40B4-BE49-F238E27FC236}">
                <a16:creationId xmlns:a16="http://schemas.microsoft.com/office/drawing/2014/main" id="{8854F22D-B7D5-46D6-8A34-5C5E3EC6BF06}"/>
              </a:ext>
            </a:extLst>
          </p:cNvPr>
          <p:cNvCxnSpPr/>
          <p:nvPr/>
        </p:nvCxnSpPr>
        <p:spPr bwMode="auto">
          <a:xfrm>
            <a:off x="5272585" y="5477301"/>
            <a:ext cx="0" cy="177421"/>
          </a:xfrm>
          <a:prstGeom prst="straightConnector1">
            <a:avLst/>
          </a:prstGeom>
          <a:solidFill>
            <a:schemeClr val="accent1"/>
          </a:solidFill>
          <a:ln w="5715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3A5BE08D-B229-4E9D-B9FA-3304E1FDF9D3}"/>
              </a:ext>
            </a:extLst>
          </p:cNvPr>
          <p:cNvCxnSpPr/>
          <p:nvPr/>
        </p:nvCxnSpPr>
        <p:spPr bwMode="auto">
          <a:xfrm>
            <a:off x="6184711" y="5543968"/>
            <a:ext cx="0" cy="119273"/>
          </a:xfrm>
          <a:prstGeom prst="straightConnector1">
            <a:avLst/>
          </a:prstGeom>
          <a:solidFill>
            <a:schemeClr val="accent1"/>
          </a:solidFill>
          <a:ln w="5715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a:extLst>
              <a:ext uri="{FF2B5EF4-FFF2-40B4-BE49-F238E27FC236}">
                <a16:creationId xmlns:a16="http://schemas.microsoft.com/office/drawing/2014/main" id="{EBC8752C-FC43-452E-8048-1865DE4C6F9F}"/>
              </a:ext>
            </a:extLst>
          </p:cNvPr>
          <p:cNvSpPr txBox="1"/>
          <p:nvPr/>
        </p:nvSpPr>
        <p:spPr>
          <a:xfrm>
            <a:off x="4303594" y="5895832"/>
            <a:ext cx="2814745" cy="307777"/>
          </a:xfrm>
          <a:prstGeom prst="rect">
            <a:avLst/>
          </a:prstGeom>
          <a:noFill/>
        </p:spPr>
        <p:txBody>
          <a:bodyPr wrap="none" rtlCol="0">
            <a:spAutoFit/>
          </a:bodyPr>
          <a:lstStyle/>
          <a:p>
            <a:r>
              <a:rPr lang="en-GB" sz="1400" dirty="0">
                <a:solidFill>
                  <a:srgbClr val="FF0000"/>
                </a:solidFill>
                <a:sym typeface="Wingdings" panose="05000000000000000000" pitchFamily="2" charset="2"/>
              </a:rPr>
              <a:t>You choose these column names</a:t>
            </a:r>
            <a:endParaRPr lang="en-GB" sz="1400" dirty="0"/>
          </a:p>
        </p:txBody>
      </p:sp>
      <p:cxnSp>
        <p:nvCxnSpPr>
          <p:cNvPr id="12" name="Straight Arrow Connector 11">
            <a:extLst>
              <a:ext uri="{FF2B5EF4-FFF2-40B4-BE49-F238E27FC236}">
                <a16:creationId xmlns:a16="http://schemas.microsoft.com/office/drawing/2014/main" id="{06D23F0B-FFCF-4EDC-BCF5-2BEFD72DA1DF}"/>
              </a:ext>
            </a:extLst>
          </p:cNvPr>
          <p:cNvCxnSpPr/>
          <p:nvPr/>
        </p:nvCxnSpPr>
        <p:spPr bwMode="auto">
          <a:xfrm flipH="1">
            <a:off x="4164944" y="6048556"/>
            <a:ext cx="192258" cy="0"/>
          </a:xfrm>
          <a:prstGeom prst="straightConnector1">
            <a:avLst/>
          </a:prstGeom>
          <a:solidFill>
            <a:schemeClr val="accent1"/>
          </a:solidFill>
          <a:ln w="5715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43743490"/>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74939</TotalTime>
  <Words>1340</Words>
  <Application>Microsoft Office PowerPoint</Application>
  <PresentationFormat>On-screen Show (4:3)</PresentationFormat>
  <Paragraphs>190</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Helvetica-Narrow</vt:lpstr>
      <vt:lpstr>Monotype Sorts</vt:lpstr>
      <vt:lpstr>Arial</vt:lpstr>
      <vt:lpstr>Helvetica</vt:lpstr>
      <vt:lpstr>Impact</vt:lpstr>
      <vt:lpstr>Times New Roman</vt:lpstr>
      <vt:lpstr>Wingdings</vt:lpstr>
      <vt:lpstr>os-slides</vt:lpstr>
      <vt:lpstr>Azure Basic Usage</vt:lpstr>
      <vt:lpstr>Azure Student Account</vt:lpstr>
      <vt:lpstr>Cloud Shell</vt:lpstr>
      <vt:lpstr>Azure Resource Management (ARM)</vt:lpstr>
      <vt:lpstr>Azure Resource Groups</vt:lpstr>
      <vt:lpstr>Setup the Account Defaults</vt:lpstr>
      <vt:lpstr>Clean Up</vt:lpstr>
      <vt:lpstr>Shorthand</vt:lpstr>
      <vt:lpstr>Backslash</vt:lpstr>
      <vt:lpstr>Queries</vt:lpstr>
      <vt:lpstr>Output Display</vt:lpstr>
      <vt:lpstr>Output Display Tables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2295</cp:revision>
  <cp:lastPrinted>2001-06-14T13:58:17Z</cp:lastPrinted>
  <dcterms:created xsi:type="dcterms:W3CDTF">1999-06-25T18:38:26Z</dcterms:created>
  <dcterms:modified xsi:type="dcterms:W3CDTF">2022-10-12T15:17:40Z</dcterms:modified>
</cp:coreProperties>
</file>