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9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atrick Sweeney (1703060)" initials="PS(" lastIdx="0" clrIdx="0">
    <p:extLst>
      <p:ext uri="{19B8F6BF-5375-455C-9EA6-DF929625EA0E}">
        <p15:presenceInfo xmlns:p15="http://schemas.microsoft.com/office/powerpoint/2012/main" userId="Patrick Sweeney (1703060)" providerId="None"/>
      </p:ext>
    </p:extLst>
  </p:cmAuthor>
  <p:cmAuthor id="2" name="Patrick Sweeney (1703060)" initials="PS( [2]" lastIdx="3" clrIdx="1">
    <p:extLst>
      <p:ext uri="{19B8F6BF-5375-455C-9EA6-DF929625EA0E}">
        <p15:presenceInfo xmlns:p15="http://schemas.microsoft.com/office/powerpoint/2012/main" userId="S-1-5-21-50831204-907490851-69733005-1000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709B9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64" autoAdjust="0"/>
    <p:restoredTop sz="94755" autoAdjust="0"/>
  </p:normalViewPr>
  <p:slideViewPr>
    <p:cSldViewPr snapToGrid="0">
      <p:cViewPr>
        <p:scale>
          <a:sx n="88" d="100"/>
          <a:sy n="88" d="100"/>
        </p:scale>
        <p:origin x="184" y="28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5762B6-0BD9-404D-9A2B-0E28938D2DB6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A1CC71-A26A-47E2-96FA-F18CD44D8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9666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1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A1CC71-A26A-47E2-96FA-F18CD44D8DC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2719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5C402-E651-C146-9474-F6E05851A2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4B6AAF-D1E5-6B4B-94A2-31217A1921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40B0C3-0637-F149-9981-2C3A3DEA4A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93BB5D-30C8-5245-9E79-FC3D90B5F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31D16C-AE3A-D94D-AEAB-A00629F01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7474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B6252-EB02-8E42-A966-08031690D1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18202-AE1A-E24A-B237-F4A5A1BAC5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DECAAF-8EF2-6046-90FF-989593095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32DC8F-FCFB-364B-973B-B0A4CA92A5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5D17E-0778-D44B-9A72-6C629AD6D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432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D9BC4-6121-7C45-9946-7E91095BB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B14394-182A-6949-B29A-7B03D5B170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E2CE8-8EAB-3946-A4E5-D3147D691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20E40B-A9E1-4040-BD1F-72C4FC73DC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254B4E-118C-1C44-BBEA-DD76CD0F7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41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94E70-44FF-A24F-9CD6-4DCD7C92B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8B253-59C4-8548-8C91-58188B7FA0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2C460A-61C8-4F4C-9970-6A137A552E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1AB938-F2CE-024B-8285-9C65576AF0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9CFB4D-51D2-9E46-AB94-85B13D1883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6E57C-16F9-8C4E-B500-F2664CEC0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637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5C076-A8E9-DE44-9470-C8E723B34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5171CE-9320-7349-BA04-3CB09BDE9C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45A933-52AA-D140-8181-CA98678C47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F5F81C-7131-5B4D-B606-750ABC3CF8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122A9C-5AE5-4244-B186-7CB0A169EBB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20F5A0E-F7E9-8446-8278-76A38BF8BB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F335005-F9D0-9C4E-BFF7-DC50DD0F4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63D0B2-A1B0-0D44-8839-37E56883B1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073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4E239-0F2C-1E49-97BD-1548B78E2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EE4C1B-9F83-414D-A3C1-2285573D82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B8FC7A-FE8C-D047-AAA8-49B5E2EF7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C90DD7-1DB1-504E-8C63-7D960B4AB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298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D1CA3F-E218-2E44-9327-215E1D215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AAC3BA2-CB9B-6E40-B484-79AE192C47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B872C1-341E-2442-9D1D-F70012B957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175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E497C-D9AD-C24C-8FBC-94A4C357A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53F13A-3C86-DE41-9D8D-427BD2AB76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348089-68B0-6E40-818A-854DB423D9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C4B922-F648-C74C-94F6-2107703C6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349A86-E5F8-5F48-A190-4BE37EC988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7C720C-5D02-6844-9B05-1AFE01F241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4993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FE9BE-008E-9644-B2AC-8AC4AFEC4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7C0463-3C93-7D4D-8974-7C9FF0858AE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B97417-F89D-B34E-B644-75F46EF005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05F395-4E36-6144-A88F-6CF986784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404257-CAEC-7A4F-8481-715EC2ABBF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EECD7D-F118-DB41-90AD-025E74A52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0508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888F6-7F5C-5942-AF69-B523D695E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2F82CD-23D5-264B-BEF3-42DDEC6A83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72E0D6-705D-5844-A0C3-24C3031F6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91611F-25B0-5946-A77D-7A4292938A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C0F7C0-65AC-DE43-B634-214E43E2C5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3867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2EE3AF-454A-2549-B367-34F9BE76DF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8D0488-D4DC-9F44-B7CC-6E4AA4FDB0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6ECE23-CF6F-B949-9909-DB41246A09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5144-9F3B-E749-BD7F-E884BE4D2C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7C7F6F-0463-3245-9C0B-1619930CB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438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542027-C00B-7A45-8DBA-41C077891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5C2321-C320-1F42-ADC5-0C559DA122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0FAD96-6CA1-EB47-82C0-DDE09CB16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7C2893-B4AC-7241-B2D2-2BC504B9BB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688344-3F4E-AB4C-88BE-6236917861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655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0" r:id="rId1"/>
    <p:sldLayoutId id="2147483881" r:id="rId2"/>
    <p:sldLayoutId id="2147483882" r:id="rId3"/>
    <p:sldLayoutId id="2147483883" r:id="rId4"/>
    <p:sldLayoutId id="2147483884" r:id="rId5"/>
    <p:sldLayoutId id="2147483885" r:id="rId6"/>
    <p:sldLayoutId id="2147483886" r:id="rId7"/>
    <p:sldLayoutId id="2147483887" r:id="rId8"/>
    <p:sldLayoutId id="2147483888" r:id="rId9"/>
    <p:sldLayoutId id="2147483889" r:id="rId10"/>
    <p:sldLayoutId id="214748389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tiff"/><Relationship Id="rId3" Type="http://schemas.openxmlformats.org/officeDocument/2006/relationships/image" Target="../media/image1.tiff"/><Relationship Id="rId7" Type="http://schemas.openxmlformats.org/officeDocument/2006/relationships/image" Target="../media/image5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tiff"/><Relationship Id="rId5" Type="http://schemas.openxmlformats.org/officeDocument/2006/relationships/image" Target="../media/image3.tiff"/><Relationship Id="rId10" Type="http://schemas.openxmlformats.org/officeDocument/2006/relationships/hyperlink" Target="https://jewishmarriage-ritual.weebly.com/symbolism-and-features.html" TargetMode="External"/><Relationship Id="rId4" Type="http://schemas.openxmlformats.org/officeDocument/2006/relationships/image" Target="../media/image2.tiff"/><Relationship Id="rId9" Type="http://schemas.openxmlformats.org/officeDocument/2006/relationships/hyperlink" Target="https://www.theknot.com/content/jewish-weddings-guide-for-the-groom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46760F03-9117-014F-8ED7-C6C626E7CE10}"/>
              </a:ext>
            </a:extLst>
          </p:cNvPr>
          <p:cNvSpPr txBox="1"/>
          <p:nvPr/>
        </p:nvSpPr>
        <p:spPr>
          <a:xfrm>
            <a:off x="39604" y="-2710"/>
            <a:ext cx="12198890" cy="569387"/>
          </a:xfrm>
          <a:prstGeom prst="rect">
            <a:avLst/>
          </a:prstGeom>
          <a:solidFill>
            <a:schemeClr val="accent1">
              <a:lumMod val="60000"/>
              <a:lumOff val="40000"/>
              <a:alpha val="39000"/>
            </a:schemeClr>
          </a:solidFill>
          <a:effectLst>
            <a:glow>
              <a:schemeClr val="accent1">
                <a:lumMod val="20000"/>
                <a:lumOff val="8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Marriage and Divorce Laws in Judaism</a:t>
            </a:r>
          </a:p>
          <a:p>
            <a:pPr algn="ctr"/>
            <a:r>
              <a:rPr lang="en-US" sz="1100" dirty="0"/>
              <a:t>Georgia Williams. Shannon Giles, Tia Carson-Davies HPRS4009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5C7C2B4-2C6A-4E46-BA9D-EC98711828C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2716"/>
          <a:stretch/>
        </p:blipFill>
        <p:spPr>
          <a:xfrm>
            <a:off x="2115143" y="288941"/>
            <a:ext cx="8459776" cy="4807339"/>
          </a:xfrm>
          <a:prstGeom prst="rect">
            <a:avLst/>
          </a:prstGeom>
          <a:ln>
            <a:noFill/>
          </a:ln>
          <a:effectLst>
            <a:glow>
              <a:schemeClr val="accent1">
                <a:lumMod val="20000"/>
                <a:lumOff val="80000"/>
              </a:schemeClr>
            </a:glow>
            <a:softEdge rad="5969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9620D4F-F5B0-4C16-BDE0-8DCFE071EF21}"/>
              </a:ext>
            </a:extLst>
          </p:cNvPr>
          <p:cNvSpPr txBox="1"/>
          <p:nvPr/>
        </p:nvSpPr>
        <p:spPr>
          <a:xfrm>
            <a:off x="9353033" y="1468345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0856D6CD-268A-1940-A658-C7532E5DEE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90625" y="-98424"/>
            <a:ext cx="1985364" cy="2875975"/>
          </a:xfrm>
          <a:prstGeom prst="rect">
            <a:avLst/>
          </a:prstGeom>
          <a:ln>
            <a:noFill/>
          </a:ln>
          <a:effectLst>
            <a:softEdge rad="114300"/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96729C2-1E90-DC41-86E2-D1E9F5D11BB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546" r="23182"/>
          <a:stretch/>
        </p:blipFill>
        <p:spPr>
          <a:xfrm>
            <a:off x="-70504" y="-143125"/>
            <a:ext cx="2250529" cy="2412110"/>
          </a:xfrm>
          <a:prstGeom prst="rect">
            <a:avLst/>
          </a:prstGeom>
          <a:ln>
            <a:noFill/>
          </a:ln>
          <a:effectLst>
            <a:softEdge rad="330200"/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9C407FD-E778-BE48-98AE-4F773A9F63D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22477" y="-46711"/>
            <a:ext cx="1169485" cy="584743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87B88CB6-F388-EF4D-B673-E7D766ECA7F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81149" y="4822565"/>
            <a:ext cx="1575953" cy="2083642"/>
          </a:xfrm>
          <a:prstGeom prst="rect">
            <a:avLst/>
          </a:prstGeom>
          <a:effectLst>
            <a:softEdge rad="88900"/>
          </a:effec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E7F88A55-FA74-C049-A8F1-791B4652FB9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49174" y="5004694"/>
            <a:ext cx="2589996" cy="1726664"/>
          </a:xfrm>
          <a:prstGeom prst="rect">
            <a:avLst/>
          </a:prstGeom>
          <a:effectLst>
            <a:softEdge rad="24130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75478F9-0B11-954C-A4D6-597D6242A7A8}"/>
              </a:ext>
            </a:extLst>
          </p:cNvPr>
          <p:cNvSpPr txBox="1"/>
          <p:nvPr/>
        </p:nvSpPr>
        <p:spPr>
          <a:xfrm>
            <a:off x="5425264" y="2973231"/>
            <a:ext cx="1622560" cy="261610"/>
          </a:xfrm>
          <a:prstGeom prst="rect">
            <a:avLst/>
          </a:prstGeom>
          <a:solidFill>
            <a:schemeClr val="accent1">
              <a:lumMod val="75000"/>
              <a:alpha val="37000"/>
            </a:schemeClr>
          </a:solidFill>
          <a:effectLst>
            <a:glow>
              <a:schemeClr val="accent1">
                <a:lumMod val="20000"/>
                <a:lumOff val="80000"/>
              </a:schemeClr>
            </a:glow>
            <a:softEdge rad="25400"/>
          </a:effectLst>
        </p:spPr>
        <p:txBody>
          <a:bodyPr wrap="none" rtlCol="0">
            <a:spAutoFit/>
          </a:bodyPr>
          <a:lstStyle/>
          <a:p>
            <a:r>
              <a:rPr lang="en-US" sz="1100" dirty="0"/>
              <a:t>“Be fruitful and multiply”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785439-14A2-F84C-A70E-5BCF6EFBDD95}"/>
              </a:ext>
            </a:extLst>
          </p:cNvPr>
          <p:cNvSpPr txBox="1"/>
          <p:nvPr/>
        </p:nvSpPr>
        <p:spPr>
          <a:xfrm>
            <a:off x="8795486" y="4684824"/>
            <a:ext cx="3396514" cy="2169825"/>
          </a:xfrm>
          <a:prstGeom prst="rect">
            <a:avLst/>
          </a:prstGeom>
          <a:solidFill>
            <a:schemeClr val="accent1">
              <a:lumMod val="75000"/>
              <a:alpha val="37000"/>
            </a:schemeClr>
          </a:solidFill>
          <a:ln>
            <a:noFill/>
          </a:ln>
          <a:effectLst>
            <a:glow>
              <a:schemeClr val="accent1">
                <a:lumMod val="20000"/>
                <a:lumOff val="8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en-US" sz="900" dirty="0"/>
              <a:t>Bibliography</a:t>
            </a:r>
          </a:p>
          <a:p>
            <a:r>
              <a:rPr lang="en-US" sz="900" dirty="0"/>
              <a:t>Robin Beth </a:t>
            </a:r>
            <a:r>
              <a:rPr lang="en-US" sz="900" dirty="0" err="1"/>
              <a:t>Schaer</a:t>
            </a:r>
            <a:r>
              <a:rPr lang="en-US" sz="900" dirty="0"/>
              <a:t>, </a:t>
            </a:r>
            <a:r>
              <a:rPr lang="en-US" sz="900" i="1" dirty="0"/>
              <a:t>Having a Jewish Wedding? A Guide for the Groom </a:t>
            </a:r>
            <a:r>
              <a:rPr lang="en-US" sz="900" dirty="0">
                <a:hlinkClick r:id="rId9"/>
              </a:rPr>
              <a:t>https://www.theknot.com/content/jewish-weddings-guide-for-the-groom</a:t>
            </a:r>
            <a:r>
              <a:rPr lang="en-US" sz="900" dirty="0"/>
              <a:t> [accessed 27th October 2018]</a:t>
            </a:r>
          </a:p>
          <a:p>
            <a:r>
              <a:rPr lang="en-US" sz="900" dirty="0"/>
              <a:t>Jewish Marriage </a:t>
            </a:r>
            <a:r>
              <a:rPr lang="en-US" sz="900" i="1" dirty="0"/>
              <a:t>Symbolism and Features – Jewish Marriage </a:t>
            </a:r>
            <a:r>
              <a:rPr lang="en-US" sz="900" i="1" dirty="0">
                <a:hlinkClick r:id="rId10"/>
              </a:rPr>
              <a:t>https://jewishmarriage-ritual.weebly.com/symbolism-and-features.html</a:t>
            </a:r>
            <a:r>
              <a:rPr lang="en-GB" sz="900" dirty="0">
                <a:hlinkClick r:id="rId10"/>
              </a:rPr>
              <a:t>#</a:t>
            </a:r>
            <a:r>
              <a:rPr lang="en-GB" sz="900" dirty="0"/>
              <a:t> [accessed 27</a:t>
            </a:r>
            <a:r>
              <a:rPr lang="en-GB" sz="900" baseline="30000" dirty="0"/>
              <a:t>th</a:t>
            </a:r>
            <a:r>
              <a:rPr lang="en-GB" sz="900" dirty="0"/>
              <a:t> October 2018]</a:t>
            </a:r>
          </a:p>
          <a:p>
            <a:r>
              <a:rPr lang="en-GB" sz="900" dirty="0"/>
              <a:t>Press. J</a:t>
            </a:r>
            <a:r>
              <a:rPr lang="en-US" sz="900" dirty="0"/>
              <a:t>, </a:t>
            </a:r>
            <a:r>
              <a:rPr lang="en-US" sz="900" i="1" dirty="0" err="1"/>
              <a:t>Nashim</a:t>
            </a:r>
            <a:r>
              <a:rPr lang="en-US" sz="900" i="1" dirty="0"/>
              <a:t>, </a:t>
            </a:r>
            <a:r>
              <a:rPr lang="en-US" sz="900" dirty="0"/>
              <a:t>Second Edition, New York 1963</a:t>
            </a:r>
          </a:p>
          <a:p>
            <a:r>
              <a:rPr lang="en-US" sz="900" dirty="0"/>
              <a:t>De Lange. N, </a:t>
            </a:r>
            <a:r>
              <a:rPr lang="en-US" sz="900" i="1" dirty="0"/>
              <a:t>An Introduction to Judaism, </a:t>
            </a:r>
            <a:r>
              <a:rPr lang="en-US" sz="900" dirty="0"/>
              <a:t>Cambridge, 2000</a:t>
            </a:r>
          </a:p>
          <a:p>
            <a:r>
              <a:rPr lang="en-US" sz="900" i="1" dirty="0"/>
              <a:t>Cohn. S.D, The Jewish faith, </a:t>
            </a:r>
            <a:r>
              <a:rPr lang="en-US" sz="900" dirty="0"/>
              <a:t>Great Britain 1993</a:t>
            </a:r>
          </a:p>
          <a:p>
            <a:r>
              <a:rPr lang="en-US" sz="900" dirty="0"/>
              <a:t>Lavinia, Cohn-</a:t>
            </a:r>
            <a:r>
              <a:rPr lang="en-US" sz="900" dirty="0" err="1"/>
              <a:t>Sherbok</a:t>
            </a:r>
            <a:r>
              <a:rPr lang="en-US" sz="900" dirty="0"/>
              <a:t>. D, </a:t>
            </a:r>
            <a:r>
              <a:rPr lang="en-US" sz="900" i="1" dirty="0"/>
              <a:t>A Short </a:t>
            </a:r>
            <a:r>
              <a:rPr lang="en-US" sz="900" i="1" dirty="0" err="1"/>
              <a:t>Introducton</a:t>
            </a:r>
            <a:r>
              <a:rPr lang="en-US" sz="900" i="1" dirty="0"/>
              <a:t> to Judaism</a:t>
            </a:r>
            <a:r>
              <a:rPr lang="en-US" sz="900" dirty="0"/>
              <a:t>, Finland 1997</a:t>
            </a:r>
          </a:p>
          <a:p>
            <a:r>
              <a:rPr lang="en-US" sz="900" dirty="0"/>
              <a:t>De Lange. N, </a:t>
            </a:r>
            <a:r>
              <a:rPr lang="en-US" sz="900" i="1" dirty="0"/>
              <a:t>Judaism</a:t>
            </a:r>
            <a:r>
              <a:rPr lang="en-US" sz="900" dirty="0"/>
              <a:t>, Oxford University Press, New York 1986</a:t>
            </a:r>
          </a:p>
          <a:p>
            <a:r>
              <a:rPr lang="en-US" sz="900" dirty="0"/>
              <a:t>Press. J, </a:t>
            </a:r>
            <a:r>
              <a:rPr lang="en-US" sz="900" i="1" dirty="0" err="1"/>
              <a:t>Moed</a:t>
            </a:r>
            <a:r>
              <a:rPr lang="en-US" sz="900" dirty="0"/>
              <a:t>, Second Edition, New York 1963</a:t>
            </a:r>
          </a:p>
          <a:p>
            <a:r>
              <a:rPr lang="en-US" sz="900" dirty="0" err="1"/>
              <a:t>Pess</a:t>
            </a:r>
            <a:r>
              <a:rPr lang="en-US" sz="900" dirty="0"/>
              <a:t>. J, </a:t>
            </a:r>
            <a:r>
              <a:rPr lang="en-US" sz="900" i="1" dirty="0" err="1"/>
              <a:t>Taharoth</a:t>
            </a:r>
            <a:r>
              <a:rPr lang="en-US" sz="900" i="1" dirty="0"/>
              <a:t>, </a:t>
            </a:r>
            <a:r>
              <a:rPr lang="en-US" sz="900" dirty="0"/>
              <a:t>Second Edition, New York 1964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56045C-3261-494E-8EC9-CD76F250E30B}"/>
              </a:ext>
            </a:extLst>
          </p:cNvPr>
          <p:cNvSpPr txBox="1"/>
          <p:nvPr/>
        </p:nvSpPr>
        <p:spPr>
          <a:xfrm>
            <a:off x="1884464" y="53231"/>
            <a:ext cx="1136337" cy="400110"/>
          </a:xfrm>
          <a:prstGeom prst="rect">
            <a:avLst/>
          </a:prstGeom>
          <a:noFill/>
          <a:effectLst>
            <a:glow>
              <a:schemeClr val="accent1">
                <a:lumMod val="20000"/>
                <a:lumOff val="80000"/>
              </a:schemeClr>
            </a:glow>
            <a:softEdge rad="0"/>
          </a:effectLst>
        </p:spPr>
        <p:txBody>
          <a:bodyPr wrap="none" rtlCol="0">
            <a:spAutoFit/>
          </a:bodyPr>
          <a:lstStyle/>
          <a:p>
            <a:r>
              <a:rPr lang="en-US" sz="2000" dirty="0"/>
              <a:t>Marriage</a:t>
            </a:r>
            <a:endParaRPr lang="en-US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C562AA-D6FE-2C41-89F6-D7B39D1D31AB}"/>
              </a:ext>
            </a:extLst>
          </p:cNvPr>
          <p:cNvSpPr txBox="1"/>
          <p:nvPr/>
        </p:nvSpPr>
        <p:spPr>
          <a:xfrm>
            <a:off x="2057512" y="579597"/>
            <a:ext cx="2806085" cy="1277273"/>
          </a:xfrm>
          <a:prstGeom prst="rect">
            <a:avLst/>
          </a:prstGeom>
          <a:solidFill>
            <a:schemeClr val="accent1">
              <a:lumMod val="75000"/>
              <a:alpha val="37000"/>
            </a:schemeClr>
          </a:solidFill>
          <a:effectLst>
            <a:glow>
              <a:schemeClr val="accent1">
                <a:lumMod val="20000"/>
                <a:lumOff val="80000"/>
              </a:schemeClr>
            </a:glow>
            <a:softEdge rad="25400"/>
          </a:effectLst>
        </p:spPr>
        <p:txBody>
          <a:bodyPr wrap="square" rtlCol="0">
            <a:spAutoFit/>
          </a:bodyPr>
          <a:lstStyle/>
          <a:p>
            <a:r>
              <a:rPr lang="en-US" sz="1100" dirty="0"/>
              <a:t>Orthodox</a:t>
            </a:r>
          </a:p>
          <a:p>
            <a:r>
              <a:rPr lang="en-US" sz="1100" dirty="0"/>
              <a:t>One of the most notable objects in a Jewish marriage is a Huppah</a:t>
            </a:r>
          </a:p>
          <a:p>
            <a:r>
              <a:rPr lang="en-US" sz="1100" dirty="0"/>
              <a:t>They will stand under the Huppah to represent their home When standing under the Huppah the must face East towards Jerusalem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7486A53-9893-BA4B-805A-78282E7E024A}"/>
              </a:ext>
            </a:extLst>
          </p:cNvPr>
          <p:cNvSpPr txBox="1"/>
          <p:nvPr/>
        </p:nvSpPr>
        <p:spPr>
          <a:xfrm>
            <a:off x="7302" y="5023672"/>
            <a:ext cx="2503504" cy="769441"/>
          </a:xfrm>
          <a:prstGeom prst="rect">
            <a:avLst/>
          </a:prstGeom>
          <a:solidFill>
            <a:schemeClr val="accent1">
              <a:lumMod val="75000"/>
              <a:alpha val="7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100" dirty="0"/>
              <a:t>Reform</a:t>
            </a:r>
          </a:p>
          <a:p>
            <a:r>
              <a:rPr lang="en-US" sz="1100" dirty="0"/>
              <a:t>The rings may vary but the man and woman get a ring to make the woman's role more equal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C8BD7B-47A7-4343-9362-718F6E1703FA}"/>
              </a:ext>
            </a:extLst>
          </p:cNvPr>
          <p:cNvSpPr txBox="1"/>
          <p:nvPr/>
        </p:nvSpPr>
        <p:spPr>
          <a:xfrm>
            <a:off x="8905987" y="62627"/>
            <a:ext cx="971997" cy="400110"/>
          </a:xfrm>
          <a:prstGeom prst="rect">
            <a:avLst/>
          </a:prstGeom>
          <a:noFill/>
          <a:effectLst>
            <a:softEdge rad="25400"/>
          </a:effectLst>
        </p:spPr>
        <p:txBody>
          <a:bodyPr wrap="none" rtlCol="0">
            <a:spAutoFit/>
          </a:bodyPr>
          <a:lstStyle/>
          <a:p>
            <a:r>
              <a:rPr lang="en-US" sz="2000" dirty="0"/>
              <a:t>Divorce</a:t>
            </a:r>
            <a:endParaRPr lang="en-US" sz="14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642D5AA-0FEF-FB40-AFAF-22AE30DFBFAC}"/>
              </a:ext>
            </a:extLst>
          </p:cNvPr>
          <p:cNvSpPr txBox="1"/>
          <p:nvPr/>
        </p:nvSpPr>
        <p:spPr>
          <a:xfrm>
            <a:off x="13856" y="3796457"/>
            <a:ext cx="3657600" cy="1107996"/>
          </a:xfrm>
          <a:prstGeom prst="rect">
            <a:avLst/>
          </a:prstGeom>
          <a:solidFill>
            <a:schemeClr val="accent1">
              <a:lumMod val="75000"/>
              <a:alpha val="7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100" dirty="0"/>
              <a:t>Orthodox Judaism will visit a mikvah on the day of a wedding to ritually purify themselves in preparation for the ceremony, this is historically sig as it is sill widely practiced today. In </a:t>
            </a:r>
            <a:r>
              <a:rPr lang="en-US" sz="1100" dirty="0" err="1"/>
              <a:t>otrhodox</a:t>
            </a:r>
            <a:r>
              <a:rPr lang="en-US" sz="1100" dirty="0"/>
              <a:t> and Hasidic communities.</a:t>
            </a:r>
          </a:p>
          <a:p>
            <a:r>
              <a:rPr lang="en-US" sz="1100" dirty="0"/>
              <a:t>However in reform Judaism most synagogues don’t don’t have a mikvah so they wouldn’t practice it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42713E1-775E-5F4F-8F15-DA95675242F5}"/>
              </a:ext>
            </a:extLst>
          </p:cNvPr>
          <p:cNvSpPr txBox="1"/>
          <p:nvPr/>
        </p:nvSpPr>
        <p:spPr>
          <a:xfrm>
            <a:off x="7574" y="2963753"/>
            <a:ext cx="4903745" cy="769441"/>
          </a:xfrm>
          <a:prstGeom prst="rect">
            <a:avLst/>
          </a:prstGeom>
          <a:solidFill>
            <a:schemeClr val="accent1">
              <a:lumMod val="75000"/>
              <a:alpha val="7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100" dirty="0"/>
              <a:t>A wedding ring will be plain continuous gold with no holes to represent the infinite line of their relationship.</a:t>
            </a:r>
          </a:p>
          <a:p>
            <a:r>
              <a:rPr lang="en-US" sz="1100" dirty="0"/>
              <a:t>The holes would represent holes or conflict in the relationship.</a:t>
            </a:r>
          </a:p>
          <a:p>
            <a:r>
              <a:rPr lang="en-US" sz="1100" dirty="0"/>
              <a:t>Only the man receives a ring in the ceremony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9755F9A-B02A-C340-92C7-2AFDC070ACB4}"/>
              </a:ext>
            </a:extLst>
          </p:cNvPr>
          <p:cNvSpPr txBox="1"/>
          <p:nvPr/>
        </p:nvSpPr>
        <p:spPr>
          <a:xfrm>
            <a:off x="7301" y="5857893"/>
            <a:ext cx="4086431" cy="600164"/>
          </a:xfrm>
          <a:prstGeom prst="rect">
            <a:avLst/>
          </a:prstGeom>
          <a:solidFill>
            <a:schemeClr val="accent1">
              <a:lumMod val="75000"/>
              <a:alpha val="7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100" dirty="0"/>
              <a:t>Bridal gown has to be ankle length, a high neckline, have long sleeves and must cover their shoulders.</a:t>
            </a:r>
          </a:p>
          <a:p>
            <a:r>
              <a:rPr lang="en-US" sz="1100" dirty="0"/>
              <a:t>The bridge must wear a veil.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1CF3101-EC87-C043-B457-ED8A2F25200A}"/>
              </a:ext>
            </a:extLst>
          </p:cNvPr>
          <p:cNvSpPr txBox="1"/>
          <p:nvPr/>
        </p:nvSpPr>
        <p:spPr>
          <a:xfrm>
            <a:off x="7301" y="2457503"/>
            <a:ext cx="2420294" cy="430887"/>
          </a:xfrm>
          <a:prstGeom prst="rect">
            <a:avLst/>
          </a:prstGeom>
          <a:solidFill>
            <a:schemeClr val="accent1">
              <a:lumMod val="75000"/>
              <a:alpha val="7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100" dirty="0"/>
              <a:t>Wedding dresses vary depending one synagogue they are in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998908B-AA64-9A40-9687-CFD8A21E4600}"/>
              </a:ext>
            </a:extLst>
          </p:cNvPr>
          <p:cNvSpPr txBox="1"/>
          <p:nvPr/>
        </p:nvSpPr>
        <p:spPr>
          <a:xfrm>
            <a:off x="5185431" y="681894"/>
            <a:ext cx="2023483" cy="600164"/>
          </a:xfrm>
          <a:prstGeom prst="rect">
            <a:avLst/>
          </a:prstGeom>
          <a:solidFill>
            <a:schemeClr val="accent1">
              <a:lumMod val="75000"/>
              <a:alpha val="7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100" dirty="0"/>
              <a:t>Divorce in ancient Judaism was always the man giving the divorce to his wife.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268AA77-0483-254C-9DAE-51E84AD8E14A}"/>
              </a:ext>
            </a:extLst>
          </p:cNvPr>
          <p:cNvSpPr txBox="1"/>
          <p:nvPr/>
        </p:nvSpPr>
        <p:spPr>
          <a:xfrm>
            <a:off x="8013675" y="1789278"/>
            <a:ext cx="2329359" cy="769441"/>
          </a:xfrm>
          <a:prstGeom prst="rect">
            <a:avLst/>
          </a:prstGeom>
          <a:solidFill>
            <a:schemeClr val="accent1">
              <a:lumMod val="75000"/>
              <a:alpha val="7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100" dirty="0"/>
              <a:t>It is not encouraged but Jewish people do understand that sometimes there is no other alternative. 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BAD8754-5FCD-444B-9241-B77A0CA6A1CB}"/>
              </a:ext>
            </a:extLst>
          </p:cNvPr>
          <p:cNvSpPr txBox="1"/>
          <p:nvPr/>
        </p:nvSpPr>
        <p:spPr>
          <a:xfrm>
            <a:off x="7999641" y="2592167"/>
            <a:ext cx="2344230" cy="600164"/>
          </a:xfrm>
          <a:prstGeom prst="rect">
            <a:avLst/>
          </a:prstGeom>
          <a:solidFill>
            <a:schemeClr val="accent1">
              <a:lumMod val="75000"/>
              <a:alpha val="7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100" dirty="0"/>
              <a:t>A man cannot divorce his wife without reason. Adultery is grounds for divorce. 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3E748019-A98A-D44A-B72A-49979207DF1F}"/>
              </a:ext>
            </a:extLst>
          </p:cNvPr>
          <p:cNvSpPr txBox="1"/>
          <p:nvPr/>
        </p:nvSpPr>
        <p:spPr>
          <a:xfrm>
            <a:off x="5772743" y="4822066"/>
            <a:ext cx="2971487" cy="430887"/>
          </a:xfrm>
          <a:prstGeom prst="rect">
            <a:avLst/>
          </a:prstGeom>
          <a:solidFill>
            <a:schemeClr val="accent1">
              <a:lumMod val="75000"/>
              <a:alpha val="7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100" dirty="0"/>
              <a:t>When a man divorces his wife he must pay the bride price.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7BD76554-6950-9643-A48E-2771BB694DB4}"/>
              </a:ext>
            </a:extLst>
          </p:cNvPr>
          <p:cNvSpPr txBox="1"/>
          <p:nvPr/>
        </p:nvSpPr>
        <p:spPr>
          <a:xfrm>
            <a:off x="8025887" y="444509"/>
            <a:ext cx="2329359" cy="1277273"/>
          </a:xfrm>
          <a:prstGeom prst="rect">
            <a:avLst/>
          </a:prstGeom>
          <a:solidFill>
            <a:schemeClr val="accent1">
              <a:lumMod val="75000"/>
              <a:alpha val="7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100" dirty="0"/>
              <a:t>To have a divorce the wife must receive a get from the man. A get is a document written by a scribe in Torah script with a special quill. It is composed of 12 lines. Orthodox and conservative Judaism still use gets today but reform Judaism doesn’t.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13A2D78B-7565-894C-A2FB-4539EE8AAD74}"/>
              </a:ext>
            </a:extLst>
          </p:cNvPr>
          <p:cNvSpPr txBox="1"/>
          <p:nvPr/>
        </p:nvSpPr>
        <p:spPr>
          <a:xfrm>
            <a:off x="8999478" y="3445797"/>
            <a:ext cx="3192522" cy="600164"/>
          </a:xfrm>
          <a:prstGeom prst="rect">
            <a:avLst/>
          </a:prstGeom>
          <a:solidFill>
            <a:schemeClr val="accent1">
              <a:lumMod val="75000"/>
              <a:alpha val="7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100" dirty="0"/>
              <a:t>Women whose husbands refuse to give a get will be known as an </a:t>
            </a:r>
            <a:r>
              <a:rPr lang="en-US" sz="1100" dirty="0" err="1"/>
              <a:t>agundah</a:t>
            </a:r>
            <a:r>
              <a:rPr lang="en-US" sz="1100" dirty="0"/>
              <a:t> (meaning chained woman) who is neither married nor divorced 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8C2DCBF4-B06F-634A-8D9B-57B2309263AA}"/>
              </a:ext>
            </a:extLst>
          </p:cNvPr>
          <p:cNvSpPr txBox="1"/>
          <p:nvPr/>
        </p:nvSpPr>
        <p:spPr>
          <a:xfrm>
            <a:off x="8963987" y="4062034"/>
            <a:ext cx="3221864" cy="600164"/>
          </a:xfrm>
          <a:prstGeom prst="rect">
            <a:avLst/>
          </a:prstGeom>
          <a:solidFill>
            <a:schemeClr val="accent1">
              <a:lumMod val="75000"/>
              <a:alpha val="7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100" dirty="0"/>
              <a:t>In reform Judaism they perform a ceremony called the Ritual of Release in which they allow a spiritual setting for the divorce.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A58B73B-2747-BE4E-BBBF-2D492FC72D5D}"/>
              </a:ext>
            </a:extLst>
          </p:cNvPr>
          <p:cNvSpPr txBox="1"/>
          <p:nvPr/>
        </p:nvSpPr>
        <p:spPr>
          <a:xfrm>
            <a:off x="-34958" y="1952795"/>
            <a:ext cx="396349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/>
              <a:t>Fig 1, breaking of the glass, http://</a:t>
            </a:r>
            <a:r>
              <a:rPr lang="en-US" sz="1000" dirty="0" err="1"/>
              <a:t>www.bethshechinah.com</a:t>
            </a:r>
            <a:r>
              <a:rPr lang="en-US" sz="1000" dirty="0"/>
              <a:t>/2014/02/27/a-messianic-understanding-of-marriage/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0C457631-AD0E-F247-A95D-85CA9345B4F3}"/>
              </a:ext>
            </a:extLst>
          </p:cNvPr>
          <p:cNvSpPr txBox="1"/>
          <p:nvPr/>
        </p:nvSpPr>
        <p:spPr>
          <a:xfrm>
            <a:off x="3685524" y="4597572"/>
            <a:ext cx="446308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/>
              <a:t>Fig 3. Jewish wedding,  </a:t>
            </a:r>
            <a:r>
              <a:rPr lang="en-US" sz="1000" dirty="0" err="1"/>
              <a:t>tps</a:t>
            </a:r>
            <a:r>
              <a:rPr lang="en-US" sz="1000" dirty="0"/>
              <a:t>://</a:t>
            </a:r>
            <a:r>
              <a:rPr lang="en-US" sz="1000" dirty="0" err="1"/>
              <a:t>learnreligions-sophiewehr.weebly.com</a:t>
            </a:r>
            <a:r>
              <a:rPr lang="en-US" sz="1000" dirty="0"/>
              <a:t>/</a:t>
            </a:r>
            <a:r>
              <a:rPr lang="en-US" sz="1000" dirty="0" err="1"/>
              <a:t>judaism.html</a:t>
            </a:r>
            <a:endParaRPr lang="en-US" sz="1000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9811FF32-5886-E140-8147-50F8018DA197}"/>
              </a:ext>
            </a:extLst>
          </p:cNvPr>
          <p:cNvSpPr txBox="1"/>
          <p:nvPr/>
        </p:nvSpPr>
        <p:spPr>
          <a:xfrm>
            <a:off x="10434744" y="2728977"/>
            <a:ext cx="17860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/>
              <a:t>Fig 5, the Jewish document of </a:t>
            </a:r>
            <a:r>
              <a:rPr lang="en-US" sz="1000" dirty="0" err="1"/>
              <a:t>divorce,http</a:t>
            </a:r>
            <a:r>
              <a:rPr lang="en-US" sz="1000" dirty="0"/>
              <a:t>://</a:t>
            </a:r>
            <a:r>
              <a:rPr lang="en-US" sz="1000" dirty="0" err="1"/>
              <a:t>www.sigsart.com</a:t>
            </a:r>
            <a:r>
              <a:rPr lang="en-US" sz="1000" dirty="0"/>
              <a:t>/the-ketubah-your-illustrated-wedding-contract/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E7BEB43E-5907-C644-A4C2-953DBB43E192}"/>
              </a:ext>
            </a:extLst>
          </p:cNvPr>
          <p:cNvSpPr txBox="1"/>
          <p:nvPr/>
        </p:nvSpPr>
        <p:spPr>
          <a:xfrm>
            <a:off x="90432" y="6463842"/>
            <a:ext cx="44474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/>
              <a:t>Fig 2. The ketubah  http://</a:t>
            </a:r>
            <a:r>
              <a:rPr lang="en-US" sz="1000" dirty="0" err="1"/>
              <a:t>www.sigsart.com</a:t>
            </a:r>
            <a:r>
              <a:rPr lang="en-US" sz="1000" dirty="0"/>
              <a:t>/the-ketubah-your-illustrated-wedding-contract/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97ADFC4-4770-234D-8340-960CE1D224F0}"/>
              </a:ext>
            </a:extLst>
          </p:cNvPr>
          <p:cNvSpPr txBox="1"/>
          <p:nvPr/>
        </p:nvSpPr>
        <p:spPr>
          <a:xfrm>
            <a:off x="5821274" y="6444123"/>
            <a:ext cx="32495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/>
              <a:t>Fig 4. Hasidic Wedding https://</a:t>
            </a:r>
            <a:r>
              <a:rPr lang="en-US" sz="1000" dirty="0" err="1"/>
              <a:t>www.pinterest.com</a:t>
            </a:r>
            <a:r>
              <a:rPr lang="en-US" sz="1000" dirty="0"/>
              <a:t>/pin/17592254779055720/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780670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9943</TotalTime>
  <Words>607</Words>
  <Application>Microsoft Macintosh PowerPoint</Application>
  <PresentationFormat>Widescreen</PresentationFormat>
  <Paragraphs>41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Patrick</dc:creator>
  <cp:lastModifiedBy>Tia Carson-davies (1801650)</cp:lastModifiedBy>
  <cp:revision>86</cp:revision>
  <dcterms:created xsi:type="dcterms:W3CDTF">2013-07-15T20:26:40Z</dcterms:created>
  <dcterms:modified xsi:type="dcterms:W3CDTF">2018-10-29T23:48:29Z</dcterms:modified>
</cp:coreProperties>
</file>