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56" r:id="rId3"/>
    <p:sldId id="273" r:id="rId4"/>
    <p:sldId id="272" r:id="rId5"/>
    <p:sldId id="276" r:id="rId6"/>
    <p:sldId id="271" r:id="rId7"/>
    <p:sldId id="27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2283" autoAdjust="0"/>
  </p:normalViewPr>
  <p:slideViewPr>
    <p:cSldViewPr snapToGrid="0">
      <p:cViewPr>
        <p:scale>
          <a:sx n="90" d="100"/>
          <a:sy n="90" d="100"/>
        </p:scale>
        <p:origin x="66" y="-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68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799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9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599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03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220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16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3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38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81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150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335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833116BB-E5F3-4B36-950E-A82366459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526" y="914400"/>
            <a:ext cx="4119560" cy="4119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3A7B6A-86BE-4192-B2CA-4AA916F54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4452" y="790900"/>
            <a:ext cx="5289177" cy="2727367"/>
          </a:xfrm>
        </p:spPr>
        <p:txBody>
          <a:bodyPr>
            <a:normAutofit/>
          </a:bodyPr>
          <a:lstStyle/>
          <a:p>
            <a:pPr algn="l"/>
            <a:r>
              <a:rPr lang="en-GB" sz="6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Psychology for Health and Social Care</a:t>
            </a:r>
            <a:endParaRPr lang="en-GB" sz="6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D8F9C4-43EE-472D-A74E-65CA2B6A9F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4452" y="3809999"/>
            <a:ext cx="3939990" cy="1111625"/>
          </a:xfrm>
        </p:spPr>
        <p:txBody>
          <a:bodyPr>
            <a:normAutofit/>
          </a:bodyPr>
          <a:lstStyle/>
          <a:p>
            <a:pPr algn="l"/>
            <a:endParaRPr lang="en-GB" sz="1100" b="1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/>
            <a:endParaRPr lang="en-GB" sz="1100" b="1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/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code: 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BMHP4019_BIRM</a:t>
            </a:r>
            <a:b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 Name:  </a:t>
            </a:r>
            <a:r>
              <a:rPr lang="en-GB" sz="1100" b="1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Dushika</a:t>
            </a:r>
            <a:r>
              <a:rPr lang="en-GB" sz="1100" b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100" b="1" err="1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Soundararajan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688011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B8810E6-DD5C-4959-8DF9-B04E6AAA60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1" y="3047999"/>
            <a:ext cx="6095999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effectLst/>
            </a:endParaRPr>
          </a:p>
        </p:txBody>
      </p:sp>
      <p:pic>
        <p:nvPicPr>
          <p:cNvPr id="4" name="Picture 3" descr="A teddy bear">
            <a:extLst>
              <a:ext uri="{FF2B5EF4-FFF2-40B4-BE49-F238E27FC236}">
                <a16:creationId xmlns:a16="http://schemas.microsoft.com/office/drawing/2014/main" id="{28D3003C-9CB9-4463-A6D8-9A49123346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85" r="3215" b="-1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0232693-0DE1-43A9-8771-34C0AE8194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187473"/>
              </p:ext>
            </p:extLst>
          </p:nvPr>
        </p:nvGraphicFramePr>
        <p:xfrm>
          <a:off x="4890976" y="985481"/>
          <a:ext cx="6655981" cy="1372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55981">
                  <a:extLst>
                    <a:ext uri="{9D8B030D-6E8A-4147-A177-3AD203B41FA5}">
                      <a16:colId xmlns:a16="http://schemas.microsoft.com/office/drawing/2014/main" val="2175839770"/>
                    </a:ext>
                  </a:extLst>
                </a:gridCol>
              </a:tblGrid>
              <a:tr h="137266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child’s experience between the ages of 0 – 5 years can affect the rest of their lives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649462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2937086-5828-4247-8096-6B074D9A80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914339"/>
              </p:ext>
            </p:extLst>
          </p:nvPr>
        </p:nvGraphicFramePr>
        <p:xfrm>
          <a:off x="4853172" y="4499858"/>
          <a:ext cx="6576828" cy="1372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6828">
                  <a:extLst>
                    <a:ext uri="{9D8B030D-6E8A-4147-A177-3AD203B41FA5}">
                      <a16:colId xmlns:a16="http://schemas.microsoft.com/office/drawing/2014/main" val="759095790"/>
                    </a:ext>
                  </a:extLst>
                </a:gridCol>
              </a:tblGrid>
              <a:tr h="6863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effectLst/>
                        </a:rPr>
                        <a:t>Student name:</a:t>
                      </a:r>
                      <a:r>
                        <a:rPr lang="en-US" b="1" dirty="0"/>
                        <a:t> Susan Ajmad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991293"/>
                  </a:ext>
                </a:extLst>
              </a:tr>
              <a:tr h="6863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Student ID number: 2017032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686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600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F1ADB88-8FDB-4C96-BDA6-91935ADA6C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621804"/>
              </p:ext>
            </p:extLst>
          </p:nvPr>
        </p:nvGraphicFramePr>
        <p:xfrm>
          <a:off x="2032000" y="719665"/>
          <a:ext cx="8128000" cy="864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17080963"/>
                    </a:ext>
                  </a:extLst>
                </a:gridCol>
              </a:tblGrid>
              <a:tr h="864585">
                <a:tc>
                  <a:txBody>
                    <a:bodyPr/>
                    <a:lstStyle/>
                    <a:p>
                      <a:pPr algn="ctr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Introduction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2038990"/>
                  </a:ext>
                </a:extLst>
              </a:tr>
            </a:tbl>
          </a:graphicData>
        </a:graphic>
      </p:graphicFrame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755211B-79D6-4603-9A87-8455BEB7D5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190599"/>
              </p:ext>
            </p:extLst>
          </p:nvPr>
        </p:nvGraphicFramePr>
        <p:xfrm>
          <a:off x="2032000" y="1924493"/>
          <a:ext cx="8128000" cy="3979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511467832"/>
                    </a:ext>
                  </a:extLst>
                </a:gridCol>
              </a:tblGrid>
              <a:tr h="994981">
                <a:tc>
                  <a:txBody>
                    <a:bodyPr/>
                    <a:lstStyle/>
                    <a:p>
                      <a:pPr indent="-228600" algn="l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Psychological theories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42649"/>
                  </a:ext>
                </a:extLst>
              </a:tr>
              <a:tr h="994981">
                <a:tc>
                  <a:txBody>
                    <a:bodyPr/>
                    <a:lstStyle/>
                    <a:p>
                      <a:pPr indent="-228600" algn="l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Piaget’s theory of cognitive development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4490439"/>
                  </a:ext>
                </a:extLst>
              </a:tr>
              <a:tr h="994981">
                <a:tc>
                  <a:txBody>
                    <a:bodyPr/>
                    <a:lstStyle/>
                    <a:p>
                      <a:pPr indent="-228600" algn="l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Erikson’s theory of lifespan development.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568255"/>
                  </a:ext>
                </a:extLst>
              </a:tr>
              <a:tr h="994981">
                <a:tc>
                  <a:txBody>
                    <a:bodyPr/>
                    <a:lstStyle/>
                    <a:p>
                      <a:pPr indent="-228600" algn="l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How a parent can support their child’s development.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7624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4114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A544468-A5CE-4901-9CBD-E5CCEE18AB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243423"/>
              </p:ext>
            </p:extLst>
          </p:nvPr>
        </p:nvGraphicFramePr>
        <p:xfrm>
          <a:off x="701749" y="265814"/>
          <a:ext cx="10196621" cy="728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96621">
                  <a:extLst>
                    <a:ext uri="{9D8B030D-6E8A-4147-A177-3AD203B41FA5}">
                      <a16:colId xmlns:a16="http://schemas.microsoft.com/office/drawing/2014/main" val="1800174701"/>
                    </a:ext>
                  </a:extLst>
                </a:gridCol>
              </a:tblGrid>
              <a:tr h="72809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Psychological theories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5993061"/>
                  </a:ext>
                </a:extLst>
              </a:tr>
            </a:tbl>
          </a:graphicData>
        </a:graphic>
      </p:graphicFrame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A75733C9-ADB1-4D92-A22E-CAC5CDEC3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2668603"/>
              </p:ext>
            </p:extLst>
          </p:nvPr>
        </p:nvGraphicFramePr>
        <p:xfrm>
          <a:off x="701748" y="1148316"/>
          <a:ext cx="10196623" cy="47014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8210">
                  <a:extLst>
                    <a:ext uri="{9D8B030D-6E8A-4147-A177-3AD203B41FA5}">
                      <a16:colId xmlns:a16="http://schemas.microsoft.com/office/drawing/2014/main" val="3110386682"/>
                    </a:ext>
                  </a:extLst>
                </a:gridCol>
                <a:gridCol w="5078413">
                  <a:extLst>
                    <a:ext uri="{9D8B030D-6E8A-4147-A177-3AD203B41FA5}">
                      <a16:colId xmlns:a16="http://schemas.microsoft.com/office/drawing/2014/main" val="565464495"/>
                    </a:ext>
                  </a:extLst>
                </a:gridCol>
              </a:tblGrid>
              <a:tr h="6804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Piaget’s theory of cognitive development.</a:t>
                      </a:r>
                      <a:endParaRPr lang="en-GB" sz="2000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Erikson’s theory of lifespan development.</a:t>
                      </a:r>
                      <a:endParaRPr lang="en-GB" sz="2000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3019021"/>
                  </a:ext>
                </a:extLst>
              </a:tr>
              <a:tr h="369556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101755"/>
                  </a:ext>
                </a:extLst>
              </a:tr>
            </a:tbl>
          </a:graphicData>
        </a:graphic>
      </p:graphicFrame>
      <p:pic>
        <p:nvPicPr>
          <p:cNvPr id="15" name="Content Placeholder 6" descr="See the source image">
            <a:extLst>
              <a:ext uri="{FF2B5EF4-FFF2-40B4-BE49-F238E27FC236}">
                <a16:creationId xmlns:a16="http://schemas.microsoft.com/office/drawing/2014/main" id="{49B5FF4A-7129-4F5E-BFE1-9B7CCD5DD4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130" y="2286000"/>
            <a:ext cx="4590312" cy="3065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D5904EE0-2862-4AAB-B863-0A140142F5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2411" y="2286000"/>
            <a:ext cx="4911246" cy="3065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13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916DD7F-FACB-422D-833B-9D0693CDF2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617087"/>
              </p:ext>
            </p:extLst>
          </p:nvPr>
        </p:nvGraphicFramePr>
        <p:xfrm>
          <a:off x="1031358" y="677134"/>
          <a:ext cx="1037737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77376">
                  <a:extLst>
                    <a:ext uri="{9D8B030D-6E8A-4147-A177-3AD203B41FA5}">
                      <a16:colId xmlns:a16="http://schemas.microsoft.com/office/drawing/2014/main" val="3149767136"/>
                    </a:ext>
                  </a:extLst>
                </a:gridCol>
              </a:tblGrid>
              <a:tr h="52434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Piaget’s theory of cognitive development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6890129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153FEBC-4B59-4F42-8DF9-88A91F63C6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0719892"/>
              </p:ext>
            </p:extLst>
          </p:nvPr>
        </p:nvGraphicFramePr>
        <p:xfrm>
          <a:off x="956929" y="1772290"/>
          <a:ext cx="10451805" cy="3711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3750">
                  <a:extLst>
                    <a:ext uri="{9D8B030D-6E8A-4147-A177-3AD203B41FA5}">
                      <a16:colId xmlns:a16="http://schemas.microsoft.com/office/drawing/2014/main" val="3577479894"/>
                    </a:ext>
                  </a:extLst>
                </a:gridCol>
                <a:gridCol w="5178055">
                  <a:extLst>
                    <a:ext uri="{9D8B030D-6E8A-4147-A177-3AD203B41FA5}">
                      <a16:colId xmlns:a16="http://schemas.microsoft.com/office/drawing/2014/main" val="3703299065"/>
                    </a:ext>
                  </a:extLst>
                </a:gridCol>
              </a:tblGrid>
              <a:tr h="76638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Sensorimotor stage: 0-2year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Preoperational Stage 2-7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6294757"/>
                  </a:ext>
                </a:extLst>
              </a:tr>
              <a:tr h="7663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infant learns about the world.</a:t>
                      </a:r>
                    </a:p>
                  </a:txBody>
                  <a:tcPr marL="103156" marR="103156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During this stage, young children can think about things symbolically. </a:t>
                      </a:r>
                    </a:p>
                  </a:txBody>
                  <a:tcPr marL="103664" marR="103664"/>
                </a:tc>
                <a:extLst>
                  <a:ext uri="{0D108BD9-81ED-4DB2-BD59-A6C34878D82A}">
                    <a16:rowId xmlns:a16="http://schemas.microsoft.com/office/drawing/2014/main" val="4279860280"/>
                  </a:ext>
                </a:extLst>
              </a:tr>
              <a:tr h="766381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During the sensorimotor stage a range of cognitive abilities develop.</a:t>
                      </a:r>
                    </a:p>
                  </a:txBody>
                  <a:tcPr marL="103156" marR="103156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problem solving.</a:t>
                      </a:r>
                    </a:p>
                  </a:txBody>
                  <a:tcPr marL="103664" marR="103664"/>
                </a:tc>
                <a:extLst>
                  <a:ext uri="{0D108BD9-81ED-4DB2-BD59-A6C34878D82A}">
                    <a16:rowId xmlns:a16="http://schemas.microsoft.com/office/drawing/2014/main" val="4202276961"/>
                  </a:ext>
                </a:extLst>
              </a:tr>
              <a:tr h="766381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 Can Parents Do to help developing sensorimotor skills?</a:t>
                      </a:r>
                    </a:p>
                  </a:txBody>
                  <a:tcPr marL="103156" marR="103156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Infants at this stage also demonstrate animism. </a:t>
                      </a: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3664" marR="103664"/>
                </a:tc>
                <a:extLst>
                  <a:ext uri="{0D108BD9-81ED-4DB2-BD59-A6C34878D82A}">
                    <a16:rowId xmlns:a16="http://schemas.microsoft.com/office/drawing/2014/main" val="680964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15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0E21F1E-E537-45D0-AED8-F07E6725E6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516554"/>
              </p:ext>
            </p:extLst>
          </p:nvPr>
        </p:nvGraphicFramePr>
        <p:xfrm>
          <a:off x="1076447" y="172995"/>
          <a:ext cx="9734307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34307">
                  <a:extLst>
                    <a:ext uri="{9D8B030D-6E8A-4147-A177-3AD203B41FA5}">
                      <a16:colId xmlns:a16="http://schemas.microsoft.com/office/drawing/2014/main" val="3192146200"/>
                    </a:ext>
                  </a:extLst>
                </a:gridCol>
              </a:tblGrid>
              <a:tr h="67962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Erikson’s theory of lifespan development.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064910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898D651-ECBB-43E0-BB80-89491D6EB9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72023"/>
              </p:ext>
            </p:extLst>
          </p:nvPr>
        </p:nvGraphicFramePr>
        <p:xfrm>
          <a:off x="1076447" y="1297459"/>
          <a:ext cx="9734307" cy="51325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4769">
                  <a:extLst>
                    <a:ext uri="{9D8B030D-6E8A-4147-A177-3AD203B41FA5}">
                      <a16:colId xmlns:a16="http://schemas.microsoft.com/office/drawing/2014/main" val="4223677012"/>
                    </a:ext>
                  </a:extLst>
                </a:gridCol>
                <a:gridCol w="3244769">
                  <a:extLst>
                    <a:ext uri="{9D8B030D-6E8A-4147-A177-3AD203B41FA5}">
                      <a16:colId xmlns:a16="http://schemas.microsoft.com/office/drawing/2014/main" val="3693347561"/>
                    </a:ext>
                  </a:extLst>
                </a:gridCol>
                <a:gridCol w="3244769">
                  <a:extLst>
                    <a:ext uri="{9D8B030D-6E8A-4147-A177-3AD203B41FA5}">
                      <a16:colId xmlns:a16="http://schemas.microsoft.com/office/drawing/2014/main" val="2282405891"/>
                    </a:ext>
                  </a:extLst>
                </a:gridCol>
              </a:tblGrid>
              <a:tr h="1232117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2000" b="1" kern="12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Trust Vs mistrust (Hope) age: 0-18 month: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2000" b="1" kern="12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Autonomy Vs Shame and Doubt (Will). Age 18 month – 3 years.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rgbClr val="C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Initiative Vs Guilt, (Purpose)age 3-5 years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160670"/>
                  </a:ext>
                </a:extLst>
              </a:tr>
              <a:tr h="16084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During this, the infant is unsure about the world in where they live.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Children at this stage focus more on improving a sense of control over skills.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During the initiative versus guilt stage. The child will assert themselves more often.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519009"/>
                  </a:ext>
                </a:extLst>
              </a:tr>
              <a:tr h="110059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If these are not met, mistrust may develop. </a:t>
                      </a: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Success in this stage will lead to the virtue of will.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Central to this stage is play skills.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000050"/>
                  </a:ext>
                </a:extLst>
              </a:tr>
              <a:tr h="11003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What Can Parents Do to Encourage a Sense of Control?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354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432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E4A9084-2A90-49B8-B4C2-162FD3F4A6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686837"/>
              </p:ext>
            </p:extLst>
          </p:nvPr>
        </p:nvGraphicFramePr>
        <p:xfrm>
          <a:off x="1222745" y="719666"/>
          <a:ext cx="8937256" cy="50219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37256">
                  <a:extLst>
                    <a:ext uri="{9D8B030D-6E8A-4147-A177-3AD203B41FA5}">
                      <a16:colId xmlns:a16="http://schemas.microsoft.com/office/drawing/2014/main" val="2636374502"/>
                    </a:ext>
                  </a:extLst>
                </a:gridCol>
              </a:tblGrid>
              <a:tr h="120372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a parent can support their child’s development.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297326"/>
                  </a:ext>
                </a:extLst>
              </a:tr>
              <a:tr h="381819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362612"/>
                  </a:ext>
                </a:extLst>
              </a:tr>
            </a:tbl>
          </a:graphicData>
        </a:graphic>
      </p:graphicFrame>
      <p:pic>
        <p:nvPicPr>
          <p:cNvPr id="3" name="Content Placeholder 6" descr="A picture containing text, sign, screenshot&#10;&#10;Description automatically generated">
            <a:extLst>
              <a:ext uri="{FF2B5EF4-FFF2-40B4-BE49-F238E27FC236}">
                <a16:creationId xmlns:a16="http://schemas.microsoft.com/office/drawing/2014/main" id="{8DA6007B-94D8-4508-91D4-379F7F42B0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698" y="2131828"/>
            <a:ext cx="7910623" cy="331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537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486</TotalTime>
  <Words>288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Verdana</vt:lpstr>
      <vt:lpstr>Office Theme</vt:lpstr>
      <vt:lpstr>Psychology for Health and Social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child’s experience between the ages of 0 – 5 years can affect the rest of their lives”</dc:title>
  <dc:creator>Susan Ajmad</dc:creator>
  <cp:lastModifiedBy>Susan Ajmad</cp:lastModifiedBy>
  <cp:revision>8</cp:revision>
  <dcterms:created xsi:type="dcterms:W3CDTF">2021-10-18T11:44:22Z</dcterms:created>
  <dcterms:modified xsi:type="dcterms:W3CDTF">2021-10-24T14:21:09Z</dcterms:modified>
</cp:coreProperties>
</file>