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60"/>
  </p:normalViewPr>
  <p:slideViewPr>
    <p:cSldViewPr snapToGrid="0">
      <p:cViewPr varScale="1">
        <p:scale>
          <a:sx n="67" d="100"/>
          <a:sy n="67" d="100"/>
        </p:scale>
        <p:origin x="52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08FE6C-1D63-4C37-A788-DA32143139E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75113E8-09C7-4372-B41C-BCCA3D45B7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Training is the opportunity to develop skills further for all employees.  </a:t>
          </a:r>
          <a:endParaRPr lang="en-US"/>
        </a:p>
      </dgm:t>
    </dgm:pt>
    <dgm:pt modelId="{8D1E210D-E707-486A-910E-940629A2B810}" type="parTrans" cxnId="{1214F009-3F78-48A8-9BC3-1A8F0101D36A}">
      <dgm:prSet/>
      <dgm:spPr/>
      <dgm:t>
        <a:bodyPr/>
        <a:lstStyle/>
        <a:p>
          <a:endParaRPr lang="en-US"/>
        </a:p>
      </dgm:t>
    </dgm:pt>
    <dgm:pt modelId="{7D9F1BCF-FBA0-413E-97DA-002C64C1805D}" type="sibTrans" cxnId="{1214F009-3F78-48A8-9BC3-1A8F0101D36A}">
      <dgm:prSet/>
      <dgm:spPr/>
      <dgm:t>
        <a:bodyPr/>
        <a:lstStyle/>
        <a:p>
          <a:endParaRPr lang="en-US"/>
        </a:p>
      </dgm:t>
    </dgm:pt>
    <dgm:pt modelId="{E6D630E4-B48A-418A-B8E5-9E48634742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Performance is improved as the employee will have a greater understanding of responsibilities and job role that will then build confidence.</a:t>
          </a:r>
          <a:endParaRPr lang="en-US"/>
        </a:p>
      </dgm:t>
    </dgm:pt>
    <dgm:pt modelId="{B8206E68-DDB6-4E31-9433-5E2B621DB42F}" type="parTrans" cxnId="{DA5D0F36-3D24-4576-83D0-E47FAA4F0F83}">
      <dgm:prSet/>
      <dgm:spPr/>
      <dgm:t>
        <a:bodyPr/>
        <a:lstStyle/>
        <a:p>
          <a:endParaRPr lang="en-US"/>
        </a:p>
      </dgm:t>
    </dgm:pt>
    <dgm:pt modelId="{C0D2B77E-7FBF-4B0C-948A-40188A00383C}" type="sibTrans" cxnId="{DA5D0F36-3D24-4576-83D0-E47FAA4F0F83}">
      <dgm:prSet/>
      <dgm:spPr/>
      <dgm:t>
        <a:bodyPr/>
        <a:lstStyle/>
        <a:p>
          <a:endParaRPr lang="en-US"/>
        </a:p>
      </dgm:t>
    </dgm:pt>
    <dgm:pt modelId="{2299A068-5CD4-4492-9443-E25F678B5A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There is a sense of value shown to an employee when training is offered, employees will feel more appreciative within their job role.</a:t>
          </a:r>
          <a:endParaRPr lang="en-US"/>
        </a:p>
      </dgm:t>
    </dgm:pt>
    <dgm:pt modelId="{DF113AC5-5DDC-408A-8276-25701D464B7D}" type="parTrans" cxnId="{444CD0DD-755D-435A-AD0F-3A5FF4DE1A8F}">
      <dgm:prSet/>
      <dgm:spPr/>
      <dgm:t>
        <a:bodyPr/>
        <a:lstStyle/>
        <a:p>
          <a:endParaRPr lang="en-US"/>
        </a:p>
      </dgm:t>
    </dgm:pt>
    <dgm:pt modelId="{B43CF302-9EE5-4FF5-BECF-44CDC846D4AB}" type="sibTrans" cxnId="{444CD0DD-755D-435A-AD0F-3A5FF4DE1A8F}">
      <dgm:prSet/>
      <dgm:spPr/>
      <dgm:t>
        <a:bodyPr/>
        <a:lstStyle/>
        <a:p>
          <a:endParaRPr lang="en-US"/>
        </a:p>
      </dgm:t>
    </dgm:pt>
    <dgm:pt modelId="{FAEFB254-B291-41DA-BCB2-6665147B20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Some employees may have weaknesses within their job role, training will only develop them further to overcome any weaknesses.</a:t>
          </a:r>
          <a:endParaRPr lang="en-US"/>
        </a:p>
      </dgm:t>
    </dgm:pt>
    <dgm:pt modelId="{30257D2C-872A-4E44-8BB8-D3B2C2A70127}" type="parTrans" cxnId="{DCB64A2D-8D9F-43F6-BCB1-54B881B537FA}">
      <dgm:prSet/>
      <dgm:spPr/>
      <dgm:t>
        <a:bodyPr/>
        <a:lstStyle/>
        <a:p>
          <a:endParaRPr lang="en-US"/>
        </a:p>
      </dgm:t>
    </dgm:pt>
    <dgm:pt modelId="{766A6F1F-0C1A-48B9-A82C-250D62C877F8}" type="sibTrans" cxnId="{DCB64A2D-8D9F-43F6-BCB1-54B881B537FA}">
      <dgm:prSet/>
      <dgm:spPr/>
      <dgm:t>
        <a:bodyPr/>
        <a:lstStyle/>
        <a:p>
          <a:endParaRPr lang="en-US"/>
        </a:p>
      </dgm:t>
    </dgm:pt>
    <dgm:pt modelId="{8F9E7682-E9BA-4CBE-A62D-88905530AC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Consistency offers employees the support that they need keeping them at a certain level when training is provided.</a:t>
          </a:r>
          <a:endParaRPr lang="en-US"/>
        </a:p>
      </dgm:t>
    </dgm:pt>
    <dgm:pt modelId="{F86C8754-A210-46AA-9D84-47CB5931AEEC}" type="parTrans" cxnId="{91AFAF3E-32A4-4FB7-8B98-519DD8D07D54}">
      <dgm:prSet/>
      <dgm:spPr/>
      <dgm:t>
        <a:bodyPr/>
        <a:lstStyle/>
        <a:p>
          <a:endParaRPr lang="en-US"/>
        </a:p>
      </dgm:t>
    </dgm:pt>
    <dgm:pt modelId="{8AB2BE57-476C-49A7-8312-A869E91CC972}" type="sibTrans" cxnId="{91AFAF3E-32A4-4FB7-8B98-519DD8D07D54}">
      <dgm:prSet/>
      <dgm:spPr/>
      <dgm:t>
        <a:bodyPr/>
        <a:lstStyle/>
        <a:p>
          <a:endParaRPr lang="en-US"/>
        </a:p>
      </dgm:t>
    </dgm:pt>
    <dgm:pt modelId="{0A134E74-6826-4F14-8E2D-2A7102BB68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Training can also add to creativity and productivity to the employee allowing them to have a wider vision to operate within the organisation. (Project Management, 2020)</a:t>
          </a:r>
          <a:endParaRPr lang="en-US"/>
        </a:p>
      </dgm:t>
    </dgm:pt>
    <dgm:pt modelId="{AF7F0313-D0E7-45E4-BE32-20279F868908}" type="parTrans" cxnId="{4D9A7E01-F29D-4A6A-B49A-BDE7830DF0FA}">
      <dgm:prSet/>
      <dgm:spPr/>
      <dgm:t>
        <a:bodyPr/>
        <a:lstStyle/>
        <a:p>
          <a:endParaRPr lang="en-US"/>
        </a:p>
      </dgm:t>
    </dgm:pt>
    <dgm:pt modelId="{E996B223-FBD0-43C3-81D3-2619C6A6AA0B}" type="sibTrans" cxnId="{4D9A7E01-F29D-4A6A-B49A-BDE7830DF0FA}">
      <dgm:prSet/>
      <dgm:spPr/>
      <dgm:t>
        <a:bodyPr/>
        <a:lstStyle/>
        <a:p>
          <a:endParaRPr lang="en-US"/>
        </a:p>
      </dgm:t>
    </dgm:pt>
    <dgm:pt modelId="{A786549C-CA45-4CA9-8ECE-B3C790DF5403}" type="pres">
      <dgm:prSet presAssocID="{B308FE6C-1D63-4C37-A788-DA32143139E7}" presName="root" presStyleCnt="0">
        <dgm:presLayoutVars>
          <dgm:dir/>
          <dgm:resizeHandles val="exact"/>
        </dgm:presLayoutVars>
      </dgm:prSet>
      <dgm:spPr/>
    </dgm:pt>
    <dgm:pt modelId="{AF68BBB2-CDDA-4B20-9A4D-2164963FEC2A}" type="pres">
      <dgm:prSet presAssocID="{A75113E8-09C7-4372-B41C-BCCA3D45B750}" presName="compNode" presStyleCnt="0"/>
      <dgm:spPr/>
    </dgm:pt>
    <dgm:pt modelId="{C9E7EC76-A216-401F-8FB7-193B1A12FAAE}" type="pres">
      <dgm:prSet presAssocID="{A75113E8-09C7-4372-B41C-BCCA3D45B750}" presName="bgRect" presStyleLbl="bgShp" presStyleIdx="0" presStyleCnt="6"/>
      <dgm:spPr/>
    </dgm:pt>
    <dgm:pt modelId="{641577B8-347F-4AC6-88FD-ACF2C7D54CC3}" type="pres">
      <dgm:prSet presAssocID="{A75113E8-09C7-4372-B41C-BCCA3D45B75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7797C11-2868-497F-81B9-C36AFAC9AA17}" type="pres">
      <dgm:prSet presAssocID="{A75113E8-09C7-4372-B41C-BCCA3D45B750}" presName="spaceRect" presStyleCnt="0"/>
      <dgm:spPr/>
    </dgm:pt>
    <dgm:pt modelId="{F576F94C-056E-47D5-9C53-9B581E83D864}" type="pres">
      <dgm:prSet presAssocID="{A75113E8-09C7-4372-B41C-BCCA3D45B750}" presName="parTx" presStyleLbl="revTx" presStyleIdx="0" presStyleCnt="6">
        <dgm:presLayoutVars>
          <dgm:chMax val="0"/>
          <dgm:chPref val="0"/>
        </dgm:presLayoutVars>
      </dgm:prSet>
      <dgm:spPr/>
    </dgm:pt>
    <dgm:pt modelId="{0343AE66-B8FA-4838-86A2-A5606A6A0B62}" type="pres">
      <dgm:prSet presAssocID="{7D9F1BCF-FBA0-413E-97DA-002C64C1805D}" presName="sibTrans" presStyleCnt="0"/>
      <dgm:spPr/>
    </dgm:pt>
    <dgm:pt modelId="{0EA60542-6B63-4359-A8ED-357BC8F0E346}" type="pres">
      <dgm:prSet presAssocID="{E6D630E4-B48A-418A-B8E5-9E486347426F}" presName="compNode" presStyleCnt="0"/>
      <dgm:spPr/>
    </dgm:pt>
    <dgm:pt modelId="{DE0D82FC-42C7-4627-9FD8-083AF02CF3DB}" type="pres">
      <dgm:prSet presAssocID="{E6D630E4-B48A-418A-B8E5-9E486347426F}" presName="bgRect" presStyleLbl="bgShp" presStyleIdx="1" presStyleCnt="6"/>
      <dgm:spPr/>
    </dgm:pt>
    <dgm:pt modelId="{5E526A24-5E68-4BCC-908A-8CB4E90EAB61}" type="pres">
      <dgm:prSet presAssocID="{E6D630E4-B48A-418A-B8E5-9E486347426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D0737E1-6392-4389-9F4A-57E9C9CA7415}" type="pres">
      <dgm:prSet presAssocID="{E6D630E4-B48A-418A-B8E5-9E486347426F}" presName="spaceRect" presStyleCnt="0"/>
      <dgm:spPr/>
    </dgm:pt>
    <dgm:pt modelId="{8F49400B-EA66-4AD2-A4AA-BD9292EFDF22}" type="pres">
      <dgm:prSet presAssocID="{E6D630E4-B48A-418A-B8E5-9E486347426F}" presName="parTx" presStyleLbl="revTx" presStyleIdx="1" presStyleCnt="6">
        <dgm:presLayoutVars>
          <dgm:chMax val="0"/>
          <dgm:chPref val="0"/>
        </dgm:presLayoutVars>
      </dgm:prSet>
      <dgm:spPr/>
    </dgm:pt>
    <dgm:pt modelId="{D71D5244-ED20-4C92-AC53-6264F99DB203}" type="pres">
      <dgm:prSet presAssocID="{C0D2B77E-7FBF-4B0C-948A-40188A00383C}" presName="sibTrans" presStyleCnt="0"/>
      <dgm:spPr/>
    </dgm:pt>
    <dgm:pt modelId="{C8B44BBC-A793-4D01-B43A-982A1540453C}" type="pres">
      <dgm:prSet presAssocID="{2299A068-5CD4-4492-9443-E25F678B5AC0}" presName="compNode" presStyleCnt="0"/>
      <dgm:spPr/>
    </dgm:pt>
    <dgm:pt modelId="{EBA648E7-FACD-4CB5-BB1B-7E339B4986DF}" type="pres">
      <dgm:prSet presAssocID="{2299A068-5CD4-4492-9443-E25F678B5AC0}" presName="bgRect" presStyleLbl="bgShp" presStyleIdx="2" presStyleCnt="6"/>
      <dgm:spPr/>
    </dgm:pt>
    <dgm:pt modelId="{E1CE54ED-66BA-473E-937A-6A1A621BA683}" type="pres">
      <dgm:prSet presAssocID="{2299A068-5CD4-4492-9443-E25F678B5AC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71545AF-3478-4225-A9BB-57C1460658DD}" type="pres">
      <dgm:prSet presAssocID="{2299A068-5CD4-4492-9443-E25F678B5AC0}" presName="spaceRect" presStyleCnt="0"/>
      <dgm:spPr/>
    </dgm:pt>
    <dgm:pt modelId="{5137CC8F-F23C-4602-BF72-5AA1034A15CA}" type="pres">
      <dgm:prSet presAssocID="{2299A068-5CD4-4492-9443-E25F678B5AC0}" presName="parTx" presStyleLbl="revTx" presStyleIdx="2" presStyleCnt="6">
        <dgm:presLayoutVars>
          <dgm:chMax val="0"/>
          <dgm:chPref val="0"/>
        </dgm:presLayoutVars>
      </dgm:prSet>
      <dgm:spPr/>
    </dgm:pt>
    <dgm:pt modelId="{18A8059D-6CC6-4C7C-8C12-C943DB7066AA}" type="pres">
      <dgm:prSet presAssocID="{B43CF302-9EE5-4FF5-BECF-44CDC846D4AB}" presName="sibTrans" presStyleCnt="0"/>
      <dgm:spPr/>
    </dgm:pt>
    <dgm:pt modelId="{E1761AFA-8015-42FE-AE44-F600D6DEB186}" type="pres">
      <dgm:prSet presAssocID="{FAEFB254-B291-41DA-BCB2-6665147B20CA}" presName="compNode" presStyleCnt="0"/>
      <dgm:spPr/>
    </dgm:pt>
    <dgm:pt modelId="{41B2B2C8-672F-4A54-950A-F936672B00D4}" type="pres">
      <dgm:prSet presAssocID="{FAEFB254-B291-41DA-BCB2-6665147B20CA}" presName="bgRect" presStyleLbl="bgShp" presStyleIdx="3" presStyleCnt="6"/>
      <dgm:spPr/>
    </dgm:pt>
    <dgm:pt modelId="{69B8AD67-A2FD-477F-BE13-5A3A696D76C7}" type="pres">
      <dgm:prSet presAssocID="{FAEFB254-B291-41DA-BCB2-6665147B20C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6C2DBE1C-D3CB-4943-ABC3-8BD13338497F}" type="pres">
      <dgm:prSet presAssocID="{FAEFB254-B291-41DA-BCB2-6665147B20CA}" presName="spaceRect" presStyleCnt="0"/>
      <dgm:spPr/>
    </dgm:pt>
    <dgm:pt modelId="{321D19C9-DA34-45F2-949B-44F17EDEB11C}" type="pres">
      <dgm:prSet presAssocID="{FAEFB254-B291-41DA-BCB2-6665147B20CA}" presName="parTx" presStyleLbl="revTx" presStyleIdx="3" presStyleCnt="6">
        <dgm:presLayoutVars>
          <dgm:chMax val="0"/>
          <dgm:chPref val="0"/>
        </dgm:presLayoutVars>
      </dgm:prSet>
      <dgm:spPr/>
    </dgm:pt>
    <dgm:pt modelId="{DA641EA5-26E3-4A43-BD8D-D5C4ADB408BB}" type="pres">
      <dgm:prSet presAssocID="{766A6F1F-0C1A-48B9-A82C-250D62C877F8}" presName="sibTrans" presStyleCnt="0"/>
      <dgm:spPr/>
    </dgm:pt>
    <dgm:pt modelId="{F9BEF794-94FA-4DC9-8E8A-A8926D934DDC}" type="pres">
      <dgm:prSet presAssocID="{8F9E7682-E9BA-4CBE-A62D-88905530AC98}" presName="compNode" presStyleCnt="0"/>
      <dgm:spPr/>
    </dgm:pt>
    <dgm:pt modelId="{E8BDCE4E-BA49-425D-AD00-BE487BE3C0AD}" type="pres">
      <dgm:prSet presAssocID="{8F9E7682-E9BA-4CBE-A62D-88905530AC98}" presName="bgRect" presStyleLbl="bgShp" presStyleIdx="4" presStyleCnt="6"/>
      <dgm:spPr/>
    </dgm:pt>
    <dgm:pt modelId="{3943F0C0-62FB-42F4-9675-654FCD71CADA}" type="pres">
      <dgm:prSet presAssocID="{8F9E7682-E9BA-4CBE-A62D-88905530AC9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B892C6AF-6EFC-41A6-80EE-173FFF959D8D}" type="pres">
      <dgm:prSet presAssocID="{8F9E7682-E9BA-4CBE-A62D-88905530AC98}" presName="spaceRect" presStyleCnt="0"/>
      <dgm:spPr/>
    </dgm:pt>
    <dgm:pt modelId="{86791BA1-BE90-40B4-9ABC-BD7E63687CB4}" type="pres">
      <dgm:prSet presAssocID="{8F9E7682-E9BA-4CBE-A62D-88905530AC98}" presName="parTx" presStyleLbl="revTx" presStyleIdx="4" presStyleCnt="6">
        <dgm:presLayoutVars>
          <dgm:chMax val="0"/>
          <dgm:chPref val="0"/>
        </dgm:presLayoutVars>
      </dgm:prSet>
      <dgm:spPr/>
    </dgm:pt>
    <dgm:pt modelId="{3B548437-3DAD-450B-8CDD-26A41DC13ECE}" type="pres">
      <dgm:prSet presAssocID="{8AB2BE57-476C-49A7-8312-A869E91CC972}" presName="sibTrans" presStyleCnt="0"/>
      <dgm:spPr/>
    </dgm:pt>
    <dgm:pt modelId="{245E6237-2A78-4220-823F-EE33D4E88BB8}" type="pres">
      <dgm:prSet presAssocID="{0A134E74-6826-4F14-8E2D-2A7102BB688D}" presName="compNode" presStyleCnt="0"/>
      <dgm:spPr/>
    </dgm:pt>
    <dgm:pt modelId="{A394A92B-53EA-485E-ABD8-803BF151B1CA}" type="pres">
      <dgm:prSet presAssocID="{0A134E74-6826-4F14-8E2D-2A7102BB688D}" presName="bgRect" presStyleLbl="bgShp" presStyleIdx="5" presStyleCnt="6"/>
      <dgm:spPr/>
    </dgm:pt>
    <dgm:pt modelId="{F0DEB46D-F009-43AA-9061-62A470A35F09}" type="pres">
      <dgm:prSet presAssocID="{0A134E74-6826-4F14-8E2D-2A7102BB688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48362A7-5265-43D4-B9A8-D5D5D3C82885}" type="pres">
      <dgm:prSet presAssocID="{0A134E74-6826-4F14-8E2D-2A7102BB688D}" presName="spaceRect" presStyleCnt="0"/>
      <dgm:spPr/>
    </dgm:pt>
    <dgm:pt modelId="{DB303327-7D56-45FA-BED4-9A9D6154F9C4}" type="pres">
      <dgm:prSet presAssocID="{0A134E74-6826-4F14-8E2D-2A7102BB688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D9A7E01-F29D-4A6A-B49A-BDE7830DF0FA}" srcId="{B308FE6C-1D63-4C37-A788-DA32143139E7}" destId="{0A134E74-6826-4F14-8E2D-2A7102BB688D}" srcOrd="5" destOrd="0" parTransId="{AF7F0313-D0E7-45E4-BE32-20279F868908}" sibTransId="{E996B223-FBD0-43C3-81D3-2619C6A6AA0B}"/>
    <dgm:cxn modelId="{1214F009-3F78-48A8-9BC3-1A8F0101D36A}" srcId="{B308FE6C-1D63-4C37-A788-DA32143139E7}" destId="{A75113E8-09C7-4372-B41C-BCCA3D45B750}" srcOrd="0" destOrd="0" parTransId="{8D1E210D-E707-486A-910E-940629A2B810}" sibTransId="{7D9F1BCF-FBA0-413E-97DA-002C64C1805D}"/>
    <dgm:cxn modelId="{181E9721-2B65-49DA-B4C1-9AEF0C9056DA}" type="presOf" srcId="{8F9E7682-E9BA-4CBE-A62D-88905530AC98}" destId="{86791BA1-BE90-40B4-9ABC-BD7E63687CB4}" srcOrd="0" destOrd="0" presId="urn:microsoft.com/office/officeart/2018/2/layout/IconVerticalSolidList"/>
    <dgm:cxn modelId="{8DEDF324-CC75-428D-BED7-FC300962FA03}" type="presOf" srcId="{B308FE6C-1D63-4C37-A788-DA32143139E7}" destId="{A786549C-CA45-4CA9-8ECE-B3C790DF5403}" srcOrd="0" destOrd="0" presId="urn:microsoft.com/office/officeart/2018/2/layout/IconVerticalSolidList"/>
    <dgm:cxn modelId="{8DFD6528-E319-4391-AB86-3EF50641ACC9}" type="presOf" srcId="{E6D630E4-B48A-418A-B8E5-9E486347426F}" destId="{8F49400B-EA66-4AD2-A4AA-BD9292EFDF22}" srcOrd="0" destOrd="0" presId="urn:microsoft.com/office/officeart/2018/2/layout/IconVerticalSolidList"/>
    <dgm:cxn modelId="{DCB64A2D-8D9F-43F6-BCB1-54B881B537FA}" srcId="{B308FE6C-1D63-4C37-A788-DA32143139E7}" destId="{FAEFB254-B291-41DA-BCB2-6665147B20CA}" srcOrd="3" destOrd="0" parTransId="{30257D2C-872A-4E44-8BB8-D3B2C2A70127}" sibTransId="{766A6F1F-0C1A-48B9-A82C-250D62C877F8}"/>
    <dgm:cxn modelId="{DA5D0F36-3D24-4576-83D0-E47FAA4F0F83}" srcId="{B308FE6C-1D63-4C37-A788-DA32143139E7}" destId="{E6D630E4-B48A-418A-B8E5-9E486347426F}" srcOrd="1" destOrd="0" parTransId="{B8206E68-DDB6-4E31-9433-5E2B621DB42F}" sibTransId="{C0D2B77E-7FBF-4B0C-948A-40188A00383C}"/>
    <dgm:cxn modelId="{91AFAF3E-32A4-4FB7-8B98-519DD8D07D54}" srcId="{B308FE6C-1D63-4C37-A788-DA32143139E7}" destId="{8F9E7682-E9BA-4CBE-A62D-88905530AC98}" srcOrd="4" destOrd="0" parTransId="{F86C8754-A210-46AA-9D84-47CB5931AEEC}" sibTransId="{8AB2BE57-476C-49A7-8312-A869E91CC972}"/>
    <dgm:cxn modelId="{81A00D51-7FEC-4F18-800E-00AA9C34CA52}" type="presOf" srcId="{FAEFB254-B291-41DA-BCB2-6665147B20CA}" destId="{321D19C9-DA34-45F2-949B-44F17EDEB11C}" srcOrd="0" destOrd="0" presId="urn:microsoft.com/office/officeart/2018/2/layout/IconVerticalSolidList"/>
    <dgm:cxn modelId="{6D1835A2-1DCF-48E2-AF59-EC82E9C7E39C}" type="presOf" srcId="{A75113E8-09C7-4372-B41C-BCCA3D45B750}" destId="{F576F94C-056E-47D5-9C53-9B581E83D864}" srcOrd="0" destOrd="0" presId="urn:microsoft.com/office/officeart/2018/2/layout/IconVerticalSolidList"/>
    <dgm:cxn modelId="{2CABD9A6-252D-494B-A4B9-9BC12BF3FC7F}" type="presOf" srcId="{2299A068-5CD4-4492-9443-E25F678B5AC0}" destId="{5137CC8F-F23C-4602-BF72-5AA1034A15CA}" srcOrd="0" destOrd="0" presId="urn:microsoft.com/office/officeart/2018/2/layout/IconVerticalSolidList"/>
    <dgm:cxn modelId="{50F6FBAA-83E9-46E5-B6D9-7ABE7C74CE94}" type="presOf" srcId="{0A134E74-6826-4F14-8E2D-2A7102BB688D}" destId="{DB303327-7D56-45FA-BED4-9A9D6154F9C4}" srcOrd="0" destOrd="0" presId="urn:microsoft.com/office/officeart/2018/2/layout/IconVerticalSolidList"/>
    <dgm:cxn modelId="{444CD0DD-755D-435A-AD0F-3A5FF4DE1A8F}" srcId="{B308FE6C-1D63-4C37-A788-DA32143139E7}" destId="{2299A068-5CD4-4492-9443-E25F678B5AC0}" srcOrd="2" destOrd="0" parTransId="{DF113AC5-5DDC-408A-8276-25701D464B7D}" sibTransId="{B43CF302-9EE5-4FF5-BECF-44CDC846D4AB}"/>
    <dgm:cxn modelId="{784632B0-8465-4A32-B4B8-5B1EBB7F0204}" type="presParOf" srcId="{A786549C-CA45-4CA9-8ECE-B3C790DF5403}" destId="{AF68BBB2-CDDA-4B20-9A4D-2164963FEC2A}" srcOrd="0" destOrd="0" presId="urn:microsoft.com/office/officeart/2018/2/layout/IconVerticalSolidList"/>
    <dgm:cxn modelId="{75850CF3-EC35-487F-88D2-2C61763D386E}" type="presParOf" srcId="{AF68BBB2-CDDA-4B20-9A4D-2164963FEC2A}" destId="{C9E7EC76-A216-401F-8FB7-193B1A12FAAE}" srcOrd="0" destOrd="0" presId="urn:microsoft.com/office/officeart/2018/2/layout/IconVerticalSolidList"/>
    <dgm:cxn modelId="{7F7BA8A3-8DE2-4350-A782-E654B8A3937E}" type="presParOf" srcId="{AF68BBB2-CDDA-4B20-9A4D-2164963FEC2A}" destId="{641577B8-347F-4AC6-88FD-ACF2C7D54CC3}" srcOrd="1" destOrd="0" presId="urn:microsoft.com/office/officeart/2018/2/layout/IconVerticalSolidList"/>
    <dgm:cxn modelId="{55E8E7E0-FF28-4314-B337-0E1D5D1A6BB7}" type="presParOf" srcId="{AF68BBB2-CDDA-4B20-9A4D-2164963FEC2A}" destId="{67797C11-2868-497F-81B9-C36AFAC9AA17}" srcOrd="2" destOrd="0" presId="urn:microsoft.com/office/officeart/2018/2/layout/IconVerticalSolidList"/>
    <dgm:cxn modelId="{E927242C-625A-4D75-932D-84ACFF7A11C9}" type="presParOf" srcId="{AF68BBB2-CDDA-4B20-9A4D-2164963FEC2A}" destId="{F576F94C-056E-47D5-9C53-9B581E83D864}" srcOrd="3" destOrd="0" presId="urn:microsoft.com/office/officeart/2018/2/layout/IconVerticalSolidList"/>
    <dgm:cxn modelId="{68B2C8FF-AE3D-4965-B2B3-93B82DE42A3B}" type="presParOf" srcId="{A786549C-CA45-4CA9-8ECE-B3C790DF5403}" destId="{0343AE66-B8FA-4838-86A2-A5606A6A0B62}" srcOrd="1" destOrd="0" presId="urn:microsoft.com/office/officeart/2018/2/layout/IconVerticalSolidList"/>
    <dgm:cxn modelId="{26C8484B-4A9D-4089-8D34-8147C6DDD23D}" type="presParOf" srcId="{A786549C-CA45-4CA9-8ECE-B3C790DF5403}" destId="{0EA60542-6B63-4359-A8ED-357BC8F0E346}" srcOrd="2" destOrd="0" presId="urn:microsoft.com/office/officeart/2018/2/layout/IconVerticalSolidList"/>
    <dgm:cxn modelId="{36597EC9-8A9C-413D-AAB1-5AAA647B7EF7}" type="presParOf" srcId="{0EA60542-6B63-4359-A8ED-357BC8F0E346}" destId="{DE0D82FC-42C7-4627-9FD8-083AF02CF3DB}" srcOrd="0" destOrd="0" presId="urn:microsoft.com/office/officeart/2018/2/layout/IconVerticalSolidList"/>
    <dgm:cxn modelId="{CAD9612D-78D8-46BC-BEA2-D64499ABA222}" type="presParOf" srcId="{0EA60542-6B63-4359-A8ED-357BC8F0E346}" destId="{5E526A24-5E68-4BCC-908A-8CB4E90EAB61}" srcOrd="1" destOrd="0" presId="urn:microsoft.com/office/officeart/2018/2/layout/IconVerticalSolidList"/>
    <dgm:cxn modelId="{75F8CFAF-5BD6-4F54-A186-96B55C370DC4}" type="presParOf" srcId="{0EA60542-6B63-4359-A8ED-357BC8F0E346}" destId="{0D0737E1-6392-4389-9F4A-57E9C9CA7415}" srcOrd="2" destOrd="0" presId="urn:microsoft.com/office/officeart/2018/2/layout/IconVerticalSolidList"/>
    <dgm:cxn modelId="{2DD553D7-B277-4408-8A9A-66BB9CB122AB}" type="presParOf" srcId="{0EA60542-6B63-4359-A8ED-357BC8F0E346}" destId="{8F49400B-EA66-4AD2-A4AA-BD9292EFDF22}" srcOrd="3" destOrd="0" presId="urn:microsoft.com/office/officeart/2018/2/layout/IconVerticalSolidList"/>
    <dgm:cxn modelId="{331C78F6-A7F5-490B-A0B8-569ED2A96D4A}" type="presParOf" srcId="{A786549C-CA45-4CA9-8ECE-B3C790DF5403}" destId="{D71D5244-ED20-4C92-AC53-6264F99DB203}" srcOrd="3" destOrd="0" presId="urn:microsoft.com/office/officeart/2018/2/layout/IconVerticalSolidList"/>
    <dgm:cxn modelId="{D4A9C78A-C4C9-4ABB-A4A5-F04CEFF5574A}" type="presParOf" srcId="{A786549C-CA45-4CA9-8ECE-B3C790DF5403}" destId="{C8B44BBC-A793-4D01-B43A-982A1540453C}" srcOrd="4" destOrd="0" presId="urn:microsoft.com/office/officeart/2018/2/layout/IconVerticalSolidList"/>
    <dgm:cxn modelId="{4069EABD-3E00-49CF-A8E7-8B209352C3E6}" type="presParOf" srcId="{C8B44BBC-A793-4D01-B43A-982A1540453C}" destId="{EBA648E7-FACD-4CB5-BB1B-7E339B4986DF}" srcOrd="0" destOrd="0" presId="urn:microsoft.com/office/officeart/2018/2/layout/IconVerticalSolidList"/>
    <dgm:cxn modelId="{385FA73D-560B-42A8-A425-9984B53EB62A}" type="presParOf" srcId="{C8B44BBC-A793-4D01-B43A-982A1540453C}" destId="{E1CE54ED-66BA-473E-937A-6A1A621BA683}" srcOrd="1" destOrd="0" presId="urn:microsoft.com/office/officeart/2018/2/layout/IconVerticalSolidList"/>
    <dgm:cxn modelId="{F77A0F26-8DCE-4A98-B5EB-613CE047C953}" type="presParOf" srcId="{C8B44BBC-A793-4D01-B43A-982A1540453C}" destId="{371545AF-3478-4225-A9BB-57C1460658DD}" srcOrd="2" destOrd="0" presId="urn:microsoft.com/office/officeart/2018/2/layout/IconVerticalSolidList"/>
    <dgm:cxn modelId="{31044AD4-8B5E-4665-87D9-A6C3E347D85C}" type="presParOf" srcId="{C8B44BBC-A793-4D01-B43A-982A1540453C}" destId="{5137CC8F-F23C-4602-BF72-5AA1034A15CA}" srcOrd="3" destOrd="0" presId="urn:microsoft.com/office/officeart/2018/2/layout/IconVerticalSolidList"/>
    <dgm:cxn modelId="{FB2DC92D-4287-4B00-A02D-23D1E02BF6D2}" type="presParOf" srcId="{A786549C-CA45-4CA9-8ECE-B3C790DF5403}" destId="{18A8059D-6CC6-4C7C-8C12-C943DB7066AA}" srcOrd="5" destOrd="0" presId="urn:microsoft.com/office/officeart/2018/2/layout/IconVerticalSolidList"/>
    <dgm:cxn modelId="{C8E5AE7E-33DB-4C1C-A964-DB67AD7E5C2A}" type="presParOf" srcId="{A786549C-CA45-4CA9-8ECE-B3C790DF5403}" destId="{E1761AFA-8015-42FE-AE44-F600D6DEB186}" srcOrd="6" destOrd="0" presId="urn:microsoft.com/office/officeart/2018/2/layout/IconVerticalSolidList"/>
    <dgm:cxn modelId="{344C38E9-895E-47E0-B458-9B909EF62A4B}" type="presParOf" srcId="{E1761AFA-8015-42FE-AE44-F600D6DEB186}" destId="{41B2B2C8-672F-4A54-950A-F936672B00D4}" srcOrd="0" destOrd="0" presId="urn:microsoft.com/office/officeart/2018/2/layout/IconVerticalSolidList"/>
    <dgm:cxn modelId="{5BBEB9A4-9316-4764-9258-E8F55E4DF601}" type="presParOf" srcId="{E1761AFA-8015-42FE-AE44-F600D6DEB186}" destId="{69B8AD67-A2FD-477F-BE13-5A3A696D76C7}" srcOrd="1" destOrd="0" presId="urn:microsoft.com/office/officeart/2018/2/layout/IconVerticalSolidList"/>
    <dgm:cxn modelId="{E882888C-E2CB-4EA8-B7E9-2E0782562FFE}" type="presParOf" srcId="{E1761AFA-8015-42FE-AE44-F600D6DEB186}" destId="{6C2DBE1C-D3CB-4943-ABC3-8BD13338497F}" srcOrd="2" destOrd="0" presId="urn:microsoft.com/office/officeart/2018/2/layout/IconVerticalSolidList"/>
    <dgm:cxn modelId="{F0FB05B9-298E-4B33-9CB5-B81D38169379}" type="presParOf" srcId="{E1761AFA-8015-42FE-AE44-F600D6DEB186}" destId="{321D19C9-DA34-45F2-949B-44F17EDEB11C}" srcOrd="3" destOrd="0" presId="urn:microsoft.com/office/officeart/2018/2/layout/IconVerticalSolidList"/>
    <dgm:cxn modelId="{FF301E54-2B20-4E4D-9A53-CC0000D7482C}" type="presParOf" srcId="{A786549C-CA45-4CA9-8ECE-B3C790DF5403}" destId="{DA641EA5-26E3-4A43-BD8D-D5C4ADB408BB}" srcOrd="7" destOrd="0" presId="urn:microsoft.com/office/officeart/2018/2/layout/IconVerticalSolidList"/>
    <dgm:cxn modelId="{B2F1B019-0F32-4057-9392-21B7E1963051}" type="presParOf" srcId="{A786549C-CA45-4CA9-8ECE-B3C790DF5403}" destId="{F9BEF794-94FA-4DC9-8E8A-A8926D934DDC}" srcOrd="8" destOrd="0" presId="urn:microsoft.com/office/officeart/2018/2/layout/IconVerticalSolidList"/>
    <dgm:cxn modelId="{6F397551-39BD-4177-9DD0-64AFE931F00A}" type="presParOf" srcId="{F9BEF794-94FA-4DC9-8E8A-A8926D934DDC}" destId="{E8BDCE4E-BA49-425D-AD00-BE487BE3C0AD}" srcOrd="0" destOrd="0" presId="urn:microsoft.com/office/officeart/2018/2/layout/IconVerticalSolidList"/>
    <dgm:cxn modelId="{B3D377C4-4F60-46A7-878F-5ABB85FAF4FF}" type="presParOf" srcId="{F9BEF794-94FA-4DC9-8E8A-A8926D934DDC}" destId="{3943F0C0-62FB-42F4-9675-654FCD71CADA}" srcOrd="1" destOrd="0" presId="urn:microsoft.com/office/officeart/2018/2/layout/IconVerticalSolidList"/>
    <dgm:cxn modelId="{08A12E07-1082-407F-BE82-965331D879A3}" type="presParOf" srcId="{F9BEF794-94FA-4DC9-8E8A-A8926D934DDC}" destId="{B892C6AF-6EFC-41A6-80EE-173FFF959D8D}" srcOrd="2" destOrd="0" presId="urn:microsoft.com/office/officeart/2018/2/layout/IconVerticalSolidList"/>
    <dgm:cxn modelId="{F9AC79EC-5CEE-4DE5-B8A1-29D7F37379A3}" type="presParOf" srcId="{F9BEF794-94FA-4DC9-8E8A-A8926D934DDC}" destId="{86791BA1-BE90-40B4-9ABC-BD7E63687CB4}" srcOrd="3" destOrd="0" presId="urn:microsoft.com/office/officeart/2018/2/layout/IconVerticalSolidList"/>
    <dgm:cxn modelId="{69752DAE-E34C-4E59-995E-84AA223A3557}" type="presParOf" srcId="{A786549C-CA45-4CA9-8ECE-B3C790DF5403}" destId="{3B548437-3DAD-450B-8CDD-26A41DC13ECE}" srcOrd="9" destOrd="0" presId="urn:microsoft.com/office/officeart/2018/2/layout/IconVerticalSolidList"/>
    <dgm:cxn modelId="{B23E9BD7-A72A-450C-AA83-1195949B8BC1}" type="presParOf" srcId="{A786549C-CA45-4CA9-8ECE-B3C790DF5403}" destId="{245E6237-2A78-4220-823F-EE33D4E88BB8}" srcOrd="10" destOrd="0" presId="urn:microsoft.com/office/officeart/2018/2/layout/IconVerticalSolidList"/>
    <dgm:cxn modelId="{12470B00-992A-408A-A57E-B393A08CDA37}" type="presParOf" srcId="{245E6237-2A78-4220-823F-EE33D4E88BB8}" destId="{A394A92B-53EA-485E-ABD8-803BF151B1CA}" srcOrd="0" destOrd="0" presId="urn:microsoft.com/office/officeart/2018/2/layout/IconVerticalSolidList"/>
    <dgm:cxn modelId="{F6FC0B89-E73E-44E0-B207-510AC9449D87}" type="presParOf" srcId="{245E6237-2A78-4220-823F-EE33D4E88BB8}" destId="{F0DEB46D-F009-43AA-9061-62A470A35F09}" srcOrd="1" destOrd="0" presId="urn:microsoft.com/office/officeart/2018/2/layout/IconVerticalSolidList"/>
    <dgm:cxn modelId="{466EABCA-9230-4944-ADC0-5AD472750BCB}" type="presParOf" srcId="{245E6237-2A78-4220-823F-EE33D4E88BB8}" destId="{648362A7-5265-43D4-B9A8-D5D5D3C82885}" srcOrd="2" destOrd="0" presId="urn:microsoft.com/office/officeart/2018/2/layout/IconVerticalSolidList"/>
    <dgm:cxn modelId="{14A25C0B-0592-4AF9-A31B-AC8177BD354C}" type="presParOf" srcId="{245E6237-2A78-4220-823F-EE33D4E88BB8}" destId="{DB303327-7D56-45FA-BED4-9A9D6154F9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E7EC76-A216-401F-8FB7-193B1A12FAAE}">
      <dsp:nvSpPr>
        <dsp:cNvPr id="0" name=""/>
        <dsp:cNvSpPr/>
      </dsp:nvSpPr>
      <dsp:spPr>
        <a:xfrm>
          <a:off x="0" y="1903"/>
          <a:ext cx="5318620" cy="811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1577B8-347F-4AC6-88FD-ACF2C7D54CC3}">
      <dsp:nvSpPr>
        <dsp:cNvPr id="0" name=""/>
        <dsp:cNvSpPr/>
      </dsp:nvSpPr>
      <dsp:spPr>
        <a:xfrm>
          <a:off x="245382" y="184419"/>
          <a:ext cx="446150" cy="4461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6F94C-056E-47D5-9C53-9B581E83D864}">
      <dsp:nvSpPr>
        <dsp:cNvPr id="0" name=""/>
        <dsp:cNvSpPr/>
      </dsp:nvSpPr>
      <dsp:spPr>
        <a:xfrm>
          <a:off x="936915" y="1903"/>
          <a:ext cx="4381704" cy="811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0" tIns="85850" rIns="85850" bIns="858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Training is the opportunity to develop skills further for all employees.  </a:t>
          </a:r>
          <a:endParaRPr lang="en-US" sz="1400" kern="1200"/>
        </a:p>
      </dsp:txBody>
      <dsp:txXfrm>
        <a:off x="936915" y="1903"/>
        <a:ext cx="4381704" cy="811182"/>
      </dsp:txXfrm>
    </dsp:sp>
    <dsp:sp modelId="{DE0D82FC-42C7-4627-9FD8-083AF02CF3DB}">
      <dsp:nvSpPr>
        <dsp:cNvPr id="0" name=""/>
        <dsp:cNvSpPr/>
      </dsp:nvSpPr>
      <dsp:spPr>
        <a:xfrm>
          <a:off x="0" y="1015881"/>
          <a:ext cx="5318620" cy="811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26A24-5E68-4BCC-908A-8CB4E90EAB61}">
      <dsp:nvSpPr>
        <dsp:cNvPr id="0" name=""/>
        <dsp:cNvSpPr/>
      </dsp:nvSpPr>
      <dsp:spPr>
        <a:xfrm>
          <a:off x="245382" y="1198397"/>
          <a:ext cx="446150" cy="4461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9400B-EA66-4AD2-A4AA-BD9292EFDF22}">
      <dsp:nvSpPr>
        <dsp:cNvPr id="0" name=""/>
        <dsp:cNvSpPr/>
      </dsp:nvSpPr>
      <dsp:spPr>
        <a:xfrm>
          <a:off x="936915" y="1015881"/>
          <a:ext cx="4381704" cy="811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0" tIns="85850" rIns="85850" bIns="858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Performance is improved as the employee will have a greater understanding of responsibilities and job role that will then build confidence.</a:t>
          </a:r>
          <a:endParaRPr lang="en-US" sz="1400" kern="1200"/>
        </a:p>
      </dsp:txBody>
      <dsp:txXfrm>
        <a:off x="936915" y="1015881"/>
        <a:ext cx="4381704" cy="811182"/>
      </dsp:txXfrm>
    </dsp:sp>
    <dsp:sp modelId="{EBA648E7-FACD-4CB5-BB1B-7E339B4986DF}">
      <dsp:nvSpPr>
        <dsp:cNvPr id="0" name=""/>
        <dsp:cNvSpPr/>
      </dsp:nvSpPr>
      <dsp:spPr>
        <a:xfrm>
          <a:off x="0" y="2029860"/>
          <a:ext cx="5318620" cy="811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CE54ED-66BA-473E-937A-6A1A621BA683}">
      <dsp:nvSpPr>
        <dsp:cNvPr id="0" name=""/>
        <dsp:cNvSpPr/>
      </dsp:nvSpPr>
      <dsp:spPr>
        <a:xfrm>
          <a:off x="245382" y="2212376"/>
          <a:ext cx="446150" cy="4461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7CC8F-F23C-4602-BF72-5AA1034A15CA}">
      <dsp:nvSpPr>
        <dsp:cNvPr id="0" name=""/>
        <dsp:cNvSpPr/>
      </dsp:nvSpPr>
      <dsp:spPr>
        <a:xfrm>
          <a:off x="936915" y="2029860"/>
          <a:ext cx="4381704" cy="811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0" tIns="85850" rIns="85850" bIns="858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There is a sense of value shown to an employee when training is offered, employees will feel more appreciative within their job role.</a:t>
          </a:r>
          <a:endParaRPr lang="en-US" sz="1400" kern="1200"/>
        </a:p>
      </dsp:txBody>
      <dsp:txXfrm>
        <a:off x="936915" y="2029860"/>
        <a:ext cx="4381704" cy="811182"/>
      </dsp:txXfrm>
    </dsp:sp>
    <dsp:sp modelId="{41B2B2C8-672F-4A54-950A-F936672B00D4}">
      <dsp:nvSpPr>
        <dsp:cNvPr id="0" name=""/>
        <dsp:cNvSpPr/>
      </dsp:nvSpPr>
      <dsp:spPr>
        <a:xfrm>
          <a:off x="0" y="3043838"/>
          <a:ext cx="5318620" cy="811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B8AD67-A2FD-477F-BE13-5A3A696D76C7}">
      <dsp:nvSpPr>
        <dsp:cNvPr id="0" name=""/>
        <dsp:cNvSpPr/>
      </dsp:nvSpPr>
      <dsp:spPr>
        <a:xfrm>
          <a:off x="245382" y="3226354"/>
          <a:ext cx="446150" cy="4461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1D19C9-DA34-45F2-949B-44F17EDEB11C}">
      <dsp:nvSpPr>
        <dsp:cNvPr id="0" name=""/>
        <dsp:cNvSpPr/>
      </dsp:nvSpPr>
      <dsp:spPr>
        <a:xfrm>
          <a:off x="936915" y="3043838"/>
          <a:ext cx="4381704" cy="811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0" tIns="85850" rIns="85850" bIns="858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Some employees may have weaknesses within their job role, training will only develop them further to overcome any weaknesses.</a:t>
          </a:r>
          <a:endParaRPr lang="en-US" sz="1400" kern="1200"/>
        </a:p>
      </dsp:txBody>
      <dsp:txXfrm>
        <a:off x="936915" y="3043838"/>
        <a:ext cx="4381704" cy="811182"/>
      </dsp:txXfrm>
    </dsp:sp>
    <dsp:sp modelId="{E8BDCE4E-BA49-425D-AD00-BE487BE3C0AD}">
      <dsp:nvSpPr>
        <dsp:cNvPr id="0" name=""/>
        <dsp:cNvSpPr/>
      </dsp:nvSpPr>
      <dsp:spPr>
        <a:xfrm>
          <a:off x="0" y="4057816"/>
          <a:ext cx="5318620" cy="811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3F0C0-62FB-42F4-9675-654FCD71CADA}">
      <dsp:nvSpPr>
        <dsp:cNvPr id="0" name=""/>
        <dsp:cNvSpPr/>
      </dsp:nvSpPr>
      <dsp:spPr>
        <a:xfrm>
          <a:off x="245382" y="4240332"/>
          <a:ext cx="446150" cy="4461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91BA1-BE90-40B4-9ABC-BD7E63687CB4}">
      <dsp:nvSpPr>
        <dsp:cNvPr id="0" name=""/>
        <dsp:cNvSpPr/>
      </dsp:nvSpPr>
      <dsp:spPr>
        <a:xfrm>
          <a:off x="936915" y="4057816"/>
          <a:ext cx="4381704" cy="811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0" tIns="85850" rIns="85850" bIns="858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Consistency offers employees the support that they need keeping them at a certain level when training is provided.</a:t>
          </a:r>
          <a:endParaRPr lang="en-US" sz="1400" kern="1200"/>
        </a:p>
      </dsp:txBody>
      <dsp:txXfrm>
        <a:off x="936915" y="4057816"/>
        <a:ext cx="4381704" cy="811182"/>
      </dsp:txXfrm>
    </dsp:sp>
    <dsp:sp modelId="{A394A92B-53EA-485E-ABD8-803BF151B1CA}">
      <dsp:nvSpPr>
        <dsp:cNvPr id="0" name=""/>
        <dsp:cNvSpPr/>
      </dsp:nvSpPr>
      <dsp:spPr>
        <a:xfrm>
          <a:off x="0" y="5071794"/>
          <a:ext cx="5318620" cy="81118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EB46D-F009-43AA-9061-62A470A35F09}">
      <dsp:nvSpPr>
        <dsp:cNvPr id="0" name=""/>
        <dsp:cNvSpPr/>
      </dsp:nvSpPr>
      <dsp:spPr>
        <a:xfrm>
          <a:off x="245382" y="5254310"/>
          <a:ext cx="446150" cy="4461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03327-7D56-45FA-BED4-9A9D6154F9C4}">
      <dsp:nvSpPr>
        <dsp:cNvPr id="0" name=""/>
        <dsp:cNvSpPr/>
      </dsp:nvSpPr>
      <dsp:spPr>
        <a:xfrm>
          <a:off x="936915" y="5071794"/>
          <a:ext cx="4381704" cy="811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0" tIns="85850" rIns="85850" bIns="8585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Training can also add to creativity and productivity to the employee allowing them to have a wider vision to operate within the organisation. (Project Management, 2020)</a:t>
          </a:r>
          <a:endParaRPr lang="en-US" sz="1400" kern="1200"/>
        </a:p>
      </dsp:txBody>
      <dsp:txXfrm>
        <a:off x="936915" y="5071794"/>
        <a:ext cx="4381704" cy="8111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scoplc.com/sustainability/people/employment-skills/skills-and-training/" TargetMode="External"/><Relationship Id="rId3" Type="http://schemas.openxmlformats.org/officeDocument/2006/relationships/hyperlink" Target="https://www.yourarticlelibrary.com/motivation/motivation-theories-top-8-theories-of-motivation-explained/35377" TargetMode="External"/><Relationship Id="rId7" Type="http://schemas.openxmlformats.org/officeDocument/2006/relationships/hyperlink" Target="https://www.gov.uk/government/organisations/forestry-commission" TargetMode="External"/><Relationship Id="rId2" Type="http://schemas.openxmlformats.org/officeDocument/2006/relationships/hyperlink" Target="https://www.bbc.co.uk/bitesize/guides/zhrhbdm/revision/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2020projectmanagement.com/resources/project-management-training-and-qualifications/the-importance-of-training-and-development-in-the-workplace" TargetMode="External"/><Relationship Id="rId5" Type="http://schemas.openxmlformats.org/officeDocument/2006/relationships/hyperlink" Target="https://www.ijltemas.in/DigitalLibrary/Vol.3Issue5/01-03.pdf" TargetMode="External"/><Relationship Id="rId4" Type="http://schemas.openxmlformats.org/officeDocument/2006/relationships/hyperlink" Target="https://dictionary.cambridge.org/dictionary/english/training" TargetMode="External"/><Relationship Id="rId9" Type="http://schemas.openxmlformats.org/officeDocument/2006/relationships/hyperlink" Target="http://blog.mournetrainingservices.co.uk/2009/06/training-cycle-explained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TRAINING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Huseyin boran-1816440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028B1A85-6EB2-4D6A-8FD9-62209D9DFC1A}"/>
              </a:ext>
            </a:extLst>
          </p:cNvPr>
          <p:cNvSpPr/>
          <p:nvPr/>
        </p:nvSpPr>
        <p:spPr>
          <a:xfrm>
            <a:off x="7550091" y="1147271"/>
            <a:ext cx="2810312" cy="152679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Discussing &amp;</a:t>
            </a:r>
          </a:p>
          <a:p>
            <a:pPr algn="ctr"/>
            <a:r>
              <a:rPr lang="en-GB" dirty="0"/>
              <a:t>Investigating</a:t>
            </a:r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74">
            <a:extLst>
              <a:ext uri="{FF2B5EF4-FFF2-40B4-BE49-F238E27FC236}">
                <a16:creationId xmlns:a16="http://schemas.microsoft.com/office/drawing/2014/main" id="{EEA869E1-F851-4A52-92F5-77E592B76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33" name="Picture 76">
            <a:extLst>
              <a:ext uri="{FF2B5EF4-FFF2-40B4-BE49-F238E27FC236}">
                <a16:creationId xmlns:a16="http://schemas.microsoft.com/office/drawing/2014/main" id="{B083AD55-8296-44BD-8E14-DD2DDBC35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34" name="Straight Connector 78">
            <a:extLst>
              <a:ext uri="{FF2B5EF4-FFF2-40B4-BE49-F238E27FC236}">
                <a16:creationId xmlns:a16="http://schemas.microsoft.com/office/drawing/2014/main" id="{2BF46B26-15FC-4C5A-94FA-AE9ED64B5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Straight Connector 80">
            <a:extLst>
              <a:ext uri="{FF2B5EF4-FFF2-40B4-BE49-F238E27FC236}">
                <a16:creationId xmlns:a16="http://schemas.microsoft.com/office/drawing/2014/main" id="{BADF1045-FC61-45F9-B214-2286C9675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036" name="Rectangle 82">
            <a:extLst>
              <a:ext uri="{FF2B5EF4-FFF2-40B4-BE49-F238E27FC236}">
                <a16:creationId xmlns:a16="http://schemas.microsoft.com/office/drawing/2014/main" id="{EA042132-EF3E-4DCA-8B23-D054AFC9F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7" name="Straight Connector 84">
            <a:extLst>
              <a:ext uri="{FF2B5EF4-FFF2-40B4-BE49-F238E27FC236}">
                <a16:creationId xmlns:a16="http://schemas.microsoft.com/office/drawing/2014/main" id="{C6561942-7576-4906-820D-5DBB2DEE7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51D1B8D-5FA4-4B49-85B7-DB2AD66E7031}"/>
              </a:ext>
            </a:extLst>
          </p:cNvPr>
          <p:cNvSpPr txBox="1"/>
          <p:nvPr/>
        </p:nvSpPr>
        <p:spPr>
          <a:xfrm>
            <a:off x="1451579" y="804519"/>
            <a:ext cx="55503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>
                <a:ln w="9525">
                  <a:solidFill>
                    <a:schemeClr val="bg1"/>
                  </a:solidFill>
                  <a:prstDash val="solid"/>
                </a:ln>
                <a:latin typeface="+mj-lt"/>
                <a:ea typeface="+mj-ea"/>
                <a:cs typeface="+mj-cs"/>
              </a:rPr>
              <a:t>Definition</a:t>
            </a:r>
            <a:endParaRPr lang="en-US" sz="3200" cap="all" spc="0">
              <a:ln w="9525">
                <a:solidFill>
                  <a:schemeClr val="bg1"/>
                </a:solidFill>
                <a:prstDash val="solid"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1038" name="Rectangle 86">
            <a:extLst>
              <a:ext uri="{FF2B5EF4-FFF2-40B4-BE49-F238E27FC236}">
                <a16:creationId xmlns:a16="http://schemas.microsoft.com/office/drawing/2014/main" id="{76E2642F-6025-4B22-A283-9B60F4765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AEF4E8-C7B0-44F8-9046-F201EF2AC448}"/>
              </a:ext>
            </a:extLst>
          </p:cNvPr>
          <p:cNvSpPr txBox="1"/>
          <p:nvPr/>
        </p:nvSpPr>
        <p:spPr>
          <a:xfrm>
            <a:off x="1451579" y="2941043"/>
            <a:ext cx="5550357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Training is a method or process in which individuals undertake in order to learn more skills required for a specific job role or activity (Dictionary Cambridge, 2020)</a:t>
            </a:r>
          </a:p>
        </p:txBody>
      </p:sp>
      <p:grpSp>
        <p:nvGrpSpPr>
          <p:cNvPr id="1039" name="Group 88">
            <a:extLst>
              <a:ext uri="{FF2B5EF4-FFF2-40B4-BE49-F238E27FC236}">
                <a16:creationId xmlns:a16="http://schemas.microsoft.com/office/drawing/2014/main" id="{447C2785-96A0-48E9-A4E1-3E0DD3C4B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90" name="Rectangle 89">
              <a:extLst>
                <a:ext uri="{FF2B5EF4-FFF2-40B4-BE49-F238E27FC236}">
                  <a16:creationId xmlns:a16="http://schemas.microsoft.com/office/drawing/2014/main" id="{4719DBFA-503D-4176-91F9-F52649711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0" name="Rectangle 90">
              <a:extLst>
                <a:ext uri="{FF2B5EF4-FFF2-40B4-BE49-F238E27FC236}">
                  <a16:creationId xmlns:a16="http://schemas.microsoft.com/office/drawing/2014/main" id="{563365FB-D39D-4CCB-B9D7-70896EA52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3" name="Rectangle 92">
            <a:extLst>
              <a:ext uri="{FF2B5EF4-FFF2-40B4-BE49-F238E27FC236}">
                <a16:creationId xmlns:a16="http://schemas.microsoft.com/office/drawing/2014/main" id="{2D87176B-036A-46E9-88B6-B602D3C1C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3869" y="976036"/>
            <a:ext cx="3122837" cy="4138331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0" name="Picture 6" descr="Improving The Efficiency Of Staff Induction And Training With Process  Improvement - Process ICT">
            <a:extLst>
              <a:ext uri="{FF2B5EF4-FFF2-40B4-BE49-F238E27FC236}">
                <a16:creationId xmlns:a16="http://schemas.microsoft.com/office/drawing/2014/main" id="{05DC13DE-7C90-4B3A-BFA2-BA92FBE563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05451" y="1116344"/>
            <a:ext cx="2220946" cy="185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n the job vs off the job training">
            <a:extLst>
              <a:ext uri="{FF2B5EF4-FFF2-40B4-BE49-F238E27FC236}">
                <a16:creationId xmlns:a16="http://schemas.microsoft.com/office/drawing/2014/main" id="{6A8C4073-A7D5-40C6-AB0F-71425E76DE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6373" y="3434321"/>
            <a:ext cx="2799103" cy="124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AC34D715-F6AF-42BD-B021-F46BF6B54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EA5196A3-0319-4C04-B5B6-D1359F52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503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slow's Hierarchy of Needs | Simply Psychology">
            <a:extLst>
              <a:ext uri="{FF2B5EF4-FFF2-40B4-BE49-F238E27FC236}">
                <a16:creationId xmlns:a16="http://schemas.microsoft.com/office/drawing/2014/main" id="{7FCAE50E-C36E-4E07-8E72-D12C0CB40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239" y="1728132"/>
            <a:ext cx="4443709" cy="375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ouglas Mcgregor | Mercure AACE 2013">
            <a:extLst>
              <a:ext uri="{FF2B5EF4-FFF2-40B4-BE49-F238E27FC236}">
                <a16:creationId xmlns:a16="http://schemas.microsoft.com/office/drawing/2014/main" id="{AE0CBE65-B623-4E4D-B781-7B6F64B6DE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229" y="1728133"/>
            <a:ext cx="4334652" cy="375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D0CEFD3-09A6-4A5F-89FF-3FE19C25AB00}"/>
              </a:ext>
            </a:extLst>
          </p:cNvPr>
          <p:cNvSpPr/>
          <p:nvPr/>
        </p:nvSpPr>
        <p:spPr>
          <a:xfrm>
            <a:off x="745651" y="586769"/>
            <a:ext cx="432445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Maslow’s Hierarchy</a:t>
            </a:r>
          </a:p>
          <a:p>
            <a:pPr algn="ctr"/>
            <a:r>
              <a:rPr lang="en-US" sz="3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</a:t>
            </a:r>
            <a:r>
              <a:rPr lang="en-US" sz="36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f Needs</a:t>
            </a:r>
            <a:endParaRPr lang="en-US" sz="36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5ACBF7F-5386-4C7F-8641-C6655E1EACD5}"/>
              </a:ext>
            </a:extLst>
          </p:cNvPr>
          <p:cNvSpPr/>
          <p:nvPr/>
        </p:nvSpPr>
        <p:spPr>
          <a:xfrm>
            <a:off x="5786229" y="527803"/>
            <a:ext cx="481215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McGregor’s Theory X</a:t>
            </a:r>
          </a:p>
          <a:p>
            <a:pPr algn="ctr"/>
            <a:r>
              <a:rPr lang="en-US" sz="36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and Theory Y</a:t>
            </a:r>
            <a:r>
              <a:rPr lang="en-US" sz="3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8B7184-3855-4198-962E-CEE612EBE15A}"/>
              </a:ext>
            </a:extLst>
          </p:cNvPr>
          <p:cNvSpPr txBox="1"/>
          <p:nvPr/>
        </p:nvSpPr>
        <p:spPr>
          <a:xfrm>
            <a:off x="472239" y="5360458"/>
            <a:ext cx="3280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(Maslow, 1954)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2C3DE6-556C-4C3A-9C6C-7AF0F5593560}"/>
              </a:ext>
            </a:extLst>
          </p:cNvPr>
          <p:cNvSpPr txBox="1"/>
          <p:nvPr/>
        </p:nvSpPr>
        <p:spPr>
          <a:xfrm>
            <a:off x="5669823" y="5360458"/>
            <a:ext cx="4370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(McGregor D, 1960)</a:t>
            </a:r>
          </a:p>
        </p:txBody>
      </p:sp>
    </p:spTree>
    <p:extLst>
      <p:ext uri="{BB962C8B-B14F-4D97-AF65-F5344CB8AC3E}">
        <p14:creationId xmlns:p14="http://schemas.microsoft.com/office/powerpoint/2010/main" val="3993238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Benefits of Training Employees - Infographic - Trainer Bubble">
            <a:extLst>
              <a:ext uri="{FF2B5EF4-FFF2-40B4-BE49-F238E27FC236}">
                <a16:creationId xmlns:a16="http://schemas.microsoft.com/office/drawing/2014/main" id="{1A71BE0B-6425-4C2F-BEE6-B933126992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9" y="511728"/>
            <a:ext cx="5254610" cy="518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076" name="TextBox 4">
            <a:extLst>
              <a:ext uri="{FF2B5EF4-FFF2-40B4-BE49-F238E27FC236}">
                <a16:creationId xmlns:a16="http://schemas.microsoft.com/office/drawing/2014/main" id="{AD7D9AF9-13AE-402F-B413-0F9832732861}"/>
              </a:ext>
            </a:extLst>
          </p:cNvPr>
          <p:cNvGraphicFramePr/>
          <p:nvPr/>
        </p:nvGraphicFramePr>
        <p:xfrm>
          <a:off x="5905851" y="0"/>
          <a:ext cx="5318620" cy="5884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72246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orestry Commission - GOV.UK">
            <a:extLst>
              <a:ext uri="{FF2B5EF4-FFF2-40B4-BE49-F238E27FC236}">
                <a16:creationId xmlns:a16="http://schemas.microsoft.com/office/drawing/2014/main" id="{AA5BCECC-7BD5-4092-92C2-6ED8D2E00A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457" y="494950"/>
            <a:ext cx="3048000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BDAAC2-34F8-4323-94D4-E91711D7CEA3}"/>
              </a:ext>
            </a:extLst>
          </p:cNvPr>
          <p:cNvSpPr txBox="1"/>
          <p:nvPr/>
        </p:nvSpPr>
        <p:spPr>
          <a:xfrm>
            <a:off x="637563" y="2491530"/>
            <a:ext cx="45384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“The Forestry Commission is proud of its status as an Investor in People. This award is given to organisations that show a high commitment to looking after the needs of all their people</a:t>
            </a:r>
            <a:r>
              <a:rPr lang="en-GB" sz="1800" b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” (GOV UK, 2020).</a:t>
            </a:r>
            <a:endParaRPr lang="en-GB" dirty="0"/>
          </a:p>
        </p:txBody>
      </p:sp>
      <p:pic>
        <p:nvPicPr>
          <p:cNvPr id="4100" name="Picture 4" descr="Tesco-Logo-Source - David Meade">
            <a:extLst>
              <a:ext uri="{FF2B5EF4-FFF2-40B4-BE49-F238E27FC236}">
                <a16:creationId xmlns:a16="http://schemas.microsoft.com/office/drawing/2014/main" id="{D10149F6-D39C-40FA-A373-9C3E7FA71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831" y="552100"/>
            <a:ext cx="316230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D5387D-6563-434A-AD94-3C4869AFFA89}"/>
              </a:ext>
            </a:extLst>
          </p:cNvPr>
          <p:cNvSpPr txBox="1"/>
          <p:nvPr/>
        </p:nvSpPr>
        <p:spPr>
          <a:xfrm>
            <a:off x="6744748" y="2321058"/>
            <a:ext cx="47481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“Tesco has a flexible and structured approach to training and development, which adapts to individual employee needs. This allows people identified as having the potential and desire to do a bigger or different role to take part in training to develop their skills and leadership capability” (Tesco PLC,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044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ourne Training Services: The training cycle explained">
            <a:extLst>
              <a:ext uri="{FF2B5EF4-FFF2-40B4-BE49-F238E27FC236}">
                <a16:creationId xmlns:a16="http://schemas.microsoft.com/office/drawing/2014/main" id="{8E4B5548-A808-42CC-8E5B-A917C72C50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67" y="1434517"/>
            <a:ext cx="5295901" cy="3665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AF0111-4148-415E-A5F1-FDAE13ED4724}"/>
              </a:ext>
            </a:extLst>
          </p:cNvPr>
          <p:cNvSpPr txBox="1"/>
          <p:nvPr/>
        </p:nvSpPr>
        <p:spPr>
          <a:xfrm>
            <a:off x="5981350" y="469785"/>
            <a:ext cx="6048463" cy="5150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fontAlgn="base">
              <a:lnSpc>
                <a:spcPts val="2400"/>
              </a:lnSpc>
              <a:spcAft>
                <a:spcPts val="1440"/>
              </a:spcAft>
            </a:pPr>
            <a:r>
              <a:rPr lang="en-GB" sz="1400">
                <a:solidFill>
                  <a:srgbClr val="1E294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Applying the systematic training cycle in each organisation and using each stage can help by: -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lnSpc>
                <a:spcPts val="2400"/>
              </a:lnSpc>
              <a:spcAft>
                <a:spcPts val="1440"/>
              </a:spcAft>
              <a:buFont typeface="Symbol" panose="05050102010706020507" pitchFamily="18" charset="2"/>
              <a:buChar char=""/>
            </a:pPr>
            <a:r>
              <a:rPr lang="en-GB" sz="1400">
                <a:solidFill>
                  <a:srgbClr val="1E294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Identifying the learning needs-  this can be done by communicating and observing what skills is needed for different roles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lnSpc>
                <a:spcPts val="2400"/>
              </a:lnSpc>
              <a:spcAft>
                <a:spcPts val="1440"/>
              </a:spcAft>
              <a:buFont typeface="Symbol" panose="05050102010706020507" pitchFamily="18" charset="2"/>
              <a:buChar char=""/>
            </a:pPr>
            <a:r>
              <a:rPr lang="en-GB" sz="1400">
                <a:solidFill>
                  <a:srgbClr val="1E294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Design the training- now that you have identified what skills are needed , you are now able to look at the ways people will learn best and design something that is relevant and affordable.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lnSpc>
                <a:spcPts val="2400"/>
              </a:lnSpc>
              <a:spcAft>
                <a:spcPts val="1440"/>
              </a:spcAft>
              <a:buFont typeface="Symbol" panose="05050102010706020507" pitchFamily="18" charset="2"/>
              <a:buChar char=""/>
            </a:pPr>
            <a:r>
              <a:rPr lang="en-GB" sz="1400">
                <a:solidFill>
                  <a:srgbClr val="1E294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Deliver the training- when delivering the training and whichever delivery style that you choose, allow feedback so that you are able to change and adjust to make improvements.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lnSpc>
                <a:spcPts val="2400"/>
              </a:lnSpc>
              <a:spcAft>
                <a:spcPts val="1440"/>
              </a:spcAft>
              <a:buFont typeface="Symbol" panose="05050102010706020507" pitchFamily="18" charset="2"/>
              <a:buChar char=""/>
            </a:pPr>
            <a:r>
              <a:rPr lang="en-GB" sz="1400">
                <a:solidFill>
                  <a:srgbClr val="1E294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Evaluate the training- continue to observe and communicate with employees to ensure that the training has worked, keep written records and progress reports for future training requirements i.e. Personal development plans.</a:t>
            </a:r>
            <a:endParaRPr lang="en-GB" sz="14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5B0C59-FAE7-4D27-87E0-7D2E3DDB6D18}"/>
              </a:ext>
            </a:extLst>
          </p:cNvPr>
          <p:cNvSpPr txBox="1"/>
          <p:nvPr/>
        </p:nvSpPr>
        <p:spPr>
          <a:xfrm>
            <a:off x="1031846" y="587229"/>
            <a:ext cx="35365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/>
              <a:t>CONCLUSION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ED38F0-FCA8-4E0F-A820-85D961E36E25}"/>
              </a:ext>
            </a:extLst>
          </p:cNvPr>
          <p:cNvSpPr txBox="1"/>
          <p:nvPr/>
        </p:nvSpPr>
        <p:spPr>
          <a:xfrm>
            <a:off x="721453" y="5368954"/>
            <a:ext cx="4177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(Mcpollin O, 2009)</a:t>
            </a:r>
          </a:p>
        </p:txBody>
      </p:sp>
    </p:spTree>
    <p:extLst>
      <p:ext uri="{BB962C8B-B14F-4D97-AF65-F5344CB8AC3E}">
        <p14:creationId xmlns:p14="http://schemas.microsoft.com/office/powerpoint/2010/main" val="975280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C99B46-81EC-49A5-9747-74296645C51B}"/>
              </a:ext>
            </a:extLst>
          </p:cNvPr>
          <p:cNvSpPr txBox="1"/>
          <p:nvPr/>
        </p:nvSpPr>
        <p:spPr>
          <a:xfrm>
            <a:off x="4202884" y="327171"/>
            <a:ext cx="30700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89088D-58B4-4EB0-93DC-8BABC207A182}"/>
              </a:ext>
            </a:extLst>
          </p:cNvPr>
          <p:cNvSpPr txBox="1"/>
          <p:nvPr/>
        </p:nvSpPr>
        <p:spPr>
          <a:xfrm>
            <a:off x="503339" y="1233182"/>
            <a:ext cx="11450973" cy="4032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Bbc.co.uk. (2020), ‘Training and development’, [Online],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https://www.bbc.co.uk/bitesize/guides/zhrhbdm/revision/2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[04, November, 2020].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Chand, S. (2020), ‘Motivation theories: Top 8 Motivation Theories-Explained, [Online],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https://www.yourarticlelibrary.com/motivation/motivation-theories-top-8-theories-of-motivation-explained/35377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, [04, November, 2020]. 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Dictionary.cambridge.org.(2020),‘Training’,[Online].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https://dictionary.cambridge.org/dictionary/english/training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[04, November, 2020].</a:t>
            </a: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 Bates, C. (2014). IJLTEMAS. Compare and Contrast the Management Theories. Vol 3. Ed 5. Available from: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https://www.ijltemas.in/DigitalLibrary/Vol.3Issue5/01-03.pdf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[04, November, 2020].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2020projectmanagement.com. (2020) ‘The Importance of Training and Development in the Workplace’,[0nline]. </a:t>
            </a:r>
            <a:r>
              <a:rPr lang="en-GB" sz="11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https://2020projectmanagement.com/resources/project-management-training-and-qualifications/the-importance-of-training-and-development-in-the-workplace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, [06, November 2020].</a:t>
            </a: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Gov.uk. (2020) ‘Forestry-Commission’ [Online], </a:t>
            </a:r>
            <a:r>
              <a:rPr lang="en-GB" sz="11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7"/>
              </a:rPr>
              <a:t>https://www.gov.uk/government/organisations/forestry-commission</a:t>
            </a:r>
            <a:r>
              <a:rPr lang="en-GB" sz="1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[06, November, 2020].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Tesco.plc.com. (2020), ‘Skills and Training’ </a:t>
            </a:r>
            <a:r>
              <a:rPr lang="en-GB" sz="11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8"/>
              </a:rPr>
              <a:t>https://www.tescoplc.com/sustainability/people/employment-skills/skills-and-training/</a:t>
            </a:r>
            <a:r>
              <a:rPr lang="en-GB" sz="1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, (06, November, 2020).</a:t>
            </a: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Maslow, A. H. (1954). Motivation and personality. New York: Harper and Row. </a:t>
            </a: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McGregor, D., 1960. </a:t>
            </a:r>
            <a:r>
              <a:rPr lang="en-GB" sz="11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Human Side Of Enterprise</a:t>
            </a:r>
            <a:r>
              <a:rPr lang="en-GB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New York: McGraw-Hill.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Mcpollin, O. (2009) ‘The Training Cycle Explained’, [Online]. </a:t>
            </a:r>
            <a:r>
              <a:rPr lang="en-GB" sz="1100" u="sng" dirty="0">
                <a:solidFill>
                  <a:srgbClr val="42414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9"/>
              </a:rPr>
              <a:t>http://blog.mournetrainingservices.co.uk/2009/06/training-cycle-explained.html</a:t>
            </a:r>
            <a:r>
              <a:rPr lang="en-GB" sz="1100" dirty="0">
                <a:solidFill>
                  <a:srgbClr val="42414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1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[06, November, 2020].</a:t>
            </a:r>
          </a:p>
          <a:p>
            <a:pPr marL="171450" indent="-17145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772919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37248AF56DD74D85DAB8F8E10D0F23" ma:contentTypeVersion="4" ma:contentTypeDescription="Create a new document." ma:contentTypeScope="" ma:versionID="8ad09b8f4a7b551ebc9585f209652b85">
  <xsd:schema xmlns:xsd="http://www.w3.org/2001/XMLSchema" xmlns:xs="http://www.w3.org/2001/XMLSchema" xmlns:p="http://schemas.microsoft.com/office/2006/metadata/properties" xmlns:ns3="cc3da4c2-8df5-43e8-a6f3-0aebddca5a1b" targetNamespace="http://schemas.microsoft.com/office/2006/metadata/properties" ma:root="true" ma:fieldsID="7843e7786130bf34f8d93d55fba04b1a" ns3:_="">
    <xsd:import namespace="cc3da4c2-8df5-43e8-a6f3-0aebddca5a1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3da4c2-8df5-43e8-a6f3-0aebddca5a1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7D1BB8-6CD1-4DE3-AE98-4219466F17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3da4c2-8df5-43e8-a6f3-0aebddca5a1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30379FB-8591-49AF-ACC5-C08E1FCF1C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D7EFC1-4D59-46B4-8A04-51AA6F8F3620}">
  <ds:schemaRefs>
    <ds:schemaRef ds:uri="http://schemas.openxmlformats.org/package/2006/metadata/core-properties"/>
    <ds:schemaRef ds:uri="cc3da4c2-8df5-43e8-a6f3-0aebddca5a1b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tf00001245_wac</Template>
  <TotalTime>57</TotalTime>
  <Words>785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Gill Sans MT</vt:lpstr>
      <vt:lpstr>Symbol</vt:lpstr>
      <vt:lpstr>Times New Roman</vt:lpstr>
      <vt:lpstr>Gallery</vt:lpstr>
      <vt:lpstr>TRAINING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</dc:title>
  <dc:creator>Adrienne Boran</dc:creator>
  <cp:lastModifiedBy>Huseyin Boran (1816440)</cp:lastModifiedBy>
  <cp:revision>9</cp:revision>
  <dcterms:created xsi:type="dcterms:W3CDTF">2020-11-06T21:58:52Z</dcterms:created>
  <dcterms:modified xsi:type="dcterms:W3CDTF">2020-11-08T11:54:11Z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0x0101007137248AF56DD74D85DAB8F8E10D0F23</vt:lpwstr>
  </property>
</Properties>
</file>