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AEA3E7-EF0A-34DD-7C68-57B158453BC4}" v="98" dt="2026-10-14T21:04:10.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1B0C99-D8F7-064A-BD9B-C0DB3CA8B48F}" type="datetimeFigureOut">
              <a:rPr lang="en-US" smtClean="0"/>
              <a:t>10/14/2026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CDA555-73C8-AA4D-82E4-A1A2FADD9624}" type="slidenum">
              <a:rPr lang="en-US" smtClean="0"/>
              <a:t>‹#›</a:t>
            </a:fld>
            <a:endParaRPr lang="en-US"/>
          </a:p>
        </p:txBody>
      </p:sp>
    </p:spTree>
    <p:extLst>
      <p:ext uri="{BB962C8B-B14F-4D97-AF65-F5344CB8AC3E}">
        <p14:creationId xmlns:p14="http://schemas.microsoft.com/office/powerpoint/2010/main" val="2249992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(0:35): This presentation critically examines how health, wellbeing and sustainable development can be integrated in health and social care. It focuses on the UK policy context, uses secondary data on health inequalities, and proposes practical actions for national and local decision-makers. The central argument is that healthcare services are essential, but health outcomes also depend on income, housing, education, environment and whether services are accessible to everyone.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(0:45): The presentation addresses both module learning outcomes. LO1 is addressed by critically examining how the concepts interact across policy and service delivery. LO2 is addressed by interpreting official secondary data and translating the findings into recommendations. The argument is that integration is not achieved simply by adding wellbeing language to clinical services: it requires coordinated funding, accountability, community participation and evaluation of outcomes across sectors.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(1:05): The WHO definition is deliberately broad and influential, although the word “complete” can be criticised as an ideal that few people consistently meet. A person living with a long-term condition may still experience good wellbeing and meaningful participation. Wellbeing therefore should not be reduced to a diagnosis or a single score. Sustainable development adds an intergenerational perspective: services should improve health now without wasting resources, worsening environmental risks or transferring costs to future generations. These concepts overlap, but they are not identical.</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(1:00): The Sustainable Development Goals position health as both an outcome and an enabler of development. SDG 3 cannot be delivered independently of poverty reduction, education, housing, safe transport and climate action. For example, cleaner air can reduce respiratory risks while active travel can support physical activity, but only if streets are safe and accessible. A critical challenge is political time horizons: prevention may require investment today while benefits appear over several years. Evaluation should therefore include long-term health, equity and environmental outcomes rather than only immediate expenditure.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(1:05): Engel’s biopsychosocial model challenges the assumption that illness can be fully explained through biology alone. A patient with diabetes may need medication, but their ability to manage it can also depend on stress, food affordability, housing stability, health literacy and social support. This model supports holistic assessment and shared care planning. However, the model itself does not redistribute resources or solve structural inequalities. If staff identify housing insecurity but have no referral pathway or local support available, the assessment may not change the outcome. Integration must therefore be backed by operational capacity.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(0:55): Integrated care should be more than co-location or a list of referrals. It needs shared responsibility, timely information exchange with consent, and follow-up to check whether support was received. Person-centred care recognises people’s own goals and expertise in their lives. There is also an ethical risk: lifestyle programmes can imply that poor health is an individual failure. A biopsychosocial approach should combine support for personal agency with action on the conditions that constrain choices.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(1:00): HiAP recognises that many decisions affecting health are made outside the health service. Local planning, transport, housing and employment policies can either protect or damage wellbeing. The approach can create co-benefits, but it is not self-executing. Departments may have different objectives, funding streams and performance measures. A credible HiAP system therefore needs health impact assessment, cross-sector governance, community involvement and transparent measures. Otherwise, health can be mentioned in policy documents without influencing actual decisions.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(1:05): Core20PLUS5 is a practical NHS England framework for directing attention to populations experiencing disadvantage and priority clinical areas. Its strength is that it translates a broad equity commitment into identifiable populations and clinical priorities. However, there is a risk of treating inequality only as a gap in service uptake or clinical outcomes. The framework will be more effective when linked to local authority public health, social care, voluntary organisations and action on social determinants. National priorities also need local flexibility because exclusion differs between communities.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(1:15): The ONS data show a marked social gradient in healthy life expectancy. In 2022–2024, men in the most deprived areas were expected to live 49.8 years in good health compared with 69.2 years in the least deprived areas. For women, the equivalent figures were 48.2 and 68.5 years. The differences are about 19.4 and 20.3 years respectively. This is a substantial inequality in the period of life expected to be spent in good health. The figures are estimates, and deprivation categories are area-based; they do not imply that every person in a deprived area has poor health. They do, however, challenge explanations that focus only on individual choice.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(0:55): The ONS statistics are descriptive secondary data: they demonstrate a gradient, but they do not isolate the causal contribution of each determinant. A strong analysis avoids claiming that one policy alone will close the gap. Other limitations include time lag, the use of area deprivation as a proxy for personal circumstances, and differences in data quality between groups. Policymakers should triangulate official statistics with local service-use data, qualitative research and community consultation. That helps distinguish a lack of need from unmet need, poor access or services that are not trusted.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(1:00): Integrated service delivery can combine clinical care with support in the community. Social prescribing may connect people with activities or practical help, while multidisciplinary discharge planning can reduce avoidable gaps after hospital care. Telehealth may improve access for some people, particularly where travel is difficult, but it is not universally accessible. People may lack devices, data, digital skills, privacy or accessible interfaces. Remote care should therefore complement—not automatically replace—in-person options. Services should measure whether these approaches improve outcomes and access across different groups, not merely whether they reduce appointments.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(0:55): Public health campaigns can raise awareness, but information alone is often insufficient when healthier choices are unaffordable or inaccessible. A campaign promoting exercise has limited effect if neighbourhoods lack safe walking routes or green space. Sustainable interventions should be co-designed with communities and assessed for unintended consequences, such as excluding disabled residents or displacing local traffic. Evaluation should examine who participates, who benefits and whether inequalities narrow, alongside total population impact.</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(0:55): Universal healthcare is important, but formal entitlement does not guarantee equal access or outcomes. People face different barriers, including transport costs, language, disability, caring responsibilities, stigma and digital exclusion. Equity may require interpreters, outreach clinics, flexible opening hours or extra support for complex needs. Targeting can improve reach but can also stigmatise groups or miss people who do not fit categories. A balanced approach combines universal provision with proportionate support, and checks results by population group.</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(1:05): These recommendations follow from the data and policy analysis. First, integrated plans need named accountable leads and shared measures so that responsibilities do not fall between organisations. Second, investment should connect clinical pathways to upstream support because social conditions affect whether treatment plans are realistic. Third, digital services should have an inclusion standard and retain alternatives. Fourth, performance should be assessed through health outcomes, experience, access and environmental impact, disaggregated by deprivation and relevant population groups. Finally, community participation should influence decisions, with six-monthly review allowing services to adapt when evidence shows that an intervention is not reaching those most in need.</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(0:40): In conclusion, health and wellbeing are shaped by clinical care and the wider social, economic and environmental context. The ONS evidence shows a substantial deprivation-related gap in healthy life expectancy. The biopsychosocial model and Health in All Policies offer useful frameworks, but their effectiveness depends on funding, workforce capacity, coordination and accountability. A sustainable system should prevent avoidable illness, make services accessible, and measure whether the people facing the greatest barriers actually benefit.</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speaking notes (0:20): The references listed here support the main definitions, policy frameworks, theoretical model and secondary-data analysis. Before submission, confirm that the exact UWTSD Harvard formatting matches the library guidance provided on Moodle. Ensure the title slide contains your own name and student number.</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62B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640080" y="731520"/>
            <a:ext cx="118872" cy="5303520"/>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051560" y="960120"/>
            <a:ext cx="10241280" cy="560153"/>
          </a:xfrm>
          <a:prstGeom prst="rect">
            <a:avLst/>
          </a:prstGeom>
          <a:noFill/>
        </p:spPr>
        <p:txBody>
          <a:bodyPr wrap="square" lIns="36576" tIns="18288" rIns="36576" bIns="18288">
            <a:spAutoFit/>
          </a:bodyPr>
          <a:lstStyle/>
          <a:p>
            <a:pPr>
              <a:defRPr sz="3400" b="1">
                <a:solidFill>
                  <a:srgbClr val="FFFFFF"/>
                </a:solidFill>
                <a:latin typeface="Aptos"/>
              </a:defRPr>
            </a:pPr>
            <a:r>
              <a:rPr sz="3400" b="1" dirty="0">
                <a:solidFill>
                  <a:schemeClr val="bg1"/>
                </a:solidFill>
                <a:latin typeface="Aptos Display"/>
              </a:rPr>
              <a:t>Health, Wellbeing and Sustainable Development</a:t>
            </a:r>
          </a:p>
        </p:txBody>
      </p:sp>
      <p:sp>
        <p:nvSpPr>
          <p:cNvPr id="5" name="TextBox 4"/>
          <p:cNvSpPr txBox="1"/>
          <p:nvPr/>
        </p:nvSpPr>
        <p:spPr>
          <a:xfrm>
            <a:off x="1078992" y="2514600"/>
            <a:ext cx="9875520" cy="502920"/>
          </a:xfrm>
          <a:prstGeom prst="rect">
            <a:avLst/>
          </a:prstGeom>
          <a:noFill/>
        </p:spPr>
        <p:txBody>
          <a:bodyPr wrap="square" lIns="36576" tIns="18288" rIns="36576" bIns="18288">
            <a:spAutoFit/>
          </a:bodyPr>
          <a:lstStyle/>
          <a:p>
            <a:pPr>
              <a:defRPr sz="2100" b="1">
                <a:solidFill>
                  <a:srgbClr val="8BDED5"/>
                </a:solidFill>
                <a:latin typeface="Aptos"/>
              </a:defRPr>
            </a:pPr>
            <a:r>
              <a:rPr sz="2100" b="1">
                <a:solidFill>
                  <a:srgbClr val="007078"/>
                </a:solidFill>
                <a:latin typeface="Aptos"/>
              </a:rPr>
              <a:t>BMHP6030 | Component 1: Presentation</a:t>
            </a:r>
          </a:p>
        </p:txBody>
      </p:sp>
      <p:sp>
        <p:nvSpPr>
          <p:cNvPr id="6" name="TextBox 5"/>
          <p:cNvSpPr txBox="1"/>
          <p:nvPr/>
        </p:nvSpPr>
        <p:spPr>
          <a:xfrm>
            <a:off x="1078992" y="3063240"/>
            <a:ext cx="9875520" cy="1268039"/>
          </a:xfrm>
          <a:prstGeom prst="rect">
            <a:avLst/>
          </a:prstGeom>
          <a:noFill/>
        </p:spPr>
        <p:txBody>
          <a:bodyPr wrap="square" lIns="73152" tIns="18288" rIns="73152" bIns="18288" anchor="t">
            <a:spAutoFit/>
          </a:bodyPr>
          <a:lstStyle/>
          <a:p>
            <a:pPr>
              <a:spcAft>
                <a:spcPts val="800"/>
              </a:spcAft>
            </a:pPr>
            <a:r>
              <a:rPr sz="1600" dirty="0">
                <a:solidFill>
                  <a:schemeClr val="bg1"/>
                </a:solidFill>
                <a:latin typeface="Aptos"/>
              </a:rPr>
              <a:t>BSc (Hons) Health</a:t>
            </a:r>
            <a:r>
              <a:rPr sz="1600" dirty="0">
                <a:solidFill>
                  <a:srgbClr val="2C3640"/>
                </a:solidFill>
                <a:latin typeface="Aptos"/>
              </a:rPr>
              <a:t> </a:t>
            </a:r>
            <a:r>
              <a:rPr sz="1600" dirty="0">
                <a:solidFill>
                  <a:schemeClr val="bg1"/>
                </a:solidFill>
                <a:latin typeface="Aptos"/>
              </a:rPr>
              <a:t>and Social Care</a:t>
            </a:r>
            <a:br>
              <a:rPr dirty="0">
                <a:solidFill>
                  <a:schemeClr val="bg1"/>
                </a:solidFill>
              </a:rPr>
            </a:br>
            <a:r>
              <a:rPr sz="1600" dirty="0">
                <a:solidFill>
                  <a:schemeClr val="bg1"/>
                </a:solidFill>
                <a:latin typeface="Aptos"/>
              </a:rPr>
              <a:t>Student name: Sadia Rani</a:t>
            </a:r>
            <a:br>
              <a:rPr dirty="0">
                <a:solidFill>
                  <a:schemeClr val="bg1"/>
                </a:solidFill>
              </a:rPr>
            </a:br>
            <a:r>
              <a:rPr sz="1600" dirty="0">
                <a:solidFill>
                  <a:schemeClr val="bg1"/>
                </a:solidFill>
                <a:latin typeface="Aptos"/>
              </a:rPr>
              <a:t>Student number: 2318770</a:t>
            </a:r>
            <a:br>
              <a:rPr dirty="0">
                <a:solidFill>
                  <a:schemeClr val="bg1"/>
                </a:solidFill>
              </a:rPr>
            </a:br>
            <a:r>
              <a:rPr sz="1600">
                <a:solidFill>
                  <a:schemeClr val="bg1"/>
                </a:solidFill>
                <a:latin typeface="Aptos"/>
              </a:rPr>
              <a:t>Lecturers: Parese Ahmed, Olufemi Oluranti and Zakiyyah Ahmed</a:t>
            </a:r>
            <a:br>
              <a:rPr dirty="0">
                <a:solidFill>
                  <a:schemeClr val="bg1"/>
                </a:solidFill>
              </a:rPr>
            </a:br>
            <a:endParaRPr lang="en-GB" sz="1600">
              <a:solidFill>
                <a:schemeClr val="bg1"/>
              </a:solidFill>
              <a:latin typeface="Aptos"/>
            </a:endParaRPr>
          </a:p>
        </p:txBody>
      </p:sp>
      <p:sp>
        <p:nvSpPr>
          <p:cNvPr id="7" name="TextBox 6"/>
          <p:cNvSpPr txBox="1"/>
          <p:nvPr/>
        </p:nvSpPr>
        <p:spPr>
          <a:xfrm>
            <a:off x="1078992" y="6172200"/>
            <a:ext cx="9144000" cy="320040"/>
          </a:xfrm>
          <a:prstGeom prst="rect">
            <a:avLst/>
          </a:prstGeom>
          <a:noFill/>
        </p:spPr>
        <p:txBody>
          <a:bodyPr wrap="square" lIns="36576" tIns="18288" rIns="36576" bIns="18288">
            <a:spAutoFit/>
          </a:bodyPr>
          <a:lstStyle/>
          <a:p>
            <a:pPr>
              <a:defRPr sz="1200" b="0">
                <a:solidFill>
                  <a:srgbClr val="B9C8D3"/>
                </a:solidFill>
                <a:latin typeface="Aptos"/>
              </a:defRPr>
            </a:pPr>
            <a:r>
              <a:rPr sz="1200" b="0">
                <a:solidFill>
                  <a:srgbClr val="697480"/>
                </a:solidFill>
                <a:latin typeface="Aptos"/>
              </a:rPr>
              <a:t>15-minute presentation | October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Purpose and argument</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800" b="0" dirty="0">
                <a:solidFill>
                  <a:srgbClr val="2C3640"/>
                </a:solidFill>
                <a:latin typeface="Aptos"/>
              </a:rPr>
              <a:t>Define the three interrelated concepts and the World Health Organisation Sustainable Development Goals.</a:t>
            </a:r>
          </a:p>
          <a:p>
            <a:pPr>
              <a:lnSpc>
                <a:spcPct val="112000"/>
              </a:lnSpc>
              <a:spcAft>
                <a:spcPts val="1000"/>
              </a:spcAft>
              <a:defRPr sz="1800">
                <a:solidFill>
                  <a:srgbClr val="2A343F"/>
                </a:solidFill>
                <a:latin typeface="Aptos"/>
              </a:defRPr>
            </a:pPr>
            <a:r>
              <a:rPr lang="en-GB" sz="1800" b="0" dirty="0">
                <a:solidFill>
                  <a:srgbClr val="2C3640"/>
                </a:solidFill>
                <a:latin typeface="Aptos"/>
              </a:rPr>
              <a:t>Compare and contrast the biomedical and bio-psychosocial models.</a:t>
            </a:r>
          </a:p>
          <a:p>
            <a:pPr>
              <a:lnSpc>
                <a:spcPct val="112000"/>
              </a:lnSpc>
              <a:spcAft>
                <a:spcPts val="1000"/>
              </a:spcAft>
              <a:defRPr sz="1800">
                <a:solidFill>
                  <a:srgbClr val="2A343F"/>
                </a:solidFill>
                <a:latin typeface="Aptos"/>
              </a:defRPr>
            </a:pPr>
            <a:r>
              <a:rPr lang="en-GB" sz="1800" b="0" dirty="0">
                <a:solidFill>
                  <a:srgbClr val="2C3640"/>
                </a:solidFill>
                <a:latin typeface="Aptos"/>
              </a:rPr>
              <a:t>Evaluate examples of policy, governance, and delivery of services.</a:t>
            </a:r>
          </a:p>
          <a:p>
            <a:pPr>
              <a:lnSpc>
                <a:spcPct val="112000"/>
              </a:lnSpc>
              <a:spcAft>
                <a:spcPts val="1000"/>
              </a:spcAft>
              <a:defRPr sz="1800">
                <a:solidFill>
                  <a:srgbClr val="2A343F"/>
                </a:solidFill>
                <a:latin typeface="Aptos"/>
              </a:defRPr>
            </a:pPr>
            <a:r>
              <a:rPr lang="en-GB" sz="1800" b="0" dirty="0">
                <a:solidFill>
                  <a:srgbClr val="2C3640"/>
                </a:solidFill>
                <a:latin typeface="Aptos"/>
              </a:rPr>
              <a:t>Examine deprivation associated inequalities through Office for National Statistics secondary data.</a:t>
            </a:r>
          </a:p>
          <a:p>
            <a:pPr>
              <a:lnSpc>
                <a:spcPct val="112000"/>
              </a:lnSpc>
              <a:spcAft>
                <a:spcPts val="1000"/>
              </a:spcAft>
              <a:defRPr sz="1800">
                <a:solidFill>
                  <a:srgbClr val="2A343F"/>
                </a:solidFill>
                <a:latin typeface="Aptos"/>
              </a:defRPr>
            </a:pPr>
            <a:r>
              <a:rPr lang="en-GB" sz="1800" b="0" dirty="0">
                <a:solidFill>
                  <a:srgbClr val="2C3640"/>
                </a:solidFill>
                <a:latin typeface="Aptos"/>
              </a:rPr>
              <a:t>Make recommendations for improvements.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Key concepts: connected, not interchangeable</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Health comprises physical, psychological, and social well-being and does not mean the mere absence of disease (WHO, 1948). Well-being relates to the manner in which people feel and function and includes freedom, connections, security, and purpose. Sustainable development implies addressing current requirements without jeopardising the capability of future generations to address their own needs (WCED, 1987). Sustainability in healthcare means prevention, efficient resource utilisation, resilience of health care provision, and environmental responsibility. It is important to mention that human behaviour matters, but it is affected by social and material circumstances.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Why sustainable health matters: SDG 3 and beyond</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Objective 3 is all about ensuring health and well-being of people at all age groups. Objective 10 intends to tackle issues related to inequality, whereas Objective 11 concerns itself with creating safe and sustainable cities. Objective 13 deals with taking action regarding climate change, which impacts health as a result of heat, air pollution, and weather extremes. Prevention and early interventions help reduce unnecessary illness and the burden on the acute system of healthcare. There is always a dilemma between short-term savings and long-term preventive initiatives and ability of health sector work force (UN, 2015; WHO, 2024).</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Theoretical lens: biopsychosocial model</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800" b="0" dirty="0">
                <a:solidFill>
                  <a:srgbClr val="2C3640"/>
                </a:solidFill>
                <a:latin typeface="Aptos"/>
              </a:rPr>
              <a:t>Biological: Illnesses, genetics, disabilities, pain, and physiological factors.</a:t>
            </a:r>
          </a:p>
          <a:p>
            <a:pPr>
              <a:lnSpc>
                <a:spcPct val="112000"/>
              </a:lnSpc>
              <a:spcAft>
                <a:spcPts val="1000"/>
              </a:spcAft>
              <a:defRPr sz="1800">
                <a:solidFill>
                  <a:srgbClr val="2A343F"/>
                </a:solidFill>
                <a:latin typeface="Aptos"/>
              </a:defRPr>
            </a:pPr>
            <a:r>
              <a:rPr lang="en-GB" sz="1800" b="0" dirty="0">
                <a:solidFill>
                  <a:srgbClr val="2C3640"/>
                </a:solidFill>
                <a:latin typeface="Aptos"/>
              </a:rPr>
              <a:t>Psychological: Stress, trauma, belief, coping, and psychological factors.</a:t>
            </a:r>
          </a:p>
          <a:p>
            <a:pPr>
              <a:lnSpc>
                <a:spcPct val="112000"/>
              </a:lnSpc>
              <a:spcAft>
                <a:spcPts val="1000"/>
              </a:spcAft>
              <a:defRPr sz="1800">
                <a:solidFill>
                  <a:srgbClr val="2A343F"/>
                </a:solidFill>
                <a:latin typeface="Aptos"/>
              </a:defRPr>
            </a:pPr>
            <a:r>
              <a:rPr lang="en-GB" sz="1800" b="0" dirty="0">
                <a:solidFill>
                  <a:srgbClr val="2C3640"/>
                </a:solidFill>
                <a:latin typeface="Aptos"/>
              </a:rPr>
              <a:t>Social: Income, shelter, employment, cultural factors, interpersonal relationship, and discrimination.</a:t>
            </a:r>
          </a:p>
          <a:p>
            <a:pPr>
              <a:lnSpc>
                <a:spcPct val="112000"/>
              </a:lnSpc>
              <a:spcAft>
                <a:spcPts val="1000"/>
              </a:spcAft>
              <a:defRPr sz="1800">
                <a:solidFill>
                  <a:srgbClr val="2A343F"/>
                </a:solidFill>
                <a:latin typeface="Aptos"/>
              </a:defRPr>
            </a:pPr>
            <a:r>
              <a:rPr lang="en-GB" sz="1800" b="0" dirty="0">
                <a:solidFill>
                  <a:srgbClr val="2C3640"/>
                </a:solidFill>
                <a:latin typeface="Aptos"/>
              </a:rPr>
              <a:t>Strength: Provides a way to have an individual-focused assessment and coordinated care (Engel, 1977).</a:t>
            </a:r>
          </a:p>
          <a:p>
            <a:pPr>
              <a:lnSpc>
                <a:spcPct val="112000"/>
              </a:lnSpc>
              <a:spcAft>
                <a:spcPts val="1000"/>
              </a:spcAft>
              <a:defRPr sz="1800">
                <a:solidFill>
                  <a:srgbClr val="2A343F"/>
                </a:solidFill>
                <a:latin typeface="Aptos"/>
              </a:defRPr>
            </a:pPr>
            <a:r>
              <a:rPr lang="en-GB" sz="1800" b="0" dirty="0">
                <a:solidFill>
                  <a:srgbClr val="2C3640"/>
                </a:solidFill>
                <a:latin typeface="Aptos"/>
              </a:rPr>
              <a:t>Weakness: There is a tendency to become a list without proper time, skills, and resources.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From theory to practice: person-centred integration</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a:solidFill>
                  <a:srgbClr val="2C3640"/>
                </a:solidFill>
                <a:latin typeface="Aptos"/>
              </a:rPr>
              <a:t>Combine the treatment offered at clinics with mental health support, social work, and community-based support systems. Apply the model of shared planning with multidisciplinary teams and established referral routes. Engage in shared decision making by formulating goals with the person rather than for the person. Evaluate relevant outcomes, such as functioning, self-efficacy, social connections, and quality of life. Avoid holding persons responsible for the risk created by poverty or unavailability of services.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Policy and governance: Health in All Policies</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200"/>
              </a:spcAft>
            </a:pPr>
            <a:r>
              <a:rPr sz="1700" b="0">
                <a:solidFill>
                  <a:srgbClr val="2C3640"/>
                </a:solidFill>
                <a:latin typeface="Aptos"/>
              </a:rPr>
              <a:t>HIAP approach from WHO: assessment of health and equity effects in all sectors of government. For example, warm and safe housing, healthy transport that encourages active transport, creation of more green space and clean air in planning policy in education, employment, and social welfare determines the risk exposure and resource access health and preventive benefits that reach beyond the budget for health care</a:t>
            </a:r>
          </a:p>
          <a:p>
            <a:pPr>
              <a:lnSpc>
                <a:spcPct val="112000"/>
              </a:lnSpc>
              <a:spcAft>
                <a:spcPts val="1200"/>
              </a:spcAft>
            </a:pPr>
            <a:r>
              <a:rPr sz="1700" b="0">
                <a:solidFill>
                  <a:srgbClr val="2C3640"/>
                </a:solidFill>
                <a:latin typeface="Aptos"/>
              </a:rPr>
              <a:t>Obstacle to implementation: fragmented budgeting, short political cycles, and low joint accountability (WHO, 2014)</a:t>
            </a:r>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Policy in England: prevention and inequality</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NHS Long Term Plan: Prevention and early interventions as key strategies (NHS England, 2019). The Core20PLUS5 approach ensures that the most deprived 20% of the population, PLUS groups in the local area, and five clinical domains are the focus of interventions. Adult priority areas include maternity services, severe mental illnesses, chronic lung diseases, early cancer diagnosis, and high blood pressure/high lipids. The advantage of this approach lies in its capacity to narrow down the focus and allow for the service redesign process. The disadvantage of this approach is that targeting through clinical domains alone is not enough for addressing problems like insecure housing or low income.</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Secondary-data analysis: deprivation and healthy life</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Male HLE is estimated to be 49.8 years for the most deprived areas compared to 69.2 years for the least deprived areas during ONS 2022-2024. In the case of women, these values are 48.2 years and 68.5 years (ONS, 2026). The difference observed is about 19.4 years for men and 20.3 years for women. Such differences are determined not only by differences in lifespan but also by lower years lived in good health in the deprived areas. Interpretation should be done carefully since area estimates </a:t>
            </a:r>
            <a:r>
              <a:rPr lang="en-GB" sz="1700" b="0" dirty="0" err="1">
                <a:solidFill>
                  <a:srgbClr val="2C3640"/>
                </a:solidFill>
                <a:latin typeface="Aptos"/>
              </a:rPr>
              <a:t>characterize</a:t>
            </a:r>
            <a:r>
              <a:rPr lang="en-GB" sz="1700" b="0" dirty="0">
                <a:solidFill>
                  <a:srgbClr val="2C3640"/>
                </a:solidFill>
                <a:latin typeface="Aptos"/>
              </a:rPr>
              <a:t> populations, not individuals.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What the data imply—and what they cannot prove</a:t>
            </a:r>
          </a:p>
        </p:txBody>
      </p:sp>
      <p:sp>
        <p:nvSpPr>
          <p:cNvPr id="5" name="Rounded Rectangle 4"/>
          <p:cNvSpPr/>
          <p:nvPr/>
        </p:nvSpPr>
        <p:spPr>
          <a:xfrm>
            <a:off x="685800" y="1325880"/>
            <a:ext cx="5074920" cy="1078992"/>
          </a:xfrm>
          <a:prstGeom prst="roundRect">
            <a:avLst/>
          </a:prstGeom>
          <a:solidFill>
            <a:srgbClr val="FFFFFF"/>
          </a:solidFill>
          <a:ln>
            <a:solidFill>
              <a:srgbClr val="DC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86968" y="1417320"/>
            <a:ext cx="1143000" cy="274320"/>
          </a:xfrm>
          <a:prstGeom prst="rect">
            <a:avLst/>
          </a:prstGeom>
          <a:noFill/>
        </p:spPr>
        <p:txBody>
          <a:bodyPr wrap="square" lIns="36576" tIns="18288" rIns="36576" bIns="18288">
            <a:spAutoFit/>
          </a:bodyPr>
          <a:lstStyle/>
          <a:p>
            <a:pPr>
              <a:defRPr sz="1100" b="1">
                <a:solidFill>
                  <a:srgbClr val="008287"/>
                </a:solidFill>
                <a:latin typeface="Aptos"/>
              </a:defRPr>
            </a:pPr>
            <a:r>
              <a:rPr sz="1200" b="1">
                <a:solidFill>
                  <a:srgbClr val="007078"/>
                </a:solidFill>
                <a:latin typeface="Aptos"/>
              </a:rPr>
              <a:t>MEN</a:t>
            </a:r>
          </a:p>
        </p:txBody>
      </p:sp>
      <p:sp>
        <p:nvSpPr>
          <p:cNvPr id="7" name="TextBox 6"/>
          <p:cNvSpPr txBox="1"/>
          <p:nvPr/>
        </p:nvSpPr>
        <p:spPr>
          <a:xfrm>
            <a:off x="886968" y="1655064"/>
            <a:ext cx="2103120" cy="502920"/>
          </a:xfrm>
          <a:prstGeom prst="rect">
            <a:avLst/>
          </a:prstGeom>
          <a:noFill/>
        </p:spPr>
        <p:txBody>
          <a:bodyPr wrap="square" lIns="36576" tIns="18288" rIns="36576" bIns="18288">
            <a:spAutoFit/>
          </a:bodyPr>
          <a:lstStyle/>
          <a:p>
            <a:pPr>
              <a:defRPr sz="2500" b="1">
                <a:solidFill>
                  <a:srgbClr val="162B43"/>
                </a:solidFill>
                <a:latin typeface="Aptos"/>
              </a:defRPr>
            </a:pPr>
            <a:r>
              <a:rPr sz="2200" b="1">
                <a:solidFill>
                  <a:srgbClr val="182F4D"/>
                </a:solidFill>
                <a:latin typeface="Aptos"/>
              </a:rPr>
              <a:t>49.8 years</a:t>
            </a:r>
          </a:p>
        </p:txBody>
      </p:sp>
      <p:sp>
        <p:nvSpPr>
          <p:cNvPr id="8" name="TextBox 7"/>
          <p:cNvSpPr txBox="1"/>
          <p:nvPr/>
        </p:nvSpPr>
        <p:spPr>
          <a:xfrm>
            <a:off x="3063240" y="1719072"/>
            <a:ext cx="2468880" cy="411480"/>
          </a:xfrm>
          <a:prstGeom prst="rect">
            <a:avLst/>
          </a:prstGeom>
          <a:noFill/>
        </p:spPr>
        <p:txBody>
          <a:bodyPr wrap="square" lIns="36576" tIns="18288" rIns="36576" bIns="18288">
            <a:spAutoFit/>
          </a:bodyPr>
          <a:lstStyle/>
          <a:p>
            <a:pPr>
              <a:defRPr sz="1300" b="0">
                <a:solidFill>
                  <a:srgbClr val="5F6C78"/>
                </a:solidFill>
                <a:latin typeface="Aptos"/>
              </a:defRPr>
            </a:pPr>
            <a:r>
              <a:rPr sz="1200" b="0">
                <a:solidFill>
                  <a:srgbClr val="2C3640"/>
                </a:solidFill>
                <a:latin typeface="Aptos"/>
              </a:rPr>
              <a:t>Most deprived areas</a:t>
            </a:r>
          </a:p>
        </p:txBody>
      </p:sp>
      <p:sp>
        <p:nvSpPr>
          <p:cNvPr id="9" name="Rounded Rectangle 8"/>
          <p:cNvSpPr/>
          <p:nvPr/>
        </p:nvSpPr>
        <p:spPr>
          <a:xfrm>
            <a:off x="6263640" y="1325880"/>
            <a:ext cx="5074920" cy="1078992"/>
          </a:xfrm>
          <a:prstGeom prst="roundRect">
            <a:avLst/>
          </a:prstGeom>
          <a:solidFill>
            <a:srgbClr val="FFFFFF"/>
          </a:solidFill>
          <a:ln>
            <a:solidFill>
              <a:srgbClr val="DC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464807" y="1417320"/>
            <a:ext cx="1143000" cy="274320"/>
          </a:xfrm>
          <a:prstGeom prst="rect">
            <a:avLst/>
          </a:prstGeom>
          <a:noFill/>
        </p:spPr>
        <p:txBody>
          <a:bodyPr wrap="square" lIns="36576" tIns="18288" rIns="36576" bIns="18288">
            <a:spAutoFit/>
          </a:bodyPr>
          <a:lstStyle/>
          <a:p>
            <a:pPr>
              <a:defRPr sz="1100" b="1">
                <a:solidFill>
                  <a:srgbClr val="008287"/>
                </a:solidFill>
                <a:latin typeface="Aptos"/>
              </a:defRPr>
            </a:pPr>
            <a:r>
              <a:rPr sz="1200" b="1">
                <a:solidFill>
                  <a:srgbClr val="007078"/>
                </a:solidFill>
                <a:latin typeface="Aptos"/>
              </a:rPr>
              <a:t>MEN</a:t>
            </a:r>
          </a:p>
        </p:txBody>
      </p:sp>
      <p:sp>
        <p:nvSpPr>
          <p:cNvPr id="11" name="TextBox 10"/>
          <p:cNvSpPr txBox="1"/>
          <p:nvPr/>
        </p:nvSpPr>
        <p:spPr>
          <a:xfrm>
            <a:off x="6464807" y="1655064"/>
            <a:ext cx="2103120" cy="502920"/>
          </a:xfrm>
          <a:prstGeom prst="rect">
            <a:avLst/>
          </a:prstGeom>
          <a:noFill/>
        </p:spPr>
        <p:txBody>
          <a:bodyPr wrap="square" lIns="36576" tIns="18288" rIns="36576" bIns="18288">
            <a:spAutoFit/>
          </a:bodyPr>
          <a:lstStyle/>
          <a:p>
            <a:pPr>
              <a:defRPr sz="2500" b="1">
                <a:solidFill>
                  <a:srgbClr val="162B43"/>
                </a:solidFill>
                <a:latin typeface="Aptos"/>
              </a:defRPr>
            </a:pPr>
            <a:r>
              <a:rPr sz="2200" b="1">
                <a:solidFill>
                  <a:srgbClr val="182F4D"/>
                </a:solidFill>
                <a:latin typeface="Aptos"/>
              </a:rPr>
              <a:t>69.2 years</a:t>
            </a:r>
          </a:p>
        </p:txBody>
      </p:sp>
      <p:sp>
        <p:nvSpPr>
          <p:cNvPr id="12" name="TextBox 11"/>
          <p:cNvSpPr txBox="1"/>
          <p:nvPr/>
        </p:nvSpPr>
        <p:spPr>
          <a:xfrm>
            <a:off x="8641080" y="1719072"/>
            <a:ext cx="2468880" cy="411480"/>
          </a:xfrm>
          <a:prstGeom prst="rect">
            <a:avLst/>
          </a:prstGeom>
          <a:noFill/>
        </p:spPr>
        <p:txBody>
          <a:bodyPr wrap="square" lIns="36576" tIns="18288" rIns="36576" bIns="18288">
            <a:spAutoFit/>
          </a:bodyPr>
          <a:lstStyle/>
          <a:p>
            <a:pPr>
              <a:defRPr sz="1300" b="0">
                <a:solidFill>
                  <a:srgbClr val="5F6C78"/>
                </a:solidFill>
                <a:latin typeface="Aptos"/>
              </a:defRPr>
            </a:pPr>
            <a:r>
              <a:rPr sz="1200" b="0">
                <a:solidFill>
                  <a:srgbClr val="2C3640"/>
                </a:solidFill>
                <a:latin typeface="Aptos"/>
              </a:rPr>
              <a:t>Least deprived areas</a:t>
            </a:r>
          </a:p>
        </p:txBody>
      </p:sp>
      <p:sp>
        <p:nvSpPr>
          <p:cNvPr id="13" name="Rounded Rectangle 12"/>
          <p:cNvSpPr/>
          <p:nvPr/>
        </p:nvSpPr>
        <p:spPr>
          <a:xfrm>
            <a:off x="685800" y="2743200"/>
            <a:ext cx="5074920" cy="1078992"/>
          </a:xfrm>
          <a:prstGeom prst="roundRect">
            <a:avLst/>
          </a:prstGeom>
          <a:solidFill>
            <a:srgbClr val="FFFFFF"/>
          </a:solidFill>
          <a:ln>
            <a:solidFill>
              <a:srgbClr val="DC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86968" y="2834640"/>
            <a:ext cx="1143000" cy="274320"/>
          </a:xfrm>
          <a:prstGeom prst="rect">
            <a:avLst/>
          </a:prstGeom>
          <a:noFill/>
        </p:spPr>
        <p:txBody>
          <a:bodyPr wrap="square" lIns="36576" tIns="18288" rIns="36576" bIns="18288">
            <a:spAutoFit/>
          </a:bodyPr>
          <a:lstStyle/>
          <a:p>
            <a:pPr>
              <a:defRPr sz="1100" b="1">
                <a:solidFill>
                  <a:srgbClr val="008287"/>
                </a:solidFill>
                <a:latin typeface="Aptos"/>
              </a:defRPr>
            </a:pPr>
            <a:r>
              <a:rPr sz="1200" b="1">
                <a:solidFill>
                  <a:srgbClr val="007078"/>
                </a:solidFill>
                <a:latin typeface="Aptos"/>
              </a:rPr>
              <a:t>WOMEN</a:t>
            </a:r>
          </a:p>
        </p:txBody>
      </p:sp>
      <p:sp>
        <p:nvSpPr>
          <p:cNvPr id="15" name="TextBox 14"/>
          <p:cNvSpPr txBox="1"/>
          <p:nvPr/>
        </p:nvSpPr>
        <p:spPr>
          <a:xfrm>
            <a:off x="886968" y="3072384"/>
            <a:ext cx="2103120" cy="502920"/>
          </a:xfrm>
          <a:prstGeom prst="rect">
            <a:avLst/>
          </a:prstGeom>
          <a:noFill/>
        </p:spPr>
        <p:txBody>
          <a:bodyPr wrap="square" lIns="36576" tIns="18288" rIns="36576" bIns="18288">
            <a:spAutoFit/>
          </a:bodyPr>
          <a:lstStyle/>
          <a:p>
            <a:pPr>
              <a:defRPr sz="2500" b="1">
                <a:solidFill>
                  <a:srgbClr val="162B43"/>
                </a:solidFill>
                <a:latin typeface="Aptos"/>
              </a:defRPr>
            </a:pPr>
            <a:r>
              <a:rPr sz="2200" b="1">
                <a:solidFill>
                  <a:srgbClr val="182F4D"/>
                </a:solidFill>
                <a:latin typeface="Aptos"/>
              </a:rPr>
              <a:t>48.2 years</a:t>
            </a:r>
          </a:p>
        </p:txBody>
      </p:sp>
      <p:sp>
        <p:nvSpPr>
          <p:cNvPr id="16" name="TextBox 15"/>
          <p:cNvSpPr txBox="1"/>
          <p:nvPr/>
        </p:nvSpPr>
        <p:spPr>
          <a:xfrm>
            <a:off x="3063240" y="3136392"/>
            <a:ext cx="2468880" cy="411480"/>
          </a:xfrm>
          <a:prstGeom prst="rect">
            <a:avLst/>
          </a:prstGeom>
          <a:noFill/>
        </p:spPr>
        <p:txBody>
          <a:bodyPr wrap="square" lIns="36576" tIns="18288" rIns="36576" bIns="18288">
            <a:spAutoFit/>
          </a:bodyPr>
          <a:lstStyle/>
          <a:p>
            <a:pPr>
              <a:defRPr sz="1300" b="0">
                <a:solidFill>
                  <a:srgbClr val="5F6C78"/>
                </a:solidFill>
                <a:latin typeface="Aptos"/>
              </a:defRPr>
            </a:pPr>
            <a:r>
              <a:rPr sz="1200" b="0">
                <a:solidFill>
                  <a:srgbClr val="2C3640"/>
                </a:solidFill>
                <a:latin typeface="Aptos"/>
              </a:rPr>
              <a:t>Most deprived areas</a:t>
            </a:r>
          </a:p>
        </p:txBody>
      </p:sp>
      <p:sp>
        <p:nvSpPr>
          <p:cNvPr id="17" name="Rounded Rectangle 16"/>
          <p:cNvSpPr/>
          <p:nvPr/>
        </p:nvSpPr>
        <p:spPr>
          <a:xfrm>
            <a:off x="6263640" y="2743200"/>
            <a:ext cx="5074920" cy="1078992"/>
          </a:xfrm>
          <a:prstGeom prst="roundRect">
            <a:avLst/>
          </a:prstGeom>
          <a:solidFill>
            <a:srgbClr val="FFFFFF"/>
          </a:solidFill>
          <a:ln>
            <a:solidFill>
              <a:srgbClr val="DC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464807" y="2834640"/>
            <a:ext cx="1143000" cy="274320"/>
          </a:xfrm>
          <a:prstGeom prst="rect">
            <a:avLst/>
          </a:prstGeom>
          <a:noFill/>
        </p:spPr>
        <p:txBody>
          <a:bodyPr wrap="square" lIns="36576" tIns="18288" rIns="36576" bIns="18288">
            <a:spAutoFit/>
          </a:bodyPr>
          <a:lstStyle/>
          <a:p>
            <a:pPr>
              <a:defRPr sz="1100" b="1">
                <a:solidFill>
                  <a:srgbClr val="008287"/>
                </a:solidFill>
                <a:latin typeface="Aptos"/>
              </a:defRPr>
            </a:pPr>
            <a:r>
              <a:rPr sz="1200" b="1">
                <a:solidFill>
                  <a:srgbClr val="007078"/>
                </a:solidFill>
                <a:latin typeface="Aptos"/>
              </a:rPr>
              <a:t>WOMEN</a:t>
            </a:r>
          </a:p>
        </p:txBody>
      </p:sp>
      <p:sp>
        <p:nvSpPr>
          <p:cNvPr id="19" name="TextBox 18"/>
          <p:cNvSpPr txBox="1"/>
          <p:nvPr/>
        </p:nvSpPr>
        <p:spPr>
          <a:xfrm>
            <a:off x="6464807" y="3072384"/>
            <a:ext cx="2103120" cy="502920"/>
          </a:xfrm>
          <a:prstGeom prst="rect">
            <a:avLst/>
          </a:prstGeom>
          <a:noFill/>
        </p:spPr>
        <p:txBody>
          <a:bodyPr wrap="square" lIns="36576" tIns="18288" rIns="36576" bIns="18288">
            <a:spAutoFit/>
          </a:bodyPr>
          <a:lstStyle/>
          <a:p>
            <a:pPr>
              <a:defRPr sz="2500" b="1">
                <a:solidFill>
                  <a:srgbClr val="162B43"/>
                </a:solidFill>
                <a:latin typeface="Aptos"/>
              </a:defRPr>
            </a:pPr>
            <a:r>
              <a:rPr sz="2200" b="1">
                <a:solidFill>
                  <a:srgbClr val="182F4D"/>
                </a:solidFill>
                <a:latin typeface="Aptos"/>
              </a:rPr>
              <a:t>68.5 years</a:t>
            </a:r>
          </a:p>
        </p:txBody>
      </p:sp>
      <p:sp>
        <p:nvSpPr>
          <p:cNvPr id="20" name="TextBox 19"/>
          <p:cNvSpPr txBox="1"/>
          <p:nvPr/>
        </p:nvSpPr>
        <p:spPr>
          <a:xfrm>
            <a:off x="8641080" y="3136392"/>
            <a:ext cx="2468880" cy="411480"/>
          </a:xfrm>
          <a:prstGeom prst="rect">
            <a:avLst/>
          </a:prstGeom>
          <a:noFill/>
        </p:spPr>
        <p:txBody>
          <a:bodyPr wrap="square" lIns="36576" tIns="18288" rIns="36576" bIns="18288">
            <a:spAutoFit/>
          </a:bodyPr>
          <a:lstStyle/>
          <a:p>
            <a:pPr>
              <a:defRPr sz="1300" b="0">
                <a:solidFill>
                  <a:srgbClr val="5F6C78"/>
                </a:solidFill>
                <a:latin typeface="Aptos"/>
              </a:defRPr>
            </a:pPr>
            <a:r>
              <a:rPr sz="1200" b="0">
                <a:solidFill>
                  <a:srgbClr val="2C3640"/>
                </a:solidFill>
                <a:latin typeface="Aptos"/>
              </a:rPr>
              <a:t>Least deprived areas</a:t>
            </a:r>
          </a:p>
        </p:txBody>
      </p:sp>
      <p:sp>
        <p:nvSpPr>
          <p:cNvPr id="21" name="TextBox 20"/>
          <p:cNvSpPr txBox="1"/>
          <p:nvPr/>
        </p:nvSpPr>
        <p:spPr>
          <a:xfrm>
            <a:off x="749808" y="4315968"/>
            <a:ext cx="10652760" cy="1783080"/>
          </a:xfrm>
          <a:prstGeom prst="rect">
            <a:avLst/>
          </a:prstGeom>
          <a:noFill/>
        </p:spPr>
        <p:txBody>
          <a:bodyPr wrap="square" lIns="109728" tIns="73152" rIns="109728" bIns="73152">
            <a:spAutoFit/>
          </a:bodyPr>
          <a:lstStyle/>
          <a:p>
            <a:pPr>
              <a:lnSpc>
                <a:spcPct val="108000"/>
              </a:lnSpc>
              <a:spcAft>
                <a:spcPts val="700"/>
              </a:spcAft>
              <a:defRPr sz="1700">
                <a:solidFill>
                  <a:srgbClr val="2A343F"/>
                </a:solidFill>
                <a:latin typeface="Aptos"/>
              </a:defRPr>
            </a:pPr>
            <a:r>
              <a:rPr sz="1600" b="0">
                <a:solidFill>
                  <a:srgbClr val="2C3640"/>
                </a:solidFill>
                <a:latin typeface="Aptos"/>
              </a:rPr>
              <a:t>Secondary data are valuable for identifying patterns and setting priorities at population level</a:t>
            </a:r>
          </a:p>
          <a:p>
            <a:pPr>
              <a:lnSpc>
                <a:spcPct val="108000"/>
              </a:lnSpc>
              <a:spcAft>
                <a:spcPts val="700"/>
              </a:spcAft>
              <a:defRPr sz="1700">
                <a:solidFill>
                  <a:srgbClr val="2A343F"/>
                </a:solidFill>
                <a:latin typeface="Aptos"/>
              </a:defRPr>
            </a:pPr>
            <a:r>
              <a:rPr sz="1600" b="0">
                <a:solidFill>
                  <a:srgbClr val="2C3640"/>
                </a:solidFill>
                <a:latin typeface="Aptos"/>
              </a:rPr>
              <a:t>Limits: observational association does not prove a single cause; area averages hide variation</a:t>
            </a:r>
          </a:p>
          <a:p>
            <a:pPr>
              <a:lnSpc>
                <a:spcPct val="108000"/>
              </a:lnSpc>
              <a:spcAft>
                <a:spcPts val="700"/>
              </a:spcAft>
              <a:defRPr sz="1700">
                <a:solidFill>
                  <a:srgbClr val="2A343F"/>
                </a:solidFill>
                <a:latin typeface="Aptos"/>
              </a:defRPr>
            </a:pPr>
            <a:r>
              <a:rPr sz="1600" b="0">
                <a:solidFill>
                  <a:srgbClr val="2C3640"/>
                </a:solidFill>
                <a:latin typeface="Aptos"/>
              </a:rPr>
              <a:t>Decision implication: combine routine data with lived experience, service audits and evaluation</a:t>
            </a:r>
          </a:p>
        </p:txBody>
      </p:sp>
      <p:sp>
        <p:nvSpPr>
          <p:cNvPr id="22" name="TextBox 21"/>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23" name="TextBox 22"/>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Service delivery: what integrated care can look like</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Primary Care: prevention, screening, review of chronic diseases, and social prescribing</a:t>
            </a:r>
          </a:p>
          <a:p>
            <a:pPr>
              <a:lnSpc>
                <a:spcPct val="112000"/>
              </a:lnSpc>
              <a:spcAft>
                <a:spcPts val="1000"/>
              </a:spcAft>
              <a:defRPr sz="1800">
                <a:solidFill>
                  <a:srgbClr val="2A343F"/>
                </a:solidFill>
                <a:latin typeface="Aptos"/>
              </a:defRPr>
            </a:pPr>
            <a:r>
              <a:rPr lang="en-GB" sz="1700" b="0" dirty="0">
                <a:solidFill>
                  <a:srgbClr val="2C3640"/>
                </a:solidFill>
                <a:latin typeface="Aptos"/>
              </a:rPr>
              <a:t>Community Health: outreach work, peer support, exercise, diet, and mental health services </a:t>
            </a:r>
            <a:r>
              <a:rPr lang="en-GB" sz="1700" b="0" dirty="0" err="1">
                <a:solidFill>
                  <a:srgbClr val="2C3640"/>
                </a:solidFill>
                <a:latin typeface="Aptos"/>
              </a:rPr>
              <a:t>Telecare</a:t>
            </a:r>
            <a:r>
              <a:rPr lang="en-GB" sz="1700" b="0" dirty="0">
                <a:solidFill>
                  <a:srgbClr val="2C3640"/>
                </a:solidFill>
                <a:latin typeface="Aptos"/>
              </a:rPr>
              <a:t>/remotely-monitored care: capability to increase convenience and continuity care for selected individuals</a:t>
            </a:r>
          </a:p>
          <a:p>
            <a:pPr>
              <a:lnSpc>
                <a:spcPct val="112000"/>
              </a:lnSpc>
              <a:spcAft>
                <a:spcPts val="1000"/>
              </a:spcAft>
              <a:defRPr sz="1800">
                <a:solidFill>
                  <a:srgbClr val="2A343F"/>
                </a:solidFill>
                <a:latin typeface="Aptos"/>
              </a:defRPr>
            </a:pPr>
            <a:r>
              <a:rPr lang="en-GB" sz="1700" b="0" dirty="0">
                <a:solidFill>
                  <a:srgbClr val="2C3640"/>
                </a:solidFill>
                <a:latin typeface="Aptos"/>
              </a:rPr>
              <a:t>Hospital Case Study: discharge planning, involving pharmacists, rehab medicine, social care, and carers</a:t>
            </a:r>
          </a:p>
          <a:p>
            <a:pPr>
              <a:lnSpc>
                <a:spcPct val="112000"/>
              </a:lnSpc>
              <a:spcAft>
                <a:spcPts val="1000"/>
              </a:spcAft>
              <a:defRPr sz="1800">
                <a:solidFill>
                  <a:srgbClr val="2A343F"/>
                </a:solidFill>
                <a:latin typeface="Aptos"/>
              </a:defRPr>
            </a:pPr>
            <a:r>
              <a:rPr lang="en-GB" sz="1700" b="0" dirty="0">
                <a:solidFill>
                  <a:srgbClr val="2C3640"/>
                </a:solidFill>
                <a:latin typeface="Aptos"/>
              </a:rPr>
              <a:t>Important considerations: digital divide, staffing, confidentiality, and continuity issues must be considered</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Public health and sustainability: co-benefits</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Proper nutrition, physical exercise, stopping smoking, and vaccination reduce the risks that can be avoided. Healthy homes, clean air, green spaces, and safe streets contribute to better health outcomes and improve climate resilience. Public health programs become more effective when there is a supporting environment as opposed to simply communicating messages to people. Active travel programs, for instance, need safety measures, disability-friendly infrastructure, and cost-effective solutions. Take into account the effect on the deprived sections of the population, different ages, disabilities, and ethnicities.</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Equity and access: universalism plus proportionate support</a:t>
            </a:r>
          </a:p>
        </p:txBody>
      </p:sp>
      <p:sp>
        <p:nvSpPr>
          <p:cNvPr id="5" name="TextBox 4"/>
          <p:cNvSpPr txBox="1"/>
          <p:nvPr/>
        </p:nvSpPr>
        <p:spPr>
          <a:xfrm>
            <a:off x="749808" y="1234440"/>
            <a:ext cx="10698480" cy="2278444"/>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Universal services protect all members of society, whereas targeted approaches tackle structural barriers and inequalities that hinder access. Core20PLUS5 serves as a model for the provision of services to marginalised communities (NHS England, n.d.). Some of the strategies employed in these approaches are the use of interpreters, accessibility measures, outreach work, flexible appointments, and community partnerships. Services should be developed in consultation with marginalised people, and the results should be made public in disaggregated form. Equality does not mean equal service; sometimes, different levels of services need to be provided to ensure access. (Marmot et al., 2020)</a:t>
            </a:r>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Recommendations: from ambition to accountability</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marL="342900" indent="-342900">
              <a:lnSpc>
                <a:spcPct val="112000"/>
              </a:lnSpc>
              <a:spcAft>
                <a:spcPts val="1000"/>
              </a:spcAft>
              <a:buAutoNum type="arabicPeriod"/>
              <a:defRPr sz="1800">
                <a:solidFill>
                  <a:srgbClr val="2A343F"/>
                </a:solidFill>
                <a:latin typeface="Aptos"/>
              </a:defRPr>
            </a:pPr>
            <a:r>
              <a:rPr lang="en-GB" sz="1700" b="0" dirty="0">
                <a:solidFill>
                  <a:srgbClr val="2C3640"/>
                </a:solidFill>
                <a:latin typeface="Aptos"/>
              </a:rPr>
              <a:t>Integrated plans on health equity at the local level: NHS, local councils, social care services, and VCSEs partner to coordinate their priorities and budgeting.</a:t>
            </a:r>
          </a:p>
          <a:p>
            <a:pPr marL="342900" indent="-342900">
              <a:lnSpc>
                <a:spcPct val="112000"/>
              </a:lnSpc>
              <a:spcAft>
                <a:spcPts val="1000"/>
              </a:spcAft>
              <a:buAutoNum type="arabicPeriod"/>
              <a:defRPr sz="1800">
                <a:solidFill>
                  <a:srgbClr val="2A343F"/>
                </a:solidFill>
                <a:latin typeface="Aptos"/>
              </a:defRPr>
            </a:pPr>
            <a:r>
              <a:rPr lang="en-GB" sz="1700" b="0" dirty="0">
                <a:solidFill>
                  <a:srgbClr val="2C3640"/>
                </a:solidFill>
                <a:latin typeface="Aptos"/>
              </a:rPr>
              <a:t> Upstream investment: clinical pathways to be integrated with housing, welfare advice, nutrition, and mental health services.</a:t>
            </a:r>
          </a:p>
          <a:p>
            <a:pPr marL="342900" indent="-342900">
              <a:lnSpc>
                <a:spcPct val="112000"/>
              </a:lnSpc>
              <a:spcAft>
                <a:spcPts val="1000"/>
              </a:spcAft>
              <a:buAutoNum type="arabicPeriod"/>
              <a:defRPr sz="1800">
                <a:solidFill>
                  <a:srgbClr val="2A343F"/>
                </a:solidFill>
                <a:latin typeface="Aptos"/>
              </a:defRPr>
            </a:pPr>
            <a:r>
              <a:rPr lang="en-GB" sz="1700" b="0" dirty="0">
                <a:solidFill>
                  <a:srgbClr val="2C3640"/>
                </a:solidFill>
                <a:latin typeface="Aptos"/>
              </a:rPr>
              <a:t> Digital Inclusion standard: ensure that people receive assistance to access </a:t>
            </a:r>
            <a:r>
              <a:rPr lang="en-GB" sz="1700" b="0" dirty="0" err="1">
                <a:solidFill>
                  <a:srgbClr val="2C3640"/>
                </a:solidFill>
                <a:latin typeface="Aptos"/>
              </a:rPr>
              <a:t>telehealth</a:t>
            </a:r>
            <a:r>
              <a:rPr lang="en-GB" sz="1700" b="0" dirty="0">
                <a:solidFill>
                  <a:srgbClr val="2C3640"/>
                </a:solidFill>
                <a:latin typeface="Aptos"/>
              </a:rPr>
              <a:t> technologies and have non-digital alternatives.</a:t>
            </a:r>
          </a:p>
          <a:p>
            <a:pPr marL="342900" indent="-342900">
              <a:lnSpc>
                <a:spcPct val="112000"/>
              </a:lnSpc>
              <a:spcAft>
                <a:spcPts val="1000"/>
              </a:spcAft>
              <a:buAutoNum type="arabicPeriod"/>
              <a:defRPr sz="1800">
                <a:solidFill>
                  <a:srgbClr val="2A343F"/>
                </a:solidFill>
                <a:latin typeface="Aptos"/>
              </a:defRPr>
            </a:pPr>
            <a:r>
              <a:rPr lang="en-GB" sz="1700" b="0" dirty="0">
                <a:solidFill>
                  <a:srgbClr val="2C3640"/>
                </a:solidFill>
                <a:latin typeface="Aptos"/>
              </a:rPr>
              <a:t>Monitoring the impact: health expectancy, access and wait times, patient well-being, and carbon footprint.</a:t>
            </a:r>
          </a:p>
          <a:p>
            <a:pPr marL="342900" indent="-342900">
              <a:lnSpc>
                <a:spcPct val="112000"/>
              </a:lnSpc>
              <a:spcAft>
                <a:spcPts val="1000"/>
              </a:spcAft>
              <a:buAutoNum type="arabicPeriod"/>
              <a:defRPr sz="1800">
                <a:solidFill>
                  <a:srgbClr val="2A343F"/>
                </a:solidFill>
                <a:latin typeface="Aptos"/>
              </a:defRPr>
            </a:pPr>
            <a:r>
              <a:rPr lang="en-GB" sz="1700" b="0" dirty="0">
                <a:solidFill>
                  <a:srgbClr val="2C3640"/>
                </a:solidFill>
                <a:latin typeface="Aptos"/>
              </a:rPr>
              <a:t>Equity audits every year; co-design actions with impacted communities and review progress twice a year.</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594360"/>
          </a:xfrm>
          <a:prstGeom prst="rect">
            <a:avLst/>
          </a:prstGeom>
          <a:noFill/>
        </p:spPr>
        <p:txBody>
          <a:bodyPr wrap="square" lIns="0" tIns="18288" rIns="0" bIns="18288">
            <a:spAutoFit/>
          </a:bodyPr>
          <a:lstStyle/>
          <a:p>
            <a:pPr>
              <a:spcAft>
                <a:spcPts val="0"/>
              </a:spcAft>
              <a:defRPr sz="2700" b="1">
                <a:solidFill>
                  <a:srgbClr val="162B43"/>
                </a:solidFill>
                <a:latin typeface="Aptos"/>
              </a:defRPr>
            </a:pPr>
            <a:r>
              <a:rPr sz="2700" b="1">
                <a:solidFill>
                  <a:srgbClr val="182F4D"/>
                </a:solidFill>
                <a:latin typeface="Aptos Display"/>
              </a:rPr>
              <a:t>Conclusion</a:t>
            </a:r>
          </a:p>
        </p:txBody>
      </p:sp>
      <p:sp>
        <p:nvSpPr>
          <p:cNvPr id="5" name="TextBox 4"/>
          <p:cNvSpPr txBox="1"/>
          <p:nvPr/>
        </p:nvSpPr>
        <p:spPr>
          <a:xfrm>
            <a:off x="749808" y="1234440"/>
            <a:ext cx="10698480" cy="4983480"/>
          </a:xfrm>
          <a:prstGeom prst="rect">
            <a:avLst/>
          </a:prstGeom>
          <a:noFill/>
        </p:spPr>
        <p:txBody>
          <a:bodyPr wrap="square" lIns="164592" tIns="128016" rIns="164592" bIns="109728" anchor="t">
            <a:spAutoFit/>
          </a:bodyPr>
          <a:lstStyle/>
          <a:p>
            <a:pPr>
              <a:lnSpc>
                <a:spcPct val="112000"/>
              </a:lnSpc>
              <a:spcAft>
                <a:spcPts val="1000"/>
              </a:spcAft>
              <a:defRPr sz="1800">
                <a:solidFill>
                  <a:srgbClr val="2A343F"/>
                </a:solidFill>
                <a:latin typeface="Aptos"/>
              </a:defRPr>
            </a:pPr>
            <a:r>
              <a:rPr lang="en-GB" sz="1700" b="0" dirty="0">
                <a:solidFill>
                  <a:srgbClr val="2C3640"/>
                </a:solidFill>
                <a:latin typeface="Aptos"/>
              </a:rPr>
              <a:t>Health, well-being, and sustainability are all complementary, but the process of integration requires much more than simply having good intentions. </a:t>
            </a:r>
            <a:r>
              <a:rPr lang="en-GB" sz="1700" b="0" dirty="0" err="1">
                <a:solidFill>
                  <a:srgbClr val="2C3640"/>
                </a:solidFill>
                <a:latin typeface="Aptos"/>
              </a:rPr>
              <a:t>Biopsychosocial</a:t>
            </a:r>
            <a:r>
              <a:rPr lang="en-GB" sz="1700" b="0" dirty="0">
                <a:solidFill>
                  <a:srgbClr val="2C3640"/>
                </a:solidFill>
                <a:latin typeface="Aptos"/>
              </a:rPr>
              <a:t> practice expands the realm of intervention, whereas HiAP considers factors which are external to the healthcare environment. ONS data show there is about 19-20 years difference in healthy-life expectancy due to deprivation. Core20PLUS5 and other policy tools are designed to help focus the effort, but they need cross-sectoral funding and evaluation. Overall strategic goals include prevention, proportionality, community co-design, and transparency. </a:t>
            </a:r>
            <a:endParaRPr dirty="0"/>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4F7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46304"/>
          </a:xfrm>
          <a:prstGeom prst="rect">
            <a:avLst/>
          </a:prstGeom>
          <a:solidFill>
            <a:srgbClr val="0082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384048"/>
            <a:ext cx="10972800" cy="452432"/>
          </a:xfrm>
          <a:prstGeom prst="rect">
            <a:avLst/>
          </a:prstGeom>
          <a:noFill/>
        </p:spPr>
        <p:txBody>
          <a:bodyPr wrap="square" lIns="0" tIns="18288" rIns="0" bIns="18288" anchor="t">
            <a:spAutoFit/>
          </a:bodyPr>
          <a:lstStyle/>
          <a:p>
            <a:pPr>
              <a:spcAft>
                <a:spcPts val="0"/>
              </a:spcAft>
              <a:defRPr sz="2700" b="1">
                <a:solidFill>
                  <a:srgbClr val="162B43"/>
                </a:solidFill>
                <a:latin typeface="Aptos"/>
              </a:defRPr>
            </a:pPr>
            <a:r>
              <a:rPr sz="2700" b="1">
                <a:solidFill>
                  <a:srgbClr val="182F4D"/>
                </a:solidFill>
                <a:latin typeface="Aptos Display"/>
              </a:rPr>
              <a:t>References </a:t>
            </a:r>
            <a:endParaRPr lang="en-US"/>
          </a:p>
        </p:txBody>
      </p:sp>
      <p:sp>
        <p:nvSpPr>
          <p:cNvPr id="5" name="TextBox 4"/>
          <p:cNvSpPr txBox="1"/>
          <p:nvPr/>
        </p:nvSpPr>
        <p:spPr>
          <a:xfrm>
            <a:off x="749808" y="1188720"/>
            <a:ext cx="10652760" cy="4215513"/>
          </a:xfrm>
          <a:prstGeom prst="rect">
            <a:avLst/>
          </a:prstGeom>
          <a:noFill/>
        </p:spPr>
        <p:txBody>
          <a:bodyPr wrap="square" lIns="73152" tIns="73152" rIns="73152" bIns="73152">
            <a:spAutoFit/>
          </a:bodyPr>
          <a:lstStyle/>
          <a:p>
            <a:pPr>
              <a:lnSpc>
                <a:spcPct val="100000"/>
              </a:lnSpc>
              <a:spcAft>
                <a:spcPts val="700"/>
              </a:spcAft>
              <a:defRPr sz="1300">
                <a:solidFill>
                  <a:srgbClr val="2A343F"/>
                </a:solidFill>
                <a:latin typeface="Aptos"/>
              </a:defRPr>
            </a:pPr>
            <a:r>
              <a:rPr sz="1200" b="0" dirty="0">
                <a:solidFill>
                  <a:srgbClr val="2C3640"/>
                </a:solidFill>
                <a:latin typeface="Aptos"/>
              </a:rPr>
              <a:t>Engel, G.L. (1977) ‘The need for a new medical model: a challenge for biomedicine’, Science, 196(4286), pp. 129–136.</a:t>
            </a:r>
          </a:p>
          <a:p>
            <a:pPr>
              <a:lnSpc>
                <a:spcPct val="100000"/>
              </a:lnSpc>
              <a:spcAft>
                <a:spcPts val="700"/>
              </a:spcAft>
              <a:defRPr sz="1300">
                <a:solidFill>
                  <a:srgbClr val="2A343F"/>
                </a:solidFill>
                <a:latin typeface="Aptos"/>
              </a:defRPr>
            </a:pPr>
            <a:r>
              <a:rPr sz="1200" b="0" dirty="0">
                <a:solidFill>
                  <a:srgbClr val="2C3640"/>
                </a:solidFill>
                <a:latin typeface="Aptos"/>
              </a:rPr>
              <a:t>NHS England (2019) The NHS Long Term Plan. Available at: https://</a:t>
            </a:r>
            <a:r>
              <a:rPr sz="1200" b="0" dirty="0" err="1">
                <a:solidFill>
                  <a:srgbClr val="2C3640"/>
                </a:solidFill>
                <a:latin typeface="Aptos"/>
              </a:rPr>
              <a:t>www.longtermplan.nhs.uk</a:t>
            </a:r>
            <a:r>
              <a:rPr sz="1200" b="0" dirty="0">
                <a:solidFill>
                  <a:srgbClr val="2C3640"/>
                </a:solidFill>
                <a:latin typeface="Aptos"/>
              </a:rPr>
              <a:t>/ (Accessed: 10 October 2026).</a:t>
            </a:r>
          </a:p>
          <a:p>
            <a:pPr>
              <a:lnSpc>
                <a:spcPct val="100000"/>
              </a:lnSpc>
              <a:spcAft>
                <a:spcPts val="700"/>
              </a:spcAft>
              <a:defRPr sz="1300">
                <a:solidFill>
                  <a:srgbClr val="2A343F"/>
                </a:solidFill>
                <a:latin typeface="Aptos"/>
              </a:defRPr>
            </a:pPr>
            <a:r>
              <a:rPr sz="1200" b="0" dirty="0">
                <a:solidFill>
                  <a:srgbClr val="2C3640"/>
                </a:solidFill>
                <a:latin typeface="Aptos"/>
              </a:rPr>
              <a:t>NHS England (n.d.) Core20PLUS5 (adults): an approach to reducing healthcare inequalities. Available at: https://</a:t>
            </a:r>
            <a:r>
              <a:rPr sz="1200" b="0" dirty="0" err="1">
                <a:solidFill>
                  <a:srgbClr val="2C3640"/>
                </a:solidFill>
                <a:latin typeface="Aptos"/>
              </a:rPr>
              <a:t>www.england.nhs.uk</a:t>
            </a:r>
            <a:r>
              <a:rPr sz="1200" b="0" dirty="0">
                <a:solidFill>
                  <a:srgbClr val="2C3640"/>
                </a:solidFill>
                <a:latin typeface="Aptos"/>
              </a:rPr>
              <a:t>/about/equality/equality-hub/national-healthcare-inequalities-</a:t>
            </a:r>
            <a:r>
              <a:rPr sz="1200" b="0" dirty="0" err="1">
                <a:solidFill>
                  <a:srgbClr val="2C3640"/>
                </a:solidFill>
                <a:latin typeface="Aptos"/>
              </a:rPr>
              <a:t>improvement-programme</a:t>
            </a:r>
            <a:r>
              <a:rPr sz="1200" b="0" dirty="0">
                <a:solidFill>
                  <a:srgbClr val="2C3640"/>
                </a:solidFill>
                <a:latin typeface="Aptos"/>
              </a:rPr>
              <a:t>/core20plus5/ (Accessed: 10 October 2026).</a:t>
            </a:r>
          </a:p>
          <a:p>
            <a:pPr>
              <a:lnSpc>
                <a:spcPct val="100000"/>
              </a:lnSpc>
              <a:spcAft>
                <a:spcPts val="700"/>
              </a:spcAft>
              <a:defRPr sz="1300">
                <a:solidFill>
                  <a:srgbClr val="2A343F"/>
                </a:solidFill>
                <a:latin typeface="Aptos"/>
              </a:defRPr>
            </a:pPr>
            <a:r>
              <a:rPr sz="1200" b="0" dirty="0">
                <a:solidFill>
                  <a:srgbClr val="2C3640"/>
                </a:solidFill>
                <a:latin typeface="Aptos"/>
              </a:rPr>
              <a:t>Office for National Statistics (2026) Healthy life expectancy by national area deprivation, England and Wales: 2022 to 2024. Available at: https://www.ons.gov.uk/ (Accessed: 10 October 2026).</a:t>
            </a:r>
          </a:p>
          <a:p>
            <a:pPr>
              <a:lnSpc>
                <a:spcPct val="100000"/>
              </a:lnSpc>
              <a:spcAft>
                <a:spcPts val="700"/>
              </a:spcAft>
              <a:defRPr sz="1300">
                <a:solidFill>
                  <a:srgbClr val="2A343F"/>
                </a:solidFill>
                <a:latin typeface="Aptos"/>
              </a:defRPr>
            </a:pPr>
            <a:r>
              <a:rPr sz="1200" b="0" dirty="0">
                <a:solidFill>
                  <a:srgbClr val="2C3640"/>
                </a:solidFill>
                <a:latin typeface="Aptos"/>
              </a:rPr>
              <a:t>World Commission on Environment and Development (1987) Our Common Future. Oxford: Oxford University Press.</a:t>
            </a:r>
          </a:p>
          <a:p>
            <a:pPr>
              <a:lnSpc>
                <a:spcPct val="100000"/>
              </a:lnSpc>
              <a:spcAft>
                <a:spcPts val="700"/>
              </a:spcAft>
              <a:defRPr sz="1300">
                <a:solidFill>
                  <a:srgbClr val="2A343F"/>
                </a:solidFill>
                <a:latin typeface="Aptos"/>
              </a:defRPr>
            </a:pPr>
            <a:r>
              <a:rPr sz="1200" b="0" dirty="0">
                <a:solidFill>
                  <a:srgbClr val="2C3640"/>
                </a:solidFill>
                <a:latin typeface="Aptos"/>
              </a:rPr>
              <a:t>World Health Organization (1948) Constitution of the World Health Organization. Available at: https://www.who.int/about/governance/constitution/ (Accessed: 10 October 2026).</a:t>
            </a:r>
          </a:p>
          <a:p>
            <a:pPr>
              <a:lnSpc>
                <a:spcPct val="100000"/>
              </a:lnSpc>
              <a:spcAft>
                <a:spcPts val="700"/>
              </a:spcAft>
              <a:defRPr sz="1300">
                <a:solidFill>
                  <a:srgbClr val="2A343F"/>
                </a:solidFill>
                <a:latin typeface="Aptos"/>
              </a:defRPr>
            </a:pPr>
            <a:r>
              <a:rPr sz="1200" b="0" dirty="0">
                <a:solidFill>
                  <a:srgbClr val="2C3640"/>
                </a:solidFill>
                <a:latin typeface="Aptos"/>
              </a:rPr>
              <a:t>World Health Organization (2014) Health in All Policies: Helsinki Statement. Framework for Country Action. Geneva: WHO.</a:t>
            </a:r>
          </a:p>
          <a:p>
            <a:pPr>
              <a:lnSpc>
                <a:spcPct val="100000"/>
              </a:lnSpc>
              <a:spcAft>
                <a:spcPts val="700"/>
              </a:spcAft>
              <a:defRPr sz="1300">
                <a:solidFill>
                  <a:srgbClr val="2A343F"/>
                </a:solidFill>
                <a:latin typeface="Aptos"/>
              </a:defRPr>
            </a:pPr>
            <a:r>
              <a:rPr sz="1200" b="0" dirty="0">
                <a:solidFill>
                  <a:srgbClr val="2C3640"/>
                </a:solidFill>
                <a:latin typeface="Aptos"/>
              </a:rPr>
              <a:t>World Health Organization (2024) Achieving well-being: a global framework for integrating well-being into public health utilizing a health promotion approach. Geneva: WHO.</a:t>
            </a:r>
          </a:p>
          <a:p>
            <a:pPr>
              <a:lnSpc>
                <a:spcPct val="100000"/>
              </a:lnSpc>
              <a:spcAft>
                <a:spcPts val="700"/>
              </a:spcAft>
              <a:defRPr sz="1300">
                <a:solidFill>
                  <a:srgbClr val="2A343F"/>
                </a:solidFill>
                <a:latin typeface="Aptos"/>
              </a:defRPr>
            </a:pPr>
            <a:r>
              <a:rPr sz="1200" b="0" dirty="0">
                <a:solidFill>
                  <a:srgbClr val="2C3640"/>
                </a:solidFill>
                <a:latin typeface="Aptos"/>
              </a:rPr>
              <a:t>United Nations (2015) Transforming our world: the 2030 Agenda for Sustainable Development. Available at: https://</a:t>
            </a:r>
            <a:r>
              <a:rPr sz="1200" b="0" dirty="0" err="1">
                <a:solidFill>
                  <a:srgbClr val="2C3640"/>
                </a:solidFill>
                <a:latin typeface="Aptos"/>
              </a:rPr>
              <a:t>sdgs.un.org</a:t>
            </a:r>
            <a:r>
              <a:rPr sz="1200" b="0" dirty="0">
                <a:solidFill>
                  <a:srgbClr val="2C3640"/>
                </a:solidFill>
                <a:latin typeface="Aptos"/>
              </a:rPr>
              <a:t>/2030agenda (Accessed: 10 October 2026).</a:t>
            </a:r>
            <a:endParaRPr lang="en-GB" sz="1200" b="0" dirty="0">
              <a:solidFill>
                <a:srgbClr val="2C3640"/>
              </a:solidFill>
              <a:latin typeface="Aptos"/>
            </a:endParaRPr>
          </a:p>
          <a:p>
            <a:pPr>
              <a:spcAft>
                <a:spcPts val="700"/>
              </a:spcAft>
              <a:defRPr sz="1300">
                <a:solidFill>
                  <a:srgbClr val="2A343F"/>
                </a:solidFill>
                <a:latin typeface="Aptos"/>
              </a:defRPr>
            </a:pPr>
            <a:r>
              <a:rPr lang="en-GB" sz="1200" b="0" i="0" dirty="0">
                <a:effectLst/>
                <a:latin typeface="Aptos" panose="020B0004020202020204" pitchFamily="34" charset="0"/>
              </a:rPr>
              <a:t>Marmot, M., Allen, J., Boyce, T., </a:t>
            </a:r>
            <a:r>
              <a:rPr lang="en-GB" sz="1200" b="0" i="0" dirty="0" err="1">
                <a:effectLst/>
                <a:latin typeface="Aptos" panose="020B0004020202020204" pitchFamily="34" charset="0"/>
              </a:rPr>
              <a:t>Goldblatt</a:t>
            </a:r>
            <a:r>
              <a:rPr lang="en-GB" sz="1200" b="0" i="0" dirty="0">
                <a:effectLst/>
                <a:latin typeface="Aptos" panose="020B0004020202020204" pitchFamily="34" charset="0"/>
              </a:rPr>
              <a:t>, P. and Morrison, J. (2020) </a:t>
            </a:r>
            <a:r>
              <a:rPr lang="en-GB" sz="1200" b="0" i="1" dirty="0">
                <a:effectLst/>
                <a:latin typeface="Aptos" panose="020B0004020202020204" pitchFamily="34" charset="0"/>
              </a:rPr>
              <a:t>Health Equity in England: The Marmot Review 10 Years On</a:t>
            </a:r>
            <a:r>
              <a:rPr lang="en-GB" sz="1200" b="0" i="0" dirty="0">
                <a:effectLst/>
                <a:latin typeface="Aptos" panose="020B0004020202020204" pitchFamily="34" charset="0"/>
              </a:rPr>
              <a:t>. London: Institute of Health Equity. Available at: https://www.instituteofhealthequity.org/resources-reports/marmot-review-10-years-on (Accessed: 14 October 2026).</a:t>
            </a:r>
            <a:endParaRPr lang="en-GB" sz="1200" dirty="0">
              <a:effectLst/>
              <a:latin typeface="Aptos" panose="020B0004020202020204" pitchFamily="34" charset="0"/>
            </a:endParaRPr>
          </a:p>
          <a:p>
            <a:pPr>
              <a:lnSpc>
                <a:spcPct val="100000"/>
              </a:lnSpc>
              <a:spcAft>
                <a:spcPts val="700"/>
              </a:spcAft>
              <a:defRPr sz="1300">
                <a:solidFill>
                  <a:srgbClr val="2A343F"/>
                </a:solidFill>
                <a:latin typeface="Aptos"/>
              </a:defRPr>
            </a:pPr>
            <a:endParaRPr sz="1200" b="0" dirty="0">
              <a:solidFill>
                <a:srgbClr val="2C3640"/>
              </a:solidFill>
              <a:latin typeface="Aptos"/>
            </a:endParaRPr>
          </a:p>
        </p:txBody>
      </p:sp>
      <p:sp>
        <p:nvSpPr>
          <p:cNvPr id="6" name="TextBox 5"/>
          <p:cNvSpPr txBox="1"/>
          <p:nvPr/>
        </p:nvSpPr>
        <p:spPr>
          <a:xfrm>
            <a:off x="640080" y="6510528"/>
            <a:ext cx="8229600" cy="201168"/>
          </a:xfrm>
          <a:prstGeom prst="rect">
            <a:avLst/>
          </a:prstGeom>
          <a:noFill/>
        </p:spPr>
        <p:txBody>
          <a:bodyPr wrap="square" lIns="36576" tIns="18288" rIns="36576" bIns="18288">
            <a:spAutoFit/>
          </a:bodyPr>
          <a:lstStyle/>
          <a:p>
            <a:pPr>
              <a:defRPr sz="900" b="0">
                <a:solidFill>
                  <a:srgbClr val="5F6C78"/>
                </a:solidFill>
                <a:latin typeface="Aptos"/>
              </a:defRPr>
            </a:pPr>
            <a:r>
              <a:rPr sz="900" b="0">
                <a:solidFill>
                  <a:srgbClr val="697480"/>
                </a:solidFill>
                <a:latin typeface="Aptos"/>
              </a:rPr>
              <a:t>BMHP6030 | Health, Wellbeing and Sustainable Development</a:t>
            </a:r>
          </a:p>
        </p:txBody>
      </p:sp>
      <p:sp>
        <p:nvSpPr>
          <p:cNvPr id="7" name="TextBox 6"/>
          <p:cNvSpPr txBox="1"/>
          <p:nvPr/>
        </p:nvSpPr>
        <p:spPr>
          <a:xfrm>
            <a:off x="10972800" y="6446520"/>
            <a:ext cx="548640" cy="228600"/>
          </a:xfrm>
          <a:prstGeom prst="rect">
            <a:avLst/>
          </a:prstGeom>
          <a:noFill/>
        </p:spPr>
        <p:txBody>
          <a:bodyPr wrap="square" lIns="36576" tIns="18288" rIns="36576" bIns="18288">
            <a:spAutoFit/>
          </a:bodyPr>
          <a:lstStyle/>
          <a:p>
            <a:pPr algn="r">
              <a:defRPr sz="1000" b="0">
                <a:solidFill>
                  <a:srgbClr val="5F6C78"/>
                </a:solidFill>
                <a:latin typeface="Aptos"/>
              </a:defRPr>
            </a:pPr>
            <a:r>
              <a:rPr sz="900" b="0">
                <a:solidFill>
                  <a:srgbClr val="697480"/>
                </a:solidFill>
                <a:latin typeface="Aptos"/>
              </a:rPr>
              <a:t>16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Widescreen</PresentationFormat>
  <Paragraphs>0</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Mohammed Farhaan (24197257)</cp:lastModifiedBy>
  <cp:revision>13</cp:revision>
  <dcterms:created xsi:type="dcterms:W3CDTF">2013-01-27T09:14:16Z</dcterms:created>
  <dcterms:modified xsi:type="dcterms:W3CDTF">2026-10-14T21:05:30Z</dcterms:modified>
  <cp:category/>
</cp:coreProperties>
</file>