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15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16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17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18.xml" ContentType="application/vnd.openxmlformats-officedocument.theme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6" r:id="rId10"/>
    <p:sldMasterId id="2147483708" r:id="rId11"/>
    <p:sldMasterId id="2147483712" r:id="rId12"/>
    <p:sldMasterId id="2147483714" r:id="rId13"/>
    <p:sldMasterId id="2147483716" r:id="rId14"/>
    <p:sldMasterId id="2147483720" r:id="rId15"/>
    <p:sldMasterId id="2147483658" r:id="rId16"/>
    <p:sldMasterId id="2147483659" r:id="rId17"/>
    <p:sldMasterId id="2147483662" r:id="rId18"/>
    <p:sldMasterId id="2147483666" r:id="rId19"/>
    <p:sldMasterId id="2147483729" r:id="rId20"/>
    <p:sldMasterId id="2147483741" r:id="rId21"/>
    <p:sldMasterId id="2147483754" r:id="rId22"/>
  </p:sldMasterIdLst>
  <p:notesMasterIdLst>
    <p:notesMasterId r:id="rId61"/>
  </p:notesMasterIdLst>
  <p:sldIdLst>
    <p:sldId id="256" r:id="rId23"/>
    <p:sldId id="313" r:id="rId24"/>
    <p:sldId id="258" r:id="rId25"/>
    <p:sldId id="673" r:id="rId26"/>
    <p:sldId id="347" r:id="rId27"/>
    <p:sldId id="346" r:id="rId28"/>
    <p:sldId id="353" r:id="rId29"/>
    <p:sldId id="678" r:id="rId30"/>
    <p:sldId id="354" r:id="rId31"/>
    <p:sldId id="598" r:id="rId32"/>
    <p:sldId id="579" r:id="rId33"/>
    <p:sldId id="679" r:id="rId34"/>
    <p:sldId id="607" r:id="rId35"/>
    <p:sldId id="609" r:id="rId36"/>
    <p:sldId id="613" r:id="rId37"/>
    <p:sldId id="617" r:id="rId38"/>
    <p:sldId id="286" r:id="rId39"/>
    <p:sldId id="638" r:id="rId40"/>
    <p:sldId id="640" r:id="rId41"/>
    <p:sldId id="349" r:id="rId42"/>
    <p:sldId id="290" r:id="rId43"/>
    <p:sldId id="644" r:id="rId44"/>
    <p:sldId id="646" r:id="rId45"/>
    <p:sldId id="577" r:id="rId46"/>
    <p:sldId id="591" r:id="rId47"/>
    <p:sldId id="664" r:id="rId48"/>
    <p:sldId id="288" r:id="rId49"/>
    <p:sldId id="667" r:id="rId50"/>
    <p:sldId id="584" r:id="rId51"/>
    <p:sldId id="303" r:id="rId52"/>
    <p:sldId id="306" r:id="rId53"/>
    <p:sldId id="680" r:id="rId54"/>
    <p:sldId id="308" r:id="rId55"/>
    <p:sldId id="309" r:id="rId56"/>
    <p:sldId id="259" r:id="rId57"/>
    <p:sldId id="672" r:id="rId58"/>
    <p:sldId id="307" r:id="rId59"/>
    <p:sldId id="275" r:id="rId6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91C6C449-6B3D-AE1E-79E4-61F09FA05A91}" name="Jayne Morgan" initials="JM" userId="S::jayne.morgan@uwtsd.ac.uk::a092e5c8-5fcf-4e14-aeff-0be1e3134033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974394-3A02-88AF-98D3-3C85721FD4C7}" v="7" dt="2024-01-10T10:10:00.231"/>
    <p1510:client id="{AB911350-845D-D170-927C-6BE6E234CD6B}" v="6" dt="2024-01-10T08:04:15.17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inimized">
    <p:restoredLeft sz="0" autoAdjust="0"/>
    <p:restoredTop sz="0" autoAdjust="0"/>
  </p:normalViewPr>
  <p:slideViewPr>
    <p:cSldViewPr snapToGrid="0">
      <p:cViewPr varScale="1">
        <p:scale>
          <a:sx n="13" d="100"/>
          <a:sy n="13" d="100"/>
        </p:scale>
        <p:origin x="1914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4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2.xml"/><Relationship Id="rId42" Type="http://schemas.openxmlformats.org/officeDocument/2006/relationships/slide" Target="slides/slide20.xml"/><Relationship Id="rId47" Type="http://schemas.openxmlformats.org/officeDocument/2006/relationships/slide" Target="slides/slide25.xml"/><Relationship Id="rId50" Type="http://schemas.openxmlformats.org/officeDocument/2006/relationships/slide" Target="slides/slide28.xml"/><Relationship Id="rId55" Type="http://schemas.openxmlformats.org/officeDocument/2006/relationships/slide" Target="slides/slide33.xml"/><Relationship Id="rId63" Type="http://schemas.openxmlformats.org/officeDocument/2006/relationships/viewProps" Target="viewProps.xml"/><Relationship Id="rId68" Type="http://schemas.microsoft.com/office/2018/10/relationships/authors" Target="author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7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2.xml"/><Relationship Id="rId32" Type="http://schemas.openxmlformats.org/officeDocument/2006/relationships/slide" Target="slides/slide10.xml"/><Relationship Id="rId37" Type="http://schemas.openxmlformats.org/officeDocument/2006/relationships/slide" Target="slides/slide15.xml"/><Relationship Id="rId40" Type="http://schemas.openxmlformats.org/officeDocument/2006/relationships/slide" Target="slides/slide18.xml"/><Relationship Id="rId45" Type="http://schemas.openxmlformats.org/officeDocument/2006/relationships/slide" Target="slides/slide23.xml"/><Relationship Id="rId53" Type="http://schemas.openxmlformats.org/officeDocument/2006/relationships/slide" Target="slides/slide31.xml"/><Relationship Id="rId58" Type="http://schemas.openxmlformats.org/officeDocument/2006/relationships/slide" Target="slides/slide36.xml"/><Relationship Id="rId66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61" Type="http://schemas.openxmlformats.org/officeDocument/2006/relationships/notesMaster" Target="notesMasters/notesMaster1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5.xml"/><Relationship Id="rId30" Type="http://schemas.openxmlformats.org/officeDocument/2006/relationships/slide" Target="slides/slide8.xml"/><Relationship Id="rId35" Type="http://schemas.openxmlformats.org/officeDocument/2006/relationships/slide" Target="slides/slide13.xml"/><Relationship Id="rId43" Type="http://schemas.openxmlformats.org/officeDocument/2006/relationships/slide" Target="slides/slide21.xml"/><Relationship Id="rId48" Type="http://schemas.openxmlformats.org/officeDocument/2006/relationships/slide" Target="slides/slide26.xml"/><Relationship Id="rId56" Type="http://schemas.openxmlformats.org/officeDocument/2006/relationships/slide" Target="slides/slide34.xml"/><Relationship Id="rId64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9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3.xml"/><Relationship Id="rId33" Type="http://schemas.openxmlformats.org/officeDocument/2006/relationships/slide" Target="slides/slide11.xml"/><Relationship Id="rId38" Type="http://schemas.openxmlformats.org/officeDocument/2006/relationships/slide" Target="slides/slide16.xml"/><Relationship Id="rId46" Type="http://schemas.openxmlformats.org/officeDocument/2006/relationships/slide" Target="slides/slide24.xml"/><Relationship Id="rId59" Type="http://schemas.openxmlformats.org/officeDocument/2006/relationships/slide" Target="slides/slide37.xml"/><Relationship Id="rId67" Type="http://schemas.microsoft.com/office/2015/10/relationships/revisionInfo" Target="revisionInfo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9.xml"/><Relationship Id="rId54" Type="http://schemas.openxmlformats.org/officeDocument/2006/relationships/slide" Target="slides/slide32.xml"/><Relationship Id="rId62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1.xml"/><Relationship Id="rId28" Type="http://schemas.openxmlformats.org/officeDocument/2006/relationships/slide" Target="slides/slide6.xml"/><Relationship Id="rId36" Type="http://schemas.openxmlformats.org/officeDocument/2006/relationships/slide" Target="slides/slide14.xml"/><Relationship Id="rId49" Type="http://schemas.openxmlformats.org/officeDocument/2006/relationships/slide" Target="slides/slide27.xml"/><Relationship Id="rId57" Type="http://schemas.openxmlformats.org/officeDocument/2006/relationships/slide" Target="slides/slide35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9.xml"/><Relationship Id="rId44" Type="http://schemas.openxmlformats.org/officeDocument/2006/relationships/slide" Target="slides/slide22.xml"/><Relationship Id="rId52" Type="http://schemas.openxmlformats.org/officeDocument/2006/relationships/slide" Target="slides/slide30.xml"/><Relationship Id="rId60" Type="http://schemas.openxmlformats.org/officeDocument/2006/relationships/slide" Target="slides/slide38.xml"/><Relationship Id="rId65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berta Tucker" userId="S::r.tucker@uwtsd.ac.uk::27ca61ee-ba03-4b92-a89a-1d5600e2200a" providerId="AD" clId="Web-{AB911350-845D-D170-927C-6BE6E234CD6B}"/>
    <pc:docChg chg="delSld modSld">
      <pc:chgData name="Roberta Tucker" userId="S::r.tucker@uwtsd.ac.uk::27ca61ee-ba03-4b92-a89a-1d5600e2200a" providerId="AD" clId="Web-{AB911350-845D-D170-927C-6BE6E234CD6B}" dt="2024-01-10T08:04:15.177" v="5"/>
      <pc:docMkLst>
        <pc:docMk/>
      </pc:docMkLst>
      <pc:sldChg chg="del">
        <pc:chgData name="Roberta Tucker" userId="S::r.tucker@uwtsd.ac.uk::27ca61ee-ba03-4b92-a89a-1d5600e2200a" providerId="AD" clId="Web-{AB911350-845D-D170-927C-6BE6E234CD6B}" dt="2024-01-10T08:02:44.253" v="1"/>
        <pc:sldMkLst>
          <pc:docMk/>
          <pc:sldMk cId="855686974" sldId="345"/>
        </pc:sldMkLst>
      </pc:sldChg>
      <pc:sldChg chg="modSp">
        <pc:chgData name="Roberta Tucker" userId="S::r.tucker@uwtsd.ac.uk::27ca61ee-ba03-4b92-a89a-1d5600e2200a" providerId="AD" clId="Web-{AB911350-845D-D170-927C-6BE6E234CD6B}" dt="2024-01-10T08:03:20.004" v="3" actId="14100"/>
        <pc:sldMkLst>
          <pc:docMk/>
          <pc:sldMk cId="4116886116" sldId="579"/>
        </pc:sldMkLst>
        <pc:picChg chg="mod">
          <ac:chgData name="Roberta Tucker" userId="S::r.tucker@uwtsd.ac.uk::27ca61ee-ba03-4b92-a89a-1d5600e2200a" providerId="AD" clId="Web-{AB911350-845D-D170-927C-6BE6E234CD6B}" dt="2024-01-10T08:03:20.004" v="3" actId="14100"/>
          <ac:picMkLst>
            <pc:docMk/>
            <pc:sldMk cId="4116886116" sldId="579"/>
            <ac:picMk id="2" creationId="{8720B92E-E763-E6C1-AD07-B200FC0C9CE6}"/>
          </ac:picMkLst>
        </pc:picChg>
      </pc:sldChg>
      <pc:sldChg chg="del">
        <pc:chgData name="Roberta Tucker" userId="S::r.tucker@uwtsd.ac.uk::27ca61ee-ba03-4b92-a89a-1d5600e2200a" providerId="AD" clId="Web-{AB911350-845D-D170-927C-6BE6E234CD6B}" dt="2024-01-10T08:02:36.565" v="0"/>
        <pc:sldMkLst>
          <pc:docMk/>
          <pc:sldMk cId="959005765" sldId="665"/>
        </pc:sldMkLst>
      </pc:sldChg>
      <pc:sldChg chg="del">
        <pc:chgData name="Roberta Tucker" userId="S::r.tucker@uwtsd.ac.uk::27ca61ee-ba03-4b92-a89a-1d5600e2200a" providerId="AD" clId="Web-{AB911350-845D-D170-927C-6BE6E234CD6B}" dt="2024-01-10T08:03:04.238" v="2"/>
        <pc:sldMkLst>
          <pc:docMk/>
          <pc:sldMk cId="3777986665" sldId="674"/>
        </pc:sldMkLst>
      </pc:sldChg>
      <pc:sldChg chg="del">
        <pc:chgData name="Roberta Tucker" userId="S::r.tucker@uwtsd.ac.uk::27ca61ee-ba03-4b92-a89a-1d5600e2200a" providerId="AD" clId="Web-{AB911350-845D-D170-927C-6BE6E234CD6B}" dt="2024-01-10T08:04:15.177" v="5"/>
        <pc:sldMkLst>
          <pc:docMk/>
          <pc:sldMk cId="3269071683" sldId="676"/>
        </pc:sldMkLst>
      </pc:sldChg>
      <pc:sldChg chg="del">
        <pc:chgData name="Roberta Tucker" userId="S::r.tucker@uwtsd.ac.uk::27ca61ee-ba03-4b92-a89a-1d5600e2200a" providerId="AD" clId="Web-{AB911350-845D-D170-927C-6BE6E234CD6B}" dt="2024-01-10T08:04:07.473" v="4"/>
        <pc:sldMkLst>
          <pc:docMk/>
          <pc:sldMk cId="2254461390" sldId="677"/>
        </pc:sldMkLst>
      </pc:sldChg>
    </pc:docChg>
  </pc:docChgLst>
  <pc:docChgLst>
    <pc:chgData name="Roberta Tucker" userId="S::r.tucker@uwtsd.ac.uk::27ca61ee-ba03-4b92-a89a-1d5600e2200a" providerId="AD" clId="Web-{39974394-3A02-88AF-98D3-3C85721FD4C7}"/>
    <pc:docChg chg="modSld sldOrd">
      <pc:chgData name="Roberta Tucker" userId="S::r.tucker@uwtsd.ac.uk::27ca61ee-ba03-4b92-a89a-1d5600e2200a" providerId="AD" clId="Web-{39974394-3A02-88AF-98D3-3C85721FD4C7}" dt="2024-01-10T10:10:00.231" v="9"/>
      <pc:docMkLst>
        <pc:docMk/>
      </pc:docMkLst>
      <pc:sldChg chg="ord">
        <pc:chgData name="Roberta Tucker" userId="S::r.tucker@uwtsd.ac.uk::27ca61ee-ba03-4b92-a89a-1d5600e2200a" providerId="AD" clId="Web-{39974394-3A02-88AF-98D3-3C85721FD4C7}" dt="2024-01-10T10:10:00.231" v="9"/>
        <pc:sldMkLst>
          <pc:docMk/>
          <pc:sldMk cId="3119119530" sldId="347"/>
        </pc:sldMkLst>
      </pc:sldChg>
      <pc:sldChg chg="modNotes">
        <pc:chgData name="Roberta Tucker" userId="S::r.tucker@uwtsd.ac.uk::27ca61ee-ba03-4b92-a89a-1d5600e2200a" providerId="AD" clId="Web-{39974394-3A02-88AF-98D3-3C85721FD4C7}" dt="2024-01-10T10:03:47.645" v="8"/>
        <pc:sldMkLst>
          <pc:docMk/>
          <pc:sldMk cId="1007800214" sldId="584"/>
        </pc:sldMkLst>
      </pc:sldChg>
      <pc:sldChg chg="modSp">
        <pc:chgData name="Roberta Tucker" userId="S::r.tucker@uwtsd.ac.uk::27ca61ee-ba03-4b92-a89a-1d5600e2200a" providerId="AD" clId="Web-{39974394-3A02-88AF-98D3-3C85721FD4C7}" dt="2024-01-10T10:02:53.800" v="4" actId="20577"/>
        <pc:sldMkLst>
          <pc:docMk/>
          <pc:sldMk cId="1504322890" sldId="646"/>
        </pc:sldMkLst>
        <pc:spChg chg="mod">
          <ac:chgData name="Roberta Tucker" userId="S::r.tucker@uwtsd.ac.uk::27ca61ee-ba03-4b92-a89a-1d5600e2200a" providerId="AD" clId="Web-{39974394-3A02-88AF-98D3-3C85721FD4C7}" dt="2024-01-10T10:02:53.800" v="4" actId="20577"/>
          <ac:spMkLst>
            <pc:docMk/>
            <pc:sldMk cId="1504322890" sldId="646"/>
            <ac:spMk id="10" creationId="{D9C93DBB-FDB1-165D-2264-E9427612AF24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C8F220-C66A-4A6F-B875-E9549532BFAA}" type="doc">
      <dgm:prSet loTypeId="urn:microsoft.com/office/officeart/2005/8/layout/cycle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E646E54-BA73-44BF-B23C-350C797BB986}">
      <dgm:prSet/>
      <dgm:spPr/>
      <dgm:t>
        <a:bodyPr/>
        <a:lstStyle/>
        <a:p>
          <a:r>
            <a:rPr lang="en-GB"/>
            <a:t>You want to write a session plan for making:</a:t>
          </a:r>
          <a:endParaRPr lang="en-US"/>
        </a:p>
      </dgm:t>
    </dgm:pt>
    <dgm:pt modelId="{0FC30759-FF4B-4774-BF37-D3733BF82476}" type="parTrans" cxnId="{1656CD3A-0D8A-4BF3-A33C-35C6A4590341}">
      <dgm:prSet/>
      <dgm:spPr/>
      <dgm:t>
        <a:bodyPr/>
        <a:lstStyle/>
        <a:p>
          <a:endParaRPr lang="en-US"/>
        </a:p>
      </dgm:t>
    </dgm:pt>
    <dgm:pt modelId="{BE5309A0-5B41-4F65-A803-117AB69C973C}" type="sibTrans" cxnId="{1656CD3A-0D8A-4BF3-A33C-35C6A4590341}">
      <dgm:prSet/>
      <dgm:spPr/>
      <dgm:t>
        <a:bodyPr/>
        <a:lstStyle/>
        <a:p>
          <a:endParaRPr lang="en-US"/>
        </a:p>
      </dgm:t>
    </dgm:pt>
    <dgm:pt modelId="{336B14DB-64C1-43AC-86E6-4D0C571D8D33}">
      <dgm:prSet/>
      <dgm:spPr/>
      <dgm:t>
        <a:bodyPr/>
        <a:lstStyle/>
        <a:p>
          <a:r>
            <a:rPr lang="en-GB"/>
            <a:t>a cup of tea</a:t>
          </a:r>
          <a:endParaRPr lang="en-US"/>
        </a:p>
      </dgm:t>
    </dgm:pt>
    <dgm:pt modelId="{98E5D289-3464-40F7-9664-3967BD4B5161}" type="parTrans" cxnId="{F94766DB-1CE6-4185-BA3F-B1208833ACFD}">
      <dgm:prSet/>
      <dgm:spPr/>
      <dgm:t>
        <a:bodyPr/>
        <a:lstStyle/>
        <a:p>
          <a:endParaRPr lang="en-US"/>
        </a:p>
      </dgm:t>
    </dgm:pt>
    <dgm:pt modelId="{56E88FC7-F07F-4F0F-A7B1-6A27B71B5981}" type="sibTrans" cxnId="{F94766DB-1CE6-4185-BA3F-B1208833ACFD}">
      <dgm:prSet/>
      <dgm:spPr/>
      <dgm:t>
        <a:bodyPr/>
        <a:lstStyle/>
        <a:p>
          <a:endParaRPr lang="en-US"/>
        </a:p>
      </dgm:t>
    </dgm:pt>
    <dgm:pt modelId="{BD9A282B-D618-4450-8B33-02E2CD926E74}">
      <dgm:prSet/>
      <dgm:spPr/>
      <dgm:t>
        <a:bodyPr/>
        <a:lstStyle/>
        <a:p>
          <a:r>
            <a:rPr lang="en-GB"/>
            <a:t>a sandwich</a:t>
          </a:r>
          <a:endParaRPr lang="en-US"/>
        </a:p>
      </dgm:t>
    </dgm:pt>
    <dgm:pt modelId="{8B43E0E2-2AD7-4967-8171-2FD04C8CEE11}" type="parTrans" cxnId="{EA034C77-633B-42FE-9891-31A6B6A9576B}">
      <dgm:prSet/>
      <dgm:spPr/>
      <dgm:t>
        <a:bodyPr/>
        <a:lstStyle/>
        <a:p>
          <a:endParaRPr lang="en-US"/>
        </a:p>
      </dgm:t>
    </dgm:pt>
    <dgm:pt modelId="{E1056ED7-622B-490C-B919-F4F5AEBCEFEB}" type="sibTrans" cxnId="{EA034C77-633B-42FE-9891-31A6B6A9576B}">
      <dgm:prSet/>
      <dgm:spPr/>
      <dgm:t>
        <a:bodyPr/>
        <a:lstStyle/>
        <a:p>
          <a:endParaRPr lang="en-US"/>
        </a:p>
      </dgm:t>
    </dgm:pt>
    <dgm:pt modelId="{D19038F7-8F67-4EDC-99AC-7B047F8037EF}">
      <dgm:prSet/>
      <dgm:spPr/>
      <dgm:t>
        <a:bodyPr/>
        <a:lstStyle/>
        <a:p>
          <a:r>
            <a:rPr lang="en-GB"/>
            <a:t>a sandcastle with a moat</a:t>
          </a:r>
          <a:endParaRPr lang="en-US"/>
        </a:p>
      </dgm:t>
    </dgm:pt>
    <dgm:pt modelId="{218B0D96-424E-441B-935A-1754C5D95C0F}" type="parTrans" cxnId="{0D3022FE-C640-4EC1-875A-DE4F11073CDF}">
      <dgm:prSet/>
      <dgm:spPr/>
      <dgm:t>
        <a:bodyPr/>
        <a:lstStyle/>
        <a:p>
          <a:endParaRPr lang="en-US"/>
        </a:p>
      </dgm:t>
    </dgm:pt>
    <dgm:pt modelId="{297B061F-6698-4F49-8BB0-54811D7F669B}" type="sibTrans" cxnId="{0D3022FE-C640-4EC1-875A-DE4F11073CDF}">
      <dgm:prSet/>
      <dgm:spPr/>
      <dgm:t>
        <a:bodyPr/>
        <a:lstStyle/>
        <a:p>
          <a:endParaRPr lang="en-US"/>
        </a:p>
      </dgm:t>
    </dgm:pt>
    <dgm:pt modelId="{15626B52-3191-44EB-8036-8153BEECEFF4}">
      <dgm:prSet/>
      <dgm:spPr/>
      <dgm:t>
        <a:bodyPr/>
        <a:lstStyle/>
        <a:p>
          <a:r>
            <a:rPr lang="en-GB"/>
            <a:t>Consider:</a:t>
          </a:r>
          <a:endParaRPr lang="en-US"/>
        </a:p>
      </dgm:t>
    </dgm:pt>
    <dgm:pt modelId="{DC60F6F9-0F44-44EC-A79F-7F0FA327123A}" type="parTrans" cxnId="{EECE3A25-B0C9-4571-A315-E59DA554756F}">
      <dgm:prSet/>
      <dgm:spPr/>
      <dgm:t>
        <a:bodyPr/>
        <a:lstStyle/>
        <a:p>
          <a:endParaRPr lang="en-US"/>
        </a:p>
      </dgm:t>
    </dgm:pt>
    <dgm:pt modelId="{822EE18E-10BB-4F84-9198-89487B0B79EB}" type="sibTrans" cxnId="{EECE3A25-B0C9-4571-A315-E59DA554756F}">
      <dgm:prSet/>
      <dgm:spPr/>
      <dgm:t>
        <a:bodyPr/>
        <a:lstStyle/>
        <a:p>
          <a:endParaRPr lang="en-US"/>
        </a:p>
      </dgm:t>
    </dgm:pt>
    <dgm:pt modelId="{16F14349-A029-42B8-89E1-651515D6037C}">
      <dgm:prSet/>
      <dgm:spPr/>
      <dgm:t>
        <a:bodyPr/>
        <a:lstStyle/>
        <a:p>
          <a:r>
            <a:rPr lang="en-GB"/>
            <a:t>a learning intention</a:t>
          </a:r>
          <a:endParaRPr lang="en-US"/>
        </a:p>
      </dgm:t>
    </dgm:pt>
    <dgm:pt modelId="{C5EEA84C-EDF0-4713-9AC0-1E4DF02527ED}" type="parTrans" cxnId="{9C6C31A3-C465-4CED-B673-97D496CD53D9}">
      <dgm:prSet/>
      <dgm:spPr/>
      <dgm:t>
        <a:bodyPr/>
        <a:lstStyle/>
        <a:p>
          <a:endParaRPr lang="en-US"/>
        </a:p>
      </dgm:t>
    </dgm:pt>
    <dgm:pt modelId="{E9470931-06FB-4F36-B62B-0CFA6FE96810}" type="sibTrans" cxnId="{9C6C31A3-C465-4CED-B673-97D496CD53D9}">
      <dgm:prSet/>
      <dgm:spPr/>
      <dgm:t>
        <a:bodyPr/>
        <a:lstStyle/>
        <a:p>
          <a:endParaRPr lang="en-US"/>
        </a:p>
      </dgm:t>
    </dgm:pt>
    <dgm:pt modelId="{5A262CFF-3AD2-4730-8573-23F780460187}">
      <dgm:prSet/>
      <dgm:spPr/>
      <dgm:t>
        <a:bodyPr/>
        <a:lstStyle/>
        <a:p>
          <a:r>
            <a:rPr lang="en-GB" dirty="0"/>
            <a:t>resources</a:t>
          </a:r>
          <a:endParaRPr lang="en-US" dirty="0"/>
        </a:p>
      </dgm:t>
    </dgm:pt>
    <dgm:pt modelId="{6D6B0536-94FE-4966-8BE0-58668B7D4A54}" type="parTrans" cxnId="{DA491B8B-A962-4908-A63D-9D6F098CD8D7}">
      <dgm:prSet/>
      <dgm:spPr/>
      <dgm:t>
        <a:bodyPr/>
        <a:lstStyle/>
        <a:p>
          <a:endParaRPr lang="en-US"/>
        </a:p>
      </dgm:t>
    </dgm:pt>
    <dgm:pt modelId="{B7449C36-5CF6-4B6E-95D1-8DA0D29F043C}" type="sibTrans" cxnId="{DA491B8B-A962-4908-A63D-9D6F098CD8D7}">
      <dgm:prSet/>
      <dgm:spPr/>
      <dgm:t>
        <a:bodyPr/>
        <a:lstStyle/>
        <a:p>
          <a:endParaRPr lang="en-US"/>
        </a:p>
      </dgm:t>
    </dgm:pt>
    <dgm:pt modelId="{DCC7A3CE-DEEC-4914-8CC5-E72B2D946418}">
      <dgm:prSet/>
      <dgm:spPr/>
      <dgm:t>
        <a:bodyPr/>
        <a:lstStyle/>
        <a:p>
          <a:r>
            <a:rPr lang="en-GB" dirty="0"/>
            <a:t>questions</a:t>
          </a:r>
          <a:endParaRPr lang="en-US" dirty="0"/>
        </a:p>
      </dgm:t>
    </dgm:pt>
    <dgm:pt modelId="{F0DF62B7-D1DC-4CC3-9230-200BA68A4E0B}" type="parTrans" cxnId="{D5132651-2041-45C6-8A35-5E61E70E0C29}">
      <dgm:prSet/>
      <dgm:spPr/>
      <dgm:t>
        <a:bodyPr/>
        <a:lstStyle/>
        <a:p>
          <a:endParaRPr lang="en-US"/>
        </a:p>
      </dgm:t>
    </dgm:pt>
    <dgm:pt modelId="{59E3BF9F-79CF-416B-874F-EDFB69F6A55F}" type="sibTrans" cxnId="{D5132651-2041-45C6-8A35-5E61E70E0C29}">
      <dgm:prSet/>
      <dgm:spPr/>
      <dgm:t>
        <a:bodyPr/>
        <a:lstStyle/>
        <a:p>
          <a:endParaRPr lang="en-US"/>
        </a:p>
      </dgm:t>
    </dgm:pt>
    <dgm:pt modelId="{E0903586-4964-4609-A1D6-5E1A96B8D526}">
      <dgm:prSet/>
      <dgm:spPr/>
      <dgm:t>
        <a:bodyPr/>
        <a:lstStyle/>
        <a:p>
          <a:r>
            <a:rPr lang="en-GB" dirty="0"/>
            <a:t>success criteria</a:t>
          </a:r>
          <a:endParaRPr lang="en-US" dirty="0"/>
        </a:p>
      </dgm:t>
    </dgm:pt>
    <dgm:pt modelId="{0AB69A12-0F47-4549-9DD7-2ACDCC7CB471}" type="parTrans" cxnId="{729AC217-1172-4E96-A30B-43E332A52751}">
      <dgm:prSet/>
      <dgm:spPr/>
      <dgm:t>
        <a:bodyPr/>
        <a:lstStyle/>
        <a:p>
          <a:endParaRPr lang="en-US"/>
        </a:p>
      </dgm:t>
    </dgm:pt>
    <dgm:pt modelId="{C741370F-81EC-4408-ABCF-25386440C4F5}" type="sibTrans" cxnId="{729AC217-1172-4E96-A30B-43E332A52751}">
      <dgm:prSet/>
      <dgm:spPr/>
      <dgm:t>
        <a:bodyPr/>
        <a:lstStyle/>
        <a:p>
          <a:endParaRPr lang="en-US"/>
        </a:p>
      </dgm:t>
    </dgm:pt>
    <dgm:pt modelId="{66AB813C-AB64-49E1-B245-EAFC5E1F301D}">
      <dgm:prSet/>
      <dgm:spPr/>
      <dgm:t>
        <a:bodyPr/>
        <a:lstStyle/>
        <a:p>
          <a:r>
            <a:rPr lang="en-US" dirty="0"/>
            <a:t>adult support</a:t>
          </a:r>
        </a:p>
      </dgm:t>
    </dgm:pt>
    <dgm:pt modelId="{EE282B92-B370-4CFC-8900-128F9583A05D}" type="parTrans" cxnId="{0A4BE1EB-3202-4B05-B6A9-44241D0261E2}">
      <dgm:prSet/>
      <dgm:spPr/>
      <dgm:t>
        <a:bodyPr/>
        <a:lstStyle/>
        <a:p>
          <a:endParaRPr lang="en-GB"/>
        </a:p>
      </dgm:t>
    </dgm:pt>
    <dgm:pt modelId="{CB6548A6-191B-4C99-B7FE-403EBE53BBD6}" type="sibTrans" cxnId="{0A4BE1EB-3202-4B05-B6A9-44241D0261E2}">
      <dgm:prSet/>
      <dgm:spPr/>
      <dgm:t>
        <a:bodyPr/>
        <a:lstStyle/>
        <a:p>
          <a:endParaRPr lang="en-GB"/>
        </a:p>
      </dgm:t>
    </dgm:pt>
    <dgm:pt modelId="{32439690-3420-4415-B422-28D3F61B3C6A}" type="pres">
      <dgm:prSet presAssocID="{89C8F220-C66A-4A6F-B875-E9549532BFAA}" presName="Name0" presStyleCnt="0">
        <dgm:presLayoutVars>
          <dgm:dir/>
          <dgm:resizeHandles val="exact"/>
        </dgm:presLayoutVars>
      </dgm:prSet>
      <dgm:spPr/>
    </dgm:pt>
    <dgm:pt modelId="{618E4C5E-C30F-4271-A9B8-4B7F05F03099}" type="pres">
      <dgm:prSet presAssocID="{89C8F220-C66A-4A6F-B875-E9549532BFAA}" presName="node1" presStyleLbl="node1" presStyleIdx="0" presStyleCnt="2">
        <dgm:presLayoutVars>
          <dgm:bulletEnabled val="1"/>
        </dgm:presLayoutVars>
      </dgm:prSet>
      <dgm:spPr/>
    </dgm:pt>
    <dgm:pt modelId="{6C8BC2C8-87D5-4A87-B297-83A06691D34F}" type="pres">
      <dgm:prSet presAssocID="{89C8F220-C66A-4A6F-B875-E9549532BFAA}" presName="sibTrans" presStyleLbl="bgShp" presStyleIdx="0" presStyleCnt="1"/>
      <dgm:spPr/>
    </dgm:pt>
    <dgm:pt modelId="{648750E3-65B6-42A8-B397-A06EA9028252}" type="pres">
      <dgm:prSet presAssocID="{89C8F220-C66A-4A6F-B875-E9549532BFAA}" presName="node2" presStyleLbl="node1" presStyleIdx="1" presStyleCnt="2">
        <dgm:presLayoutVars>
          <dgm:bulletEnabled val="1"/>
        </dgm:presLayoutVars>
      </dgm:prSet>
      <dgm:spPr/>
    </dgm:pt>
    <dgm:pt modelId="{95E0F22E-5CF5-4092-8446-C08CCF16BED3}" type="pres">
      <dgm:prSet presAssocID="{89C8F220-C66A-4A6F-B875-E9549532BFAA}" presName="sp1" presStyleCnt="0"/>
      <dgm:spPr/>
    </dgm:pt>
    <dgm:pt modelId="{50AF5ECC-517A-44AA-A1F3-3F022020D5AC}" type="pres">
      <dgm:prSet presAssocID="{89C8F220-C66A-4A6F-B875-E9549532BFAA}" presName="sp2" presStyleCnt="0"/>
      <dgm:spPr/>
    </dgm:pt>
  </dgm:ptLst>
  <dgm:cxnLst>
    <dgm:cxn modelId="{729AC217-1172-4E96-A30B-43E332A52751}" srcId="{15626B52-3191-44EB-8036-8153BEECEFF4}" destId="{E0903586-4964-4609-A1D6-5E1A96B8D526}" srcOrd="4" destOrd="0" parTransId="{0AB69A12-0F47-4549-9DD7-2ACDCC7CB471}" sibTransId="{C741370F-81EC-4408-ABCF-25386440C4F5}"/>
    <dgm:cxn modelId="{39178019-8758-477A-A477-B72F0E8E25FE}" type="presOf" srcId="{5A262CFF-3AD2-4730-8573-23F780460187}" destId="{648750E3-65B6-42A8-B397-A06EA9028252}" srcOrd="0" destOrd="2" presId="urn:microsoft.com/office/officeart/2005/8/layout/cycle3"/>
    <dgm:cxn modelId="{EECE3A25-B0C9-4571-A315-E59DA554756F}" srcId="{89C8F220-C66A-4A6F-B875-E9549532BFAA}" destId="{15626B52-3191-44EB-8036-8153BEECEFF4}" srcOrd="1" destOrd="0" parTransId="{DC60F6F9-0F44-44EC-A79F-7F0FA327123A}" sibTransId="{822EE18E-10BB-4F84-9198-89487B0B79EB}"/>
    <dgm:cxn modelId="{5FD80330-0F0E-473B-890B-96A33D740159}" type="presOf" srcId="{BD9A282B-D618-4450-8B33-02E2CD926E74}" destId="{618E4C5E-C30F-4271-A9B8-4B7F05F03099}" srcOrd="0" destOrd="2" presId="urn:microsoft.com/office/officeart/2005/8/layout/cycle3"/>
    <dgm:cxn modelId="{942A7638-B858-4DD4-93F6-E7AC6B0F1F8C}" type="presOf" srcId="{66AB813C-AB64-49E1-B245-EAFC5E1F301D}" destId="{648750E3-65B6-42A8-B397-A06EA9028252}" srcOrd="0" destOrd="4" presId="urn:microsoft.com/office/officeart/2005/8/layout/cycle3"/>
    <dgm:cxn modelId="{1656CD3A-0D8A-4BF3-A33C-35C6A4590341}" srcId="{89C8F220-C66A-4A6F-B875-E9549532BFAA}" destId="{AE646E54-BA73-44BF-B23C-350C797BB986}" srcOrd="0" destOrd="0" parTransId="{0FC30759-FF4B-4774-BF37-D3733BF82476}" sibTransId="{BE5309A0-5B41-4F65-A803-117AB69C973C}"/>
    <dgm:cxn modelId="{E4DECE6C-52C7-44BE-9593-8748B445DD07}" type="presOf" srcId="{DCC7A3CE-DEEC-4914-8CC5-E72B2D946418}" destId="{648750E3-65B6-42A8-B397-A06EA9028252}" srcOrd="0" destOrd="3" presId="urn:microsoft.com/office/officeart/2005/8/layout/cycle3"/>
    <dgm:cxn modelId="{F1F5746E-59E4-4C19-85D5-E421FDE8D192}" type="presOf" srcId="{16F14349-A029-42B8-89E1-651515D6037C}" destId="{648750E3-65B6-42A8-B397-A06EA9028252}" srcOrd="0" destOrd="1" presId="urn:microsoft.com/office/officeart/2005/8/layout/cycle3"/>
    <dgm:cxn modelId="{D5132651-2041-45C6-8A35-5E61E70E0C29}" srcId="{15626B52-3191-44EB-8036-8153BEECEFF4}" destId="{DCC7A3CE-DEEC-4914-8CC5-E72B2D946418}" srcOrd="2" destOrd="0" parTransId="{F0DF62B7-D1DC-4CC3-9230-200BA68A4E0B}" sibTransId="{59E3BF9F-79CF-416B-874F-EDFB69F6A55F}"/>
    <dgm:cxn modelId="{EA034C77-633B-42FE-9891-31A6B6A9576B}" srcId="{AE646E54-BA73-44BF-B23C-350C797BB986}" destId="{BD9A282B-D618-4450-8B33-02E2CD926E74}" srcOrd="1" destOrd="0" parTransId="{8B43E0E2-2AD7-4967-8171-2FD04C8CEE11}" sibTransId="{E1056ED7-622B-490C-B919-F4F5AEBCEFEB}"/>
    <dgm:cxn modelId="{4870C985-4537-4327-92D6-9A0342BBA159}" type="presOf" srcId="{D19038F7-8F67-4EDC-99AC-7B047F8037EF}" destId="{618E4C5E-C30F-4271-A9B8-4B7F05F03099}" srcOrd="0" destOrd="3" presId="urn:microsoft.com/office/officeart/2005/8/layout/cycle3"/>
    <dgm:cxn modelId="{DA491B8B-A962-4908-A63D-9D6F098CD8D7}" srcId="{15626B52-3191-44EB-8036-8153BEECEFF4}" destId="{5A262CFF-3AD2-4730-8573-23F780460187}" srcOrd="1" destOrd="0" parTransId="{6D6B0536-94FE-4966-8BE0-58668B7D4A54}" sibTransId="{B7449C36-5CF6-4B6E-95D1-8DA0D29F043C}"/>
    <dgm:cxn modelId="{9C6C31A3-C465-4CED-B673-97D496CD53D9}" srcId="{15626B52-3191-44EB-8036-8153BEECEFF4}" destId="{16F14349-A029-42B8-89E1-651515D6037C}" srcOrd="0" destOrd="0" parTransId="{C5EEA84C-EDF0-4713-9AC0-1E4DF02527ED}" sibTransId="{E9470931-06FB-4F36-B62B-0CFA6FE96810}"/>
    <dgm:cxn modelId="{702583A4-E69C-4A92-9390-F8DCD656FB3F}" type="presOf" srcId="{BE5309A0-5B41-4F65-A803-117AB69C973C}" destId="{6C8BC2C8-87D5-4A87-B297-83A06691D34F}" srcOrd="0" destOrd="0" presId="urn:microsoft.com/office/officeart/2005/8/layout/cycle3"/>
    <dgm:cxn modelId="{B9147CA7-5B3D-4B06-894E-9FB58E88F818}" type="presOf" srcId="{E0903586-4964-4609-A1D6-5E1A96B8D526}" destId="{648750E3-65B6-42A8-B397-A06EA9028252}" srcOrd="0" destOrd="5" presId="urn:microsoft.com/office/officeart/2005/8/layout/cycle3"/>
    <dgm:cxn modelId="{1C78CCBC-B362-4A9A-A402-A3C9E1697B8C}" type="presOf" srcId="{89C8F220-C66A-4A6F-B875-E9549532BFAA}" destId="{32439690-3420-4415-B422-28D3F61B3C6A}" srcOrd="0" destOrd="0" presId="urn:microsoft.com/office/officeart/2005/8/layout/cycle3"/>
    <dgm:cxn modelId="{B55AFCBF-26AD-4288-AC23-91C4C54C9F2D}" type="presOf" srcId="{15626B52-3191-44EB-8036-8153BEECEFF4}" destId="{648750E3-65B6-42A8-B397-A06EA9028252}" srcOrd="0" destOrd="0" presId="urn:microsoft.com/office/officeart/2005/8/layout/cycle3"/>
    <dgm:cxn modelId="{F94766DB-1CE6-4185-BA3F-B1208833ACFD}" srcId="{AE646E54-BA73-44BF-B23C-350C797BB986}" destId="{336B14DB-64C1-43AC-86E6-4D0C571D8D33}" srcOrd="0" destOrd="0" parTransId="{98E5D289-3464-40F7-9664-3967BD4B5161}" sibTransId="{56E88FC7-F07F-4F0F-A7B1-6A27B71B5981}"/>
    <dgm:cxn modelId="{F4EA96E4-98D8-4646-8200-219A649B18C1}" type="presOf" srcId="{AE646E54-BA73-44BF-B23C-350C797BB986}" destId="{618E4C5E-C30F-4271-A9B8-4B7F05F03099}" srcOrd="0" destOrd="0" presId="urn:microsoft.com/office/officeart/2005/8/layout/cycle3"/>
    <dgm:cxn modelId="{0A4BE1EB-3202-4B05-B6A9-44241D0261E2}" srcId="{15626B52-3191-44EB-8036-8153BEECEFF4}" destId="{66AB813C-AB64-49E1-B245-EAFC5E1F301D}" srcOrd="3" destOrd="0" parTransId="{EE282B92-B370-4CFC-8900-128F9583A05D}" sibTransId="{CB6548A6-191B-4C99-B7FE-403EBE53BBD6}"/>
    <dgm:cxn modelId="{CD43A8F1-5FD5-40B8-A11B-9CE4819C9B06}" type="presOf" srcId="{336B14DB-64C1-43AC-86E6-4D0C571D8D33}" destId="{618E4C5E-C30F-4271-A9B8-4B7F05F03099}" srcOrd="0" destOrd="1" presId="urn:microsoft.com/office/officeart/2005/8/layout/cycle3"/>
    <dgm:cxn modelId="{0D3022FE-C640-4EC1-875A-DE4F11073CDF}" srcId="{AE646E54-BA73-44BF-B23C-350C797BB986}" destId="{D19038F7-8F67-4EDC-99AC-7B047F8037EF}" srcOrd="2" destOrd="0" parTransId="{218B0D96-424E-441B-935A-1754C5D95C0F}" sibTransId="{297B061F-6698-4F49-8BB0-54811D7F669B}"/>
    <dgm:cxn modelId="{1AB9988C-0E63-4CF3-B29D-F567612CD0C4}" type="presParOf" srcId="{32439690-3420-4415-B422-28D3F61B3C6A}" destId="{618E4C5E-C30F-4271-A9B8-4B7F05F03099}" srcOrd="0" destOrd="0" presId="urn:microsoft.com/office/officeart/2005/8/layout/cycle3"/>
    <dgm:cxn modelId="{A8A0232E-258A-4BAF-ADC2-398F23EDADAD}" type="presParOf" srcId="{32439690-3420-4415-B422-28D3F61B3C6A}" destId="{6C8BC2C8-87D5-4A87-B297-83A06691D34F}" srcOrd="1" destOrd="0" presId="urn:microsoft.com/office/officeart/2005/8/layout/cycle3"/>
    <dgm:cxn modelId="{3EBFE5EF-4988-44A3-BCBF-F026723F4FAA}" type="presParOf" srcId="{32439690-3420-4415-B422-28D3F61B3C6A}" destId="{648750E3-65B6-42A8-B397-A06EA9028252}" srcOrd="2" destOrd="0" presId="urn:microsoft.com/office/officeart/2005/8/layout/cycle3"/>
    <dgm:cxn modelId="{90EA4790-B946-4B06-959D-A719C1ADF1D2}" type="presParOf" srcId="{32439690-3420-4415-B422-28D3F61B3C6A}" destId="{95E0F22E-5CF5-4092-8446-C08CCF16BED3}" srcOrd="3" destOrd="0" presId="urn:microsoft.com/office/officeart/2005/8/layout/cycle3"/>
    <dgm:cxn modelId="{6FC3EA31-638B-4367-964F-4AAF5AD02C7A}" type="presParOf" srcId="{32439690-3420-4415-B422-28D3F61B3C6A}" destId="{50AF5ECC-517A-44AA-A1F3-3F022020D5AC}" srcOrd="4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9B4DF69-49CC-4607-9818-382DE6AC5BD2}" type="doc">
      <dgm:prSet loTypeId="urn:microsoft.com/office/officeart/2005/8/layout/b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12D52A7-4DD2-41BA-AFFD-E033D8DAF06F}">
      <dgm:prSet phldrT="[Text]" phldr="0"/>
      <dgm:spPr/>
      <dgm:t>
        <a:bodyPr/>
        <a:lstStyle/>
        <a:p>
          <a:pPr rtl="0"/>
          <a:r>
            <a:rPr lang="en-US" b="1">
              <a:latin typeface="Calibri"/>
              <a:cs typeface="Calibri"/>
            </a:rPr>
            <a:t>How will you organise the groups?</a:t>
          </a:r>
        </a:p>
      </dgm:t>
    </dgm:pt>
    <dgm:pt modelId="{C5529B0E-6304-4839-AB54-BAEF91E3D7CE}" type="parTrans" cxnId="{6FE0DB87-36E7-4E1B-BF8D-214BC1DD6826}">
      <dgm:prSet/>
      <dgm:spPr/>
      <dgm:t>
        <a:bodyPr/>
        <a:lstStyle/>
        <a:p>
          <a:endParaRPr lang="en-US"/>
        </a:p>
      </dgm:t>
    </dgm:pt>
    <dgm:pt modelId="{C3A9F123-501A-4151-B7B2-56610FC174DC}" type="sibTrans" cxnId="{6FE0DB87-36E7-4E1B-BF8D-214BC1DD6826}">
      <dgm:prSet/>
      <dgm:spPr/>
      <dgm:t>
        <a:bodyPr/>
        <a:lstStyle/>
        <a:p>
          <a:endParaRPr lang="en-US"/>
        </a:p>
      </dgm:t>
    </dgm:pt>
    <dgm:pt modelId="{5580784C-E5CA-4502-BA9A-7E2DEDB33BB4}">
      <dgm:prSet phldrT="[Text]" phldr="0"/>
      <dgm:spPr/>
      <dgm:t>
        <a:bodyPr/>
        <a:lstStyle/>
        <a:p>
          <a:pPr rtl="0"/>
          <a:r>
            <a:rPr lang="en-US" b="1">
              <a:latin typeface="Calibri"/>
              <a:cs typeface="Calibri"/>
            </a:rPr>
            <a:t>Do you need any resources?</a:t>
          </a:r>
        </a:p>
      </dgm:t>
    </dgm:pt>
    <dgm:pt modelId="{CC706E6B-B577-4076-8EDC-25AF57C6D6AB}" type="parTrans" cxnId="{7DFF698A-AE37-4318-8176-E44163154F2E}">
      <dgm:prSet/>
      <dgm:spPr/>
      <dgm:t>
        <a:bodyPr/>
        <a:lstStyle/>
        <a:p>
          <a:endParaRPr lang="en-US"/>
        </a:p>
      </dgm:t>
    </dgm:pt>
    <dgm:pt modelId="{4BF4C6B1-C74F-43DA-8EAD-F2428E27E64C}" type="sibTrans" cxnId="{7DFF698A-AE37-4318-8176-E44163154F2E}">
      <dgm:prSet/>
      <dgm:spPr/>
      <dgm:t>
        <a:bodyPr/>
        <a:lstStyle/>
        <a:p>
          <a:endParaRPr lang="en-US"/>
        </a:p>
      </dgm:t>
    </dgm:pt>
    <dgm:pt modelId="{692AAC8A-D554-4CD9-920E-9F1628024141}">
      <dgm:prSet phldrT="[Text]" phldr="0"/>
      <dgm:spPr/>
      <dgm:t>
        <a:bodyPr/>
        <a:lstStyle/>
        <a:p>
          <a:pPr rtl="0"/>
          <a:r>
            <a:rPr lang="en-US" b="1">
              <a:latin typeface="Calibri"/>
              <a:cs typeface="Calibri"/>
            </a:rPr>
            <a:t>Do the resources need differentiated versions?</a:t>
          </a:r>
        </a:p>
      </dgm:t>
    </dgm:pt>
    <dgm:pt modelId="{964F741F-2A69-4068-8E8E-22331C499BD5}" type="parTrans" cxnId="{B8A977CF-36C2-4901-8503-C4FFE4D8F8CB}">
      <dgm:prSet/>
      <dgm:spPr/>
      <dgm:t>
        <a:bodyPr/>
        <a:lstStyle/>
        <a:p>
          <a:endParaRPr lang="en-US"/>
        </a:p>
      </dgm:t>
    </dgm:pt>
    <dgm:pt modelId="{CB181EC1-1261-4715-841E-534A5D4E66AC}" type="sibTrans" cxnId="{B8A977CF-36C2-4901-8503-C4FFE4D8F8CB}">
      <dgm:prSet/>
      <dgm:spPr/>
      <dgm:t>
        <a:bodyPr/>
        <a:lstStyle/>
        <a:p>
          <a:endParaRPr lang="en-US"/>
        </a:p>
      </dgm:t>
    </dgm:pt>
    <dgm:pt modelId="{21777903-257A-41B1-ADFF-7F27F8AF2077}">
      <dgm:prSet phldrT="[Text]" phldr="0"/>
      <dgm:spPr/>
      <dgm:t>
        <a:bodyPr/>
        <a:lstStyle/>
        <a:p>
          <a:pPr rtl="0"/>
          <a:r>
            <a:rPr lang="en-US" b="1">
              <a:latin typeface="Calibri"/>
              <a:cs typeface="Calibri"/>
            </a:rPr>
            <a:t>Have you provided a challenging option?</a:t>
          </a:r>
        </a:p>
      </dgm:t>
    </dgm:pt>
    <dgm:pt modelId="{6E7F8E6A-E3C2-4F5C-BB81-9A941331D934}" type="parTrans" cxnId="{2C2223C1-3F76-493E-B060-547578725ABF}">
      <dgm:prSet/>
      <dgm:spPr/>
      <dgm:t>
        <a:bodyPr/>
        <a:lstStyle/>
        <a:p>
          <a:endParaRPr lang="en-US"/>
        </a:p>
      </dgm:t>
    </dgm:pt>
    <dgm:pt modelId="{88A26CEB-D146-4E9A-9C85-A2FA0EE52475}" type="sibTrans" cxnId="{2C2223C1-3F76-493E-B060-547578725ABF}">
      <dgm:prSet/>
      <dgm:spPr/>
      <dgm:t>
        <a:bodyPr/>
        <a:lstStyle/>
        <a:p>
          <a:endParaRPr lang="en-US"/>
        </a:p>
      </dgm:t>
    </dgm:pt>
    <dgm:pt modelId="{A042971A-2E9C-4C63-A883-AAE9FE4E53CB}">
      <dgm:prSet phldrT="[Text]" phldr="0"/>
      <dgm:spPr/>
      <dgm:t>
        <a:bodyPr/>
        <a:lstStyle/>
        <a:p>
          <a:pPr rtl="0"/>
          <a:r>
            <a:rPr lang="en-US" b="1">
              <a:latin typeface="Calibri"/>
              <a:cs typeface="Calibri"/>
            </a:rPr>
            <a:t>How will you check progress?</a:t>
          </a:r>
        </a:p>
      </dgm:t>
    </dgm:pt>
    <dgm:pt modelId="{E2DD27C3-266D-46B2-B37A-09FFEFAB8DFF}" type="parTrans" cxnId="{23E33C82-3479-4113-9732-A7E2048B7B4C}">
      <dgm:prSet/>
      <dgm:spPr/>
      <dgm:t>
        <a:bodyPr/>
        <a:lstStyle/>
        <a:p>
          <a:endParaRPr lang="en-US"/>
        </a:p>
      </dgm:t>
    </dgm:pt>
    <dgm:pt modelId="{4268EE81-F679-47A8-A66E-85F89D60DFE7}" type="sibTrans" cxnId="{23E33C82-3479-4113-9732-A7E2048B7B4C}">
      <dgm:prSet/>
      <dgm:spPr/>
      <dgm:t>
        <a:bodyPr/>
        <a:lstStyle/>
        <a:p>
          <a:endParaRPr lang="en-US"/>
        </a:p>
      </dgm:t>
    </dgm:pt>
    <dgm:pt modelId="{DEA1A057-B9EE-46C5-A296-D81A41DA5D6D}">
      <dgm:prSet phldrT="[Text]" phldr="0"/>
      <dgm:spPr/>
      <dgm:t>
        <a:bodyPr/>
        <a:lstStyle/>
        <a:p>
          <a:pPr rtl="0"/>
          <a:r>
            <a:rPr lang="en-US" b="1">
              <a:latin typeface="Calibri"/>
              <a:cs typeface="Calibri"/>
            </a:rPr>
            <a:t>What questions will you ask?</a:t>
          </a:r>
        </a:p>
      </dgm:t>
    </dgm:pt>
    <dgm:pt modelId="{74071B44-56D6-4C9B-98D5-AB56711E2C20}" type="parTrans" cxnId="{37A765FD-93E7-41AD-B789-79959309A260}">
      <dgm:prSet/>
      <dgm:spPr/>
      <dgm:t>
        <a:bodyPr/>
        <a:lstStyle/>
        <a:p>
          <a:endParaRPr lang="en-US"/>
        </a:p>
      </dgm:t>
    </dgm:pt>
    <dgm:pt modelId="{4A0AA887-F38E-4A80-8955-1026A2515699}" type="sibTrans" cxnId="{37A765FD-93E7-41AD-B789-79959309A260}">
      <dgm:prSet/>
      <dgm:spPr/>
      <dgm:t>
        <a:bodyPr/>
        <a:lstStyle/>
        <a:p>
          <a:endParaRPr lang="en-US"/>
        </a:p>
      </dgm:t>
    </dgm:pt>
    <dgm:pt modelId="{9D0C99EB-3F7A-46A1-9AF0-4E1CC0CC21CA}">
      <dgm:prSet phldrT="[Text]" phldr="0"/>
      <dgm:spPr/>
      <dgm:t>
        <a:bodyPr/>
        <a:lstStyle/>
        <a:p>
          <a:pPr rtl="0"/>
          <a:r>
            <a:rPr lang="en-US" b="1">
              <a:latin typeface="Calibri"/>
              <a:cs typeface="Calibri"/>
            </a:rPr>
            <a:t>How will you keep your pupils interested?</a:t>
          </a:r>
        </a:p>
      </dgm:t>
    </dgm:pt>
    <dgm:pt modelId="{33FDB1C8-2538-4AFA-A539-CF2FDC46C75C}" type="parTrans" cxnId="{0EBD9FFA-C4A6-423B-BC57-E13C829668C4}">
      <dgm:prSet/>
      <dgm:spPr/>
      <dgm:t>
        <a:bodyPr/>
        <a:lstStyle/>
        <a:p>
          <a:endParaRPr lang="en-US"/>
        </a:p>
      </dgm:t>
    </dgm:pt>
    <dgm:pt modelId="{DE8ADA7A-702D-4890-A03F-CE2C3527B0C5}" type="sibTrans" cxnId="{0EBD9FFA-C4A6-423B-BC57-E13C829668C4}">
      <dgm:prSet/>
      <dgm:spPr/>
      <dgm:t>
        <a:bodyPr/>
        <a:lstStyle/>
        <a:p>
          <a:endParaRPr lang="en-US"/>
        </a:p>
      </dgm:t>
    </dgm:pt>
    <dgm:pt modelId="{3CA369FF-47BB-4755-80C5-6B741B9A10FA}">
      <dgm:prSet phldrT="[Text]" phldr="0"/>
      <dgm:spPr/>
      <dgm:t>
        <a:bodyPr/>
        <a:lstStyle/>
        <a:p>
          <a:pPr rtl="0"/>
          <a:r>
            <a:rPr lang="en-US" b="1">
              <a:latin typeface="Calibri"/>
              <a:cs typeface="Calibri"/>
            </a:rPr>
            <a:t>How will you finish your session? </a:t>
          </a:r>
        </a:p>
      </dgm:t>
    </dgm:pt>
    <dgm:pt modelId="{D4E8920F-94D1-4E9C-A70F-CD28D7E05CF1}" type="parTrans" cxnId="{A6CFE276-2A7B-4572-901B-FBCE76F685FD}">
      <dgm:prSet/>
      <dgm:spPr/>
      <dgm:t>
        <a:bodyPr/>
        <a:lstStyle/>
        <a:p>
          <a:endParaRPr lang="en-US"/>
        </a:p>
      </dgm:t>
    </dgm:pt>
    <dgm:pt modelId="{6E38DCCC-C08A-44C5-B731-027B3B2A37B7}" type="sibTrans" cxnId="{A6CFE276-2A7B-4572-901B-FBCE76F685FD}">
      <dgm:prSet/>
      <dgm:spPr/>
      <dgm:t>
        <a:bodyPr/>
        <a:lstStyle/>
        <a:p>
          <a:endParaRPr lang="en-US"/>
        </a:p>
      </dgm:t>
    </dgm:pt>
    <dgm:pt modelId="{07D97C53-E6F7-4894-9576-F53A28F083C5}">
      <dgm:prSet phldrT="[Text]" phldr="0"/>
      <dgm:spPr/>
      <dgm:t>
        <a:bodyPr/>
        <a:lstStyle/>
        <a:p>
          <a:pPr rtl="0"/>
          <a:r>
            <a:rPr lang="en-US" b="1">
              <a:latin typeface="Calibri"/>
              <a:cs typeface="Calibri"/>
            </a:rPr>
            <a:t>How will you manage the transition to the next session?</a:t>
          </a:r>
        </a:p>
      </dgm:t>
    </dgm:pt>
    <dgm:pt modelId="{9E9446E5-0074-44F9-A7BA-6E77494387B1}" type="parTrans" cxnId="{2C27A44D-1329-4B2D-BADC-68ED7E676F46}">
      <dgm:prSet/>
      <dgm:spPr/>
      <dgm:t>
        <a:bodyPr/>
        <a:lstStyle/>
        <a:p>
          <a:endParaRPr lang="en-US"/>
        </a:p>
      </dgm:t>
    </dgm:pt>
    <dgm:pt modelId="{C07BF052-77DA-42BB-B0EF-82CEB80EBFE3}" type="sibTrans" cxnId="{2C27A44D-1329-4B2D-BADC-68ED7E676F46}">
      <dgm:prSet/>
      <dgm:spPr/>
      <dgm:t>
        <a:bodyPr/>
        <a:lstStyle/>
        <a:p>
          <a:endParaRPr lang="en-US"/>
        </a:p>
      </dgm:t>
    </dgm:pt>
    <dgm:pt modelId="{5A5BE002-952F-400D-80A3-6D6543490E20}">
      <dgm:prSet phldr="0"/>
      <dgm:spPr/>
      <dgm:t>
        <a:bodyPr/>
        <a:lstStyle/>
        <a:p>
          <a:pPr rtl="0"/>
          <a:r>
            <a:rPr lang="en-US" b="1">
              <a:solidFill>
                <a:schemeClr val="bg1"/>
              </a:solidFill>
            </a:rPr>
            <a:t>What tasks will you plan for your pupils?</a:t>
          </a:r>
          <a:endParaRPr lang="en-US">
            <a:solidFill>
              <a:schemeClr val="bg1"/>
            </a:solidFill>
          </a:endParaRPr>
        </a:p>
      </dgm:t>
    </dgm:pt>
    <dgm:pt modelId="{ACE7FD7E-609A-4C41-AEE7-AB3171BB439F}" type="parTrans" cxnId="{8071A506-37E7-4866-8B2B-53BB24CB3FF1}">
      <dgm:prSet/>
      <dgm:spPr/>
      <dgm:t>
        <a:bodyPr/>
        <a:lstStyle/>
        <a:p>
          <a:endParaRPr lang="en-GB"/>
        </a:p>
      </dgm:t>
    </dgm:pt>
    <dgm:pt modelId="{6F4719E4-4603-4D7B-83C8-D49C0F8003FA}" type="sibTrans" cxnId="{8071A506-37E7-4866-8B2B-53BB24CB3FF1}">
      <dgm:prSet/>
      <dgm:spPr/>
      <dgm:t>
        <a:bodyPr/>
        <a:lstStyle/>
        <a:p>
          <a:endParaRPr lang="en-GB"/>
        </a:p>
      </dgm:t>
    </dgm:pt>
    <dgm:pt modelId="{14558D57-EE4E-42C8-9FF7-DBBC37DD2E97}">
      <dgm:prSet phldr="0"/>
      <dgm:spPr/>
      <dgm:t>
        <a:bodyPr/>
        <a:lstStyle/>
        <a:p>
          <a:pPr rtl="0"/>
          <a:r>
            <a:rPr lang="en-US" b="1">
              <a:solidFill>
                <a:schemeClr val="bg1"/>
              </a:solidFill>
            </a:rPr>
            <a:t>How long will the tasks take?</a:t>
          </a:r>
          <a:endParaRPr lang="en-US">
            <a:solidFill>
              <a:schemeClr val="bg1"/>
            </a:solidFill>
          </a:endParaRPr>
        </a:p>
      </dgm:t>
    </dgm:pt>
    <dgm:pt modelId="{605AEE33-895A-4041-BCB0-26C54BAA7CCB}" type="parTrans" cxnId="{0E72AEC0-B7F9-42F5-8404-42E44ECBF7F2}">
      <dgm:prSet/>
      <dgm:spPr/>
      <dgm:t>
        <a:bodyPr/>
        <a:lstStyle/>
        <a:p>
          <a:endParaRPr lang="en-GB"/>
        </a:p>
      </dgm:t>
    </dgm:pt>
    <dgm:pt modelId="{031DB148-10F4-449B-A704-014B04818F4F}" type="sibTrans" cxnId="{0E72AEC0-B7F9-42F5-8404-42E44ECBF7F2}">
      <dgm:prSet/>
      <dgm:spPr/>
      <dgm:t>
        <a:bodyPr/>
        <a:lstStyle/>
        <a:p>
          <a:endParaRPr lang="en-GB"/>
        </a:p>
      </dgm:t>
    </dgm:pt>
    <dgm:pt modelId="{4F867129-A843-403C-A02E-4A5513C3D796}">
      <dgm:prSet phldr="0"/>
      <dgm:spPr/>
      <dgm:t>
        <a:bodyPr/>
        <a:lstStyle/>
        <a:p>
          <a:pPr rtl="0"/>
          <a:r>
            <a:rPr lang="en-US" b="1">
              <a:latin typeface="Calibri"/>
              <a:cs typeface="Calibri"/>
            </a:rPr>
            <a:t>How will you assess each pupil's progress?</a:t>
          </a:r>
        </a:p>
      </dgm:t>
    </dgm:pt>
    <dgm:pt modelId="{1AE30A99-5688-4FBB-8AD3-8F79C0B64EC6}" type="parTrans" cxnId="{F23A9776-2087-4D43-ABFE-E1887A468B52}">
      <dgm:prSet/>
      <dgm:spPr/>
      <dgm:t>
        <a:bodyPr/>
        <a:lstStyle/>
        <a:p>
          <a:endParaRPr lang="en-GB"/>
        </a:p>
      </dgm:t>
    </dgm:pt>
    <dgm:pt modelId="{8BF2B587-6CF8-49B3-BD67-EB4312B54F29}" type="sibTrans" cxnId="{F23A9776-2087-4D43-ABFE-E1887A468B52}">
      <dgm:prSet/>
      <dgm:spPr/>
      <dgm:t>
        <a:bodyPr/>
        <a:lstStyle/>
        <a:p>
          <a:endParaRPr lang="en-GB"/>
        </a:p>
      </dgm:t>
    </dgm:pt>
    <dgm:pt modelId="{5B26EA26-DD1E-4C65-8ADB-4FFF0F888F43}" type="pres">
      <dgm:prSet presAssocID="{09B4DF69-49CC-4607-9818-382DE6AC5BD2}" presName="Name0" presStyleCnt="0">
        <dgm:presLayoutVars>
          <dgm:dir/>
          <dgm:resizeHandles/>
        </dgm:presLayoutVars>
      </dgm:prSet>
      <dgm:spPr/>
    </dgm:pt>
    <dgm:pt modelId="{B040BFAF-2D62-465B-BB6C-8681B57E891D}" type="pres">
      <dgm:prSet presAssocID="{5A5BE002-952F-400D-80A3-6D6543490E20}" presName="compNode" presStyleCnt="0"/>
      <dgm:spPr/>
    </dgm:pt>
    <dgm:pt modelId="{102CF172-5BE5-4835-B5A9-00557B6846D6}" type="pres">
      <dgm:prSet presAssocID="{5A5BE002-952F-400D-80A3-6D6543490E20}" presName="dummyConnPt" presStyleCnt="0"/>
      <dgm:spPr/>
    </dgm:pt>
    <dgm:pt modelId="{3A59A455-B2D8-4427-AC39-46EDE86C897F}" type="pres">
      <dgm:prSet presAssocID="{5A5BE002-952F-400D-80A3-6D6543490E20}" presName="node" presStyleLbl="node1" presStyleIdx="0" presStyleCnt="12">
        <dgm:presLayoutVars>
          <dgm:bulletEnabled val="1"/>
        </dgm:presLayoutVars>
      </dgm:prSet>
      <dgm:spPr/>
    </dgm:pt>
    <dgm:pt modelId="{112AB6D5-7AFA-4F00-84A4-A3D4C823E2B9}" type="pres">
      <dgm:prSet presAssocID="{6F4719E4-4603-4D7B-83C8-D49C0F8003FA}" presName="sibTrans" presStyleLbl="bgSibTrans2D1" presStyleIdx="0" presStyleCnt="11"/>
      <dgm:spPr/>
    </dgm:pt>
    <dgm:pt modelId="{629F6FB9-C416-40F3-9A97-0176B5850377}" type="pres">
      <dgm:prSet presAssocID="{14558D57-EE4E-42C8-9FF7-DBBC37DD2E97}" presName="compNode" presStyleCnt="0"/>
      <dgm:spPr/>
    </dgm:pt>
    <dgm:pt modelId="{A78F404F-7361-4A0C-AB21-23E132B682BF}" type="pres">
      <dgm:prSet presAssocID="{14558D57-EE4E-42C8-9FF7-DBBC37DD2E97}" presName="dummyConnPt" presStyleCnt="0"/>
      <dgm:spPr/>
    </dgm:pt>
    <dgm:pt modelId="{FEAFFDAD-B1D6-4B5E-95D7-ACEC028E6F75}" type="pres">
      <dgm:prSet presAssocID="{14558D57-EE4E-42C8-9FF7-DBBC37DD2E97}" presName="node" presStyleLbl="node1" presStyleIdx="1" presStyleCnt="12">
        <dgm:presLayoutVars>
          <dgm:bulletEnabled val="1"/>
        </dgm:presLayoutVars>
      </dgm:prSet>
      <dgm:spPr/>
    </dgm:pt>
    <dgm:pt modelId="{EBE08552-3366-4E62-9B48-0FB577D44743}" type="pres">
      <dgm:prSet presAssocID="{031DB148-10F4-449B-A704-014B04818F4F}" presName="sibTrans" presStyleLbl="bgSibTrans2D1" presStyleIdx="1" presStyleCnt="11"/>
      <dgm:spPr/>
    </dgm:pt>
    <dgm:pt modelId="{05102D2B-4201-4873-BE8C-2D6BF5C0EF49}" type="pres">
      <dgm:prSet presAssocID="{512D52A7-4DD2-41BA-AFFD-E033D8DAF06F}" presName="compNode" presStyleCnt="0"/>
      <dgm:spPr/>
    </dgm:pt>
    <dgm:pt modelId="{495E7B93-C75F-4527-BF16-826161F13927}" type="pres">
      <dgm:prSet presAssocID="{512D52A7-4DD2-41BA-AFFD-E033D8DAF06F}" presName="dummyConnPt" presStyleCnt="0"/>
      <dgm:spPr/>
    </dgm:pt>
    <dgm:pt modelId="{3CB585CC-D311-496A-8677-25AB4CDA0279}" type="pres">
      <dgm:prSet presAssocID="{512D52A7-4DD2-41BA-AFFD-E033D8DAF06F}" presName="node" presStyleLbl="node1" presStyleIdx="2" presStyleCnt="12">
        <dgm:presLayoutVars>
          <dgm:bulletEnabled val="1"/>
        </dgm:presLayoutVars>
      </dgm:prSet>
      <dgm:spPr/>
    </dgm:pt>
    <dgm:pt modelId="{F9FF55D1-A417-4660-A08A-7CC7E331DCF4}" type="pres">
      <dgm:prSet presAssocID="{C3A9F123-501A-4151-B7B2-56610FC174DC}" presName="sibTrans" presStyleLbl="bgSibTrans2D1" presStyleIdx="2" presStyleCnt="11"/>
      <dgm:spPr/>
    </dgm:pt>
    <dgm:pt modelId="{48C324FA-6FE9-4F81-A762-37F5140376ED}" type="pres">
      <dgm:prSet presAssocID="{5580784C-E5CA-4502-BA9A-7E2DEDB33BB4}" presName="compNode" presStyleCnt="0"/>
      <dgm:spPr/>
    </dgm:pt>
    <dgm:pt modelId="{E153B434-A250-444D-A9DF-D191A7F093B3}" type="pres">
      <dgm:prSet presAssocID="{5580784C-E5CA-4502-BA9A-7E2DEDB33BB4}" presName="dummyConnPt" presStyleCnt="0"/>
      <dgm:spPr/>
    </dgm:pt>
    <dgm:pt modelId="{CAFD9FE4-B25C-41B0-982D-CFA94D8DA633}" type="pres">
      <dgm:prSet presAssocID="{5580784C-E5CA-4502-BA9A-7E2DEDB33BB4}" presName="node" presStyleLbl="node1" presStyleIdx="3" presStyleCnt="12">
        <dgm:presLayoutVars>
          <dgm:bulletEnabled val="1"/>
        </dgm:presLayoutVars>
      </dgm:prSet>
      <dgm:spPr/>
    </dgm:pt>
    <dgm:pt modelId="{4EB972FE-ED71-44B9-92BA-F01868808021}" type="pres">
      <dgm:prSet presAssocID="{4BF4C6B1-C74F-43DA-8EAD-F2428E27E64C}" presName="sibTrans" presStyleLbl="bgSibTrans2D1" presStyleIdx="3" presStyleCnt="11"/>
      <dgm:spPr/>
    </dgm:pt>
    <dgm:pt modelId="{9700F7A1-B7F3-45CE-8A80-6B2CA0ED648D}" type="pres">
      <dgm:prSet presAssocID="{692AAC8A-D554-4CD9-920E-9F1628024141}" presName="compNode" presStyleCnt="0"/>
      <dgm:spPr/>
    </dgm:pt>
    <dgm:pt modelId="{12FCAEE7-7553-4778-BE11-AE53DA45AB3D}" type="pres">
      <dgm:prSet presAssocID="{692AAC8A-D554-4CD9-920E-9F1628024141}" presName="dummyConnPt" presStyleCnt="0"/>
      <dgm:spPr/>
    </dgm:pt>
    <dgm:pt modelId="{92B35428-73AA-4755-AD0D-1C469E4BA29E}" type="pres">
      <dgm:prSet presAssocID="{692AAC8A-D554-4CD9-920E-9F1628024141}" presName="node" presStyleLbl="node1" presStyleIdx="4" presStyleCnt="12">
        <dgm:presLayoutVars>
          <dgm:bulletEnabled val="1"/>
        </dgm:presLayoutVars>
      </dgm:prSet>
      <dgm:spPr/>
    </dgm:pt>
    <dgm:pt modelId="{6F7951FA-F943-4096-BF97-55876275364D}" type="pres">
      <dgm:prSet presAssocID="{CB181EC1-1261-4715-841E-534A5D4E66AC}" presName="sibTrans" presStyleLbl="bgSibTrans2D1" presStyleIdx="4" presStyleCnt="11"/>
      <dgm:spPr/>
    </dgm:pt>
    <dgm:pt modelId="{3C25538E-897A-49B2-BD06-13E436117E9C}" type="pres">
      <dgm:prSet presAssocID="{21777903-257A-41B1-ADFF-7F27F8AF2077}" presName="compNode" presStyleCnt="0"/>
      <dgm:spPr/>
    </dgm:pt>
    <dgm:pt modelId="{075DC292-7440-4191-96E1-D77BB493458F}" type="pres">
      <dgm:prSet presAssocID="{21777903-257A-41B1-ADFF-7F27F8AF2077}" presName="dummyConnPt" presStyleCnt="0"/>
      <dgm:spPr/>
    </dgm:pt>
    <dgm:pt modelId="{28F3DF24-8045-4081-809C-52B8342B4AAF}" type="pres">
      <dgm:prSet presAssocID="{21777903-257A-41B1-ADFF-7F27F8AF2077}" presName="node" presStyleLbl="node1" presStyleIdx="5" presStyleCnt="12">
        <dgm:presLayoutVars>
          <dgm:bulletEnabled val="1"/>
        </dgm:presLayoutVars>
      </dgm:prSet>
      <dgm:spPr/>
    </dgm:pt>
    <dgm:pt modelId="{E955F7B9-BEC5-4DAB-81F5-1CB0C7D1CED5}" type="pres">
      <dgm:prSet presAssocID="{88A26CEB-D146-4E9A-9C85-A2FA0EE52475}" presName="sibTrans" presStyleLbl="bgSibTrans2D1" presStyleIdx="5" presStyleCnt="11"/>
      <dgm:spPr/>
    </dgm:pt>
    <dgm:pt modelId="{6C235691-8B64-4E3A-97F1-E495B4D344C6}" type="pres">
      <dgm:prSet presAssocID="{A042971A-2E9C-4C63-A883-AAE9FE4E53CB}" presName="compNode" presStyleCnt="0"/>
      <dgm:spPr/>
    </dgm:pt>
    <dgm:pt modelId="{39EDFDB7-4BD8-486C-9EB0-A67183AF0511}" type="pres">
      <dgm:prSet presAssocID="{A042971A-2E9C-4C63-A883-AAE9FE4E53CB}" presName="dummyConnPt" presStyleCnt="0"/>
      <dgm:spPr/>
    </dgm:pt>
    <dgm:pt modelId="{A004636C-DA62-4DD4-8071-A1485BF1F069}" type="pres">
      <dgm:prSet presAssocID="{A042971A-2E9C-4C63-A883-AAE9FE4E53CB}" presName="node" presStyleLbl="node1" presStyleIdx="6" presStyleCnt="12">
        <dgm:presLayoutVars>
          <dgm:bulletEnabled val="1"/>
        </dgm:presLayoutVars>
      </dgm:prSet>
      <dgm:spPr/>
    </dgm:pt>
    <dgm:pt modelId="{13AB2DE6-5341-46DF-B351-084DDA68E6B4}" type="pres">
      <dgm:prSet presAssocID="{4268EE81-F679-47A8-A66E-85F89D60DFE7}" presName="sibTrans" presStyleLbl="bgSibTrans2D1" presStyleIdx="6" presStyleCnt="11"/>
      <dgm:spPr/>
    </dgm:pt>
    <dgm:pt modelId="{04EABB9A-674E-4AF5-B944-F96CB47F5191}" type="pres">
      <dgm:prSet presAssocID="{DEA1A057-B9EE-46C5-A296-D81A41DA5D6D}" presName="compNode" presStyleCnt="0"/>
      <dgm:spPr/>
    </dgm:pt>
    <dgm:pt modelId="{BE6E8FE5-E0AA-4150-8E39-FF9C71DB461A}" type="pres">
      <dgm:prSet presAssocID="{DEA1A057-B9EE-46C5-A296-D81A41DA5D6D}" presName="dummyConnPt" presStyleCnt="0"/>
      <dgm:spPr/>
    </dgm:pt>
    <dgm:pt modelId="{7505C9BD-1357-4B8F-97BC-8E818200AA13}" type="pres">
      <dgm:prSet presAssocID="{DEA1A057-B9EE-46C5-A296-D81A41DA5D6D}" presName="node" presStyleLbl="node1" presStyleIdx="7" presStyleCnt="12">
        <dgm:presLayoutVars>
          <dgm:bulletEnabled val="1"/>
        </dgm:presLayoutVars>
      </dgm:prSet>
      <dgm:spPr/>
    </dgm:pt>
    <dgm:pt modelId="{D89202B8-477A-4BD8-838B-AC466D4D5F08}" type="pres">
      <dgm:prSet presAssocID="{4A0AA887-F38E-4A80-8955-1026A2515699}" presName="sibTrans" presStyleLbl="bgSibTrans2D1" presStyleIdx="7" presStyleCnt="11"/>
      <dgm:spPr/>
    </dgm:pt>
    <dgm:pt modelId="{444A753C-6C49-4E4E-88AC-5730AE9D54B9}" type="pres">
      <dgm:prSet presAssocID="{9D0C99EB-3F7A-46A1-9AF0-4E1CC0CC21CA}" presName="compNode" presStyleCnt="0"/>
      <dgm:spPr/>
    </dgm:pt>
    <dgm:pt modelId="{51E02023-206C-4D3B-B52A-B9379721B589}" type="pres">
      <dgm:prSet presAssocID="{9D0C99EB-3F7A-46A1-9AF0-4E1CC0CC21CA}" presName="dummyConnPt" presStyleCnt="0"/>
      <dgm:spPr/>
    </dgm:pt>
    <dgm:pt modelId="{B18CE8D2-8BB5-468A-984A-5A5268FBCEA7}" type="pres">
      <dgm:prSet presAssocID="{9D0C99EB-3F7A-46A1-9AF0-4E1CC0CC21CA}" presName="node" presStyleLbl="node1" presStyleIdx="8" presStyleCnt="12">
        <dgm:presLayoutVars>
          <dgm:bulletEnabled val="1"/>
        </dgm:presLayoutVars>
      </dgm:prSet>
      <dgm:spPr/>
    </dgm:pt>
    <dgm:pt modelId="{37DAA7AB-56EF-4885-8C2A-5789B534B608}" type="pres">
      <dgm:prSet presAssocID="{DE8ADA7A-702D-4890-A03F-CE2C3527B0C5}" presName="sibTrans" presStyleLbl="bgSibTrans2D1" presStyleIdx="8" presStyleCnt="11"/>
      <dgm:spPr/>
    </dgm:pt>
    <dgm:pt modelId="{32F63611-68C9-4BCD-8B7D-0DBAD0F266EA}" type="pres">
      <dgm:prSet presAssocID="{4F867129-A843-403C-A02E-4A5513C3D796}" presName="compNode" presStyleCnt="0"/>
      <dgm:spPr/>
    </dgm:pt>
    <dgm:pt modelId="{78DC5A7C-0B07-4302-B03C-38B62DF9E647}" type="pres">
      <dgm:prSet presAssocID="{4F867129-A843-403C-A02E-4A5513C3D796}" presName="dummyConnPt" presStyleCnt="0"/>
      <dgm:spPr/>
    </dgm:pt>
    <dgm:pt modelId="{101395EA-6952-4D3E-AA83-BABDD44436DA}" type="pres">
      <dgm:prSet presAssocID="{4F867129-A843-403C-A02E-4A5513C3D796}" presName="node" presStyleLbl="node1" presStyleIdx="9" presStyleCnt="12">
        <dgm:presLayoutVars>
          <dgm:bulletEnabled val="1"/>
        </dgm:presLayoutVars>
      </dgm:prSet>
      <dgm:spPr/>
    </dgm:pt>
    <dgm:pt modelId="{24632335-3E66-47C8-A64D-86CBED699C54}" type="pres">
      <dgm:prSet presAssocID="{8BF2B587-6CF8-49B3-BD67-EB4312B54F29}" presName="sibTrans" presStyleLbl="bgSibTrans2D1" presStyleIdx="9" presStyleCnt="11"/>
      <dgm:spPr/>
    </dgm:pt>
    <dgm:pt modelId="{416D581C-A2DC-4CE3-970F-3BFBB39C9746}" type="pres">
      <dgm:prSet presAssocID="{3CA369FF-47BB-4755-80C5-6B741B9A10FA}" presName="compNode" presStyleCnt="0"/>
      <dgm:spPr/>
    </dgm:pt>
    <dgm:pt modelId="{70005EA3-DF3E-4045-A7C7-86701AEFE21C}" type="pres">
      <dgm:prSet presAssocID="{3CA369FF-47BB-4755-80C5-6B741B9A10FA}" presName="dummyConnPt" presStyleCnt="0"/>
      <dgm:spPr/>
    </dgm:pt>
    <dgm:pt modelId="{C2AA72C0-E522-44F6-8921-0AECB07F8F52}" type="pres">
      <dgm:prSet presAssocID="{3CA369FF-47BB-4755-80C5-6B741B9A10FA}" presName="node" presStyleLbl="node1" presStyleIdx="10" presStyleCnt="12">
        <dgm:presLayoutVars>
          <dgm:bulletEnabled val="1"/>
        </dgm:presLayoutVars>
      </dgm:prSet>
      <dgm:spPr/>
    </dgm:pt>
    <dgm:pt modelId="{C90074BC-C175-40B7-9B4B-7EFC0E669561}" type="pres">
      <dgm:prSet presAssocID="{6E38DCCC-C08A-44C5-B731-027B3B2A37B7}" presName="sibTrans" presStyleLbl="bgSibTrans2D1" presStyleIdx="10" presStyleCnt="11"/>
      <dgm:spPr/>
    </dgm:pt>
    <dgm:pt modelId="{AD38BBAF-3625-4C75-BC76-7F3370E9AD4F}" type="pres">
      <dgm:prSet presAssocID="{07D97C53-E6F7-4894-9576-F53A28F083C5}" presName="compNode" presStyleCnt="0"/>
      <dgm:spPr/>
    </dgm:pt>
    <dgm:pt modelId="{F033E706-DD7D-49A0-A845-57CC184D466A}" type="pres">
      <dgm:prSet presAssocID="{07D97C53-E6F7-4894-9576-F53A28F083C5}" presName="dummyConnPt" presStyleCnt="0"/>
      <dgm:spPr/>
    </dgm:pt>
    <dgm:pt modelId="{D0D5DA7D-6C23-4352-933C-5964A9FC6FAB}" type="pres">
      <dgm:prSet presAssocID="{07D97C53-E6F7-4894-9576-F53A28F083C5}" presName="node" presStyleLbl="node1" presStyleIdx="11" presStyleCnt="12">
        <dgm:presLayoutVars>
          <dgm:bulletEnabled val="1"/>
        </dgm:presLayoutVars>
      </dgm:prSet>
      <dgm:spPr/>
    </dgm:pt>
  </dgm:ptLst>
  <dgm:cxnLst>
    <dgm:cxn modelId="{B925D001-91DB-4283-B30D-A119C5262D93}" type="presOf" srcId="{8BF2B587-6CF8-49B3-BD67-EB4312B54F29}" destId="{24632335-3E66-47C8-A64D-86CBED699C54}" srcOrd="0" destOrd="0" presId="urn:microsoft.com/office/officeart/2005/8/layout/bProcess4"/>
    <dgm:cxn modelId="{8071A506-37E7-4866-8B2B-53BB24CB3FF1}" srcId="{09B4DF69-49CC-4607-9818-382DE6AC5BD2}" destId="{5A5BE002-952F-400D-80A3-6D6543490E20}" srcOrd="0" destOrd="0" parTransId="{ACE7FD7E-609A-4C41-AEE7-AB3171BB439F}" sibTransId="{6F4719E4-4603-4D7B-83C8-D49C0F8003FA}"/>
    <dgm:cxn modelId="{DC91FE08-0257-4BFE-A0C4-1D438A9196EB}" type="presOf" srcId="{692AAC8A-D554-4CD9-920E-9F1628024141}" destId="{92B35428-73AA-4755-AD0D-1C469E4BA29E}" srcOrd="0" destOrd="0" presId="urn:microsoft.com/office/officeart/2005/8/layout/bProcess4"/>
    <dgm:cxn modelId="{24201A13-C84B-4977-B2D1-D35B492FA6A3}" type="presOf" srcId="{DEA1A057-B9EE-46C5-A296-D81A41DA5D6D}" destId="{7505C9BD-1357-4B8F-97BC-8E818200AA13}" srcOrd="0" destOrd="0" presId="urn:microsoft.com/office/officeart/2005/8/layout/bProcess4"/>
    <dgm:cxn modelId="{A1571F27-F5A4-454D-BB19-35552F785231}" type="presOf" srcId="{07D97C53-E6F7-4894-9576-F53A28F083C5}" destId="{D0D5DA7D-6C23-4352-933C-5964A9FC6FAB}" srcOrd="0" destOrd="0" presId="urn:microsoft.com/office/officeart/2005/8/layout/bProcess4"/>
    <dgm:cxn modelId="{4526115D-AD8B-4ED7-9F26-21BE29F6823B}" type="presOf" srcId="{14558D57-EE4E-42C8-9FF7-DBBC37DD2E97}" destId="{FEAFFDAD-B1D6-4B5E-95D7-ACEC028E6F75}" srcOrd="0" destOrd="0" presId="urn:microsoft.com/office/officeart/2005/8/layout/bProcess4"/>
    <dgm:cxn modelId="{71E8CA5D-1CC4-4B0F-AD9D-DC0763C63001}" type="presOf" srcId="{A042971A-2E9C-4C63-A883-AAE9FE4E53CB}" destId="{A004636C-DA62-4DD4-8071-A1485BF1F069}" srcOrd="0" destOrd="0" presId="urn:microsoft.com/office/officeart/2005/8/layout/bProcess4"/>
    <dgm:cxn modelId="{4B6C0F61-0BE5-4404-9ECB-8D5E905936B4}" type="presOf" srcId="{3CA369FF-47BB-4755-80C5-6B741B9A10FA}" destId="{C2AA72C0-E522-44F6-8921-0AECB07F8F52}" srcOrd="0" destOrd="0" presId="urn:microsoft.com/office/officeart/2005/8/layout/bProcess4"/>
    <dgm:cxn modelId="{8B369148-4613-43B1-AF3B-7CABA0FC0DEA}" type="presOf" srcId="{21777903-257A-41B1-ADFF-7F27F8AF2077}" destId="{28F3DF24-8045-4081-809C-52B8342B4AAF}" srcOrd="0" destOrd="0" presId="urn:microsoft.com/office/officeart/2005/8/layout/bProcess4"/>
    <dgm:cxn modelId="{6ECC5169-5F9F-4D10-9D48-513425FB79C4}" type="presOf" srcId="{512D52A7-4DD2-41BA-AFFD-E033D8DAF06F}" destId="{3CB585CC-D311-496A-8677-25AB4CDA0279}" srcOrd="0" destOrd="0" presId="urn:microsoft.com/office/officeart/2005/8/layout/bProcess4"/>
    <dgm:cxn modelId="{1C1E7E6D-0DB9-4226-8CF5-7D68E5E7AF6B}" type="presOf" srcId="{09B4DF69-49CC-4607-9818-382DE6AC5BD2}" destId="{5B26EA26-DD1E-4C65-8ADB-4FFF0F888F43}" srcOrd="0" destOrd="0" presId="urn:microsoft.com/office/officeart/2005/8/layout/bProcess4"/>
    <dgm:cxn modelId="{2C27A44D-1329-4B2D-BADC-68ED7E676F46}" srcId="{09B4DF69-49CC-4607-9818-382DE6AC5BD2}" destId="{07D97C53-E6F7-4894-9576-F53A28F083C5}" srcOrd="11" destOrd="0" parTransId="{9E9446E5-0074-44F9-A7BA-6E77494387B1}" sibTransId="{C07BF052-77DA-42BB-B0EF-82CEB80EBFE3}"/>
    <dgm:cxn modelId="{30404571-AFF0-458B-BA66-D38D30FBF074}" type="presOf" srcId="{5580784C-E5CA-4502-BA9A-7E2DEDB33BB4}" destId="{CAFD9FE4-B25C-41B0-982D-CFA94D8DA633}" srcOrd="0" destOrd="0" presId="urn:microsoft.com/office/officeart/2005/8/layout/bProcess4"/>
    <dgm:cxn modelId="{F23A9776-2087-4D43-ABFE-E1887A468B52}" srcId="{09B4DF69-49CC-4607-9818-382DE6AC5BD2}" destId="{4F867129-A843-403C-A02E-4A5513C3D796}" srcOrd="9" destOrd="0" parTransId="{1AE30A99-5688-4FBB-8AD3-8F79C0B64EC6}" sibTransId="{8BF2B587-6CF8-49B3-BD67-EB4312B54F29}"/>
    <dgm:cxn modelId="{A6CFE276-2A7B-4572-901B-FBCE76F685FD}" srcId="{09B4DF69-49CC-4607-9818-382DE6AC5BD2}" destId="{3CA369FF-47BB-4755-80C5-6B741B9A10FA}" srcOrd="10" destOrd="0" parTransId="{D4E8920F-94D1-4E9C-A70F-CD28D7E05CF1}" sibTransId="{6E38DCCC-C08A-44C5-B731-027B3B2A37B7}"/>
    <dgm:cxn modelId="{27232F59-6248-4AC8-8B66-8B5DBF6FA9FD}" type="presOf" srcId="{C3A9F123-501A-4151-B7B2-56610FC174DC}" destId="{F9FF55D1-A417-4660-A08A-7CC7E331DCF4}" srcOrd="0" destOrd="0" presId="urn:microsoft.com/office/officeart/2005/8/layout/bProcess4"/>
    <dgm:cxn modelId="{23E33C82-3479-4113-9732-A7E2048B7B4C}" srcId="{09B4DF69-49CC-4607-9818-382DE6AC5BD2}" destId="{A042971A-2E9C-4C63-A883-AAE9FE4E53CB}" srcOrd="6" destOrd="0" parTransId="{E2DD27C3-266D-46B2-B37A-09FFEFAB8DFF}" sibTransId="{4268EE81-F679-47A8-A66E-85F89D60DFE7}"/>
    <dgm:cxn modelId="{6FE0DB87-36E7-4E1B-BF8D-214BC1DD6826}" srcId="{09B4DF69-49CC-4607-9818-382DE6AC5BD2}" destId="{512D52A7-4DD2-41BA-AFFD-E033D8DAF06F}" srcOrd="2" destOrd="0" parTransId="{C5529B0E-6304-4839-AB54-BAEF91E3D7CE}" sibTransId="{C3A9F123-501A-4151-B7B2-56610FC174DC}"/>
    <dgm:cxn modelId="{7DFF698A-AE37-4318-8176-E44163154F2E}" srcId="{09B4DF69-49CC-4607-9818-382DE6AC5BD2}" destId="{5580784C-E5CA-4502-BA9A-7E2DEDB33BB4}" srcOrd="3" destOrd="0" parTransId="{CC706E6B-B577-4076-8EDC-25AF57C6D6AB}" sibTransId="{4BF4C6B1-C74F-43DA-8EAD-F2428E27E64C}"/>
    <dgm:cxn modelId="{96A93A99-9F26-4679-A231-88AB93D8F9F2}" type="presOf" srcId="{88A26CEB-D146-4E9A-9C85-A2FA0EE52475}" destId="{E955F7B9-BEC5-4DAB-81F5-1CB0C7D1CED5}" srcOrd="0" destOrd="0" presId="urn:microsoft.com/office/officeart/2005/8/layout/bProcess4"/>
    <dgm:cxn modelId="{84E2AAA8-9D10-4B8A-8097-018A29E35D09}" type="presOf" srcId="{DE8ADA7A-702D-4890-A03F-CE2C3527B0C5}" destId="{37DAA7AB-56EF-4885-8C2A-5789B534B608}" srcOrd="0" destOrd="0" presId="urn:microsoft.com/office/officeart/2005/8/layout/bProcess4"/>
    <dgm:cxn modelId="{5BA04EB1-977C-44F1-821F-FBF1B81663D1}" type="presOf" srcId="{4F867129-A843-403C-A02E-4A5513C3D796}" destId="{101395EA-6952-4D3E-AA83-BABDD44436DA}" srcOrd="0" destOrd="0" presId="urn:microsoft.com/office/officeart/2005/8/layout/bProcess4"/>
    <dgm:cxn modelId="{E57F52BE-84A7-4D61-A646-1BDC5F3C5FCF}" type="presOf" srcId="{031DB148-10F4-449B-A704-014B04818F4F}" destId="{EBE08552-3366-4E62-9B48-0FB577D44743}" srcOrd="0" destOrd="0" presId="urn:microsoft.com/office/officeart/2005/8/layout/bProcess4"/>
    <dgm:cxn modelId="{273D04C0-6C0A-487D-B26B-29E3DFABBBCB}" type="presOf" srcId="{9D0C99EB-3F7A-46A1-9AF0-4E1CC0CC21CA}" destId="{B18CE8D2-8BB5-468A-984A-5A5268FBCEA7}" srcOrd="0" destOrd="0" presId="urn:microsoft.com/office/officeart/2005/8/layout/bProcess4"/>
    <dgm:cxn modelId="{0E72AEC0-B7F9-42F5-8404-42E44ECBF7F2}" srcId="{09B4DF69-49CC-4607-9818-382DE6AC5BD2}" destId="{14558D57-EE4E-42C8-9FF7-DBBC37DD2E97}" srcOrd="1" destOrd="0" parTransId="{605AEE33-895A-4041-BCB0-26C54BAA7CCB}" sibTransId="{031DB148-10F4-449B-A704-014B04818F4F}"/>
    <dgm:cxn modelId="{2C2223C1-3F76-493E-B060-547578725ABF}" srcId="{09B4DF69-49CC-4607-9818-382DE6AC5BD2}" destId="{21777903-257A-41B1-ADFF-7F27F8AF2077}" srcOrd="5" destOrd="0" parTransId="{6E7F8E6A-E3C2-4F5C-BB81-9A941331D934}" sibTransId="{88A26CEB-D146-4E9A-9C85-A2FA0EE52475}"/>
    <dgm:cxn modelId="{B00A31C2-DC80-41AC-B271-3F3AEB5FA6B9}" type="presOf" srcId="{4268EE81-F679-47A8-A66E-85F89D60DFE7}" destId="{13AB2DE6-5341-46DF-B351-084DDA68E6B4}" srcOrd="0" destOrd="0" presId="urn:microsoft.com/office/officeart/2005/8/layout/bProcess4"/>
    <dgm:cxn modelId="{3CD612CF-90BC-4059-A456-2BE542A82577}" type="presOf" srcId="{6E38DCCC-C08A-44C5-B731-027B3B2A37B7}" destId="{C90074BC-C175-40B7-9B4B-7EFC0E669561}" srcOrd="0" destOrd="0" presId="urn:microsoft.com/office/officeart/2005/8/layout/bProcess4"/>
    <dgm:cxn modelId="{B8A977CF-36C2-4901-8503-C4FFE4D8F8CB}" srcId="{09B4DF69-49CC-4607-9818-382DE6AC5BD2}" destId="{692AAC8A-D554-4CD9-920E-9F1628024141}" srcOrd="4" destOrd="0" parTransId="{964F741F-2A69-4068-8E8E-22331C499BD5}" sibTransId="{CB181EC1-1261-4715-841E-534A5D4E66AC}"/>
    <dgm:cxn modelId="{CD0BE4DD-13E0-4409-B689-2B1FE8594A68}" type="presOf" srcId="{4A0AA887-F38E-4A80-8955-1026A2515699}" destId="{D89202B8-477A-4BD8-838B-AC466D4D5F08}" srcOrd="0" destOrd="0" presId="urn:microsoft.com/office/officeart/2005/8/layout/bProcess4"/>
    <dgm:cxn modelId="{DE3032E4-5056-44E7-BDCE-367977454597}" type="presOf" srcId="{CB181EC1-1261-4715-841E-534A5D4E66AC}" destId="{6F7951FA-F943-4096-BF97-55876275364D}" srcOrd="0" destOrd="0" presId="urn:microsoft.com/office/officeart/2005/8/layout/bProcess4"/>
    <dgm:cxn modelId="{8A7215EF-8A03-4007-8477-CB9D51CA95D4}" type="presOf" srcId="{4BF4C6B1-C74F-43DA-8EAD-F2428E27E64C}" destId="{4EB972FE-ED71-44B9-92BA-F01868808021}" srcOrd="0" destOrd="0" presId="urn:microsoft.com/office/officeart/2005/8/layout/bProcess4"/>
    <dgm:cxn modelId="{65ABBBEF-B9F0-457E-B255-84F5398BDA75}" type="presOf" srcId="{6F4719E4-4603-4D7B-83C8-D49C0F8003FA}" destId="{112AB6D5-7AFA-4F00-84A4-A3D4C823E2B9}" srcOrd="0" destOrd="0" presId="urn:microsoft.com/office/officeart/2005/8/layout/bProcess4"/>
    <dgm:cxn modelId="{0EBD9FFA-C4A6-423B-BC57-E13C829668C4}" srcId="{09B4DF69-49CC-4607-9818-382DE6AC5BD2}" destId="{9D0C99EB-3F7A-46A1-9AF0-4E1CC0CC21CA}" srcOrd="8" destOrd="0" parTransId="{33FDB1C8-2538-4AFA-A539-CF2FDC46C75C}" sibTransId="{DE8ADA7A-702D-4890-A03F-CE2C3527B0C5}"/>
    <dgm:cxn modelId="{37A765FD-93E7-41AD-B789-79959309A260}" srcId="{09B4DF69-49CC-4607-9818-382DE6AC5BD2}" destId="{DEA1A057-B9EE-46C5-A296-D81A41DA5D6D}" srcOrd="7" destOrd="0" parTransId="{74071B44-56D6-4C9B-98D5-AB56711E2C20}" sibTransId="{4A0AA887-F38E-4A80-8955-1026A2515699}"/>
    <dgm:cxn modelId="{4A81D8FD-160F-48F8-A34B-6F3C5B5DCE76}" type="presOf" srcId="{5A5BE002-952F-400D-80A3-6D6543490E20}" destId="{3A59A455-B2D8-4427-AC39-46EDE86C897F}" srcOrd="0" destOrd="0" presId="urn:microsoft.com/office/officeart/2005/8/layout/bProcess4"/>
    <dgm:cxn modelId="{CC52A563-2B14-4A49-8C3E-5AB51A4E850E}" type="presParOf" srcId="{5B26EA26-DD1E-4C65-8ADB-4FFF0F888F43}" destId="{B040BFAF-2D62-465B-BB6C-8681B57E891D}" srcOrd="0" destOrd="0" presId="urn:microsoft.com/office/officeart/2005/8/layout/bProcess4"/>
    <dgm:cxn modelId="{EE3FA76C-AA00-4851-9FDD-C302ADB49F34}" type="presParOf" srcId="{B040BFAF-2D62-465B-BB6C-8681B57E891D}" destId="{102CF172-5BE5-4835-B5A9-00557B6846D6}" srcOrd="0" destOrd="0" presId="urn:microsoft.com/office/officeart/2005/8/layout/bProcess4"/>
    <dgm:cxn modelId="{D4A00AAD-8E66-49A3-8A21-020EFA27BFC5}" type="presParOf" srcId="{B040BFAF-2D62-465B-BB6C-8681B57E891D}" destId="{3A59A455-B2D8-4427-AC39-46EDE86C897F}" srcOrd="1" destOrd="0" presId="urn:microsoft.com/office/officeart/2005/8/layout/bProcess4"/>
    <dgm:cxn modelId="{2B8BBC17-5053-46EF-9C42-620B888303AE}" type="presParOf" srcId="{5B26EA26-DD1E-4C65-8ADB-4FFF0F888F43}" destId="{112AB6D5-7AFA-4F00-84A4-A3D4C823E2B9}" srcOrd="1" destOrd="0" presId="urn:microsoft.com/office/officeart/2005/8/layout/bProcess4"/>
    <dgm:cxn modelId="{0335238D-D0C5-4B3C-90E6-7535FE2E7B18}" type="presParOf" srcId="{5B26EA26-DD1E-4C65-8ADB-4FFF0F888F43}" destId="{629F6FB9-C416-40F3-9A97-0176B5850377}" srcOrd="2" destOrd="0" presId="urn:microsoft.com/office/officeart/2005/8/layout/bProcess4"/>
    <dgm:cxn modelId="{23EBD43C-ADE3-4676-915B-1BBC52A49DEF}" type="presParOf" srcId="{629F6FB9-C416-40F3-9A97-0176B5850377}" destId="{A78F404F-7361-4A0C-AB21-23E132B682BF}" srcOrd="0" destOrd="0" presId="urn:microsoft.com/office/officeart/2005/8/layout/bProcess4"/>
    <dgm:cxn modelId="{AF0D433A-1D12-44A3-A3F1-08C1FC2FB76E}" type="presParOf" srcId="{629F6FB9-C416-40F3-9A97-0176B5850377}" destId="{FEAFFDAD-B1D6-4B5E-95D7-ACEC028E6F75}" srcOrd="1" destOrd="0" presId="urn:microsoft.com/office/officeart/2005/8/layout/bProcess4"/>
    <dgm:cxn modelId="{F55C54F0-835A-4E7E-9422-8A86C416D0B5}" type="presParOf" srcId="{5B26EA26-DD1E-4C65-8ADB-4FFF0F888F43}" destId="{EBE08552-3366-4E62-9B48-0FB577D44743}" srcOrd="3" destOrd="0" presId="urn:microsoft.com/office/officeart/2005/8/layout/bProcess4"/>
    <dgm:cxn modelId="{F387C339-7844-4BA9-8120-502CC1127FFA}" type="presParOf" srcId="{5B26EA26-DD1E-4C65-8ADB-4FFF0F888F43}" destId="{05102D2B-4201-4873-BE8C-2D6BF5C0EF49}" srcOrd="4" destOrd="0" presId="urn:microsoft.com/office/officeart/2005/8/layout/bProcess4"/>
    <dgm:cxn modelId="{718DB844-9290-4139-A8A1-38E2DBAF8DA2}" type="presParOf" srcId="{05102D2B-4201-4873-BE8C-2D6BF5C0EF49}" destId="{495E7B93-C75F-4527-BF16-826161F13927}" srcOrd="0" destOrd="0" presId="urn:microsoft.com/office/officeart/2005/8/layout/bProcess4"/>
    <dgm:cxn modelId="{06C5A123-39BE-47B8-AFCF-FB12C2C7B47B}" type="presParOf" srcId="{05102D2B-4201-4873-BE8C-2D6BF5C0EF49}" destId="{3CB585CC-D311-496A-8677-25AB4CDA0279}" srcOrd="1" destOrd="0" presId="urn:microsoft.com/office/officeart/2005/8/layout/bProcess4"/>
    <dgm:cxn modelId="{D9119512-6365-43B9-9B3C-2B54F11F2E2C}" type="presParOf" srcId="{5B26EA26-DD1E-4C65-8ADB-4FFF0F888F43}" destId="{F9FF55D1-A417-4660-A08A-7CC7E331DCF4}" srcOrd="5" destOrd="0" presId="urn:microsoft.com/office/officeart/2005/8/layout/bProcess4"/>
    <dgm:cxn modelId="{B8628B2D-15CF-4728-A7FD-8AF07EF2F174}" type="presParOf" srcId="{5B26EA26-DD1E-4C65-8ADB-4FFF0F888F43}" destId="{48C324FA-6FE9-4F81-A762-37F5140376ED}" srcOrd="6" destOrd="0" presId="urn:microsoft.com/office/officeart/2005/8/layout/bProcess4"/>
    <dgm:cxn modelId="{5E03F35C-DD76-4C44-B34F-F60EFED6F13D}" type="presParOf" srcId="{48C324FA-6FE9-4F81-A762-37F5140376ED}" destId="{E153B434-A250-444D-A9DF-D191A7F093B3}" srcOrd="0" destOrd="0" presId="urn:microsoft.com/office/officeart/2005/8/layout/bProcess4"/>
    <dgm:cxn modelId="{32B5617D-48D0-4CB7-95D7-6619CD4DAE21}" type="presParOf" srcId="{48C324FA-6FE9-4F81-A762-37F5140376ED}" destId="{CAFD9FE4-B25C-41B0-982D-CFA94D8DA633}" srcOrd="1" destOrd="0" presId="urn:microsoft.com/office/officeart/2005/8/layout/bProcess4"/>
    <dgm:cxn modelId="{AC4D42C9-A4E5-44BA-A0A6-F00AF090BABD}" type="presParOf" srcId="{5B26EA26-DD1E-4C65-8ADB-4FFF0F888F43}" destId="{4EB972FE-ED71-44B9-92BA-F01868808021}" srcOrd="7" destOrd="0" presId="urn:microsoft.com/office/officeart/2005/8/layout/bProcess4"/>
    <dgm:cxn modelId="{74F6080F-6B0A-4B84-B838-A73E6FA691B0}" type="presParOf" srcId="{5B26EA26-DD1E-4C65-8ADB-4FFF0F888F43}" destId="{9700F7A1-B7F3-45CE-8A80-6B2CA0ED648D}" srcOrd="8" destOrd="0" presId="urn:microsoft.com/office/officeart/2005/8/layout/bProcess4"/>
    <dgm:cxn modelId="{2E4118ED-0188-44C0-A508-CCEEB22BC296}" type="presParOf" srcId="{9700F7A1-B7F3-45CE-8A80-6B2CA0ED648D}" destId="{12FCAEE7-7553-4778-BE11-AE53DA45AB3D}" srcOrd="0" destOrd="0" presId="urn:microsoft.com/office/officeart/2005/8/layout/bProcess4"/>
    <dgm:cxn modelId="{6218F157-C1F3-4183-A69A-4F7068B7F57E}" type="presParOf" srcId="{9700F7A1-B7F3-45CE-8A80-6B2CA0ED648D}" destId="{92B35428-73AA-4755-AD0D-1C469E4BA29E}" srcOrd="1" destOrd="0" presId="urn:microsoft.com/office/officeart/2005/8/layout/bProcess4"/>
    <dgm:cxn modelId="{D4D88242-A5B0-45FF-B6E6-6B80BC4DA263}" type="presParOf" srcId="{5B26EA26-DD1E-4C65-8ADB-4FFF0F888F43}" destId="{6F7951FA-F943-4096-BF97-55876275364D}" srcOrd="9" destOrd="0" presId="urn:microsoft.com/office/officeart/2005/8/layout/bProcess4"/>
    <dgm:cxn modelId="{2F6CAB37-F48D-451F-B993-EA36F60C3AAB}" type="presParOf" srcId="{5B26EA26-DD1E-4C65-8ADB-4FFF0F888F43}" destId="{3C25538E-897A-49B2-BD06-13E436117E9C}" srcOrd="10" destOrd="0" presId="urn:microsoft.com/office/officeart/2005/8/layout/bProcess4"/>
    <dgm:cxn modelId="{84943F77-67F1-416A-98FC-C4CAF3B683A3}" type="presParOf" srcId="{3C25538E-897A-49B2-BD06-13E436117E9C}" destId="{075DC292-7440-4191-96E1-D77BB493458F}" srcOrd="0" destOrd="0" presId="urn:microsoft.com/office/officeart/2005/8/layout/bProcess4"/>
    <dgm:cxn modelId="{EE3AD2BE-9680-4641-AFF1-C7FF855D9011}" type="presParOf" srcId="{3C25538E-897A-49B2-BD06-13E436117E9C}" destId="{28F3DF24-8045-4081-809C-52B8342B4AAF}" srcOrd="1" destOrd="0" presId="urn:microsoft.com/office/officeart/2005/8/layout/bProcess4"/>
    <dgm:cxn modelId="{0108A14C-9EDD-44CC-9D50-F4202C037502}" type="presParOf" srcId="{5B26EA26-DD1E-4C65-8ADB-4FFF0F888F43}" destId="{E955F7B9-BEC5-4DAB-81F5-1CB0C7D1CED5}" srcOrd="11" destOrd="0" presId="urn:microsoft.com/office/officeart/2005/8/layout/bProcess4"/>
    <dgm:cxn modelId="{7C848086-79C3-4B50-8A32-512E7ADD6918}" type="presParOf" srcId="{5B26EA26-DD1E-4C65-8ADB-4FFF0F888F43}" destId="{6C235691-8B64-4E3A-97F1-E495B4D344C6}" srcOrd="12" destOrd="0" presId="urn:microsoft.com/office/officeart/2005/8/layout/bProcess4"/>
    <dgm:cxn modelId="{351942C1-5598-45D1-95A4-0E6489934E44}" type="presParOf" srcId="{6C235691-8B64-4E3A-97F1-E495B4D344C6}" destId="{39EDFDB7-4BD8-486C-9EB0-A67183AF0511}" srcOrd="0" destOrd="0" presId="urn:microsoft.com/office/officeart/2005/8/layout/bProcess4"/>
    <dgm:cxn modelId="{D50F3530-0E67-4F22-BF67-49A407CE1C9A}" type="presParOf" srcId="{6C235691-8B64-4E3A-97F1-E495B4D344C6}" destId="{A004636C-DA62-4DD4-8071-A1485BF1F069}" srcOrd="1" destOrd="0" presId="urn:microsoft.com/office/officeart/2005/8/layout/bProcess4"/>
    <dgm:cxn modelId="{DC36BA2E-73BF-48C0-8EA8-8101C5A1C678}" type="presParOf" srcId="{5B26EA26-DD1E-4C65-8ADB-4FFF0F888F43}" destId="{13AB2DE6-5341-46DF-B351-084DDA68E6B4}" srcOrd="13" destOrd="0" presId="urn:microsoft.com/office/officeart/2005/8/layout/bProcess4"/>
    <dgm:cxn modelId="{02A3B33A-657E-4327-A334-20138575A3B5}" type="presParOf" srcId="{5B26EA26-DD1E-4C65-8ADB-4FFF0F888F43}" destId="{04EABB9A-674E-4AF5-B944-F96CB47F5191}" srcOrd="14" destOrd="0" presId="urn:microsoft.com/office/officeart/2005/8/layout/bProcess4"/>
    <dgm:cxn modelId="{2F297FD1-F077-4818-80A1-15059548CD16}" type="presParOf" srcId="{04EABB9A-674E-4AF5-B944-F96CB47F5191}" destId="{BE6E8FE5-E0AA-4150-8E39-FF9C71DB461A}" srcOrd="0" destOrd="0" presId="urn:microsoft.com/office/officeart/2005/8/layout/bProcess4"/>
    <dgm:cxn modelId="{A869B9F0-C3FE-4B38-85CA-D79FF9FA2784}" type="presParOf" srcId="{04EABB9A-674E-4AF5-B944-F96CB47F5191}" destId="{7505C9BD-1357-4B8F-97BC-8E818200AA13}" srcOrd="1" destOrd="0" presId="urn:microsoft.com/office/officeart/2005/8/layout/bProcess4"/>
    <dgm:cxn modelId="{7C508D19-CE2D-4A2D-9FD7-3E79DA82DA7B}" type="presParOf" srcId="{5B26EA26-DD1E-4C65-8ADB-4FFF0F888F43}" destId="{D89202B8-477A-4BD8-838B-AC466D4D5F08}" srcOrd="15" destOrd="0" presId="urn:microsoft.com/office/officeart/2005/8/layout/bProcess4"/>
    <dgm:cxn modelId="{1CBA43BB-74FB-42ED-BB09-7055E5DF27F2}" type="presParOf" srcId="{5B26EA26-DD1E-4C65-8ADB-4FFF0F888F43}" destId="{444A753C-6C49-4E4E-88AC-5730AE9D54B9}" srcOrd="16" destOrd="0" presId="urn:microsoft.com/office/officeart/2005/8/layout/bProcess4"/>
    <dgm:cxn modelId="{337E2A06-8D84-4906-B699-A6FB25D035B6}" type="presParOf" srcId="{444A753C-6C49-4E4E-88AC-5730AE9D54B9}" destId="{51E02023-206C-4D3B-B52A-B9379721B589}" srcOrd="0" destOrd="0" presId="urn:microsoft.com/office/officeart/2005/8/layout/bProcess4"/>
    <dgm:cxn modelId="{46AB0961-F330-42B8-B625-75CA4DC4AFEC}" type="presParOf" srcId="{444A753C-6C49-4E4E-88AC-5730AE9D54B9}" destId="{B18CE8D2-8BB5-468A-984A-5A5268FBCEA7}" srcOrd="1" destOrd="0" presId="urn:microsoft.com/office/officeart/2005/8/layout/bProcess4"/>
    <dgm:cxn modelId="{1CE26BBE-6476-4F40-A774-37B0C5B01FE7}" type="presParOf" srcId="{5B26EA26-DD1E-4C65-8ADB-4FFF0F888F43}" destId="{37DAA7AB-56EF-4885-8C2A-5789B534B608}" srcOrd="17" destOrd="0" presId="urn:microsoft.com/office/officeart/2005/8/layout/bProcess4"/>
    <dgm:cxn modelId="{D800E463-23C8-4DCE-9CE6-65FB6464878C}" type="presParOf" srcId="{5B26EA26-DD1E-4C65-8ADB-4FFF0F888F43}" destId="{32F63611-68C9-4BCD-8B7D-0DBAD0F266EA}" srcOrd="18" destOrd="0" presId="urn:microsoft.com/office/officeart/2005/8/layout/bProcess4"/>
    <dgm:cxn modelId="{10DE0590-1258-46AC-A780-B230CA2FDC83}" type="presParOf" srcId="{32F63611-68C9-4BCD-8B7D-0DBAD0F266EA}" destId="{78DC5A7C-0B07-4302-B03C-38B62DF9E647}" srcOrd="0" destOrd="0" presId="urn:microsoft.com/office/officeart/2005/8/layout/bProcess4"/>
    <dgm:cxn modelId="{269CBC2C-3C62-4902-966E-A6423DBC8576}" type="presParOf" srcId="{32F63611-68C9-4BCD-8B7D-0DBAD0F266EA}" destId="{101395EA-6952-4D3E-AA83-BABDD44436DA}" srcOrd="1" destOrd="0" presId="urn:microsoft.com/office/officeart/2005/8/layout/bProcess4"/>
    <dgm:cxn modelId="{2954B311-7FF4-4466-9DB3-0C04E587F0E9}" type="presParOf" srcId="{5B26EA26-DD1E-4C65-8ADB-4FFF0F888F43}" destId="{24632335-3E66-47C8-A64D-86CBED699C54}" srcOrd="19" destOrd="0" presId="urn:microsoft.com/office/officeart/2005/8/layout/bProcess4"/>
    <dgm:cxn modelId="{2D7478D1-99DA-475D-841B-1EA6067CECE8}" type="presParOf" srcId="{5B26EA26-DD1E-4C65-8ADB-4FFF0F888F43}" destId="{416D581C-A2DC-4CE3-970F-3BFBB39C9746}" srcOrd="20" destOrd="0" presId="urn:microsoft.com/office/officeart/2005/8/layout/bProcess4"/>
    <dgm:cxn modelId="{860E0E86-5856-4D19-84CB-B62F6E4159C3}" type="presParOf" srcId="{416D581C-A2DC-4CE3-970F-3BFBB39C9746}" destId="{70005EA3-DF3E-4045-A7C7-86701AEFE21C}" srcOrd="0" destOrd="0" presId="urn:microsoft.com/office/officeart/2005/8/layout/bProcess4"/>
    <dgm:cxn modelId="{75C12A51-6046-4C23-BB28-19D2791DBC3D}" type="presParOf" srcId="{416D581C-A2DC-4CE3-970F-3BFBB39C9746}" destId="{C2AA72C0-E522-44F6-8921-0AECB07F8F52}" srcOrd="1" destOrd="0" presId="urn:microsoft.com/office/officeart/2005/8/layout/bProcess4"/>
    <dgm:cxn modelId="{A8C60FD5-E9B4-4484-8D0F-7F089A6AD972}" type="presParOf" srcId="{5B26EA26-DD1E-4C65-8ADB-4FFF0F888F43}" destId="{C90074BC-C175-40B7-9B4B-7EFC0E669561}" srcOrd="21" destOrd="0" presId="urn:microsoft.com/office/officeart/2005/8/layout/bProcess4"/>
    <dgm:cxn modelId="{D6442D01-9D94-42C3-86F7-3451A2EE6E2F}" type="presParOf" srcId="{5B26EA26-DD1E-4C65-8ADB-4FFF0F888F43}" destId="{AD38BBAF-3625-4C75-BC76-7F3370E9AD4F}" srcOrd="22" destOrd="0" presId="urn:microsoft.com/office/officeart/2005/8/layout/bProcess4"/>
    <dgm:cxn modelId="{5A691F82-1222-4F47-8142-E2A01B5C3CC2}" type="presParOf" srcId="{AD38BBAF-3625-4C75-BC76-7F3370E9AD4F}" destId="{F033E706-DD7D-49A0-A845-57CC184D466A}" srcOrd="0" destOrd="0" presId="urn:microsoft.com/office/officeart/2005/8/layout/bProcess4"/>
    <dgm:cxn modelId="{8C6CE96E-F237-495D-A572-C121D9D7328F}" type="presParOf" srcId="{AD38BBAF-3625-4C75-BC76-7F3370E9AD4F}" destId="{D0D5DA7D-6C23-4352-933C-5964A9FC6FAB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8BC2C8-87D5-4A87-B297-83A06691D34F}">
      <dsp:nvSpPr>
        <dsp:cNvPr id="0" name=""/>
        <dsp:cNvSpPr/>
      </dsp:nvSpPr>
      <dsp:spPr>
        <a:xfrm>
          <a:off x="223258" y="-192945"/>
          <a:ext cx="4735082" cy="4735082"/>
        </a:xfrm>
        <a:prstGeom prst="circularArrow">
          <a:avLst>
            <a:gd name="adj1" fmla="val 5310"/>
            <a:gd name="adj2" fmla="val 343918"/>
            <a:gd name="adj3" fmla="val 12695751"/>
            <a:gd name="adj4" fmla="val 18075192"/>
            <a:gd name="adj5" fmla="val 6195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8E4C5E-C30F-4271-A9B8-4B7F05F03099}">
      <dsp:nvSpPr>
        <dsp:cNvPr id="0" name=""/>
        <dsp:cNvSpPr/>
      </dsp:nvSpPr>
      <dsp:spPr>
        <a:xfrm>
          <a:off x="1024318" y="0"/>
          <a:ext cx="3132963" cy="156648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You want to write a session plan for making:</a:t>
          </a:r>
          <a:endParaRPr lang="en-US" sz="16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a cup of tea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a sandwich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a sandcastle with a moat</a:t>
          </a:r>
          <a:endParaRPr lang="en-US" sz="1200" kern="1200"/>
        </a:p>
      </dsp:txBody>
      <dsp:txXfrm>
        <a:off x="1100787" y="76469"/>
        <a:ext cx="2980025" cy="1413543"/>
      </dsp:txXfrm>
    </dsp:sp>
    <dsp:sp modelId="{648750E3-65B6-42A8-B397-A06EA9028252}">
      <dsp:nvSpPr>
        <dsp:cNvPr id="0" name=""/>
        <dsp:cNvSpPr/>
      </dsp:nvSpPr>
      <dsp:spPr>
        <a:xfrm>
          <a:off x="1024318" y="2784856"/>
          <a:ext cx="3132963" cy="156648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Consider:</a:t>
          </a:r>
          <a:endParaRPr lang="en-US" sz="16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a learning intention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resources</a:t>
          </a:r>
          <a:endParaRPr lang="en-US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questions</a:t>
          </a:r>
          <a:endParaRPr lang="en-US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/>
            <a:t>adult support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success criteria</a:t>
          </a:r>
          <a:endParaRPr lang="en-US" sz="1200" kern="1200" dirty="0"/>
        </a:p>
      </dsp:txBody>
      <dsp:txXfrm>
        <a:off x="1100787" y="2861325"/>
        <a:ext cx="2980025" cy="141354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2AB6D5-7AFA-4F00-84A4-A3D4C823E2B9}">
      <dsp:nvSpPr>
        <dsp:cNvPr id="0" name=""/>
        <dsp:cNvSpPr/>
      </dsp:nvSpPr>
      <dsp:spPr>
        <a:xfrm rot="5400000">
          <a:off x="2923809" y="1097269"/>
          <a:ext cx="1722581" cy="20736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59A455-B2D8-4427-AC39-46EDE86C897F}">
      <dsp:nvSpPr>
        <dsp:cNvPr id="0" name=""/>
        <dsp:cNvSpPr/>
      </dsp:nvSpPr>
      <dsp:spPr>
        <a:xfrm>
          <a:off x="3321526" y="65"/>
          <a:ext cx="2304110" cy="138246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solidFill>
                <a:schemeClr val="bg1"/>
              </a:solidFill>
            </a:rPr>
            <a:t>What tasks will you plan for your pupils?</a:t>
          </a:r>
          <a:endParaRPr lang="en-US" sz="2000" kern="1200">
            <a:solidFill>
              <a:schemeClr val="bg1"/>
            </a:solidFill>
          </a:endParaRPr>
        </a:p>
      </dsp:txBody>
      <dsp:txXfrm>
        <a:off x="3362017" y="40556"/>
        <a:ext cx="2223128" cy="1301484"/>
      </dsp:txXfrm>
    </dsp:sp>
    <dsp:sp modelId="{EBE08552-3366-4E62-9B48-0FB577D44743}">
      <dsp:nvSpPr>
        <dsp:cNvPr id="0" name=""/>
        <dsp:cNvSpPr/>
      </dsp:nvSpPr>
      <dsp:spPr>
        <a:xfrm rot="5400000">
          <a:off x="2923809" y="2825352"/>
          <a:ext cx="1722581" cy="20736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AFFDAD-B1D6-4B5E-95D7-ACEC028E6F75}">
      <dsp:nvSpPr>
        <dsp:cNvPr id="0" name=""/>
        <dsp:cNvSpPr/>
      </dsp:nvSpPr>
      <dsp:spPr>
        <a:xfrm>
          <a:off x="3321526" y="1728149"/>
          <a:ext cx="2304110" cy="138246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solidFill>
                <a:schemeClr val="bg1"/>
              </a:solidFill>
            </a:rPr>
            <a:t>How long will the tasks take?</a:t>
          </a:r>
          <a:endParaRPr lang="en-US" sz="2000" kern="1200">
            <a:solidFill>
              <a:schemeClr val="bg1"/>
            </a:solidFill>
          </a:endParaRPr>
        </a:p>
      </dsp:txBody>
      <dsp:txXfrm>
        <a:off x="3362017" y="1768640"/>
        <a:ext cx="2223128" cy="1301484"/>
      </dsp:txXfrm>
    </dsp:sp>
    <dsp:sp modelId="{F9FF55D1-A417-4660-A08A-7CC7E331DCF4}">
      <dsp:nvSpPr>
        <dsp:cNvPr id="0" name=""/>
        <dsp:cNvSpPr/>
      </dsp:nvSpPr>
      <dsp:spPr>
        <a:xfrm rot="5400000">
          <a:off x="2923809" y="4553436"/>
          <a:ext cx="1722581" cy="20736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B585CC-D311-496A-8677-25AB4CDA0279}">
      <dsp:nvSpPr>
        <dsp:cNvPr id="0" name=""/>
        <dsp:cNvSpPr/>
      </dsp:nvSpPr>
      <dsp:spPr>
        <a:xfrm>
          <a:off x="3321526" y="3456232"/>
          <a:ext cx="2304110" cy="138246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latin typeface="Calibri"/>
              <a:cs typeface="Calibri"/>
            </a:rPr>
            <a:t>How will you organise the groups?</a:t>
          </a:r>
        </a:p>
      </dsp:txBody>
      <dsp:txXfrm>
        <a:off x="3362017" y="3496723"/>
        <a:ext cx="2223128" cy="1301484"/>
      </dsp:txXfrm>
    </dsp:sp>
    <dsp:sp modelId="{4EB972FE-ED71-44B9-92BA-F01868808021}">
      <dsp:nvSpPr>
        <dsp:cNvPr id="0" name=""/>
        <dsp:cNvSpPr/>
      </dsp:nvSpPr>
      <dsp:spPr>
        <a:xfrm>
          <a:off x="3787851" y="5417477"/>
          <a:ext cx="3058965" cy="20736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FD9FE4-B25C-41B0-982D-CFA94D8DA633}">
      <dsp:nvSpPr>
        <dsp:cNvPr id="0" name=""/>
        <dsp:cNvSpPr/>
      </dsp:nvSpPr>
      <dsp:spPr>
        <a:xfrm>
          <a:off x="3321526" y="5184315"/>
          <a:ext cx="2304110" cy="138246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latin typeface="Calibri"/>
              <a:cs typeface="Calibri"/>
            </a:rPr>
            <a:t>Do you need any resources?</a:t>
          </a:r>
        </a:p>
      </dsp:txBody>
      <dsp:txXfrm>
        <a:off x="3362017" y="5224806"/>
        <a:ext cx="2223128" cy="1301484"/>
      </dsp:txXfrm>
    </dsp:sp>
    <dsp:sp modelId="{6F7951FA-F943-4096-BF97-55876275364D}">
      <dsp:nvSpPr>
        <dsp:cNvPr id="0" name=""/>
        <dsp:cNvSpPr/>
      </dsp:nvSpPr>
      <dsp:spPr>
        <a:xfrm rot="16200000">
          <a:off x="5988277" y="4553436"/>
          <a:ext cx="1722581" cy="20736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B35428-73AA-4755-AD0D-1C469E4BA29E}">
      <dsp:nvSpPr>
        <dsp:cNvPr id="0" name=""/>
        <dsp:cNvSpPr/>
      </dsp:nvSpPr>
      <dsp:spPr>
        <a:xfrm>
          <a:off x="6385994" y="5184315"/>
          <a:ext cx="2304110" cy="138246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latin typeface="Calibri"/>
              <a:cs typeface="Calibri"/>
            </a:rPr>
            <a:t>Do the resources need differentiated versions?</a:t>
          </a:r>
        </a:p>
      </dsp:txBody>
      <dsp:txXfrm>
        <a:off x="6426485" y="5224806"/>
        <a:ext cx="2223128" cy="1301484"/>
      </dsp:txXfrm>
    </dsp:sp>
    <dsp:sp modelId="{E955F7B9-BEC5-4DAB-81F5-1CB0C7D1CED5}">
      <dsp:nvSpPr>
        <dsp:cNvPr id="0" name=""/>
        <dsp:cNvSpPr/>
      </dsp:nvSpPr>
      <dsp:spPr>
        <a:xfrm rot="16200000">
          <a:off x="5988277" y="2825352"/>
          <a:ext cx="1722581" cy="20736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F3DF24-8045-4081-809C-52B8342B4AAF}">
      <dsp:nvSpPr>
        <dsp:cNvPr id="0" name=""/>
        <dsp:cNvSpPr/>
      </dsp:nvSpPr>
      <dsp:spPr>
        <a:xfrm>
          <a:off x="6385994" y="3456232"/>
          <a:ext cx="2304110" cy="138246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latin typeface="Calibri"/>
              <a:cs typeface="Calibri"/>
            </a:rPr>
            <a:t>Have you provided a challenging option?</a:t>
          </a:r>
        </a:p>
      </dsp:txBody>
      <dsp:txXfrm>
        <a:off x="6426485" y="3496723"/>
        <a:ext cx="2223128" cy="1301484"/>
      </dsp:txXfrm>
    </dsp:sp>
    <dsp:sp modelId="{13AB2DE6-5341-46DF-B351-084DDA68E6B4}">
      <dsp:nvSpPr>
        <dsp:cNvPr id="0" name=""/>
        <dsp:cNvSpPr/>
      </dsp:nvSpPr>
      <dsp:spPr>
        <a:xfrm rot="16200000">
          <a:off x="5988277" y="1097269"/>
          <a:ext cx="1722581" cy="20736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04636C-DA62-4DD4-8071-A1485BF1F069}">
      <dsp:nvSpPr>
        <dsp:cNvPr id="0" name=""/>
        <dsp:cNvSpPr/>
      </dsp:nvSpPr>
      <dsp:spPr>
        <a:xfrm>
          <a:off x="6385994" y="1728149"/>
          <a:ext cx="2304110" cy="138246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latin typeface="Calibri"/>
              <a:cs typeface="Calibri"/>
            </a:rPr>
            <a:t>How will you check progress?</a:t>
          </a:r>
        </a:p>
      </dsp:txBody>
      <dsp:txXfrm>
        <a:off x="6426485" y="1768640"/>
        <a:ext cx="2223128" cy="1301484"/>
      </dsp:txXfrm>
    </dsp:sp>
    <dsp:sp modelId="{D89202B8-477A-4BD8-838B-AC466D4D5F08}">
      <dsp:nvSpPr>
        <dsp:cNvPr id="0" name=""/>
        <dsp:cNvSpPr/>
      </dsp:nvSpPr>
      <dsp:spPr>
        <a:xfrm>
          <a:off x="6852318" y="233227"/>
          <a:ext cx="3058965" cy="20736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05C9BD-1357-4B8F-97BC-8E818200AA13}">
      <dsp:nvSpPr>
        <dsp:cNvPr id="0" name=""/>
        <dsp:cNvSpPr/>
      </dsp:nvSpPr>
      <dsp:spPr>
        <a:xfrm>
          <a:off x="6385994" y="65"/>
          <a:ext cx="2304110" cy="138246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latin typeface="Calibri"/>
              <a:cs typeface="Calibri"/>
            </a:rPr>
            <a:t>What questions will you ask?</a:t>
          </a:r>
        </a:p>
      </dsp:txBody>
      <dsp:txXfrm>
        <a:off x="6426485" y="40556"/>
        <a:ext cx="2223128" cy="1301484"/>
      </dsp:txXfrm>
    </dsp:sp>
    <dsp:sp modelId="{37DAA7AB-56EF-4885-8C2A-5789B534B608}">
      <dsp:nvSpPr>
        <dsp:cNvPr id="0" name=""/>
        <dsp:cNvSpPr/>
      </dsp:nvSpPr>
      <dsp:spPr>
        <a:xfrm rot="5400000">
          <a:off x="9052744" y="1097269"/>
          <a:ext cx="1722581" cy="20736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8CE8D2-8BB5-468A-984A-5A5268FBCEA7}">
      <dsp:nvSpPr>
        <dsp:cNvPr id="0" name=""/>
        <dsp:cNvSpPr/>
      </dsp:nvSpPr>
      <dsp:spPr>
        <a:xfrm>
          <a:off x="9450462" y="65"/>
          <a:ext cx="2304110" cy="138246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latin typeface="Calibri"/>
              <a:cs typeface="Calibri"/>
            </a:rPr>
            <a:t>How will you keep your pupils interested?</a:t>
          </a:r>
        </a:p>
      </dsp:txBody>
      <dsp:txXfrm>
        <a:off x="9490953" y="40556"/>
        <a:ext cx="2223128" cy="1301484"/>
      </dsp:txXfrm>
    </dsp:sp>
    <dsp:sp modelId="{24632335-3E66-47C8-A64D-86CBED699C54}">
      <dsp:nvSpPr>
        <dsp:cNvPr id="0" name=""/>
        <dsp:cNvSpPr/>
      </dsp:nvSpPr>
      <dsp:spPr>
        <a:xfrm rot="5400000">
          <a:off x="9052744" y="2825352"/>
          <a:ext cx="1722581" cy="20736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1395EA-6952-4D3E-AA83-BABDD44436DA}">
      <dsp:nvSpPr>
        <dsp:cNvPr id="0" name=""/>
        <dsp:cNvSpPr/>
      </dsp:nvSpPr>
      <dsp:spPr>
        <a:xfrm>
          <a:off x="9450462" y="1728149"/>
          <a:ext cx="2304110" cy="138246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latin typeface="Calibri"/>
              <a:cs typeface="Calibri"/>
            </a:rPr>
            <a:t>How will you assess each pupil's progress?</a:t>
          </a:r>
        </a:p>
      </dsp:txBody>
      <dsp:txXfrm>
        <a:off x="9490953" y="1768640"/>
        <a:ext cx="2223128" cy="1301484"/>
      </dsp:txXfrm>
    </dsp:sp>
    <dsp:sp modelId="{C90074BC-C175-40B7-9B4B-7EFC0E669561}">
      <dsp:nvSpPr>
        <dsp:cNvPr id="0" name=""/>
        <dsp:cNvSpPr/>
      </dsp:nvSpPr>
      <dsp:spPr>
        <a:xfrm rot="5400000">
          <a:off x="9052744" y="4553436"/>
          <a:ext cx="1722581" cy="20736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AA72C0-E522-44F6-8921-0AECB07F8F52}">
      <dsp:nvSpPr>
        <dsp:cNvPr id="0" name=""/>
        <dsp:cNvSpPr/>
      </dsp:nvSpPr>
      <dsp:spPr>
        <a:xfrm>
          <a:off x="9450462" y="3456232"/>
          <a:ext cx="2304110" cy="138246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latin typeface="Calibri"/>
              <a:cs typeface="Calibri"/>
            </a:rPr>
            <a:t>How will you finish your session? </a:t>
          </a:r>
        </a:p>
      </dsp:txBody>
      <dsp:txXfrm>
        <a:off x="9490953" y="3496723"/>
        <a:ext cx="2223128" cy="1301484"/>
      </dsp:txXfrm>
    </dsp:sp>
    <dsp:sp modelId="{D0D5DA7D-6C23-4352-933C-5964A9FC6FAB}">
      <dsp:nvSpPr>
        <dsp:cNvPr id="0" name=""/>
        <dsp:cNvSpPr/>
      </dsp:nvSpPr>
      <dsp:spPr>
        <a:xfrm>
          <a:off x="9450462" y="5184315"/>
          <a:ext cx="2304110" cy="138246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latin typeface="Calibri"/>
              <a:cs typeface="Calibri"/>
            </a:rPr>
            <a:t>How will you manage the transition to the next session?</a:t>
          </a:r>
        </a:p>
      </dsp:txBody>
      <dsp:txXfrm>
        <a:off x="9490953" y="5224806"/>
        <a:ext cx="2223128" cy="13014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0FB87F-754C-465C-9770-966B53F2B7AB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B824EF-40B7-4B64-AAF9-A45E704C99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0435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519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10 mins – get students to plan a visit/stay to London. They are planning – things work much better if effectively planned. How then would they know if the trip had been a success?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B824EF-40B7-4B64-AAF9-A45E704C992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6104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Give student teachers a few mins to ensure they have these documents/links. Explain that the Curriculum for Wales will be used BUT depending on their school they may use the others here.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B824EF-40B7-4B64-AAF9-A45E704C992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3477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need to understand how young children learn</a:t>
            </a:r>
          </a:p>
          <a:p>
            <a:r>
              <a:rPr lang="en-GB" dirty="0"/>
              <a:t>ACTIVITY – ask student teachers how they learn something new, i.e. s sport/game/craft pr how to use a new appliance (washing machine) do they sit and read the manual or do they start pressing buttons and working it out themselves. Do they copy/transfer skills, talk, ask questions etc.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B824EF-40B7-4B64-AAF9-A45E704C992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0151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14796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563243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589319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 what they are doing – it is what they are </a:t>
            </a:r>
            <a:r>
              <a:rPr lang="en-GB" b="1" dirty="0"/>
              <a:t>actually learning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B824EF-40B7-4B64-AAF9-A45E704C992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173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75747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pairs ask the student teachers to consider the points above -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FB824EF-40B7-4B64-AAF9-A45E704C992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3977906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key – when planning, you need to have a very specific, focused learning intention that you then break down into the steps to success (success criteria).</a:t>
            </a:r>
          </a:p>
          <a:p>
            <a:r>
              <a:rPr lang="en-GB" dirty="0"/>
              <a:t> Pupils should be able to recognise how to achieve the LI by engaging with the SC.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166317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7834FD-5F88-44E0-8D02-29E296FF6AD2}" type="slidenum">
              <a:rPr lang="en-GB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08072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352421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748247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DEPENDING ON TIME</a:t>
            </a:r>
          </a:p>
          <a:p>
            <a:endParaRPr lang="en-US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If you're running short on time, direct students to this list as the basis for some of the observation they can undertake after January. </a:t>
            </a:r>
          </a:p>
          <a:p>
            <a:endParaRPr lang="en-US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If you have more time you can run through the list in more detail, asking students to reflect on what they've already seen on bridging that relates to these ideas.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66F0B0-1329-48C4-9596-F12143845D2A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0751852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cs typeface="Calibri"/>
              </a:rPr>
              <a:t>WLD – </a:t>
            </a:r>
            <a:r>
              <a:rPr lang="en-GB" err="1">
                <a:cs typeface="Calibri"/>
              </a:rPr>
              <a:t>Pawb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yn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deall</a:t>
            </a:r>
            <a:r>
              <a:rPr lang="en-GB">
                <a:cs typeface="Calibri"/>
              </a:rPr>
              <a:t>? (Everyone understand?)</a:t>
            </a:r>
          </a:p>
          <a:p>
            <a:r>
              <a:rPr lang="en-GB">
                <a:cs typeface="Calibri"/>
              </a:rPr>
              <a:t>Encourage ST to create their OneDrive files now and follow the guidance.</a:t>
            </a:r>
          </a:p>
          <a:p>
            <a:r>
              <a:rPr lang="en-GB">
                <a:cs typeface="Calibri"/>
              </a:rPr>
              <a:t>You may need to model this on the main computer as many of the ST do not know enough about OneDrive.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454435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cs typeface="Calibri"/>
              </a:rPr>
              <a:t>WLD – </a:t>
            </a:r>
            <a:r>
              <a:rPr lang="en-GB" err="1">
                <a:cs typeface="Calibri"/>
              </a:rPr>
              <a:t>Pawb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yn</a:t>
            </a:r>
            <a:r>
              <a:rPr lang="en-GB">
                <a:cs typeface="Calibri"/>
              </a:rPr>
              <a:t> </a:t>
            </a:r>
            <a:r>
              <a:rPr lang="en-GB" err="1">
                <a:cs typeface="Calibri"/>
              </a:rPr>
              <a:t>deall</a:t>
            </a:r>
            <a:r>
              <a:rPr lang="en-GB">
                <a:cs typeface="Calibri"/>
              </a:rPr>
              <a:t>? (Everyone understand?)</a:t>
            </a:r>
          </a:p>
          <a:p>
            <a:r>
              <a:rPr lang="en-GB">
                <a:cs typeface="Calibri"/>
              </a:rPr>
              <a:t>Encourage ST to create their OneDrive files now and follow the guidance.</a:t>
            </a:r>
          </a:p>
          <a:p>
            <a:r>
              <a:rPr lang="en-GB">
                <a:cs typeface="Calibri"/>
              </a:rPr>
              <a:t>You may need to model this on the main computer as many of the ST do not know enough about OneDrive.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096002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noProof="0"/>
              <a:t>New way to share your links. Trialled with BA1 last year. Much easier and can be accessed by the correct people.</a:t>
            </a:r>
          </a:p>
          <a:p>
            <a:r>
              <a:rPr lang="en-GB" noProof="0"/>
              <a:t>Thank you to Alun Thomas, IT</a:t>
            </a:r>
            <a:endParaRPr lang="en-GB" noProof="0">
              <a:cs typeface="Calibri"/>
            </a:endParaRPr>
          </a:p>
          <a:p>
            <a:pPr marL="228600" indent="-228600">
              <a:buAutoNum type="arabicPeriod"/>
            </a:pPr>
            <a:r>
              <a:rPr lang="en-GB" noProof="0"/>
              <a:t>Open your own OneDrive </a:t>
            </a:r>
            <a:r>
              <a:rPr lang="en-GB"/>
              <a:t>PTE1</a:t>
            </a:r>
            <a:r>
              <a:rPr lang="en-GB" noProof="0"/>
              <a:t> file</a:t>
            </a:r>
            <a:endParaRPr lang="en-GB" noProof="0">
              <a:cs typeface="Calibri"/>
            </a:endParaRPr>
          </a:p>
          <a:p>
            <a:pPr marL="228600" indent="-228600">
              <a:buAutoNum type="arabicPeriod"/>
            </a:pPr>
            <a:r>
              <a:rPr lang="en-GB" noProof="0"/>
              <a:t>Right Click and copy the link</a:t>
            </a:r>
            <a:endParaRPr lang="en-GB" noProof="0">
              <a:cs typeface="Calibri"/>
            </a:endParaRPr>
          </a:p>
          <a:p>
            <a:pPr marL="228600" indent="-228600">
              <a:buAutoNum type="arabicPeriod"/>
            </a:pPr>
            <a:r>
              <a:rPr lang="en-GB" noProof="0"/>
              <a:t>Go to your </a:t>
            </a:r>
            <a:r>
              <a:rPr lang="en-GB" noProof="0" err="1"/>
              <a:t>Sharepoint</a:t>
            </a:r>
            <a:r>
              <a:rPr lang="en-GB" noProof="0"/>
              <a:t>, click New -&gt; Link -&gt; Paste link</a:t>
            </a:r>
            <a:r>
              <a:rPr lang="en-GB"/>
              <a:t> </a:t>
            </a:r>
            <a:endParaRPr lang="en-GB" noProof="0">
              <a:cs typeface="Calibri"/>
            </a:endParaRPr>
          </a:p>
          <a:p>
            <a:pPr marL="228600" indent="-228600">
              <a:buAutoNum type="arabicPeriod"/>
            </a:pPr>
            <a:r>
              <a:rPr lang="en-GB" noProof="0"/>
              <a:t>Name your Link</a:t>
            </a:r>
            <a:endParaRPr lang="en-GB" noProof="0">
              <a:cs typeface="Calibri"/>
            </a:endParaRPr>
          </a:p>
          <a:p>
            <a:pPr marL="228600" indent="-228600">
              <a:buAutoNum type="arabicPeriod"/>
            </a:pPr>
            <a:r>
              <a:rPr lang="en-GB" noProof="0"/>
              <a:t>Then repeat with the link to your </a:t>
            </a:r>
            <a:r>
              <a:rPr lang="en-GB" noProof="0" err="1"/>
              <a:t>Pebblepad</a:t>
            </a:r>
            <a:endParaRPr lang="en-GB" noProof="0"/>
          </a:p>
          <a:p>
            <a:pPr marL="228600" indent="-228600">
              <a:buAutoNum type="arabicPeriod"/>
            </a:pPr>
            <a:endParaRPr lang="en-GB" noProof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5277427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noProof="0"/>
              <a:t>New way to share your links. Trialled with BA1 last year. Much easier and can be accessed by the correct people.</a:t>
            </a:r>
          </a:p>
          <a:p>
            <a:r>
              <a:rPr lang="en-GB" noProof="0"/>
              <a:t>Thank you to Alun Thomas, IT</a:t>
            </a:r>
          </a:p>
          <a:p>
            <a:pPr marL="228600" indent="-228600">
              <a:buAutoNum type="arabicPeriod"/>
            </a:pPr>
            <a:r>
              <a:rPr lang="en-GB" noProof="0"/>
              <a:t>Open your own OneDrive PTE3 file</a:t>
            </a:r>
          </a:p>
          <a:p>
            <a:pPr marL="228600" indent="-228600">
              <a:buAutoNum type="arabicPeriod"/>
            </a:pPr>
            <a:r>
              <a:rPr lang="en-GB" noProof="0"/>
              <a:t>Right Click and copy the link</a:t>
            </a:r>
          </a:p>
          <a:p>
            <a:pPr marL="228600" indent="-228600">
              <a:buAutoNum type="arabicPeriod"/>
            </a:pPr>
            <a:r>
              <a:rPr lang="en-GB" noProof="0"/>
              <a:t>Go to your </a:t>
            </a:r>
            <a:r>
              <a:rPr lang="en-GB" noProof="0" err="1"/>
              <a:t>Sharepoint</a:t>
            </a:r>
            <a:r>
              <a:rPr lang="en-GB" noProof="0"/>
              <a:t>, click New -&gt; Link -&gt; Paste link </a:t>
            </a:r>
          </a:p>
          <a:p>
            <a:pPr marL="228600" indent="-228600">
              <a:buAutoNum type="arabicPeriod"/>
            </a:pPr>
            <a:r>
              <a:rPr lang="en-GB" noProof="0"/>
              <a:t>Name your Link</a:t>
            </a:r>
          </a:p>
          <a:p>
            <a:pPr marL="228600" indent="-228600">
              <a:buAutoNum type="arabicPeriod"/>
            </a:pPr>
            <a:r>
              <a:rPr lang="en-GB" noProof="0"/>
              <a:t>Then repeat with the link to your </a:t>
            </a:r>
            <a:r>
              <a:rPr lang="en-GB" noProof="0" err="1"/>
              <a:t>Pebblepad</a:t>
            </a:r>
            <a:endParaRPr lang="en-GB" noProof="0"/>
          </a:p>
          <a:p>
            <a:endParaRPr lang="en-GB" noProof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2529495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noProof="0"/>
              <a:t>New way to share your links. Trialled with BA1 last year. Much easier and can be accessed by the correct people.</a:t>
            </a:r>
          </a:p>
          <a:p>
            <a:r>
              <a:rPr lang="en-GB" noProof="0"/>
              <a:t>Thank you to Alun Thomas, IT</a:t>
            </a:r>
          </a:p>
          <a:p>
            <a:pPr marL="228600" indent="-228600">
              <a:buAutoNum type="arabicPeriod"/>
            </a:pPr>
            <a:r>
              <a:rPr lang="en-GB" noProof="0"/>
              <a:t>Open your own OneDrive PTE3 file</a:t>
            </a:r>
          </a:p>
          <a:p>
            <a:pPr marL="228600" indent="-228600">
              <a:buAutoNum type="arabicPeriod"/>
            </a:pPr>
            <a:r>
              <a:rPr lang="en-GB" noProof="0"/>
              <a:t>Right Click and copy the link</a:t>
            </a:r>
          </a:p>
          <a:p>
            <a:pPr marL="228600" indent="-228600">
              <a:buAutoNum type="arabicPeriod"/>
            </a:pPr>
            <a:r>
              <a:rPr lang="en-GB" noProof="0"/>
              <a:t>Go to your </a:t>
            </a:r>
            <a:r>
              <a:rPr lang="en-GB" noProof="0" err="1"/>
              <a:t>Sharepoint</a:t>
            </a:r>
            <a:r>
              <a:rPr lang="en-GB" noProof="0"/>
              <a:t>, click New -&gt; Link -&gt; Paste link </a:t>
            </a:r>
          </a:p>
          <a:p>
            <a:pPr marL="228600" indent="-228600">
              <a:buAutoNum type="arabicPeriod"/>
            </a:pPr>
            <a:r>
              <a:rPr lang="en-GB" noProof="0"/>
              <a:t>Name your Link</a:t>
            </a:r>
          </a:p>
          <a:p>
            <a:pPr marL="228600" indent="-228600">
              <a:buAutoNum type="arabicPeriod"/>
            </a:pPr>
            <a:r>
              <a:rPr lang="en-GB" noProof="0"/>
              <a:t>Then repeat with the link to your </a:t>
            </a:r>
            <a:r>
              <a:rPr lang="en-GB" noProof="0" err="1"/>
              <a:t>Pebblepad</a:t>
            </a:r>
            <a:endParaRPr lang="en-GB" noProof="0"/>
          </a:p>
          <a:p>
            <a:endParaRPr lang="en-GB" noProof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2073834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1DFCFF7-21C1-4482-AF2B-175F76C2F8AA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6798873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1E2F3F-B754-4B43-9475-3296B25F572D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96929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Master" Target="../slideMasters/slideMaster15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6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6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Layouts/_rels/slideLayout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Layouts/_rels/slideLayout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Layouts/_rels/slideLayout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62394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169414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82138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389653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063592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1/10/2024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71512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1/10/2024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9700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B3B7E-8BFC-488F-B97F-FEDB245160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1AC28-94CC-4B46-802E-1F6E1F3306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AFC93A-B373-4369-B38B-101C0625F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77FB7-DF6D-402F-9607-DC62A9FBF168}" type="datetimeFigureOut">
              <a:rPr lang="en-GB" smtClean="0"/>
              <a:t>10/01/2024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BC91E-CC16-42A2-9798-139323267A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EEBD80-1EAE-48AE-A5A9-D87C4C8C8F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F4975-EB68-4BE1-86C9-7A1B80FE1E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607303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9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206041642"/>
      </p:ext>
    </p:extLst>
  </p:cSld>
  <p:clrMapOvr>
    <a:masterClrMapping/>
  </p:clrMapOvr>
  <p:transition spd="med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1/10/2024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682416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1/10/2024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04621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2" name="Picture 1" descr="A picture containing text, font, screenshot, graphics&#10;&#10;Description automatically generated">
            <a:extLst>
              <a:ext uri="{FF2B5EF4-FFF2-40B4-BE49-F238E27FC236}">
                <a16:creationId xmlns:a16="http://schemas.microsoft.com/office/drawing/2014/main" id="{BA5A08F0-2738-3E26-A8BB-4627897D22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12382" y="156278"/>
            <a:ext cx="3694599" cy="646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2" name="Picture 1" descr="A picture containing text, font, screenshot, graphics&#10;&#10;Description automatically generated">
            <a:extLst>
              <a:ext uri="{FF2B5EF4-FFF2-40B4-BE49-F238E27FC236}">
                <a16:creationId xmlns:a16="http://schemas.microsoft.com/office/drawing/2014/main" id="{280103D1-598B-42AA-30E9-548AC198B66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8331146" y="6122994"/>
            <a:ext cx="3694599" cy="646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078947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779887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255397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962520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1/10/2024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647702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1/10/2024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25868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1/10/2024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465986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648122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70596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721845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548353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0935601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pli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266F50A3-3F45-C749-8B72-B1A7848A1E13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64774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1880842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>
              <a:lnSpc>
                <a:spcPct val="150000"/>
              </a:lnSpc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3633496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numCol="3" rtlCol="0">
            <a:normAutofit/>
          </a:bodyPr>
          <a:lstStyle>
            <a:lvl1pPr>
              <a:lnSpc>
                <a:spcPct val="150000"/>
              </a:lnSpc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697466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066882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294281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5C958B5D-2B71-F94E-8A2A-2F1F5E391DA3}" type="datetimeFigureOut">
              <a:rPr lang="en-US" smtClean="0"/>
              <a:t>1/10/2024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780021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88ADB-2A57-46BC-81B5-B7DC124F8A7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FA1F3-6F63-48DD-A36D-9370E25944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665158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F18DB-51CB-4CBD-B83B-CF7B06427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97907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F18DB-51CB-4CBD-B83B-CF7B06427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02019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54523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069091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7486A-D0EC-5049-857E-9D4C4DD0B1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711A45-A8A7-3A4A-9C49-AEC06EA92E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91577544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6D517-8042-6F43-974D-B680A14F5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EF289-D06E-5046-BD0E-9A35F229D0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1491221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6ED55-F3DE-754A-9181-C1AE142E079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1709739"/>
            <a:ext cx="5068617" cy="2852737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7AD93C-EE08-9F45-A5F5-0EB8DB35A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13061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0110D6CA-5054-4881-A3DD-362F1691537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096000" y="1709739"/>
            <a:ext cx="5251451" cy="2852737"/>
          </a:xfrm>
        </p:spPr>
        <p:txBody>
          <a:bodyPr anchor="t">
            <a:noAutofit/>
          </a:bodyPr>
          <a:lstStyle>
            <a:lvl1pPr marL="0" indent="0">
              <a:buNone/>
              <a:defRPr sz="60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7522726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BF7F5-86DA-7A4E-B23A-C51D07D010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156200" cy="1325563"/>
          </a:xfrm>
        </p:spPr>
        <p:txBody>
          <a:bodyPr anchor="t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68D20-9F11-AD40-A1F9-B00075B9B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6"/>
            <a:ext cx="5156200" cy="384873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AABF07-3DF8-DB49-99A4-4E21D58D7E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6"/>
            <a:ext cx="5156200" cy="384873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D087133-F2AD-498D-B591-37E744092F0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197600" y="365126"/>
            <a:ext cx="5156200" cy="1325563"/>
          </a:xfrm>
        </p:spPr>
        <p:txBody>
          <a:bodyPr>
            <a:noAutofit/>
          </a:bodyPr>
          <a:lstStyle>
            <a:lvl1pPr marL="0" indent="0">
              <a:buNone/>
              <a:defRPr sz="40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296512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C10B3-62D6-7343-9FA5-9A10B8AE8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A07669-4B7A-1F41-82E0-CE9879AA35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B33D5F-B4C4-2548-893D-74979F2F15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6"/>
            <a:ext cx="5158316" cy="339280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4E56C1-4F14-9C4E-9EF0-74B497B3DA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AC3D23-81AB-A740-9E74-0B7945AADA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6"/>
            <a:ext cx="5183717" cy="339280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92258733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59D8F-6176-F243-99D1-8966E0D34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99987" cy="108267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7103821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B15D5-0CCB-5448-AC2C-19DD5EF41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0D475-C9BA-A14D-84F6-45D1490D2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75B3CA-29B8-4743-9F7D-EBD98B9BF6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4465695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568D5-5618-6948-8024-44166F5EC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F4970A-963F-A347-BCB0-87A61AA27C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08E893-37C6-DE4C-9D4D-E87037D425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8391190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F18DB-51CB-4CBD-B83B-CF7B06427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268770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5C958B5D-2B71-F94E-8A2A-2F1F5E391DA3}" type="datetimeFigureOut">
              <a:rPr lang="en-US" smtClean="0"/>
              <a:t>1/10/2024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957950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356936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88ADB-2A57-46BC-81B5-B7DC124F8A7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FA1F3-6F63-48DD-A36D-9370E25944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652027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10/01/2024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95381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0ADDF-D82C-4780-9143-87E5F529D81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98648" y="813816"/>
            <a:ext cx="6400800" cy="640080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US"/>
              <a:t>Add text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12B550A-AB53-4D15-A89E-6EEBB5151B9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441448" y="1655064"/>
            <a:ext cx="7315200" cy="1143000"/>
          </a:xfrm>
        </p:spPr>
        <p:txBody>
          <a:bodyPr/>
          <a:lstStyle>
            <a:lvl1pPr algn="ctr">
              <a:defRPr sz="8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CDE1EB1-91FE-4CB8-81BD-5BBBFC22C67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898648" y="3027707"/>
            <a:ext cx="6858000" cy="640080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2651796202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023711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798983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42541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78779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.png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.png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.png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3.png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png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.png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theme" Target="../theme/theme15.xml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9.xml"/><Relationship Id="rId10" Type="http://schemas.openxmlformats.org/officeDocument/2006/relationships/image" Target="../media/image3.png"/><Relationship Id="rId4" Type="http://schemas.openxmlformats.org/officeDocument/2006/relationships/slideLayout" Target="../slideLayouts/slideLayout18.xml"/><Relationship Id="rId9" Type="http://schemas.openxmlformats.org/officeDocument/2006/relationships/image" Target="../media/image16.png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theme" Target="../theme/theme16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image" Target="../media/image19.png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17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theme" Target="../theme/theme18.xml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slideLayout" Target="../slideLayouts/slideLayout46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Relationship Id="rId14" Type="http://schemas.openxmlformats.org/officeDocument/2006/relationships/image" Target="../media/image20.png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4.xml"/><Relationship Id="rId13" Type="http://schemas.openxmlformats.org/officeDocument/2006/relationships/slideLayout" Target="../slideLayouts/slideLayout59.xml"/><Relationship Id="rId18" Type="http://schemas.openxmlformats.org/officeDocument/2006/relationships/slideLayout" Target="../slideLayouts/slideLayout64.xml"/><Relationship Id="rId3" Type="http://schemas.openxmlformats.org/officeDocument/2006/relationships/slideLayout" Target="../slideLayouts/slideLayout49.xml"/><Relationship Id="rId7" Type="http://schemas.openxmlformats.org/officeDocument/2006/relationships/slideLayout" Target="../slideLayouts/slideLayout53.xml"/><Relationship Id="rId12" Type="http://schemas.openxmlformats.org/officeDocument/2006/relationships/slideLayout" Target="../slideLayouts/slideLayout58.xml"/><Relationship Id="rId17" Type="http://schemas.openxmlformats.org/officeDocument/2006/relationships/slideLayout" Target="../slideLayouts/slideLayout63.xml"/><Relationship Id="rId2" Type="http://schemas.openxmlformats.org/officeDocument/2006/relationships/slideLayout" Target="../slideLayouts/slideLayout48.xml"/><Relationship Id="rId16" Type="http://schemas.openxmlformats.org/officeDocument/2006/relationships/slideLayout" Target="../slideLayouts/slideLayout62.xml"/><Relationship Id="rId20" Type="http://schemas.openxmlformats.org/officeDocument/2006/relationships/image" Target="../media/image21.jpeg"/><Relationship Id="rId1" Type="http://schemas.openxmlformats.org/officeDocument/2006/relationships/slideLayout" Target="../slideLayouts/slideLayout47.xml"/><Relationship Id="rId6" Type="http://schemas.openxmlformats.org/officeDocument/2006/relationships/slideLayout" Target="../slideLayouts/slideLayout52.xml"/><Relationship Id="rId11" Type="http://schemas.openxmlformats.org/officeDocument/2006/relationships/slideLayout" Target="../slideLayouts/slideLayout57.xml"/><Relationship Id="rId5" Type="http://schemas.openxmlformats.org/officeDocument/2006/relationships/slideLayout" Target="../slideLayouts/slideLayout51.xml"/><Relationship Id="rId15" Type="http://schemas.openxmlformats.org/officeDocument/2006/relationships/slideLayout" Target="../slideLayouts/slideLayout61.xml"/><Relationship Id="rId10" Type="http://schemas.openxmlformats.org/officeDocument/2006/relationships/slideLayout" Target="../slideLayouts/slideLayout56.xml"/><Relationship Id="rId19" Type="http://schemas.openxmlformats.org/officeDocument/2006/relationships/theme" Target="../theme/theme19.xml"/><Relationship Id="rId4" Type="http://schemas.openxmlformats.org/officeDocument/2006/relationships/slideLayout" Target="../slideLayouts/slideLayout50.xml"/><Relationship Id="rId9" Type="http://schemas.openxmlformats.org/officeDocument/2006/relationships/slideLayout" Target="../slideLayouts/slideLayout55.xml"/><Relationship Id="rId14" Type="http://schemas.openxmlformats.org/officeDocument/2006/relationships/slideLayout" Target="../slideLayouts/slideLayout6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-18473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A389DAE1-275B-7B22-7BF2-E10100BE1A9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poster, graphic design, screenshot&#10;&#10;Description automatically generated">
            <a:extLst>
              <a:ext uri="{FF2B5EF4-FFF2-40B4-BE49-F238E27FC236}">
                <a16:creationId xmlns:a16="http://schemas.microsoft.com/office/drawing/2014/main" id="{5CBD028D-E99F-30B1-1034-10971F84743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B0AB5309-8B76-4E1C-1C21-59A49C2A96F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1788912F-D87C-B9E8-31BB-C2F595B359D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B22D0618-B0BE-700D-9C08-D06395A1822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CC492D47-54C1-BB3E-CB50-4BB081C9E0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73D5F808-62E1-700B-EA14-EED274781E4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blue background with yellow text&#10;&#10;Description automatically generated with low confidence">
            <a:extLst>
              <a:ext uri="{FF2B5EF4-FFF2-40B4-BE49-F238E27FC236}">
                <a16:creationId xmlns:a16="http://schemas.microsoft.com/office/drawing/2014/main" id="{C57804DB-28D9-A0D4-1910-EE6AC086140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C771081F-8384-FD9D-6C61-8853082F5F9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1C6A61DE-6947-B2AA-1753-5558884D147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picture containing sky, tree, cloud, plant&#10;&#10;Description automatically generated">
            <a:extLst>
              <a:ext uri="{FF2B5EF4-FFF2-40B4-BE49-F238E27FC236}">
                <a16:creationId xmlns:a16="http://schemas.microsoft.com/office/drawing/2014/main" id="{4224E1C2-2722-7C36-7CE7-FDC543077DB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225AD7A0-22DF-FE16-1B6A-F0AA3F04B59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765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7A89F437-7263-A4AF-4095-1BF88D5C3A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51425A74-C981-E9C6-8FF7-937AD154BD7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13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picture containing sky, building, screenshot, text&#10;&#10;Description automatically generated">
            <a:extLst>
              <a:ext uri="{FF2B5EF4-FFF2-40B4-BE49-F238E27FC236}">
                <a16:creationId xmlns:a16="http://schemas.microsoft.com/office/drawing/2014/main" id="{1CD59662-5B42-6CF1-D2C8-D79E269172B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84145D66-E734-373E-5B42-4592A20B6C4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228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985EA2D4-C420-D9F3-8677-5BC86BB051A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656239FE-37DC-D45F-58B4-A147940CE12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407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012B580-B5A2-C938-6463-FAB625A271D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E59115CD-FD2E-8936-3D5F-B5023FBC5A2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216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3B44A815-9E84-8AD1-EDF3-185B95EA77F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030811" y="5989012"/>
            <a:ext cx="1841543" cy="596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4AF67501-012E-85E6-5A58-BF498FFABB7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FB6DD3F1-A66A-1FD4-97AD-9A494D004C5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030811" y="315798"/>
            <a:ext cx="1841543" cy="596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screenshot, design, businesscard&#10;&#10;Description automatically generated">
            <a:extLst>
              <a:ext uri="{FF2B5EF4-FFF2-40B4-BE49-F238E27FC236}">
                <a16:creationId xmlns:a16="http://schemas.microsoft.com/office/drawing/2014/main" id="{42A3A970-147E-1BD3-4AC3-0071AC3C1EE8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39220A7B-CBE9-9178-8552-648DEF07F90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0"/>
          <a:srcRect l="51836" r="-5866"/>
          <a:stretch/>
        </p:blipFill>
        <p:spPr>
          <a:xfrm>
            <a:off x="275902" y="1094173"/>
            <a:ext cx="1841543" cy="596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722" r:id="rId2"/>
    <p:sldLayoutId id="2147483723" r:id="rId3"/>
    <p:sldLayoutId id="2147483724" r:id="rId4"/>
    <p:sldLayoutId id="2147483726" r:id="rId5"/>
    <p:sldLayoutId id="2147483727" r:id="rId6"/>
    <p:sldLayoutId id="214748372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056FD3AA-5FD2-724E-9C7C-28EF2AD43E9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80856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34" r:id="rId5"/>
    <p:sldLayoutId id="2147483735" r:id="rId6"/>
    <p:sldLayoutId id="2147483736" r:id="rId7"/>
    <p:sldLayoutId id="2147483737" r:id="rId8"/>
    <p:sldLayoutId id="2147483738" r:id="rId9"/>
    <p:sldLayoutId id="2147483739" r:id="rId10"/>
    <p:sldLayoutId id="214748374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pic>
        <p:nvPicPr>
          <p:cNvPr id="4" name="Picture 3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8CDF4B5A-5BC9-DF46-98BB-700999D8212C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25763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  <p:sldLayoutId id="2147483753" r:id="rId12"/>
  </p:sldLayoutIdLst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2800" b="1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11850-6C3B-9F4C-84D1-67A574BD5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EAEBB9-9889-CD41-8612-7257E0121D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39300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D0CBFC1-B54C-42EC-AED9-D0B1B3D068E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0"/>
          <a:srcRect t="87160" b="3910"/>
          <a:stretch/>
        </p:blipFill>
        <p:spPr>
          <a:xfrm>
            <a:off x="0" y="6124754"/>
            <a:ext cx="12192000" cy="733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33425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60" r:id="rId6"/>
    <p:sldLayoutId id="2147483761" r:id="rId7"/>
    <p:sldLayoutId id="2147483762" r:id="rId8"/>
    <p:sldLayoutId id="2147483763" r:id="rId9"/>
    <p:sldLayoutId id="2147483764" r:id="rId10"/>
    <p:sldLayoutId id="2147483765" r:id="rId11"/>
    <p:sldLayoutId id="2147483766" r:id="rId12"/>
    <p:sldLayoutId id="2147483767" r:id="rId13"/>
    <p:sldLayoutId id="2147483768" r:id="rId14"/>
    <p:sldLayoutId id="2147483769" r:id="rId15"/>
    <p:sldLayoutId id="2147483770" r:id="rId16"/>
    <p:sldLayoutId id="2147483771" r:id="rId17"/>
    <p:sldLayoutId id="2147483772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hwb.gov.wales/storage/d5d8e39c-b534-40cb-a3f5-7e2e126d8077/foundation-phase-framework.pdf" TargetMode="External"/><Relationship Id="rId3" Type="http://schemas.openxmlformats.org/officeDocument/2006/relationships/image" Target="../media/image29.pn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0.xml"/><Relationship Id="rId6" Type="http://schemas.openxmlformats.org/officeDocument/2006/relationships/hyperlink" Target="https://hwb.gov.wales/curriculum-for-wales/" TargetMode="External"/><Relationship Id="rId5" Type="http://schemas.openxmlformats.org/officeDocument/2006/relationships/image" Target="../media/image30.png"/><Relationship Id="rId4" Type="http://schemas.openxmlformats.org/officeDocument/2006/relationships/hyperlink" Target="https://hwb.gov.wales/api/storage/c6383417-cd62-4d66-9d53-15a955c79d6f/assessment-arrangements-for-funded-non-maintained-nursery-settings.pdf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gov.wales/curriculum-for-wales/cross-curricular-skills-frameworks/#overview" TargetMode="External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37.png"/><Relationship Id="rId4" Type="http://schemas.openxmlformats.org/officeDocument/2006/relationships/hyperlink" Target="https://hwb.gov.wales/curriculum-for-wales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7" Type="http://schemas.openxmlformats.org/officeDocument/2006/relationships/image" Target="../media/image3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9.xml"/><Relationship Id="rId6" Type="http://schemas.openxmlformats.org/officeDocument/2006/relationships/hyperlink" Target="https://hwb.gov.wales/api/storage/2f34d783-b4b3-4d47-8fe9-49fdb993dfce/numeracy-framework.pdf" TargetMode="External"/><Relationship Id="rId5" Type="http://schemas.openxmlformats.org/officeDocument/2006/relationships/hyperlink" Target="https://hwb.gov.wales/api/storage/4d852cbe-03d6-4c36-8175-c281461c8690/literacy-framework.pdf" TargetMode="External"/><Relationship Id="rId4" Type="http://schemas.openxmlformats.org/officeDocument/2006/relationships/hyperlink" Target="https://hwb.gov.wales/api/storage/d26af733-abd1-4d33-92fe-4ea8eb1d928f/dcf40620.pdf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9.xml"/><Relationship Id="rId6" Type="http://schemas.openxmlformats.org/officeDocument/2006/relationships/hyperlink" Target="https://hwb.gov.wales/curriculum-for-wales" TargetMode="External"/><Relationship Id="rId5" Type="http://schemas.openxmlformats.org/officeDocument/2006/relationships/image" Target="../media/image37.png"/><Relationship Id="rId4" Type="http://schemas.openxmlformats.org/officeDocument/2006/relationships/image" Target="../media/image38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45.png"/><Relationship Id="rId4" Type="http://schemas.openxmlformats.org/officeDocument/2006/relationships/diagramLayout" Target="../diagrams/layout1.xml"/><Relationship Id="rId9" Type="http://schemas.openxmlformats.org/officeDocument/2006/relationships/image" Target="../media/image44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7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13" Type="http://schemas.openxmlformats.org/officeDocument/2006/relationships/image" Target="../media/image57.png"/><Relationship Id="rId3" Type="http://schemas.openxmlformats.org/officeDocument/2006/relationships/image" Target="../media/image39.png"/><Relationship Id="rId7" Type="http://schemas.openxmlformats.org/officeDocument/2006/relationships/image" Target="../media/image51.jpeg"/><Relationship Id="rId12" Type="http://schemas.openxmlformats.org/officeDocument/2006/relationships/image" Target="../media/image5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50.png"/><Relationship Id="rId11" Type="http://schemas.openxmlformats.org/officeDocument/2006/relationships/image" Target="../media/image55.png"/><Relationship Id="rId5" Type="http://schemas.openxmlformats.org/officeDocument/2006/relationships/image" Target="../media/image49.png"/><Relationship Id="rId10" Type="http://schemas.openxmlformats.org/officeDocument/2006/relationships/image" Target="../media/image54.png"/><Relationship Id="rId4" Type="http://schemas.openxmlformats.org/officeDocument/2006/relationships/image" Target="../media/image48.png"/><Relationship Id="rId9" Type="http://schemas.openxmlformats.org/officeDocument/2006/relationships/image" Target="../media/image53.jpe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0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9.xml"/><Relationship Id="rId5" Type="http://schemas.openxmlformats.org/officeDocument/2006/relationships/image" Target="../media/image62.png"/><Relationship Id="rId4" Type="http://schemas.openxmlformats.org/officeDocument/2006/relationships/image" Target="../media/image61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9.xml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6.xml"/><Relationship Id="rId4" Type="http://schemas.openxmlformats.org/officeDocument/2006/relationships/image" Target="../media/image66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6.xml"/><Relationship Id="rId4" Type="http://schemas.openxmlformats.org/officeDocument/2006/relationships/image" Target="../media/image67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6.xml"/><Relationship Id="rId4" Type="http://schemas.openxmlformats.org/officeDocument/2006/relationships/image" Target="../media/image66.jpe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png"/><Relationship Id="rId3" Type="http://schemas.openxmlformats.org/officeDocument/2006/relationships/image" Target="../media/image60.jpeg"/><Relationship Id="rId7" Type="http://schemas.openxmlformats.org/officeDocument/2006/relationships/image" Target="../media/image7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0.xml"/><Relationship Id="rId6" Type="http://schemas.openxmlformats.org/officeDocument/2006/relationships/image" Target="../media/image71.png"/><Relationship Id="rId5" Type="http://schemas.openxmlformats.org/officeDocument/2006/relationships/image" Target="../media/image70.png"/><Relationship Id="rId4" Type="http://schemas.openxmlformats.org/officeDocument/2006/relationships/image" Target="../media/image69.png"/><Relationship Id="rId9" Type="http://schemas.openxmlformats.org/officeDocument/2006/relationships/image" Target="../media/image74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18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hyperlink" Target="https://hwb.gov.wales/curriculum-for-wales" TargetMode="External"/><Relationship Id="rId13" Type="http://schemas.openxmlformats.org/officeDocument/2006/relationships/image" Target="../media/image75.png"/><Relationship Id="rId3" Type="http://schemas.openxmlformats.org/officeDocument/2006/relationships/hyperlink" Target="https://hwb.gov.wales/storage/d5d8e39c-b534-40cb-a3f5-7e2e126d8077/foundation-phase-framework.pdf" TargetMode="External"/><Relationship Id="rId7" Type="http://schemas.openxmlformats.org/officeDocument/2006/relationships/hyperlink" Target="https://learningspy.co.uk/featured/teacher-led-vs-student-led-lesson-activities/" TargetMode="External"/><Relationship Id="rId12" Type="http://schemas.openxmlformats.org/officeDocument/2006/relationships/hyperlink" Target="https://hwb.gov.wales/api/storage/19bc948b-8a3f-41e0-944a-7bf2cadf7d18/professional-standards-for-teaching-and-leadership-interactive-pdf-for-pc.pdf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hwb.gov.wales/api/storage/c6383417-cd62-4d66-9d53-15a955c79d6f/assessment-arrangements-for-funded-non-maintained-nursery-settings.pdf" TargetMode="External"/><Relationship Id="rId11" Type="http://schemas.openxmlformats.org/officeDocument/2006/relationships/hyperlink" Target="https://hwb.gov.wales/api/storage/d26af733-abd1-4d33-92fe-4ea8eb1d928f/dcf40620.pdf" TargetMode="External"/><Relationship Id="rId5" Type="http://schemas.openxmlformats.org/officeDocument/2006/relationships/hyperlink" Target="https://hwb.gov.wales/api/storage/0a2a2141-4218-486f-af38-d0f714db2267/trefniadau-asesu-ar-gyfer-lleoliadau-meithrin-a-ariennir-nas-cynhelir.pdf" TargetMode="External"/><Relationship Id="rId15" Type="http://schemas.openxmlformats.org/officeDocument/2006/relationships/hyperlink" Target="https://hwb.gov.wales/cwricwlwm-i-gymru/" TargetMode="External"/><Relationship Id="rId10" Type="http://schemas.openxmlformats.org/officeDocument/2006/relationships/hyperlink" Target="https://hwb.gov.wales/api/storage/2f34d783-b4b3-4d47-8fe9-49fdb993dfce/numeracy-framework.pdf" TargetMode="External"/><Relationship Id="rId4" Type="http://schemas.openxmlformats.org/officeDocument/2006/relationships/hyperlink" Target="https://hwb.gov.wales/storage/4f222e31-85c2-407b-9760-5ed8bd0b9e48/fframwaith-y-cyfnod-sylfaen.pdf" TargetMode="External"/><Relationship Id="rId9" Type="http://schemas.openxmlformats.org/officeDocument/2006/relationships/hyperlink" Target="https://hwb.gov.wales/api/storage/4d852cbe-03d6-4c36-8175-c281461c8690/literacy-framework.pdf" TargetMode="External"/><Relationship Id="rId14" Type="http://schemas.openxmlformats.org/officeDocument/2006/relationships/hyperlink" Target="https://pixabay.com/en/book-shelf-bookshelf-literature-783394/" TargetMode="Externa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BFE5EDE-2E66-73F3-D326-0B3B86E4B0F7}"/>
              </a:ext>
            </a:extLst>
          </p:cNvPr>
          <p:cNvSpPr txBox="1"/>
          <p:nvPr/>
        </p:nvSpPr>
        <p:spPr>
          <a:xfrm>
            <a:off x="7455051" y="1919215"/>
            <a:ext cx="4182056" cy="480131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3200" dirty="0"/>
              <a:t>To understand the importance of effective planning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/>
              <a:t>To discuss the planning process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b="0" i="0" dirty="0">
                <a:effectLst/>
                <a:latin typeface="Calibri"/>
                <a:ea typeface="Times New Roman" panose="02020603050405020304" pitchFamily="18" charset="0"/>
                <a:cs typeface="Calibri"/>
              </a:rPr>
              <a:t>To learn what is required when planning for Foundation Learning</a:t>
            </a:r>
            <a:r>
              <a:rPr lang="en-US" sz="3200" dirty="0">
                <a:latin typeface="Calibri"/>
                <a:ea typeface="Times New Roman" panose="02020603050405020304" pitchFamily="18" charset="0"/>
                <a:cs typeface="Calibri"/>
              </a:rPr>
              <a:t> </a:t>
            </a:r>
            <a:endParaRPr lang="en-US" sz="3200" dirty="0"/>
          </a:p>
          <a:p>
            <a:pPr lvl="0" algn="ctr"/>
            <a:endParaRPr lang="en-GB" sz="18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B92DA1D-7CDD-087D-6445-471E9A4507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235568" y="2075524"/>
            <a:ext cx="4017109" cy="369223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lvl="0" indent="-342900" rtl="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cy-GB" sz="32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Deall pwysigrwydd cynllunio effeithiol</a:t>
            </a:r>
            <a:endParaRPr lang="en-GB" sz="3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cy-GB" sz="32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Trafod y broses gynllunio</a:t>
            </a:r>
            <a:endParaRPr lang="en-GB" sz="3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tabLst>
                <a:tab pos="457200" algn="l"/>
              </a:tabLst>
            </a:pPr>
            <a:r>
              <a:rPr lang="cy-GB" sz="3200" kern="100" dirty="0">
                <a:effectLst/>
                <a:latin typeface="Calibri"/>
                <a:ea typeface="DengXian"/>
                <a:cs typeface="Times New Roman"/>
              </a:rPr>
              <a:t>Dysgu beth sydd ei angen wrth gynllunio Dysgu Sylfaen</a:t>
            </a:r>
            <a:endParaRPr lang="en-GB" sz="3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91D423F7-AE35-4769-A8A6-2B01E88127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Aims for the session</a:t>
            </a:r>
          </a:p>
        </p:txBody>
      </p:sp>
    </p:spTree>
    <p:extLst>
      <p:ext uri="{BB962C8B-B14F-4D97-AF65-F5344CB8AC3E}">
        <p14:creationId xmlns:p14="http://schemas.microsoft.com/office/powerpoint/2010/main" val="21471407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5382" y="431163"/>
            <a:ext cx="7886700" cy="1325563"/>
          </a:xfrm>
        </p:spPr>
        <p:txBody>
          <a:bodyPr>
            <a:normAutofit/>
          </a:bodyPr>
          <a:lstStyle/>
          <a:p>
            <a:r>
              <a:rPr lang="en-GB" b="1" dirty="0" err="1"/>
              <a:t>Cynnwys</a:t>
            </a:r>
            <a:r>
              <a:rPr lang="en-GB" b="1" dirty="0"/>
              <a:t> y </a:t>
            </a:r>
            <a:r>
              <a:rPr lang="en-GB" b="1" dirty="0" err="1"/>
              <a:t>sesiwn</a:t>
            </a:r>
            <a:br>
              <a:rPr lang="en-GB" b="1" dirty="0"/>
            </a:br>
            <a:r>
              <a:rPr lang="en-GB" b="1" dirty="0"/>
              <a:t>Session content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279034" y="2851708"/>
            <a:ext cx="3721442" cy="4114666"/>
          </a:xfrm>
        </p:spPr>
        <p:txBody>
          <a:bodyPr>
            <a:normAutofit/>
          </a:bodyPr>
          <a:lstStyle/>
          <a:p>
            <a:r>
              <a:rPr lang="en-GB" sz="4000" dirty="0"/>
              <a:t>Beth </a:t>
            </a:r>
            <a:r>
              <a:rPr lang="en-GB" sz="4000" dirty="0" err="1"/>
              <a:t>yw</a:t>
            </a:r>
            <a:r>
              <a:rPr lang="en-GB" sz="4000" dirty="0"/>
              <a:t> </a:t>
            </a:r>
            <a:r>
              <a:rPr lang="en-GB" sz="4000" dirty="0" err="1"/>
              <a:t>cynllunio</a:t>
            </a:r>
            <a:r>
              <a:rPr lang="en-GB" sz="4000" dirty="0"/>
              <a:t>?</a:t>
            </a:r>
          </a:p>
          <a:p>
            <a:r>
              <a:rPr lang="en-GB" sz="4000" dirty="0" err="1"/>
              <a:t>Amcanion</a:t>
            </a:r>
            <a:r>
              <a:rPr lang="en-GB" sz="4000" dirty="0"/>
              <a:t> </a:t>
            </a:r>
            <a:r>
              <a:rPr lang="en-GB" sz="4000" dirty="0" err="1"/>
              <a:t>dysgu</a:t>
            </a:r>
            <a:endParaRPr lang="en-GB" sz="4000" dirty="0"/>
          </a:p>
          <a:p>
            <a:r>
              <a:rPr lang="en-GB" sz="4000" dirty="0" err="1"/>
              <a:t>Meini</a:t>
            </a:r>
            <a:r>
              <a:rPr lang="en-GB" sz="4000" dirty="0"/>
              <a:t> </a:t>
            </a:r>
            <a:r>
              <a:rPr lang="en-GB" sz="4000" dirty="0" err="1"/>
              <a:t>prawf</a:t>
            </a:r>
            <a:r>
              <a:rPr lang="en-GB" sz="4000" dirty="0"/>
              <a:t> </a:t>
            </a:r>
            <a:r>
              <a:rPr lang="en-GB" sz="4000" dirty="0" err="1"/>
              <a:t>llwyddiant</a:t>
            </a:r>
            <a:endParaRPr lang="en-GB" sz="4000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7761428" y="2743333"/>
            <a:ext cx="3887391" cy="411466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4000" dirty="0"/>
              <a:t>What is planning?</a:t>
            </a:r>
          </a:p>
          <a:p>
            <a:r>
              <a:rPr lang="en-GB" sz="4000" dirty="0"/>
              <a:t>Learning intentions</a:t>
            </a:r>
          </a:p>
          <a:p>
            <a:r>
              <a:rPr lang="en-GB" sz="4000" dirty="0">
                <a:cs typeface="Calibri"/>
              </a:rPr>
              <a:t>Success criteria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67207686-A13B-41A9-B74C-5DC12F5A8A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32738" y="270033"/>
            <a:ext cx="1343025" cy="1647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17219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84DD7-0499-C52C-D182-716669534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8533" y="205329"/>
            <a:ext cx="7448389" cy="1600200"/>
          </a:xfrm>
        </p:spPr>
        <p:txBody>
          <a:bodyPr>
            <a:normAutofit/>
          </a:bodyPr>
          <a:lstStyle/>
          <a:p>
            <a:r>
              <a:rPr lang="en-GB" sz="4000" b="1" dirty="0"/>
              <a:t>Pam </a:t>
            </a:r>
            <a:r>
              <a:rPr lang="en-GB" sz="4000" b="1" dirty="0" err="1"/>
              <a:t>ydym</a:t>
            </a:r>
            <a:r>
              <a:rPr lang="en-GB" sz="4000" b="1" dirty="0"/>
              <a:t> </a:t>
            </a:r>
            <a:r>
              <a:rPr lang="en-GB" sz="4000" b="1" dirty="0" err="1"/>
              <a:t>ni'n</a:t>
            </a:r>
            <a:r>
              <a:rPr lang="en-GB" sz="4000" b="1" dirty="0"/>
              <a:t> </a:t>
            </a:r>
            <a:r>
              <a:rPr lang="en-GB" sz="4000" b="1" dirty="0" err="1"/>
              <a:t>cynllunio</a:t>
            </a:r>
            <a:r>
              <a:rPr lang="en-GB" sz="4000" b="1" dirty="0"/>
              <a:t>?                                               Why do we plan?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662E4-2193-B0C2-48FF-15E54E5F82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451382" y="1984450"/>
            <a:ext cx="4345255" cy="446706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Planning is one of your most onerous tasks during training, but it is one of your greatest learning experiences. As you build up your responsibility for planning, you will develop a real understanding of its central importance in teaching </a:t>
            </a:r>
          </a:p>
          <a:p>
            <a:r>
              <a:rPr lang="en-GB" dirty="0"/>
              <a:t>(</a:t>
            </a:r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Arthur and </a:t>
            </a:r>
            <a:r>
              <a:rPr lang="en-GB" b="0" i="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Cremin</a:t>
            </a:r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,  2014). </a:t>
            </a:r>
          </a:p>
          <a:p>
            <a:endParaRPr lang="en-GB" dirty="0">
              <a:solidFill>
                <a:srgbClr val="3A3A3A"/>
              </a:solidFill>
              <a:latin typeface="Source Sans Pro" panose="020B0503030403020204" pitchFamily="34" charset="0"/>
            </a:endParaRPr>
          </a:p>
          <a:p>
            <a:r>
              <a:rPr lang="en-GB" b="1" dirty="0">
                <a:solidFill>
                  <a:srgbClr val="3A3A3A"/>
                </a:solidFill>
                <a:latin typeface="Source Sans Pro" panose="020B0503030403020204" pitchFamily="34" charset="0"/>
              </a:rPr>
              <a:t>ACTIVITY </a:t>
            </a:r>
            <a:r>
              <a:rPr lang="en-GB" dirty="0">
                <a:solidFill>
                  <a:srgbClr val="3A3A3A"/>
                </a:solidFill>
                <a:latin typeface="Source Sans Pro" panose="020B0503030403020204" pitchFamily="34" charset="0"/>
              </a:rPr>
              <a:t>– plan a day trip to London, consider: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3A3A3A"/>
                </a:solidFill>
                <a:latin typeface="Source Sans Pro" panose="020B0503030403020204" pitchFamily="34" charset="0"/>
              </a:rPr>
              <a:t>Timings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3A3A3A"/>
                </a:solidFill>
                <a:latin typeface="Source Sans Pro" panose="020B0503030403020204" pitchFamily="34" charset="0"/>
              </a:rPr>
              <a:t>Travel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3A3A3A"/>
                </a:solidFill>
                <a:latin typeface="Source Sans Pro" panose="020B0503030403020204" pitchFamily="34" charset="0"/>
              </a:rPr>
              <a:t>Costs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3A3A3A"/>
                </a:solidFill>
                <a:latin typeface="Source Sans Pro" panose="020B0503030403020204" pitchFamily="34" charset="0"/>
              </a:rPr>
              <a:t>Meals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3A3A3A"/>
                </a:solidFill>
                <a:latin typeface="Source Sans Pro" panose="020B0503030403020204" pitchFamily="34" charset="0"/>
              </a:rPr>
              <a:t>Entertainment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3A3A3A"/>
                </a:solidFill>
                <a:latin typeface="Source Sans Pro" panose="020B0503030403020204" pitchFamily="34" charset="0"/>
              </a:rPr>
              <a:t>Accommodation</a:t>
            </a:r>
          </a:p>
          <a:p>
            <a:endParaRPr lang="en-GB" dirty="0"/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626D7520-836C-CBC4-4A51-6D7A93A92890}"/>
              </a:ext>
            </a:extLst>
          </p:cNvPr>
          <p:cNvSpPr txBox="1">
            <a:spLocks/>
          </p:cNvSpPr>
          <p:nvPr/>
        </p:nvSpPr>
        <p:spPr>
          <a:xfrm>
            <a:off x="874143" y="1984453"/>
            <a:ext cx="4240759" cy="42035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25A0336-12CF-D27A-6665-F4A7745E3F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42129" y="205329"/>
            <a:ext cx="3171825" cy="1438275"/>
          </a:xfrm>
          <a:prstGeom prst="rect">
            <a:avLst/>
          </a:prstGeom>
        </p:spPr>
      </p:pic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A7E67B43-2D42-468C-7397-4B8C46B77BD7}"/>
              </a:ext>
            </a:extLst>
          </p:cNvPr>
          <p:cNvSpPr txBox="1">
            <a:spLocks/>
          </p:cNvSpPr>
          <p:nvPr/>
        </p:nvSpPr>
        <p:spPr>
          <a:xfrm>
            <a:off x="3235668" y="1984450"/>
            <a:ext cx="4345255" cy="4499218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1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Cynllunio yw un o’ch tasgau mwyaf beichus yn ystod eich hyfforddiant, ond mae’n un o’ch profiadau dysgu gorau hefyd. Wrth i chi feithrin eich cyfrifoldeb am gynllunio, byddwch yn datblygu gwir ddealltwriaeth o’i bwysigrwydd canolog wrth addysgu </a:t>
            </a:r>
            <a:endParaRPr lang="en-GB" sz="21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1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(Arthur a </a:t>
            </a:r>
            <a:r>
              <a:rPr lang="cy-GB" sz="2100" kern="1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Cremin</a:t>
            </a:r>
            <a:r>
              <a:rPr lang="cy-GB" sz="21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 2014).</a:t>
            </a:r>
            <a:r>
              <a:rPr lang="en-GB" sz="21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y-GB" sz="21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GWEITHGAREDD – </a:t>
            </a:r>
            <a:r>
              <a:rPr lang="cy-GB" sz="21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cynllunio gwibdaith undydd i Llundain, ystyriwch:</a:t>
            </a:r>
            <a:endParaRPr lang="en-GB" sz="21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cy-GB" sz="21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Amseroedd</a:t>
            </a:r>
            <a:endParaRPr lang="en-GB" sz="21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cy-GB" sz="21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Teithio</a:t>
            </a:r>
            <a:endParaRPr lang="en-GB" sz="21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cy-GB" sz="21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Costau</a:t>
            </a:r>
            <a:endParaRPr lang="en-GB" sz="21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cy-GB" sz="21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Prydau</a:t>
            </a:r>
            <a:endParaRPr lang="en-GB" sz="21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cy-GB" sz="21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Adloniant</a:t>
            </a:r>
            <a:endParaRPr lang="en-GB" sz="21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cy-GB" sz="21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Llety</a:t>
            </a:r>
            <a:endParaRPr lang="en-GB" sz="21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9193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72B10A-0E62-8A38-6870-386D8F5A8A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7660" y="771992"/>
            <a:ext cx="8357016" cy="974361"/>
          </a:xfrm>
        </p:spPr>
        <p:txBody>
          <a:bodyPr>
            <a:noAutofit/>
          </a:bodyPr>
          <a:lstStyle/>
          <a:p>
            <a:endParaRPr lang="en-GB" sz="3600" b="1" dirty="0"/>
          </a:p>
        </p:txBody>
      </p:sp>
      <p:pic>
        <p:nvPicPr>
          <p:cNvPr id="16" name="Content Placeholder 15" descr="A collage of images of children&#10;&#10;Description automatically generated">
            <a:extLst>
              <a:ext uri="{FF2B5EF4-FFF2-40B4-BE49-F238E27FC236}">
                <a16:creationId xmlns:a16="http://schemas.microsoft.com/office/drawing/2014/main" id="{02BFA54B-91C1-B778-F52D-002600739BE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3593085" y="2407707"/>
            <a:ext cx="2723597" cy="1698228"/>
          </a:xfr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1B0E76E-2111-C7BE-933A-C9224944B5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375125" y="2789773"/>
            <a:ext cx="4449580" cy="36845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>
                <a:solidFill>
                  <a:srgbClr val="0070C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Assessment arrangements for funded non-maintained nursery settings (gov.wales)</a:t>
            </a:r>
            <a:endParaRPr lang="en-GB" sz="1600" dirty="0">
              <a:solidFill>
                <a:srgbClr val="0070C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51D6241-914F-99CC-1C7B-48E667CAF79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1685" y="4238995"/>
            <a:ext cx="3423638" cy="237978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38E6DE6-B604-6DC1-EBE6-539DF72930EF}"/>
              </a:ext>
            </a:extLst>
          </p:cNvPr>
          <p:cNvSpPr txBox="1"/>
          <p:nvPr/>
        </p:nvSpPr>
        <p:spPr>
          <a:xfrm>
            <a:off x="7609778" y="5100016"/>
            <a:ext cx="613898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70C0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Curriculum for Wales - Hwb (gov.wales)</a:t>
            </a:r>
            <a:endParaRPr lang="en-GB" dirty="0">
              <a:solidFill>
                <a:srgbClr val="0070C0"/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49E4FD9-C4B8-C1D6-9636-5B8F29E9369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51685" y="239220"/>
            <a:ext cx="3185453" cy="175535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4EDB14B-1369-53DE-58EC-C7A14A13540F}"/>
              </a:ext>
            </a:extLst>
          </p:cNvPr>
          <p:cNvSpPr txBox="1"/>
          <p:nvPr/>
        </p:nvSpPr>
        <p:spPr>
          <a:xfrm>
            <a:off x="7375125" y="889840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8"/>
              </a:rPr>
              <a:t>foundation-phase-framework.pdf (gov.wales)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91195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9695ECA-0B85-5C03-B558-ED7E6CC874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998032" y="192364"/>
            <a:ext cx="9079917" cy="6590685"/>
          </a:xfrm>
        </p:spPr>
      </p:pic>
    </p:spTree>
    <p:extLst>
      <p:ext uri="{BB962C8B-B14F-4D97-AF65-F5344CB8AC3E}">
        <p14:creationId xmlns:p14="http://schemas.microsoft.com/office/powerpoint/2010/main" val="5559688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2918B8-301C-4DC9-473F-4316E1D0C8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9548" y="754567"/>
            <a:ext cx="8015840" cy="4873625"/>
          </a:xfrm>
        </p:spPr>
        <p:txBody>
          <a:bodyPr/>
          <a:lstStyle/>
          <a:p>
            <a:pPr marL="0" indent="0">
              <a:buNone/>
            </a:pPr>
            <a:r>
              <a:rPr lang="en-GB" dirty="0" err="1"/>
              <a:t>Templed</a:t>
            </a:r>
            <a:r>
              <a:rPr lang="en-GB" dirty="0"/>
              <a:t> y </a:t>
            </a:r>
            <a:r>
              <a:rPr lang="en-GB" dirty="0" err="1"/>
              <a:t>cynllun</a:t>
            </a:r>
            <a:r>
              <a:rPr lang="en-GB" dirty="0"/>
              <a:t> </a:t>
            </a:r>
            <a:r>
              <a:rPr lang="en-GB" dirty="0" err="1"/>
              <a:t>gwers</a:t>
            </a:r>
            <a:r>
              <a:rPr lang="en-GB" dirty="0"/>
              <a:t> The lesson plan template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EDF3078-6D4B-6ED8-1017-EFDDC29A46A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7695287"/>
              </p:ext>
            </p:extLst>
          </p:nvPr>
        </p:nvGraphicFramePr>
        <p:xfrm>
          <a:off x="3339548" y="1288374"/>
          <a:ext cx="8229457" cy="5244254"/>
        </p:xfrm>
        <a:graphic>
          <a:graphicData uri="http://schemas.openxmlformats.org/drawingml/2006/table">
            <a:tbl>
              <a:tblPr firstRow="1" firstCol="1" bandRow="1"/>
              <a:tblGrid>
                <a:gridCol w="2056519">
                  <a:extLst>
                    <a:ext uri="{9D8B030D-6E8A-4147-A177-3AD203B41FA5}">
                      <a16:colId xmlns:a16="http://schemas.microsoft.com/office/drawing/2014/main" val="3322569624"/>
                    </a:ext>
                  </a:extLst>
                </a:gridCol>
                <a:gridCol w="3246658">
                  <a:extLst>
                    <a:ext uri="{9D8B030D-6E8A-4147-A177-3AD203B41FA5}">
                      <a16:colId xmlns:a16="http://schemas.microsoft.com/office/drawing/2014/main" val="1908973640"/>
                    </a:ext>
                  </a:extLst>
                </a:gridCol>
                <a:gridCol w="867506">
                  <a:extLst>
                    <a:ext uri="{9D8B030D-6E8A-4147-A177-3AD203B41FA5}">
                      <a16:colId xmlns:a16="http://schemas.microsoft.com/office/drawing/2014/main" val="500036858"/>
                    </a:ext>
                  </a:extLst>
                </a:gridCol>
                <a:gridCol w="2058774">
                  <a:extLst>
                    <a:ext uri="{9D8B030D-6E8A-4147-A177-3AD203B41FA5}">
                      <a16:colId xmlns:a16="http://schemas.microsoft.com/office/drawing/2014/main" val="3307404937"/>
                    </a:ext>
                  </a:extLst>
                </a:gridCol>
              </a:tblGrid>
              <a:tr h="303202">
                <a:tc>
                  <a:txBody>
                    <a:bodyPr/>
                    <a:lstStyle/>
                    <a:p>
                      <a:pPr algn="l">
                        <a:spcBef>
                          <a:spcPts val="1200"/>
                        </a:spcBef>
                      </a:pPr>
                      <a:r>
                        <a:rPr lang="en-GB" sz="1000" b="1" kern="0" dirty="0">
                          <a:solidFill>
                            <a:srgbClr val="2F5496"/>
                          </a:solidFill>
                          <a:effectLst/>
                          <a:latin typeface="Calibri"/>
                          <a:ea typeface="DengXian Light"/>
                          <a:cs typeface="Arial"/>
                        </a:rPr>
                        <a:t>Student-teacher:</a:t>
                      </a:r>
                    </a:p>
                  </a:txBody>
                  <a:tcPr marL="58897" marR="5889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BAD6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GB" sz="1000" dirty="0">
                        <a:effectLst/>
                        <a:latin typeface="Calibri"/>
                        <a:ea typeface="Calibri" panose="020F0502020204030204" pitchFamily="34" charset="0"/>
                        <a:cs typeface="Arial"/>
                      </a:endParaRPr>
                    </a:p>
                  </a:txBody>
                  <a:tcPr marL="58897" marR="5889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000" b="1" dirty="0">
                          <a:effectLst/>
                          <a:latin typeface="Calibri"/>
                          <a:ea typeface="Calibri" panose="020F0502020204030204" pitchFamily="34" charset="0"/>
                          <a:cs typeface="Arial"/>
                        </a:rPr>
                        <a:t>Class / Group:</a:t>
                      </a:r>
                      <a:endParaRPr lang="en-GB" sz="1000" dirty="0">
                        <a:effectLst/>
                        <a:latin typeface="Calibri"/>
                        <a:ea typeface="Calibri" panose="020F0502020204030204" pitchFamily="34" charset="0"/>
                        <a:cs typeface="Arial"/>
                      </a:endParaRPr>
                    </a:p>
                  </a:txBody>
                  <a:tcPr marL="58897" marR="5889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GB" sz="1000" dirty="0">
                        <a:effectLst/>
                        <a:latin typeface="Calibri"/>
                        <a:ea typeface="Calibri" panose="020F0502020204030204" pitchFamily="34" charset="0"/>
                        <a:cs typeface="Arial"/>
                      </a:endParaRPr>
                    </a:p>
                  </a:txBody>
                  <a:tcPr marL="58897" marR="5889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98962694"/>
                  </a:ext>
                </a:extLst>
              </a:tr>
              <a:tr h="1275975">
                <a:tc>
                  <a:txBody>
                    <a:bodyPr/>
                    <a:lstStyle/>
                    <a:p>
                      <a:pPr algn="l"/>
                      <a:r>
                        <a:rPr lang="en-GB" sz="1000" b="1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 panose="020F0502020204030204" pitchFamily="34" charset="0"/>
                          <a:cs typeface="Arial"/>
                        </a:rPr>
                        <a:t>AoLE</a:t>
                      </a:r>
                      <a:r>
                        <a:rPr lang="en-GB" sz="10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 panose="020F0502020204030204" pitchFamily="34" charset="0"/>
                          <a:cs typeface="Arial"/>
                        </a:rPr>
                        <a:t> or Subject:</a:t>
                      </a:r>
                      <a:endParaRPr lang="en-GB" sz="1000" dirty="0">
                        <a:effectLst/>
                        <a:latin typeface="Calibri"/>
                        <a:ea typeface="Calibri" panose="020F0502020204030204" pitchFamily="34" charset="0"/>
                        <a:cs typeface="Arial"/>
                      </a:endParaRPr>
                    </a:p>
                  </a:txBody>
                  <a:tcPr marL="58897" marR="5889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BAD6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l"/>
                      <a:r>
                        <a:rPr lang="en-GB" sz="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8897" marR="5889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0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Date </a:t>
                      </a:r>
                      <a:r>
                        <a:rPr lang="en-GB" sz="900" i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(please note that this may be a continuous session)</a:t>
                      </a:r>
                      <a:r>
                        <a:rPr lang="en-GB" sz="10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: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8897" marR="5889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GB" sz="1000" dirty="0">
                        <a:effectLst/>
                        <a:latin typeface="Calibri"/>
                        <a:ea typeface="Calibri" panose="020F0502020204030204" pitchFamily="34" charset="0"/>
                        <a:cs typeface="Arial"/>
                      </a:endParaRPr>
                    </a:p>
                  </a:txBody>
                  <a:tcPr marL="58897" marR="5889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95496681"/>
                  </a:ext>
                </a:extLst>
              </a:tr>
              <a:tr h="720105">
                <a:tc>
                  <a:txBody>
                    <a:bodyPr/>
                    <a:lstStyle/>
                    <a:p>
                      <a:pPr algn="l"/>
                      <a:r>
                        <a:rPr lang="en-GB" sz="10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 panose="020F0502020204030204" pitchFamily="34" charset="0"/>
                          <a:cs typeface="Arial"/>
                        </a:rPr>
                        <a:t>Meaningful links to</a:t>
                      </a: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 panose="020F0502020204030204" pitchFamily="34" charset="0"/>
                          <a:cs typeface="Arial"/>
                        </a:rPr>
                        <a:t> </a:t>
                      </a:r>
                      <a:r>
                        <a:rPr lang="en-GB" sz="10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 panose="020F0502020204030204" pitchFamily="34" charset="0"/>
                          <a:cs typeface="Arial"/>
                        </a:rPr>
                        <a:t>Curriculum</a:t>
                      </a:r>
                      <a: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 panose="020F0502020204030204" pitchFamily="34" charset="0"/>
                          <a:cs typeface="Arial"/>
                        </a:rPr>
                        <a:t> </a:t>
                      </a:r>
                      <a:r>
                        <a:rPr lang="en-GB" sz="9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 panose="020F0502020204030204" pitchFamily="34" charset="0"/>
                          <a:cs typeface="Arial"/>
                        </a:rPr>
                        <a:t>(What Matters Statements, </a:t>
                      </a:r>
                      <a:r>
                        <a:rPr lang="en-GB" sz="9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 panose="020F0502020204030204" pitchFamily="34" charset="0"/>
                          <a:cs typeface="Calibri"/>
                        </a:rPr>
                        <a:t>Descriptions of learning</a:t>
                      </a:r>
                      <a:r>
                        <a:rPr lang="en-GB" sz="9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 panose="020F0502020204030204" pitchFamily="34" charset="0"/>
                          <a:cs typeface="Arial"/>
                        </a:rPr>
                        <a:t>, ‘previous’ curriculum...)</a:t>
                      </a:r>
                      <a:endParaRPr lang="en-GB" sz="1000" dirty="0">
                        <a:effectLst/>
                        <a:latin typeface="Calibri"/>
                        <a:ea typeface="Calibri" panose="020F0502020204030204" pitchFamily="34" charset="0"/>
                        <a:cs typeface="Arial"/>
                      </a:endParaRPr>
                    </a:p>
                  </a:txBody>
                  <a:tcPr marL="58897" marR="5889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BAD6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endParaRPr lang="en-GB" sz="1000" dirty="0">
                        <a:effectLst/>
                        <a:latin typeface="Calibri"/>
                        <a:ea typeface="Calibri" panose="020F0502020204030204" pitchFamily="34" charset="0"/>
                        <a:cs typeface="Arial"/>
                      </a:endParaRPr>
                    </a:p>
                  </a:txBody>
                  <a:tcPr marL="58897" marR="5889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9717668"/>
                  </a:ext>
                </a:extLst>
              </a:tr>
              <a:tr h="859072">
                <a:tc>
                  <a:txBody>
                    <a:bodyPr/>
                    <a:lstStyle/>
                    <a:p>
                      <a:pPr algn="l"/>
                      <a:r>
                        <a:rPr lang="en-GB" sz="10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 panose="020F0502020204030204" pitchFamily="34" charset="0"/>
                          <a:cs typeface="Arial"/>
                        </a:rPr>
                        <a:t>Meaningful </a:t>
                      </a:r>
                      <a:r>
                        <a:rPr lang="en-GB" sz="10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 panose="020F0502020204030204" pitchFamily="34" charset="0"/>
                          <a:cs typeface="Calibri"/>
                        </a:rPr>
                        <a:t>links across the curriculum</a:t>
                      </a:r>
                      <a:r>
                        <a:rPr lang="en-GB" sz="10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 panose="020F0502020204030204" pitchFamily="34" charset="0"/>
                          <a:cs typeface="Arial"/>
                        </a:rPr>
                        <a:t> </a:t>
                      </a:r>
                      <a:b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 panose="020F0502020204030204" pitchFamily="34" charset="0"/>
                          <a:cs typeface="Arial"/>
                        </a:rPr>
                      </a:br>
                      <a:r>
                        <a:rPr lang="en-GB" sz="900" i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 panose="020F0502020204030204" pitchFamily="34" charset="0"/>
                          <a:cs typeface="Arial"/>
                        </a:rPr>
                        <a:t>Links to other </a:t>
                      </a:r>
                      <a:r>
                        <a:rPr lang="en-GB" sz="900" i="1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 panose="020F0502020204030204" pitchFamily="34" charset="0"/>
                          <a:cs typeface="Arial"/>
                        </a:rPr>
                        <a:t>AoLEs</a:t>
                      </a:r>
                      <a:r>
                        <a:rPr lang="en-GB" sz="900" i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 panose="020F0502020204030204" pitchFamily="34" charset="0"/>
                          <a:cs typeface="Arial"/>
                        </a:rPr>
                        <a:t> or the  </a:t>
                      </a:r>
                      <a:r>
                        <a:rPr lang="en-GB" sz="900" u="sng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 panose="020F0502020204030204" pitchFamily="34" charset="0"/>
                          <a:cs typeface="Arial"/>
                          <a:hlinkClick r:id="rId2"/>
                        </a:rPr>
                        <a:t>Cross-curricular skills frameworks)</a:t>
                      </a:r>
                      <a:endParaRPr lang="en-GB" sz="1000" dirty="0">
                        <a:effectLst/>
                        <a:latin typeface="Calibri"/>
                        <a:ea typeface="Calibri" panose="020F0502020204030204" pitchFamily="34" charset="0"/>
                        <a:cs typeface="Arial"/>
                      </a:endParaRPr>
                    </a:p>
                  </a:txBody>
                  <a:tcPr marL="58897" marR="5889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BAD6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endParaRPr lang="en-GB" sz="1000" dirty="0">
                        <a:effectLst/>
                        <a:latin typeface="Calibri"/>
                        <a:ea typeface="Calibri" panose="020F0502020204030204" pitchFamily="34" charset="0"/>
                        <a:cs typeface="Arial"/>
                      </a:endParaRPr>
                    </a:p>
                  </a:txBody>
                  <a:tcPr marL="58897" marR="5889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020180"/>
                  </a:ext>
                </a:extLst>
              </a:tr>
              <a:tr h="404269">
                <a:tc gridSpan="4">
                  <a:txBody>
                    <a:bodyPr/>
                    <a:lstStyle/>
                    <a:p>
                      <a:pPr algn="l"/>
                      <a:r>
                        <a:rPr lang="en-GB" sz="1000" b="1" dirty="0">
                          <a:effectLst/>
                          <a:latin typeface="Calibri"/>
                          <a:ea typeface="Calibri" panose="020F0502020204030204" pitchFamily="34" charset="0"/>
                          <a:cs typeface="Arial"/>
                        </a:rPr>
                        <a:t>Personal Targets</a:t>
                      </a:r>
                      <a:r>
                        <a:rPr lang="en-GB" sz="1000" dirty="0">
                          <a:effectLst/>
                          <a:latin typeface="Calibri"/>
                          <a:ea typeface="Calibri" panose="020F0502020204030204" pitchFamily="34" charset="0"/>
                          <a:cs typeface="Arial"/>
                        </a:rPr>
                        <a:t> </a:t>
                      </a:r>
                      <a:r>
                        <a:rPr lang="en-GB" sz="900" dirty="0">
                          <a:effectLst/>
                          <a:latin typeface="Calibri"/>
                          <a:ea typeface="DengXian"/>
                          <a:cs typeface="Arial"/>
                        </a:rPr>
                        <a:t>(</a:t>
                      </a:r>
                      <a:r>
                        <a:rPr lang="en-GB" sz="900" dirty="0">
                          <a:solidFill>
                            <a:srgbClr val="333333"/>
                          </a:solidFill>
                          <a:effectLst/>
                          <a:latin typeface="Calibri"/>
                          <a:ea typeface="DengXian"/>
                          <a:cs typeface="Arial"/>
                        </a:rPr>
                        <a:t>targets and consequent impact on learning - refer to any targets that have been identified in learning journal or weekly reflection meeting and describe the desired impact on learning)</a:t>
                      </a:r>
                      <a:endParaRPr lang="en-GB" sz="1000" dirty="0">
                        <a:effectLst/>
                        <a:latin typeface="Calibri"/>
                        <a:ea typeface="DengXian"/>
                        <a:cs typeface="Arial"/>
                      </a:endParaRPr>
                    </a:p>
                    <a:p>
                      <a:pPr marL="457200" algn="l"/>
                      <a:endParaRPr lang="en-GB" sz="1000" dirty="0">
                        <a:effectLst/>
                        <a:latin typeface="Segoe UI"/>
                        <a:ea typeface="Calibri" panose="020F0502020204030204" pitchFamily="34" charset="0"/>
                        <a:cs typeface="Arial"/>
                      </a:endParaRPr>
                    </a:p>
                  </a:txBody>
                  <a:tcPr marL="58897" marR="5889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0619136"/>
                  </a:ext>
                </a:extLst>
              </a:tr>
              <a:tr h="429536">
                <a:tc gridSpan="4">
                  <a:txBody>
                    <a:bodyPr/>
                    <a:lstStyle/>
                    <a:p>
                      <a:pPr algn="l"/>
                      <a:r>
                        <a:rPr lang="en-GB" sz="1000" b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Learning Intention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l"/>
                      <a:r>
                        <a:rPr lang="en-GB" sz="900" i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 panose="020F0502020204030204" pitchFamily="34" charset="0"/>
                          <a:cs typeface="Calibri"/>
                        </a:rPr>
                        <a:t>‘This should focus on the pupils’ learning during the lesson, rather than what they will be doing, and should be short, achievable and measurable.’ (</a:t>
                      </a:r>
                      <a:r>
                        <a:rPr lang="en-GB" sz="9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 panose="020F0502020204030204" pitchFamily="34" charset="0"/>
                          <a:cs typeface="Calibri"/>
                        </a:rPr>
                        <a:t>Crichton, H., and Mcdaid, A. 2016 p. </a:t>
                      </a:r>
                      <a:r>
                        <a:rPr lang="en-GB" sz="900" i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 panose="020F0502020204030204" pitchFamily="34" charset="0"/>
                          <a:cs typeface="Calibri"/>
                        </a:rPr>
                        <a:t>196)</a:t>
                      </a:r>
                      <a:endParaRPr lang="en-GB" sz="1000" dirty="0">
                        <a:effectLst/>
                        <a:latin typeface="Calibri"/>
                        <a:ea typeface="Calibri" panose="020F0502020204030204" pitchFamily="34" charset="0"/>
                        <a:cs typeface="Calibri"/>
                      </a:endParaRPr>
                    </a:p>
                  </a:txBody>
                  <a:tcPr marL="58897" marR="5889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BAD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6579222"/>
                  </a:ext>
                </a:extLst>
              </a:tr>
              <a:tr h="303202">
                <a:tc gridSpan="4">
                  <a:txBody>
                    <a:bodyPr/>
                    <a:lstStyle/>
                    <a:p>
                      <a:pPr algn="l"/>
                      <a:endParaRPr lang="en-GB" sz="1000" dirty="0">
                        <a:effectLst/>
                        <a:latin typeface="Calibri"/>
                        <a:ea typeface="Calibri" panose="020F0502020204030204" pitchFamily="34" charset="0"/>
                        <a:cs typeface="Arial"/>
                      </a:endParaRPr>
                    </a:p>
                    <a:p>
                      <a:pPr algn="l"/>
                      <a:endParaRPr lang="en-GB" sz="1000" dirty="0">
                        <a:effectLst/>
                        <a:latin typeface="Calibri"/>
                        <a:ea typeface="Calibri" panose="020F0502020204030204" pitchFamily="34" charset="0"/>
                        <a:cs typeface="Arial"/>
                      </a:endParaRPr>
                    </a:p>
                  </a:txBody>
                  <a:tcPr marL="58897" marR="5889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8833697"/>
                  </a:ext>
                </a:extLst>
              </a:tr>
              <a:tr h="290568">
                <a:tc gridSpan="4">
                  <a:txBody>
                    <a:bodyPr/>
                    <a:lstStyle/>
                    <a:p>
                      <a:pPr algn="l"/>
                      <a:r>
                        <a:rPr lang="en-GB" sz="10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 panose="020F0502020204030204" pitchFamily="34" charset="0"/>
                          <a:cs typeface="Arial"/>
                        </a:rPr>
                        <a:t>Success Criteria 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l"/>
                      <a:r>
                        <a:rPr lang="en-GB" sz="900" i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 panose="020F0502020204030204" pitchFamily="34" charset="0"/>
                          <a:cs typeface="Arial"/>
                        </a:rPr>
                        <a:t>What the pupils need to demonstrate to successfully meet the Learning Intention.</a:t>
                      </a:r>
                      <a:endParaRPr lang="en-GB" sz="1000" dirty="0">
                        <a:effectLst/>
                        <a:latin typeface="Calibri"/>
                        <a:ea typeface="Calibri" panose="020F0502020204030204" pitchFamily="34" charset="0"/>
                        <a:cs typeface="Arial"/>
                      </a:endParaRPr>
                    </a:p>
                  </a:txBody>
                  <a:tcPr marL="58897" marR="5889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BAD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0787821"/>
                  </a:ext>
                </a:extLst>
              </a:tr>
              <a:tr h="164234">
                <a:tc gridSpan="4">
                  <a:txBody>
                    <a:bodyPr/>
                    <a:lstStyle/>
                    <a:p>
                      <a:pPr algn="l"/>
                      <a:endParaRPr lang="en-GB" sz="1000" dirty="0">
                        <a:effectLst/>
                        <a:latin typeface="Calibri"/>
                        <a:ea typeface="Calibri" panose="020F0502020204030204" pitchFamily="34" charset="0"/>
                        <a:cs typeface="Calibri"/>
                      </a:endParaRPr>
                    </a:p>
                  </a:txBody>
                  <a:tcPr marL="58897" marR="5889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7665329"/>
                  </a:ext>
                </a:extLst>
              </a:tr>
              <a:tr h="290568">
                <a:tc gridSpan="4">
                  <a:txBody>
                    <a:bodyPr/>
                    <a:lstStyle/>
                    <a:p>
                      <a:pPr algn="l"/>
                      <a:r>
                        <a:rPr lang="en-GB" sz="10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 panose="020F0502020204030204" pitchFamily="34" charset="0"/>
                          <a:cs typeface="Calibri"/>
                        </a:rPr>
                        <a:t>Planning for misconceptions:</a:t>
                      </a:r>
                      <a:endParaRPr lang="en-GB" sz="1000" dirty="0">
                        <a:effectLst/>
                        <a:latin typeface="Calibri"/>
                        <a:ea typeface="Calibri" panose="020F0502020204030204" pitchFamily="34" charset="0"/>
                        <a:cs typeface="Calibri"/>
                      </a:endParaRPr>
                    </a:p>
                    <a:p>
                      <a:pPr algn="l"/>
                      <a:r>
                        <a:rPr lang="en-GB" sz="900" i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 panose="020F0502020204030204" pitchFamily="34" charset="0"/>
                          <a:cs typeface="Arial"/>
                        </a:rPr>
                        <a:t>Use this section to anticipate pupil errors and misunderstandings and your planned responses to them.</a:t>
                      </a:r>
                      <a:endParaRPr lang="en-GB" sz="1000" dirty="0">
                        <a:effectLst/>
                        <a:latin typeface="Calibri"/>
                        <a:ea typeface="Calibri" panose="020F0502020204030204" pitchFamily="34" charset="0"/>
                        <a:cs typeface="Arial"/>
                      </a:endParaRPr>
                    </a:p>
                  </a:txBody>
                  <a:tcPr marL="58897" marR="5889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BAD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3156491"/>
                  </a:ext>
                </a:extLst>
              </a:tr>
              <a:tr h="164234">
                <a:tc gridSpan="4">
                  <a:txBody>
                    <a:bodyPr/>
                    <a:lstStyle/>
                    <a:p>
                      <a:pPr algn="l"/>
                      <a:r>
                        <a:rPr lang="en-GB" sz="1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8897" marR="5889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249802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864637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2918B8-301C-4DC9-473F-4316E1D0C8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9548" y="754567"/>
            <a:ext cx="8015840" cy="4873625"/>
          </a:xfrm>
        </p:spPr>
        <p:txBody>
          <a:bodyPr/>
          <a:lstStyle/>
          <a:p>
            <a:pPr marL="0" indent="0">
              <a:buNone/>
            </a:pPr>
            <a:r>
              <a:rPr lang="en-GB" dirty="0" err="1"/>
              <a:t>Templed</a:t>
            </a:r>
            <a:r>
              <a:rPr lang="en-GB" dirty="0"/>
              <a:t> y </a:t>
            </a:r>
            <a:r>
              <a:rPr lang="en-GB" dirty="0" err="1"/>
              <a:t>cynllun</a:t>
            </a:r>
            <a:r>
              <a:rPr lang="en-GB" dirty="0"/>
              <a:t> </a:t>
            </a:r>
            <a:r>
              <a:rPr lang="en-GB" dirty="0" err="1"/>
              <a:t>gwers</a:t>
            </a:r>
            <a:r>
              <a:rPr lang="en-GB" dirty="0"/>
              <a:t> The lesson plan template 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5C89EF21-A48F-8C5E-68F7-CCE78D366B3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6111324"/>
              </p:ext>
            </p:extLst>
          </p:nvPr>
        </p:nvGraphicFramePr>
        <p:xfrm>
          <a:off x="3367759" y="1923298"/>
          <a:ext cx="7956550" cy="3880112"/>
        </p:xfrm>
        <a:graphic>
          <a:graphicData uri="http://schemas.openxmlformats.org/drawingml/2006/table">
            <a:tbl>
              <a:tblPr firstRow="1" firstCol="1" bandRow="1"/>
              <a:tblGrid>
                <a:gridCol w="661446">
                  <a:extLst>
                    <a:ext uri="{9D8B030D-6E8A-4147-A177-3AD203B41FA5}">
                      <a16:colId xmlns:a16="http://schemas.microsoft.com/office/drawing/2014/main" val="626574693"/>
                    </a:ext>
                  </a:extLst>
                </a:gridCol>
                <a:gridCol w="2029473">
                  <a:extLst>
                    <a:ext uri="{9D8B030D-6E8A-4147-A177-3AD203B41FA5}">
                      <a16:colId xmlns:a16="http://schemas.microsoft.com/office/drawing/2014/main" val="3343865103"/>
                    </a:ext>
                  </a:extLst>
                </a:gridCol>
                <a:gridCol w="2500007">
                  <a:extLst>
                    <a:ext uri="{9D8B030D-6E8A-4147-A177-3AD203B41FA5}">
                      <a16:colId xmlns:a16="http://schemas.microsoft.com/office/drawing/2014/main" val="3413043198"/>
                    </a:ext>
                  </a:extLst>
                </a:gridCol>
                <a:gridCol w="1324968">
                  <a:extLst>
                    <a:ext uri="{9D8B030D-6E8A-4147-A177-3AD203B41FA5}">
                      <a16:colId xmlns:a16="http://schemas.microsoft.com/office/drawing/2014/main" val="762077664"/>
                    </a:ext>
                  </a:extLst>
                </a:gridCol>
                <a:gridCol w="1440656">
                  <a:extLst>
                    <a:ext uri="{9D8B030D-6E8A-4147-A177-3AD203B41FA5}">
                      <a16:colId xmlns:a16="http://schemas.microsoft.com/office/drawing/2014/main" val="3326245835"/>
                    </a:ext>
                  </a:extLst>
                </a:gridCol>
              </a:tblGrid>
              <a:tr h="585185">
                <a:tc gridSpan="5">
                  <a:txBody>
                    <a:bodyPr/>
                    <a:lstStyle/>
                    <a:p>
                      <a:pPr algn="ctr"/>
                      <a:r>
                        <a:rPr lang="en-GB" sz="10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1000" b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SEQUENCE OF TEACHING &amp; LEARNING</a:t>
                      </a:r>
                      <a:br>
                        <a:rPr lang="en-GB" sz="10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</a:br>
                      <a:r>
                        <a:rPr lang="en-GB" sz="900" i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(Add or remove rows below as appropriate)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10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6028" marR="560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BAD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6655074"/>
                  </a:ext>
                </a:extLst>
              </a:tr>
              <a:tr h="1419386">
                <a:tc>
                  <a:txBody>
                    <a:bodyPr/>
                    <a:lstStyle/>
                    <a:p>
                      <a:pPr algn="ctr"/>
                      <a:r>
                        <a:rPr lang="en-GB" sz="90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90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Timing: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700" i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Break down timings into groups if appropriate. ensure pupils are ‘doing’ quickly and that transitions are taken into account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10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6028" marR="560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90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90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Role of the teacher &amp; support staff: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700" i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e.g., key questions, retrieval of prior learning, modelling and explanations, checking understanding, planned use of additional adults. 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700" i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700" i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Choice of pedagogical model or of the 12 pedagogical principles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6028" marR="560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900" b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900" b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Pupils’ learning and activities: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700" i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What will the pupils be learning to do and what activities / resources will facilitate this?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700" i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700" i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Please refer to Foundation Learning document for details of provision.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6028" marR="560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900" b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900" b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Inclusive Strategies (including differentiation):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700" i="1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700" i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Reasons for and details of scaffolding.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700" i="1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700" i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Types of representation in tasks.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56028" marR="560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900" b="1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90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Check what pupils know, understand, and can do: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700" i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Key questions, types of retrieval practices, self, and peer assessment opportunities, purposeful AfL strategies, live marking opportunities, planned feedback.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700" i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700" i="1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6028" marR="560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85020468"/>
                  </a:ext>
                </a:extLst>
              </a:tr>
              <a:tr h="540051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028" marR="560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6028" marR="560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028" marR="560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028" marR="560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028" marR="560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85808898"/>
                  </a:ext>
                </a:extLst>
              </a:tr>
              <a:tr h="535901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028" marR="560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6028" marR="560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028" marR="560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028" marR="560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028" marR="560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12364526"/>
                  </a:ext>
                </a:extLst>
              </a:tr>
              <a:tr h="597636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028" marR="560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028" marR="560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028" marR="560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028" marR="560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028" marR="560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389403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340184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 descr="Graphical user interface, application, table&#10;&#10;Description automatically generated">
            <a:extLst>
              <a:ext uri="{FF2B5EF4-FFF2-40B4-BE49-F238E27FC236}">
                <a16:creationId xmlns:a16="http://schemas.microsoft.com/office/drawing/2014/main" id="{A1221D68-C996-2685-5095-B9B1D440AA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0976" t="21541" r="24486" b="7862"/>
          <a:stretch/>
        </p:blipFill>
        <p:spPr>
          <a:xfrm>
            <a:off x="3208918" y="457200"/>
            <a:ext cx="3603967" cy="2524539"/>
          </a:xfrm>
          <a:prstGeom prst="rect">
            <a:avLst/>
          </a:prstGeom>
        </p:spPr>
      </p:pic>
      <p:pic>
        <p:nvPicPr>
          <p:cNvPr id="6" name="Picture 5" descr="Table&#10;&#10;Description automatically generated">
            <a:extLst>
              <a:ext uri="{FF2B5EF4-FFF2-40B4-BE49-F238E27FC236}">
                <a16:creationId xmlns:a16="http://schemas.microsoft.com/office/drawing/2014/main" id="{56FD4087-F414-72D5-7DBD-2BCE2A05EBA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330" t="21844" r="14424" b="4008"/>
          <a:stretch/>
        </p:blipFill>
        <p:spPr>
          <a:xfrm>
            <a:off x="7354957" y="593971"/>
            <a:ext cx="4348606" cy="2387768"/>
          </a:xfrm>
          <a:prstGeom prst="rect">
            <a:avLst/>
          </a:prstGeom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8F01A9C5-C86C-4C8F-0E54-0E7E25C19579}"/>
              </a:ext>
            </a:extLst>
          </p:cNvPr>
          <p:cNvSpPr txBox="1">
            <a:spLocks noGrp="1"/>
          </p:cNvSpPr>
          <p:nvPr>
            <p:ph type="body" sz="half" idx="2"/>
          </p:nvPr>
        </p:nvSpPr>
        <p:spPr>
          <a:xfrm>
            <a:off x="3119631" y="3313238"/>
            <a:ext cx="3782539" cy="297472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rgbClr val="00B050"/>
            </a:solidFill>
            <a:prstDash val="solid"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u="sng" dirty="0">
                <a:solidFill>
                  <a:srgbClr val="00B050"/>
                </a:solidFill>
                <a:cs typeface="Calibri"/>
              </a:rPr>
              <a:t>Part 1 </a:t>
            </a:r>
          </a:p>
          <a:p>
            <a:pPr marL="457200" indent="-457200">
              <a:buFont typeface="Arial"/>
              <a:buChar char="•"/>
            </a:pPr>
            <a:r>
              <a:rPr lang="en-US" sz="2800" b="1" dirty="0">
                <a:solidFill>
                  <a:srgbClr val="00B050"/>
                </a:solidFill>
                <a:cs typeface="Calibri"/>
              </a:rPr>
              <a:t>Curriculum links</a:t>
            </a:r>
          </a:p>
          <a:p>
            <a:pPr marL="457200" indent="-457200">
              <a:buFont typeface="Arial"/>
              <a:buChar char="•"/>
            </a:pPr>
            <a:r>
              <a:rPr lang="en-US" sz="2800" b="1" dirty="0">
                <a:solidFill>
                  <a:srgbClr val="00B050"/>
                </a:solidFill>
                <a:cs typeface="Calibri"/>
              </a:rPr>
              <a:t>Learning intentions</a:t>
            </a:r>
          </a:p>
          <a:p>
            <a:pPr marL="457200" indent="-457200">
              <a:buFont typeface="Arial"/>
              <a:buChar char="•"/>
            </a:pPr>
            <a:r>
              <a:rPr lang="en-US" sz="2800" b="1" dirty="0">
                <a:solidFill>
                  <a:srgbClr val="00B050"/>
                </a:solidFill>
                <a:cs typeface="Calibri"/>
              </a:rPr>
              <a:t>Success Criteria</a:t>
            </a:r>
          </a:p>
          <a:p>
            <a:pPr marL="457200" indent="-457200">
              <a:buFont typeface="Arial"/>
              <a:buChar char="•"/>
            </a:pPr>
            <a:r>
              <a:rPr lang="en-US" sz="2800" b="1" dirty="0">
                <a:solidFill>
                  <a:srgbClr val="00B050"/>
                </a:solidFill>
                <a:cs typeface="Calibri"/>
              </a:rPr>
              <a:t>Planning for misconceptions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7EADFA7-F14B-2B22-4C80-7BA0DBD141EA}"/>
              </a:ext>
            </a:extLst>
          </p:cNvPr>
          <p:cNvSpPr txBox="1"/>
          <p:nvPr/>
        </p:nvSpPr>
        <p:spPr>
          <a:xfrm>
            <a:off x="7805110" y="3510749"/>
            <a:ext cx="3734526" cy="267765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rgbClr val="00B050"/>
            </a:solidFill>
            <a:prstDash val="solid"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u="sng" dirty="0">
                <a:solidFill>
                  <a:srgbClr val="00B050"/>
                </a:solidFill>
                <a:cs typeface="Calibri"/>
              </a:rPr>
              <a:t>Part 2</a:t>
            </a:r>
            <a:endParaRPr lang="en-US" dirty="0"/>
          </a:p>
          <a:p>
            <a:pPr marL="457200" indent="-457200">
              <a:buFont typeface="Arial"/>
              <a:buChar char="•"/>
            </a:pPr>
            <a:r>
              <a:rPr lang="en-US" sz="2800" b="1" dirty="0">
                <a:solidFill>
                  <a:srgbClr val="00B050"/>
                </a:solidFill>
                <a:cs typeface="Calibri"/>
              </a:rPr>
              <a:t>Main activities</a:t>
            </a:r>
          </a:p>
          <a:p>
            <a:pPr marL="457200" indent="-457200">
              <a:buFont typeface="Arial"/>
              <a:buChar char="•"/>
            </a:pPr>
            <a:r>
              <a:rPr lang="en-US" sz="2800" b="1" dirty="0">
                <a:solidFill>
                  <a:srgbClr val="00B050"/>
                </a:solidFill>
                <a:cs typeface="Calibri"/>
              </a:rPr>
              <a:t>Opportunity for </a:t>
            </a:r>
            <a:r>
              <a:rPr lang="en-US" sz="2800" b="1" dirty="0" err="1">
                <a:solidFill>
                  <a:srgbClr val="00B050"/>
                </a:solidFill>
                <a:cs typeface="Calibri"/>
              </a:rPr>
              <a:t>AfL</a:t>
            </a:r>
            <a:endParaRPr lang="en-US" sz="2800" b="1" dirty="0">
              <a:solidFill>
                <a:srgbClr val="00B050"/>
              </a:solidFill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US" sz="2800" b="1" dirty="0">
                <a:solidFill>
                  <a:srgbClr val="00B050"/>
                </a:solidFill>
                <a:cs typeface="Calibri"/>
              </a:rPr>
              <a:t>Opportunity for questioning</a:t>
            </a:r>
          </a:p>
          <a:p>
            <a:pPr marL="457200" indent="-457200">
              <a:buFont typeface="Arial"/>
              <a:buChar char="•"/>
            </a:pPr>
            <a:r>
              <a:rPr lang="en-US" sz="2800" b="1" dirty="0">
                <a:solidFill>
                  <a:srgbClr val="00B050"/>
                </a:solidFill>
                <a:cs typeface="Calibri"/>
              </a:rPr>
              <a:t>Examples of work</a:t>
            </a:r>
          </a:p>
        </p:txBody>
      </p:sp>
    </p:spTree>
    <p:extLst>
      <p:ext uri="{BB962C8B-B14F-4D97-AF65-F5344CB8AC3E}">
        <p14:creationId xmlns:p14="http://schemas.microsoft.com/office/powerpoint/2010/main" val="1311392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8A251975-193B-5496-59F7-A495860CF50E}"/>
              </a:ext>
            </a:extLst>
          </p:cNvPr>
          <p:cNvSpPr txBox="1"/>
          <p:nvPr/>
        </p:nvSpPr>
        <p:spPr>
          <a:xfrm>
            <a:off x="-1399" y="1398"/>
            <a:ext cx="12196194" cy="598134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0DCD709D-0E88-E3BA-007E-157D2593A9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260" y="60228"/>
            <a:ext cx="11722872" cy="663512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76291AA-75F5-DB79-1BB0-8C1F1978BD68}"/>
              </a:ext>
            </a:extLst>
          </p:cNvPr>
          <p:cNvSpPr txBox="1"/>
          <p:nvPr/>
        </p:nvSpPr>
        <p:spPr>
          <a:xfrm>
            <a:off x="4206424" y="1252493"/>
            <a:ext cx="7291497" cy="3416320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cs typeface="Calibri"/>
              </a:rPr>
              <a:t>Use the 'What Matters' statements to link your lesson to the curriculum. </a:t>
            </a:r>
            <a:endParaRPr lang="en-US"/>
          </a:p>
          <a:p>
            <a:endParaRPr lang="en-US" sz="2400" b="1">
              <a:cs typeface="Calibri"/>
            </a:endParaRPr>
          </a:p>
          <a:p>
            <a:r>
              <a:rPr lang="en-US" sz="2400" b="1">
                <a:cs typeface="Calibri"/>
              </a:rPr>
              <a:t>What topic have you chosen? </a:t>
            </a:r>
            <a:endParaRPr lang="en-US">
              <a:cs typeface="Calibri"/>
            </a:endParaRPr>
          </a:p>
          <a:p>
            <a:endParaRPr lang="en-US" sz="2400" b="1">
              <a:cs typeface="Calibri"/>
            </a:endParaRPr>
          </a:p>
          <a:p>
            <a:r>
              <a:rPr lang="en-US" sz="2400" b="1">
                <a:cs typeface="Calibri"/>
              </a:rPr>
              <a:t>What skills/knowledge will the pupils be using? </a:t>
            </a:r>
            <a:endParaRPr lang="en-US">
              <a:cs typeface="Calibri"/>
            </a:endParaRPr>
          </a:p>
          <a:p>
            <a:endParaRPr lang="en-US" sz="2400" b="1">
              <a:cs typeface="Calibri"/>
            </a:endParaRPr>
          </a:p>
          <a:p>
            <a:r>
              <a:rPr lang="en-US" sz="2400" b="1">
                <a:cs typeface="Calibri"/>
              </a:rPr>
              <a:t>This will be done in collaboration with your class mentor.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D203682-3315-0E2F-6C0F-4C31DAE0631E}"/>
              </a:ext>
            </a:extLst>
          </p:cNvPr>
          <p:cNvSpPr txBox="1"/>
          <p:nvPr/>
        </p:nvSpPr>
        <p:spPr>
          <a:xfrm>
            <a:off x="8854518" y="245882"/>
            <a:ext cx="2921725" cy="523220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cs typeface="Calibri"/>
              </a:rPr>
              <a:t>Part 1 of the Plan</a:t>
            </a:r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31CD7AA5-CBC1-8257-4086-485F15C9C351}"/>
              </a:ext>
            </a:extLst>
          </p:cNvPr>
          <p:cNvSpPr/>
          <p:nvPr/>
        </p:nvSpPr>
        <p:spPr>
          <a:xfrm rot="5400000">
            <a:off x="3456882" y="1460761"/>
            <a:ext cx="321577" cy="915800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5182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8720B92E-E763-E6C1-AD07-B200FC0C9C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" y="-1997"/>
            <a:ext cx="12190127" cy="684560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B019432-F0E9-E765-2264-935D414F17CB}"/>
              </a:ext>
            </a:extLst>
          </p:cNvPr>
          <p:cNvSpPr txBox="1"/>
          <p:nvPr/>
        </p:nvSpPr>
        <p:spPr>
          <a:xfrm>
            <a:off x="612673" y="362744"/>
            <a:ext cx="6229581" cy="52322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lIns="91440" tIns="45720" rIns="91440" bIns="45720" anchor="t">
            <a:spAutoFit/>
          </a:bodyPr>
          <a:lstStyle/>
          <a:p>
            <a:pPr marL="9525">
              <a:spcBef>
                <a:spcPts val="1515"/>
              </a:spcBef>
            </a:pPr>
            <a:r>
              <a:rPr lang="en-GB" sz="2800" b="1" spc="-15">
                <a:solidFill>
                  <a:schemeClr val="bg1"/>
                </a:solidFill>
                <a:latin typeface="Calibri"/>
                <a:cs typeface="Calibri"/>
              </a:rPr>
              <a:t>Make meaningful links </a:t>
            </a:r>
            <a:r>
              <a:rPr lang="en-GB" sz="2800" b="1" spc="-15">
                <a:solidFill>
                  <a:srgbClr val="FF0000"/>
                </a:solidFill>
                <a:latin typeface="Calibri"/>
                <a:cs typeface="Calibri"/>
              </a:rPr>
              <a:t>to </a:t>
            </a:r>
            <a:r>
              <a:rPr lang="en-GB" sz="2800" b="1" spc="-15">
                <a:solidFill>
                  <a:schemeClr val="bg1"/>
                </a:solidFill>
                <a:latin typeface="Calibri"/>
                <a:cs typeface="Calibri"/>
              </a:rPr>
              <a:t>the curriculum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0B20615-D13F-6525-C2FE-1BC895C41E23}"/>
              </a:ext>
            </a:extLst>
          </p:cNvPr>
          <p:cNvSpPr txBox="1"/>
          <p:nvPr/>
        </p:nvSpPr>
        <p:spPr>
          <a:xfrm>
            <a:off x="2315892" y="1237898"/>
            <a:ext cx="6301529" cy="1631216"/>
          </a:xfrm>
          <a:prstGeom prst="rect">
            <a:avLst/>
          </a:prstGeom>
          <a:ln w="57150">
            <a:solidFill>
              <a:srgbClr val="002060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hlinkClick r:id="rId4"/>
              </a:rPr>
              <a:t>Curriculum for Wales - Hwb (</a:t>
            </a:r>
            <a:r>
              <a:rPr lang="en-US" sz="2800" b="1" dirty="0" err="1">
                <a:hlinkClick r:id="rId4"/>
              </a:rPr>
              <a:t>gov.wales</a:t>
            </a:r>
            <a:r>
              <a:rPr lang="en-US" sz="2800" b="1" dirty="0">
                <a:hlinkClick r:id="rId4"/>
              </a:rPr>
              <a:t>)</a:t>
            </a:r>
            <a:endParaRPr lang="en-US" sz="2800" b="1" dirty="0">
              <a:cs typeface="Calibri"/>
            </a:endParaRPr>
          </a:p>
          <a:p>
            <a:r>
              <a:rPr lang="en-US" sz="2400" dirty="0">
                <a:cs typeface="Calibri"/>
              </a:rPr>
              <a:t>Which </a:t>
            </a:r>
            <a:r>
              <a:rPr lang="en-US" sz="2400" dirty="0" err="1">
                <a:cs typeface="Calibri"/>
              </a:rPr>
              <a:t>AoLE</a:t>
            </a:r>
            <a:r>
              <a:rPr lang="en-US" sz="2400" dirty="0">
                <a:cs typeface="Calibri"/>
              </a:rPr>
              <a:t> is your focus? </a:t>
            </a:r>
          </a:p>
          <a:p>
            <a:r>
              <a:rPr lang="en-US" sz="2400" dirty="0">
                <a:cs typeface="Calibri"/>
              </a:rPr>
              <a:t>Which 'What Matters' Statement is your focus? What progression step are you working towards?</a:t>
            </a:r>
            <a:endParaRPr lang="en-US" dirty="0"/>
          </a:p>
        </p:txBody>
      </p:sp>
      <p:pic>
        <p:nvPicPr>
          <p:cNvPr id="7" name="Picture 7" descr="A picture containing application&#10;&#10;Description automatically generated">
            <a:extLst>
              <a:ext uri="{FF2B5EF4-FFF2-40B4-BE49-F238E27FC236}">
                <a16:creationId xmlns:a16="http://schemas.microsoft.com/office/drawing/2014/main" id="{7384F945-4971-4552-5370-9DEA727D9FA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7655" y="3476739"/>
            <a:ext cx="4763548" cy="3088855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8" name="Thought Bubble: Cloud 7">
            <a:extLst>
              <a:ext uri="{FF2B5EF4-FFF2-40B4-BE49-F238E27FC236}">
                <a16:creationId xmlns:a16="http://schemas.microsoft.com/office/drawing/2014/main" id="{E2180A0E-1944-161C-031D-3BE48E066BC9}"/>
              </a:ext>
            </a:extLst>
          </p:cNvPr>
          <p:cNvSpPr/>
          <p:nvPr/>
        </p:nvSpPr>
        <p:spPr>
          <a:xfrm>
            <a:off x="7080312" y="2950779"/>
            <a:ext cx="4739779" cy="2915172"/>
          </a:xfrm>
          <a:prstGeom prst="cloudCallout">
            <a:avLst/>
          </a:prstGeom>
          <a:solidFill>
            <a:schemeClr val="accent5">
              <a:lumMod val="40000"/>
              <a:lumOff val="60000"/>
            </a:scheme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000" b="1">
                <a:solidFill>
                  <a:srgbClr val="002060"/>
                </a:solidFill>
                <a:cs typeface="Calibri"/>
              </a:rPr>
              <a:t>Statements of What Matters.</a:t>
            </a:r>
          </a:p>
        </p:txBody>
      </p:sp>
    </p:spTree>
    <p:extLst>
      <p:ext uri="{BB962C8B-B14F-4D97-AF65-F5344CB8AC3E}">
        <p14:creationId xmlns:p14="http://schemas.microsoft.com/office/powerpoint/2010/main" val="41168861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8A251975-193B-5496-59F7-A495860CF50E}"/>
              </a:ext>
            </a:extLst>
          </p:cNvPr>
          <p:cNvSpPr txBox="1"/>
          <p:nvPr/>
        </p:nvSpPr>
        <p:spPr>
          <a:xfrm>
            <a:off x="-1399" y="1398"/>
            <a:ext cx="12196194" cy="598134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476BE28E-B957-5606-4697-1DADD7243B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260" y="60228"/>
            <a:ext cx="11722872" cy="663512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A20DBBD-7DDA-8D56-CE80-75679AFC79A9}"/>
              </a:ext>
            </a:extLst>
          </p:cNvPr>
          <p:cNvSpPr txBox="1"/>
          <p:nvPr/>
        </p:nvSpPr>
        <p:spPr>
          <a:xfrm>
            <a:off x="3887352" y="2392579"/>
            <a:ext cx="8003176" cy="1938992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cs typeface="Calibri"/>
              </a:rPr>
              <a:t>How have you planned cross-curricular links? </a:t>
            </a:r>
            <a:endParaRPr lang="en-US"/>
          </a:p>
          <a:p>
            <a:endParaRPr lang="en-US" sz="2400" b="1">
              <a:cs typeface="Calibri"/>
            </a:endParaRPr>
          </a:p>
          <a:p>
            <a:r>
              <a:rPr lang="en-US" sz="2400" b="1">
                <a:cs typeface="Calibri"/>
              </a:rPr>
              <a:t>What statements are you linking to in the LNF and DCF?</a:t>
            </a:r>
            <a:endParaRPr lang="en-US">
              <a:cs typeface="Calibri"/>
            </a:endParaRPr>
          </a:p>
          <a:p>
            <a:endParaRPr lang="en-US" sz="2400" b="1">
              <a:cs typeface="Calibri"/>
            </a:endParaRPr>
          </a:p>
          <a:p>
            <a:r>
              <a:rPr lang="en-US" sz="2400" b="1">
                <a:cs typeface="Calibri"/>
              </a:rPr>
              <a:t>Are there any meaningful links to be made with other </a:t>
            </a:r>
            <a:r>
              <a:rPr lang="en-US" sz="2400" b="1" err="1">
                <a:cs typeface="Calibri"/>
              </a:rPr>
              <a:t>AoLEs</a:t>
            </a:r>
            <a:r>
              <a:rPr lang="en-US" sz="2400" b="1">
                <a:cs typeface="Calibri"/>
              </a:rPr>
              <a:t>?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D203682-3315-0E2F-6C0F-4C31DAE0631E}"/>
              </a:ext>
            </a:extLst>
          </p:cNvPr>
          <p:cNvSpPr txBox="1"/>
          <p:nvPr/>
        </p:nvSpPr>
        <p:spPr>
          <a:xfrm>
            <a:off x="4234967" y="288421"/>
            <a:ext cx="2921725" cy="523220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cs typeface="Calibri"/>
              </a:rPr>
              <a:t>Part 1 of the Plan</a:t>
            </a:r>
          </a:p>
        </p:txBody>
      </p:sp>
      <p:sp>
        <p:nvSpPr>
          <p:cNvPr id="3" name="Arrow: Down 2">
            <a:extLst>
              <a:ext uri="{FF2B5EF4-FFF2-40B4-BE49-F238E27FC236}">
                <a16:creationId xmlns:a16="http://schemas.microsoft.com/office/drawing/2014/main" id="{940BB0C6-D221-3DF2-A6FD-6F8828A006DE}"/>
              </a:ext>
            </a:extLst>
          </p:cNvPr>
          <p:cNvSpPr/>
          <p:nvPr/>
        </p:nvSpPr>
        <p:spPr>
          <a:xfrm rot="5400000">
            <a:off x="3141207" y="2165483"/>
            <a:ext cx="321973" cy="1170173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9752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8720B92E-E763-E6C1-AD07-B200FC0C9C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" y="-9185"/>
            <a:ext cx="12197315" cy="587513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B019432-F0E9-E765-2264-935D414F17CB}"/>
              </a:ext>
            </a:extLst>
          </p:cNvPr>
          <p:cNvSpPr txBox="1"/>
          <p:nvPr/>
        </p:nvSpPr>
        <p:spPr>
          <a:xfrm>
            <a:off x="1290783" y="320799"/>
            <a:ext cx="7676681" cy="52322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lIns="91440" tIns="45720" rIns="91440" bIns="45720" anchor="t">
            <a:spAutoFit/>
          </a:bodyPr>
          <a:lstStyle/>
          <a:p>
            <a:pPr marL="9525" marR="0" lvl="0" indent="0" algn="l" defTabSz="914400" rtl="0" eaLnBrk="1" fontAlgn="auto" latinLnBrk="0" hangingPunct="1">
              <a:lnSpc>
                <a:spcPct val="100000"/>
              </a:lnSpc>
              <a:spcBef>
                <a:spcPts val="151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-15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Calibri"/>
              </a:rPr>
              <a:t>Make meaningful links </a:t>
            </a:r>
            <a:r>
              <a:rPr kumimoji="0" lang="en-GB" sz="2800" b="1" i="0" u="none" strike="noStrike" kern="1200" cap="none" spc="-15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Calibri"/>
              </a:rPr>
              <a:t>across</a:t>
            </a:r>
            <a:r>
              <a:rPr kumimoji="0" lang="en-GB" sz="2800" b="1" i="0" u="none" strike="noStrike" kern="1200" cap="none" spc="-15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Calibri"/>
              </a:rPr>
              <a:t> the curriculum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451570A-D8D8-7FF3-5730-73117E543C4B}"/>
              </a:ext>
            </a:extLst>
          </p:cNvPr>
          <p:cNvSpPr txBox="1"/>
          <p:nvPr/>
        </p:nvSpPr>
        <p:spPr>
          <a:xfrm>
            <a:off x="8653243" y="3514986"/>
            <a:ext cx="2743200" cy="2092881"/>
          </a:xfrm>
          <a:prstGeom prst="rect">
            <a:avLst/>
          </a:prstGeom>
          <a:ln w="57150">
            <a:solidFill>
              <a:srgbClr val="002060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4"/>
              </a:rPr>
              <a:t>Digital Competence Framework (gov.wales)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Where does your lesson plan fit into the DC Framework? What progression step are you working towards?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77738C7-E854-75D1-69F4-21312243EE8F}"/>
              </a:ext>
            </a:extLst>
          </p:cNvPr>
          <p:cNvSpPr txBox="1"/>
          <p:nvPr/>
        </p:nvSpPr>
        <p:spPr>
          <a:xfrm>
            <a:off x="515923" y="3466050"/>
            <a:ext cx="2743200" cy="2092881"/>
          </a:xfrm>
          <a:prstGeom prst="rect">
            <a:avLst/>
          </a:prstGeom>
          <a:ln w="57150">
            <a:solidFill>
              <a:srgbClr val="00206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5"/>
              </a:rPr>
              <a:t>Literacy Framework (gov.wales)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Where does your lesson plan fit into the Literacy Framework? What progression step are you working towards?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A227949-DC4C-079D-0971-F444BB2B946B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9A4854E-D4DB-2596-6C45-335E547E4DBA}"/>
              </a:ext>
            </a:extLst>
          </p:cNvPr>
          <p:cNvSpPr txBox="1"/>
          <p:nvPr/>
        </p:nvSpPr>
        <p:spPr>
          <a:xfrm>
            <a:off x="4549629" y="3514987"/>
            <a:ext cx="2743200" cy="2092881"/>
          </a:xfrm>
          <a:prstGeom prst="rect">
            <a:avLst/>
          </a:prstGeom>
          <a:ln w="57150">
            <a:solidFill>
              <a:srgbClr val="00206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6"/>
              </a:rPr>
              <a:t>Numeracy Framework (gov.wales)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Where does your lesson plan fit into the Numeracy Framework? What progression step are you working towards?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E1965AE-5966-A339-36A1-B442D7A8B54E}"/>
              </a:ext>
            </a:extLst>
          </p:cNvPr>
          <p:cNvSpPr txBox="1"/>
          <p:nvPr/>
        </p:nvSpPr>
        <p:spPr>
          <a:xfrm>
            <a:off x="515921" y="1103150"/>
            <a:ext cx="8594520" cy="1938992"/>
          </a:xfrm>
          <a:prstGeom prst="rect">
            <a:avLst/>
          </a:prstGeom>
          <a:solidFill>
            <a:srgbClr val="DCF6F7"/>
          </a:solidFill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Literacy, numeracy and digital competence are </a:t>
            </a:r>
            <a:r>
              <a:rPr kumimoji="0" lang="en-US" sz="2000" b="0" i="0" u="sng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mandatory cross-curricular skills </a:t>
            </a: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within Curriculum for Wales. It will be the responsibility of all practitioners, across all curriculum areas, to develop and ensure progression in these skills. 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lt"/>
              <a:cs typeface="Calibri" panose="020F0502020204030204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To develop, extend and apply these skills, the frameworks have been updated and continue to be available as non-statutory supporting guidance.</a:t>
            </a: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13" descr="A picture containing clock&#10;&#10;Description automatically generated">
            <a:extLst>
              <a:ext uri="{FF2B5EF4-FFF2-40B4-BE49-F238E27FC236}">
                <a16:creationId xmlns:a16="http://schemas.microsoft.com/office/drawing/2014/main" id="{43737927-E8F8-575F-48D8-8FEB3595D7F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85152" y="273114"/>
            <a:ext cx="2456577" cy="1760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22239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8720B92E-E763-E6C1-AD07-B200FC0C9C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" y="-9185"/>
            <a:ext cx="12197315" cy="587513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B019432-F0E9-E765-2264-935D414F17CB}"/>
              </a:ext>
            </a:extLst>
          </p:cNvPr>
          <p:cNvSpPr txBox="1"/>
          <p:nvPr/>
        </p:nvSpPr>
        <p:spPr>
          <a:xfrm>
            <a:off x="738508" y="285845"/>
            <a:ext cx="7676681" cy="52322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lIns="91440" tIns="45720" rIns="91440" bIns="45720" anchor="t">
            <a:spAutoFit/>
          </a:bodyPr>
          <a:lstStyle/>
          <a:p>
            <a:pPr marL="9525" marR="0" lvl="0" indent="0" algn="l" defTabSz="914400" rtl="0" eaLnBrk="1" fontAlgn="auto" latinLnBrk="0" hangingPunct="1">
              <a:lnSpc>
                <a:spcPct val="100000"/>
              </a:lnSpc>
              <a:spcBef>
                <a:spcPts val="151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-15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Calibri"/>
              </a:rPr>
              <a:t>Make meaningful links </a:t>
            </a:r>
            <a:r>
              <a:rPr kumimoji="0" lang="en-GB" sz="2800" b="1" i="0" u="none" strike="noStrike" kern="1200" cap="none" spc="-15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Calibri"/>
              </a:rPr>
              <a:t>across</a:t>
            </a:r>
            <a:r>
              <a:rPr kumimoji="0" lang="en-GB" sz="2800" b="1" i="0" u="none" strike="noStrike" kern="1200" cap="none" spc="-15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Calibri"/>
              </a:rPr>
              <a:t> the curriculum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A227949-DC4C-079D-0971-F444BB2B946B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4DA2EF5-1A1B-3D7F-8E82-399ECBCCC879}"/>
              </a:ext>
            </a:extLst>
          </p:cNvPr>
          <p:cNvSpPr txBox="1"/>
          <p:nvPr/>
        </p:nvSpPr>
        <p:spPr>
          <a:xfrm>
            <a:off x="465590" y="1474049"/>
            <a:ext cx="3981973" cy="390876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Are there any authentic links that can be made between different </a:t>
            </a:r>
            <a:r>
              <a:rPr kumimoji="0" lang="en-US" sz="2800" b="1" i="0" u="none" strike="noStrike" kern="120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AoLEs</a:t>
            </a: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Use the link to view section 5 'Designing the curriculum' to consider possible links.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</p:txBody>
      </p:sp>
      <p:pic>
        <p:nvPicPr>
          <p:cNvPr id="8" name="Picture 13" descr="A picture containing clock&#10;&#10;Description automatically generated">
            <a:extLst>
              <a:ext uri="{FF2B5EF4-FFF2-40B4-BE49-F238E27FC236}">
                <a16:creationId xmlns:a16="http://schemas.microsoft.com/office/drawing/2014/main" id="{43737927-E8F8-575F-48D8-8FEB3595D7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78161" y="287096"/>
            <a:ext cx="2456577" cy="1760745"/>
          </a:xfrm>
          <a:prstGeom prst="rect">
            <a:avLst/>
          </a:prstGeom>
        </p:spPr>
      </p:pic>
      <p:pic>
        <p:nvPicPr>
          <p:cNvPr id="11" name="Picture 7" descr="A picture containing application&#10;&#10;Description automatically generated">
            <a:extLst>
              <a:ext uri="{FF2B5EF4-FFF2-40B4-BE49-F238E27FC236}">
                <a16:creationId xmlns:a16="http://schemas.microsoft.com/office/drawing/2014/main" id="{129A2847-E735-DE1C-F915-DB9BB742EE8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7920" y="2244599"/>
            <a:ext cx="5224943" cy="3403443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CC2BD77-D1AC-A262-036A-EB9DC2F53DBD}"/>
              </a:ext>
            </a:extLst>
          </p:cNvPr>
          <p:cNvSpPr txBox="1"/>
          <p:nvPr/>
        </p:nvSpPr>
        <p:spPr>
          <a:xfrm>
            <a:off x="5015219" y="1774270"/>
            <a:ext cx="4057472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  <a:hlinkClick r:id="rId6"/>
              </a:rPr>
              <a:t>Curriculum for Wales - Hwb (gov.wales)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933981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8A251975-193B-5496-59F7-A495860CF50E}"/>
              </a:ext>
            </a:extLst>
          </p:cNvPr>
          <p:cNvSpPr txBox="1"/>
          <p:nvPr/>
        </p:nvSpPr>
        <p:spPr>
          <a:xfrm>
            <a:off x="-1399" y="1398"/>
            <a:ext cx="12196194" cy="598134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8E686613-661E-AD56-61F7-CE02B1B863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260" y="60228"/>
            <a:ext cx="11722872" cy="663512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A20DBBD-7DDA-8D56-CE80-75679AFC79A9}"/>
              </a:ext>
            </a:extLst>
          </p:cNvPr>
          <p:cNvSpPr txBox="1"/>
          <p:nvPr/>
        </p:nvSpPr>
        <p:spPr>
          <a:xfrm>
            <a:off x="3415075" y="3515924"/>
            <a:ext cx="8334053" cy="3046988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This is where you link your lesson plan to your own progress towards the Professional Standards. 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You will choose targets that relate to your own lesson evaluations, learning journal notes or weekly reflections with your mentor. 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Your targets will change as you progress through PTE1. 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D203682-3315-0E2F-6C0F-4C31DAE0631E}"/>
              </a:ext>
            </a:extLst>
          </p:cNvPr>
          <p:cNvSpPr txBox="1"/>
          <p:nvPr/>
        </p:nvSpPr>
        <p:spPr>
          <a:xfrm>
            <a:off x="4234967" y="288421"/>
            <a:ext cx="2921725" cy="523220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Part 1 of the Plan</a:t>
            </a:r>
          </a:p>
        </p:txBody>
      </p:sp>
      <p:sp>
        <p:nvSpPr>
          <p:cNvPr id="3" name="Arrow: Down 2">
            <a:extLst>
              <a:ext uri="{FF2B5EF4-FFF2-40B4-BE49-F238E27FC236}">
                <a16:creationId xmlns:a16="http://schemas.microsoft.com/office/drawing/2014/main" id="{B1A4C07C-2CCA-0813-CB1B-249B2F71DD23}"/>
              </a:ext>
            </a:extLst>
          </p:cNvPr>
          <p:cNvSpPr/>
          <p:nvPr/>
        </p:nvSpPr>
        <p:spPr>
          <a:xfrm rot="6240000">
            <a:off x="2810540" y="3255039"/>
            <a:ext cx="357916" cy="645399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32162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8A251975-193B-5496-59F7-A495860CF50E}"/>
              </a:ext>
            </a:extLst>
          </p:cNvPr>
          <p:cNvSpPr txBox="1"/>
          <p:nvPr/>
        </p:nvSpPr>
        <p:spPr>
          <a:xfrm>
            <a:off x="-1399" y="1398"/>
            <a:ext cx="12196194" cy="598134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ACB3F185-04C5-5D53-32B5-C25DB2AFF4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260" y="60228"/>
            <a:ext cx="11722872" cy="663512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A20DBBD-7DDA-8D56-CE80-75679AFC79A9}"/>
              </a:ext>
            </a:extLst>
          </p:cNvPr>
          <p:cNvSpPr txBox="1"/>
          <p:nvPr/>
        </p:nvSpPr>
        <p:spPr>
          <a:xfrm>
            <a:off x="3123158" y="4386882"/>
            <a:ext cx="8758185" cy="830997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Here you must decide what your clear, </a:t>
            </a:r>
            <a:r>
              <a:rPr kumimoji="0" lang="en-US" sz="24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organised</a:t>
            </a: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 goals are for the learning of your pupils. What do you want them to learn?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D203682-3315-0E2F-6C0F-4C31DAE0631E}"/>
              </a:ext>
            </a:extLst>
          </p:cNvPr>
          <p:cNvSpPr txBox="1"/>
          <p:nvPr/>
        </p:nvSpPr>
        <p:spPr>
          <a:xfrm>
            <a:off x="4234967" y="288421"/>
            <a:ext cx="2921725" cy="523220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Part 1 of the Plan</a:t>
            </a:r>
          </a:p>
        </p:txBody>
      </p:sp>
      <p:sp>
        <p:nvSpPr>
          <p:cNvPr id="3" name="Arrow: Down 2">
            <a:extLst>
              <a:ext uri="{FF2B5EF4-FFF2-40B4-BE49-F238E27FC236}">
                <a16:creationId xmlns:a16="http://schemas.microsoft.com/office/drawing/2014/main" id="{D736B708-AEDF-CB39-29B7-174EBBF9512E}"/>
              </a:ext>
            </a:extLst>
          </p:cNvPr>
          <p:cNvSpPr/>
          <p:nvPr/>
        </p:nvSpPr>
        <p:spPr>
          <a:xfrm rot="6420000">
            <a:off x="2237444" y="3861913"/>
            <a:ext cx="307596" cy="1579927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3685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err="1"/>
              <a:t>Amcanion</a:t>
            </a:r>
            <a:r>
              <a:rPr lang="en-GB" b="1" dirty="0"/>
              <a:t> </a:t>
            </a:r>
            <a:r>
              <a:rPr lang="en-GB" b="1" dirty="0" err="1"/>
              <a:t>Dysgu</a:t>
            </a:r>
            <a:r>
              <a:rPr lang="en-GB" b="1" dirty="0"/>
              <a:t> </a:t>
            </a:r>
            <a:r>
              <a:rPr lang="en-GB" b="1" dirty="0" err="1"/>
              <a:t>Clir</a:t>
            </a:r>
            <a:r>
              <a:rPr lang="en-GB" b="1" dirty="0"/>
              <a:t> </a:t>
            </a:r>
            <a:br>
              <a:rPr lang="en-GB" b="1" dirty="0"/>
            </a:br>
            <a:r>
              <a:rPr lang="en-GB" b="1" dirty="0"/>
              <a:t>Clear Learning Intentions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758259" y="1982444"/>
            <a:ext cx="3808208" cy="359760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3600" dirty="0"/>
              <a:t>Firstly, think “what do I want the pupils to learn” then think about “how can I facilitate this in my prepared activities and resources”.</a:t>
            </a:r>
          </a:p>
          <a:p>
            <a:endParaRPr lang="en-GB" dirty="0"/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3105861" y="1916616"/>
            <a:ext cx="4136622" cy="3597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200" dirty="0"/>
              <a:t>Yn </a:t>
            </a:r>
            <a:r>
              <a:rPr lang="en-GB" sz="3200" dirty="0" err="1"/>
              <a:t>gyntaf</a:t>
            </a:r>
            <a:r>
              <a:rPr lang="en-GB" sz="3200" dirty="0"/>
              <a:t>, </a:t>
            </a:r>
            <a:r>
              <a:rPr lang="en-GB" sz="3200" dirty="0" err="1"/>
              <a:t>meddyliwch</a:t>
            </a:r>
            <a:r>
              <a:rPr lang="en-GB" sz="3200" dirty="0"/>
              <a:t> “</a:t>
            </a:r>
            <a:r>
              <a:rPr lang="en-GB" sz="3200" dirty="0" err="1"/>
              <a:t>beth</a:t>
            </a:r>
            <a:r>
              <a:rPr lang="en-GB" sz="3200" dirty="0"/>
              <a:t> </a:t>
            </a:r>
            <a:r>
              <a:rPr lang="en-GB" sz="3200" dirty="0" err="1"/>
              <a:t>wyf</a:t>
            </a:r>
            <a:r>
              <a:rPr lang="en-GB" sz="3200" dirty="0"/>
              <a:t> am i’r </a:t>
            </a:r>
            <a:r>
              <a:rPr lang="en-GB" sz="3200" dirty="0" err="1"/>
              <a:t>disgyblion</a:t>
            </a:r>
            <a:r>
              <a:rPr lang="en-GB" sz="3200" dirty="0"/>
              <a:t> </a:t>
            </a:r>
            <a:r>
              <a:rPr lang="en-GB" sz="3200" dirty="0" err="1"/>
              <a:t>ddysgu</a:t>
            </a:r>
            <a:r>
              <a:rPr lang="en-GB" sz="3200" dirty="0"/>
              <a:t>” ac yna </a:t>
            </a:r>
            <a:r>
              <a:rPr lang="en-GB" sz="3200" dirty="0" err="1"/>
              <a:t>meddyliwch</a:t>
            </a:r>
            <a:r>
              <a:rPr lang="en-GB" sz="3200" dirty="0"/>
              <a:t> am “</a:t>
            </a:r>
            <a:r>
              <a:rPr lang="en-GB" sz="3200" dirty="0" err="1"/>
              <a:t>sut</a:t>
            </a:r>
            <a:r>
              <a:rPr lang="en-GB" sz="3200" dirty="0"/>
              <a:t> y </a:t>
            </a:r>
            <a:r>
              <a:rPr lang="en-GB" sz="3200" dirty="0" err="1"/>
              <a:t>gallaf</a:t>
            </a:r>
            <a:r>
              <a:rPr lang="en-GB" sz="3200" dirty="0"/>
              <a:t> </a:t>
            </a:r>
            <a:r>
              <a:rPr lang="en-GB" sz="3200" dirty="0" err="1"/>
              <a:t>hwyluso</a:t>
            </a:r>
            <a:r>
              <a:rPr lang="en-GB" sz="3200" dirty="0"/>
              <a:t> </a:t>
            </a:r>
            <a:r>
              <a:rPr lang="en-GB" sz="3200" dirty="0" err="1"/>
              <a:t>hyn</a:t>
            </a:r>
            <a:r>
              <a:rPr lang="en-GB" sz="3200" dirty="0"/>
              <a:t> yn y </a:t>
            </a:r>
            <a:r>
              <a:rPr lang="en-GB" sz="3200" dirty="0" err="1"/>
              <a:t>gweithgareddau</a:t>
            </a:r>
            <a:r>
              <a:rPr lang="en-GB" sz="3200" dirty="0"/>
              <a:t> ac </a:t>
            </a:r>
            <a:r>
              <a:rPr lang="en-GB" sz="3200" dirty="0" err="1"/>
              <a:t>adnoddau</a:t>
            </a:r>
            <a:r>
              <a:rPr lang="en-GB" sz="3200" dirty="0"/>
              <a:t> </a:t>
            </a:r>
            <a:r>
              <a:rPr lang="en-GB" sz="3200" dirty="0" err="1"/>
              <a:t>rwyf</a:t>
            </a:r>
            <a:r>
              <a:rPr lang="en-GB" sz="3200" dirty="0"/>
              <a:t> wedi </a:t>
            </a:r>
            <a:r>
              <a:rPr lang="en-GB" sz="3200" dirty="0" err="1"/>
              <a:t>eu</a:t>
            </a:r>
            <a:r>
              <a:rPr lang="en-GB" sz="3200" dirty="0"/>
              <a:t> </a:t>
            </a:r>
            <a:r>
              <a:rPr lang="en-GB" sz="3200" dirty="0" err="1"/>
              <a:t>paratoi</a:t>
            </a:r>
            <a:r>
              <a:rPr lang="en-GB" sz="3200" dirty="0"/>
              <a:t>”.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9568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8A251975-193B-5496-59F7-A495860CF50E}"/>
              </a:ext>
            </a:extLst>
          </p:cNvPr>
          <p:cNvSpPr txBox="1"/>
          <p:nvPr/>
        </p:nvSpPr>
        <p:spPr>
          <a:xfrm>
            <a:off x="-1399" y="1398"/>
            <a:ext cx="12196194" cy="598134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597D8FE4-03DC-6EBF-A68E-3A511E1C65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260" y="60228"/>
            <a:ext cx="11722872" cy="663512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A20DBBD-7DDA-8D56-CE80-75679AFC79A9}"/>
              </a:ext>
            </a:extLst>
          </p:cNvPr>
          <p:cNvSpPr txBox="1"/>
          <p:nvPr/>
        </p:nvSpPr>
        <p:spPr>
          <a:xfrm>
            <a:off x="3597749" y="2903822"/>
            <a:ext cx="8032129" cy="1938992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What do your pupils need to do in order to achieve the learning intentions?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Make sure they are clear and easy to understand.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D203682-3315-0E2F-6C0F-4C31DAE0631E}"/>
              </a:ext>
            </a:extLst>
          </p:cNvPr>
          <p:cNvSpPr txBox="1"/>
          <p:nvPr/>
        </p:nvSpPr>
        <p:spPr>
          <a:xfrm>
            <a:off x="4234967" y="288421"/>
            <a:ext cx="2921725" cy="523220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Part 1 of the Plan</a:t>
            </a:r>
          </a:p>
        </p:txBody>
      </p:sp>
      <p:sp>
        <p:nvSpPr>
          <p:cNvPr id="2" name="Arrow: Down 1">
            <a:extLst>
              <a:ext uri="{FF2B5EF4-FFF2-40B4-BE49-F238E27FC236}">
                <a16:creationId xmlns:a16="http://schemas.microsoft.com/office/drawing/2014/main" id="{1A3006A8-511B-CC6D-DEE0-B0A7DE037203}"/>
              </a:ext>
            </a:extLst>
          </p:cNvPr>
          <p:cNvSpPr/>
          <p:nvPr/>
        </p:nvSpPr>
        <p:spPr>
          <a:xfrm rot="4380000">
            <a:off x="2503030" y="3892449"/>
            <a:ext cx="307596" cy="1579927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45130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2F8A943-4815-802F-28C6-17083A989EA9}"/>
              </a:ext>
            </a:extLst>
          </p:cNvPr>
          <p:cNvSpPr txBox="1"/>
          <p:nvPr/>
        </p:nvSpPr>
        <p:spPr>
          <a:xfrm>
            <a:off x="2826544" y="1120206"/>
            <a:ext cx="8731245" cy="1785104"/>
          </a:xfrm>
          <a:prstGeom prst="rect">
            <a:avLst/>
          </a:prstGeom>
          <a:solidFill>
            <a:schemeClr val="bg1"/>
          </a:solidFill>
          <a:ln w="57150"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lnSpc>
                <a:spcPct val="150000"/>
              </a:lnSpc>
              <a:buFont typeface="Arial"/>
              <a:buChar char="•"/>
            </a:pPr>
            <a:r>
              <a:rPr lang="en-US" sz="2000" b="1" dirty="0">
                <a:solidFill>
                  <a:srgbClr val="002060"/>
                </a:solidFill>
                <a:cs typeface="Calibri" panose="020F0502020204030204"/>
              </a:rPr>
              <a:t>Pupils have a list of features to include in their work</a:t>
            </a:r>
          </a:p>
          <a:p>
            <a:pPr marL="342900" indent="-342900">
              <a:lnSpc>
                <a:spcPct val="150000"/>
              </a:lnSpc>
              <a:buFont typeface="Arial"/>
              <a:buChar char="•"/>
            </a:pPr>
            <a:r>
              <a:rPr lang="en-US" sz="2000" b="1" dirty="0">
                <a:solidFill>
                  <a:srgbClr val="002060"/>
                </a:solidFill>
                <a:cs typeface="Calibri" panose="020F0502020204030204"/>
              </a:rPr>
              <a:t>Pupils can see what success looks like</a:t>
            </a:r>
          </a:p>
          <a:p>
            <a:pPr marL="342900" indent="-342900">
              <a:lnSpc>
                <a:spcPct val="150000"/>
              </a:lnSpc>
              <a:buFont typeface="Arial"/>
              <a:buChar char="•"/>
            </a:pPr>
            <a:r>
              <a:rPr lang="en-US" sz="2000" b="1" dirty="0">
                <a:solidFill>
                  <a:srgbClr val="002060"/>
                </a:solidFill>
                <a:cs typeface="Calibri" panose="020F0502020204030204"/>
              </a:rPr>
              <a:t>Pupils can challenge themselves in their work</a:t>
            </a:r>
          </a:p>
          <a:p>
            <a:pPr marL="342900" indent="-342900">
              <a:buFont typeface="Arial"/>
              <a:buChar char="•"/>
            </a:pPr>
            <a:endParaRPr lang="en-US" sz="2000" dirty="0">
              <a:solidFill>
                <a:srgbClr val="002060"/>
              </a:solidFill>
              <a:cs typeface="Calibri" panose="020F0502020204030204"/>
            </a:endParaRPr>
          </a:p>
        </p:txBody>
      </p:sp>
      <p:pic>
        <p:nvPicPr>
          <p:cNvPr id="9" name="Picture 9" descr="Icon&#10;&#10;Description automatically generated">
            <a:extLst>
              <a:ext uri="{FF2B5EF4-FFF2-40B4-BE49-F238E27FC236}">
                <a16:creationId xmlns:a16="http://schemas.microsoft.com/office/drawing/2014/main" id="{DD35DF69-C4A9-592B-C357-803AEDEF4D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88831" y="-42138"/>
            <a:ext cx="2729218" cy="272535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A81ECCE-0C6D-6448-9B92-803D7C98FAB0}"/>
              </a:ext>
            </a:extLst>
          </p:cNvPr>
          <p:cNvSpPr txBox="1"/>
          <p:nvPr/>
        </p:nvSpPr>
        <p:spPr>
          <a:xfrm>
            <a:off x="2961788" y="390864"/>
            <a:ext cx="76389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Success Criteria</a:t>
            </a:r>
          </a:p>
        </p:txBody>
      </p:sp>
      <p:pic>
        <p:nvPicPr>
          <p:cNvPr id="6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E91763E7-80CA-3729-80FA-A1E90741CC3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4017" y="2915165"/>
            <a:ext cx="4284513" cy="3004560"/>
          </a:xfrm>
          <a:prstGeom prst="rect">
            <a:avLst/>
          </a:prstGeom>
        </p:spPr>
      </p:pic>
      <p:pic>
        <p:nvPicPr>
          <p:cNvPr id="8" name="Picture 11" descr="A picture containing text, container&#10;&#10;Description automatically generated">
            <a:extLst>
              <a:ext uri="{FF2B5EF4-FFF2-40B4-BE49-F238E27FC236}">
                <a16:creationId xmlns:a16="http://schemas.microsoft.com/office/drawing/2014/main" id="{FD06E3D1-64B6-8A10-A9AA-76E67639975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35936" y="2839969"/>
            <a:ext cx="4482113" cy="3154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9120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3910F-DB4A-4632-ACFA-AB62B904A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9891" y="-2042"/>
            <a:ext cx="7956222" cy="1325563"/>
          </a:xfrm>
        </p:spPr>
        <p:txBody>
          <a:bodyPr/>
          <a:lstStyle/>
          <a:p>
            <a:r>
              <a:rPr lang="en-GB" dirty="0"/>
              <a:t>Planning in action</a:t>
            </a:r>
          </a:p>
        </p:txBody>
      </p:sp>
      <p:graphicFrame>
        <p:nvGraphicFramePr>
          <p:cNvPr id="1028" name="Content Placeholder 3">
            <a:extLst>
              <a:ext uri="{FF2B5EF4-FFF2-40B4-BE49-F238E27FC236}">
                <a16:creationId xmlns:a16="http://schemas.microsoft.com/office/drawing/2014/main" id="{C40479B6-210B-09AE-CA95-B4E1EC4BDB7B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6172200" y="1825625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 descr="The Tradition and Ceremony of Making Tea - in the Montessori Home or  Classroom - how we montessori">
            <a:extLst>
              <a:ext uri="{FF2B5EF4-FFF2-40B4-BE49-F238E27FC236}">
                <a16:creationId xmlns:a16="http://schemas.microsoft.com/office/drawing/2014/main" id="{503F5EFB-1819-2B79-3065-C779E25A9EB8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9464" y="1816535"/>
            <a:ext cx="2140588" cy="1603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1EE9A8F-C9F6-629F-1B40-15A0F96C657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64497" y="5228665"/>
            <a:ext cx="2195555" cy="146104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AED0B2F-8FD2-27C3-C546-CF0DA1162B7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21422" y="2928099"/>
            <a:ext cx="1743075" cy="2619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94992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3166725" y="365126"/>
            <a:ext cx="8797925" cy="1325563"/>
          </a:xfrm>
        </p:spPr>
        <p:txBody>
          <a:bodyPr>
            <a:normAutofit fontScale="90000"/>
          </a:bodyPr>
          <a:lstStyle/>
          <a:p>
            <a:br>
              <a:rPr lang="en-US" b="1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anose="020F0502020204030204" pitchFamily="34" charset="0"/>
              </a:rPr>
            </a:br>
            <a:br>
              <a:rPr lang="en-US" sz="3600" b="1" dirty="0">
                <a:ln w="11430"/>
                <a:latin typeface="Calibri" panose="020F0502020204030204" pitchFamily="34" charset="0"/>
              </a:rPr>
            </a:br>
            <a:br>
              <a:rPr lang="en-US" b="1" dirty="0">
                <a:ln w="11430"/>
                <a:latin typeface="Calibri" panose="020F0502020204030204" pitchFamily="34" charset="0"/>
              </a:rPr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7565687" y="1459866"/>
            <a:ext cx="3765176" cy="5107959"/>
          </a:xfrm>
        </p:spPr>
        <p:txBody>
          <a:bodyPr>
            <a:normAutofit fontScale="70000" lnSpcReduction="20000"/>
          </a:bodyPr>
          <a:lstStyle/>
          <a:p>
            <a:pPr marL="342900" indent="-342900"/>
            <a:r>
              <a:rPr lang="en-GB" sz="3200" b="1" dirty="0">
                <a:latin typeface="Calibri" panose="020F0502020204030204" pitchFamily="34" charset="0"/>
              </a:rPr>
              <a:t>Learning intentions </a:t>
            </a:r>
            <a:r>
              <a:rPr lang="en-GB" sz="3200" dirty="0">
                <a:latin typeface="Calibri" panose="020F0502020204030204" pitchFamily="34" charset="0"/>
              </a:rPr>
              <a:t>and </a:t>
            </a:r>
            <a:r>
              <a:rPr lang="en-GB" sz="3200" b="1" dirty="0">
                <a:latin typeface="Calibri" panose="020F0502020204030204" pitchFamily="34" charset="0"/>
              </a:rPr>
              <a:t>success criteria </a:t>
            </a:r>
            <a:r>
              <a:rPr lang="en-GB" sz="3200" dirty="0">
                <a:latin typeface="Calibri" panose="020F0502020204030204" pitchFamily="34" charset="0"/>
              </a:rPr>
              <a:t>are important for creating focused, purposeful learning </a:t>
            </a:r>
          </a:p>
          <a:p>
            <a:pPr marL="342900" indent="-342900"/>
            <a:r>
              <a:rPr lang="en-GB" sz="3200" b="1" dirty="0">
                <a:latin typeface="Calibri" panose="020F0502020204030204" pitchFamily="34" charset="0"/>
              </a:rPr>
              <a:t>Learning intentions </a:t>
            </a:r>
            <a:r>
              <a:rPr lang="en-GB" sz="3200" dirty="0">
                <a:latin typeface="Calibri" panose="020F0502020204030204" pitchFamily="34" charset="0"/>
              </a:rPr>
              <a:t>focus on learning rather than tasks</a:t>
            </a:r>
          </a:p>
          <a:p>
            <a:pPr marL="342900" indent="-342900"/>
            <a:r>
              <a:rPr lang="en-GB" sz="3200" b="1" dirty="0">
                <a:latin typeface="Calibri" panose="020F0502020204030204" pitchFamily="34" charset="0"/>
              </a:rPr>
              <a:t>Success criteria </a:t>
            </a:r>
            <a:r>
              <a:rPr lang="en-GB" sz="3200" dirty="0">
                <a:latin typeface="Calibri" panose="020F0502020204030204" pitchFamily="34" charset="0"/>
              </a:rPr>
              <a:t>makes it explicit what success looks or sounds like </a:t>
            </a:r>
          </a:p>
          <a:p>
            <a:pPr marL="0" indent="0">
              <a:buNone/>
            </a:pPr>
            <a:r>
              <a:rPr lang="en-GB" sz="3200" dirty="0">
                <a:latin typeface="Calibri" panose="020F0502020204030204" pitchFamily="34" charset="0"/>
              </a:rPr>
              <a:t>Put another way…</a:t>
            </a:r>
          </a:p>
          <a:p>
            <a:r>
              <a:rPr lang="en-GB" sz="3200" dirty="0"/>
              <a:t>Pupils should be able to recognise how to achieve the LI by engaging with the SC</a:t>
            </a:r>
          </a:p>
          <a:p>
            <a:r>
              <a:rPr lang="en-GB" sz="3200" dirty="0">
                <a:highlight>
                  <a:srgbClr val="FFFF00"/>
                </a:highlight>
              </a:rPr>
              <a:t>Young children may have many different ways of achieving the SC</a:t>
            </a:r>
          </a:p>
          <a:p>
            <a:endParaRPr lang="en-GB" dirty="0">
              <a:latin typeface="Calibri" panose="020F0502020204030204" pitchFamily="34" charset="0"/>
            </a:endParaRPr>
          </a:p>
          <a:p>
            <a:endParaRPr lang="en-GB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3044565" y="290175"/>
            <a:ext cx="7886700" cy="1094740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400" b="1" dirty="0">
                <a:ln w="11430"/>
                <a:latin typeface="Calibri" panose="020F0502020204030204" pitchFamily="34" charset="0"/>
              </a:rPr>
              <a:t>Y </a:t>
            </a:r>
            <a:r>
              <a:rPr lang="en-US" sz="2400" b="1" dirty="0" err="1">
                <a:ln w="11430"/>
                <a:latin typeface="Calibri" panose="020F0502020204030204" pitchFamily="34" charset="0"/>
              </a:rPr>
              <a:t>cyswllt</a:t>
            </a:r>
            <a:r>
              <a:rPr lang="en-US" sz="2400" b="1" dirty="0">
                <a:ln w="11430"/>
                <a:latin typeface="Calibri" panose="020F0502020204030204" pitchFamily="34" charset="0"/>
              </a:rPr>
              <a:t> rhwng </a:t>
            </a:r>
            <a:r>
              <a:rPr lang="en-US" sz="2400" b="1" dirty="0" err="1">
                <a:ln w="11430"/>
                <a:latin typeface="Calibri" panose="020F0502020204030204" pitchFamily="34" charset="0"/>
              </a:rPr>
              <a:t>amcanion</a:t>
            </a:r>
            <a:r>
              <a:rPr lang="en-US" sz="2400" b="1" dirty="0">
                <a:ln w="11430"/>
                <a:latin typeface="Calibri" panose="020F0502020204030204" pitchFamily="34" charset="0"/>
              </a:rPr>
              <a:t> </a:t>
            </a:r>
            <a:r>
              <a:rPr lang="en-US" sz="2400" b="1" dirty="0" err="1">
                <a:ln w="11430"/>
                <a:latin typeface="Calibri" panose="020F0502020204030204" pitchFamily="34" charset="0"/>
              </a:rPr>
              <a:t>dysgu</a:t>
            </a:r>
            <a:r>
              <a:rPr lang="en-US" sz="2400" b="1" dirty="0">
                <a:ln w="11430"/>
                <a:latin typeface="Calibri" panose="020F0502020204030204" pitchFamily="34" charset="0"/>
              </a:rPr>
              <a:t> a </a:t>
            </a:r>
            <a:r>
              <a:rPr lang="en-US" sz="2400" b="1" dirty="0" err="1">
                <a:ln w="11430"/>
                <a:latin typeface="Calibri" panose="020F0502020204030204" pitchFamily="34" charset="0"/>
              </a:rPr>
              <a:t>meini</a:t>
            </a:r>
            <a:r>
              <a:rPr lang="en-US" sz="2400" b="1" dirty="0">
                <a:ln w="11430"/>
                <a:latin typeface="Calibri" panose="020F0502020204030204" pitchFamily="34" charset="0"/>
              </a:rPr>
              <a:t> </a:t>
            </a:r>
            <a:r>
              <a:rPr lang="en-US" sz="2400" b="1" dirty="0" err="1">
                <a:ln w="11430"/>
                <a:latin typeface="Calibri" panose="020F0502020204030204" pitchFamily="34" charset="0"/>
              </a:rPr>
              <a:t>prawf</a:t>
            </a:r>
            <a:r>
              <a:rPr lang="en-US" sz="2400" b="1" dirty="0">
                <a:ln w="11430"/>
                <a:latin typeface="Calibri" panose="020F0502020204030204" pitchFamily="34" charset="0"/>
              </a:rPr>
              <a:t> </a:t>
            </a:r>
            <a:r>
              <a:rPr lang="en-US" sz="2400" b="1" dirty="0" err="1">
                <a:ln w="11430"/>
                <a:latin typeface="Calibri" panose="020F0502020204030204" pitchFamily="34" charset="0"/>
              </a:rPr>
              <a:t>llwyddiant</a:t>
            </a:r>
            <a:r>
              <a:rPr lang="en-US" sz="2400" b="1" dirty="0">
                <a:ln w="11430"/>
                <a:latin typeface="Calibri" panose="020F0502020204030204" pitchFamily="34" charset="0"/>
              </a:rPr>
              <a:t>…</a:t>
            </a:r>
            <a:br>
              <a:rPr lang="en-US" sz="2400" b="1" dirty="0">
                <a:ln w="11430"/>
                <a:latin typeface="Calibri" panose="020F0502020204030204" pitchFamily="34" charset="0"/>
              </a:rPr>
            </a:br>
            <a:r>
              <a:rPr lang="en-US" sz="2400" b="1" dirty="0">
                <a:ln w="11430"/>
                <a:latin typeface="Calibri" panose="020F0502020204030204" pitchFamily="34" charset="0"/>
              </a:rPr>
              <a:t>The link between learning intentions and success criteria…</a:t>
            </a:r>
            <a:br>
              <a:rPr lang="en-US" sz="2400" b="1" dirty="0">
                <a:ln w="11430"/>
                <a:solidFill>
                  <a:schemeClr val="bg1"/>
                </a:solidFill>
                <a:latin typeface="Calibri" panose="020F0502020204030204" pitchFamily="34" charset="0"/>
              </a:rPr>
            </a:br>
            <a:endParaRPr lang="en-GB" sz="2400" dirty="0"/>
          </a:p>
        </p:txBody>
      </p:sp>
      <p:sp>
        <p:nvSpPr>
          <p:cNvPr id="3" name="Rectangle 2"/>
          <p:cNvSpPr/>
          <p:nvPr/>
        </p:nvSpPr>
        <p:spPr>
          <a:xfrm>
            <a:off x="3166725" y="1322228"/>
            <a:ext cx="4170960" cy="5170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Mae </a:t>
            </a:r>
            <a:r>
              <a:rPr lang="en-GB" sz="2200" b="1" dirty="0" err="1"/>
              <a:t>amcanion</a:t>
            </a:r>
            <a:r>
              <a:rPr lang="en-GB" sz="2200" b="1" dirty="0"/>
              <a:t> </a:t>
            </a:r>
            <a:r>
              <a:rPr lang="en-GB" sz="2200" b="1" dirty="0" err="1"/>
              <a:t>dysgu</a:t>
            </a:r>
            <a:r>
              <a:rPr lang="en-GB" sz="2200" b="1" dirty="0"/>
              <a:t> </a:t>
            </a:r>
            <a:r>
              <a:rPr lang="en-GB" sz="2200" dirty="0"/>
              <a:t>a</a:t>
            </a:r>
            <a:r>
              <a:rPr lang="en-GB" sz="2200" b="1" dirty="0"/>
              <a:t> </a:t>
            </a:r>
            <a:r>
              <a:rPr lang="en-GB" sz="2200" b="1" dirty="0" err="1"/>
              <a:t>meini</a:t>
            </a:r>
            <a:r>
              <a:rPr lang="en-GB" sz="2200" b="1" dirty="0"/>
              <a:t> </a:t>
            </a:r>
            <a:r>
              <a:rPr lang="en-GB" sz="2200" b="1" dirty="0" err="1"/>
              <a:t>prawf</a:t>
            </a:r>
            <a:r>
              <a:rPr lang="en-GB" sz="2200" b="1" dirty="0"/>
              <a:t> </a:t>
            </a:r>
            <a:r>
              <a:rPr lang="en-GB" sz="2200" b="1" dirty="0" err="1"/>
              <a:t>llwyddiant</a:t>
            </a:r>
            <a:r>
              <a:rPr lang="en-GB" sz="2200" b="1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bwysig</a:t>
            </a:r>
            <a:r>
              <a:rPr lang="en-GB" sz="2200" dirty="0"/>
              <a:t> </a:t>
            </a:r>
            <a:r>
              <a:rPr lang="en-GB" sz="2200" dirty="0" err="1"/>
              <a:t>ar</a:t>
            </a:r>
            <a:r>
              <a:rPr lang="en-GB" sz="2200" dirty="0"/>
              <a:t> </a:t>
            </a:r>
            <a:r>
              <a:rPr lang="en-GB" sz="2200" dirty="0" err="1"/>
              <a:t>gyfer</a:t>
            </a:r>
            <a:r>
              <a:rPr lang="en-GB" sz="2200" dirty="0"/>
              <a:t> </a:t>
            </a:r>
            <a:r>
              <a:rPr lang="en-GB" sz="2200" dirty="0" err="1"/>
              <a:t>creu</a:t>
            </a:r>
            <a:r>
              <a:rPr lang="en-GB" sz="2200" dirty="0"/>
              <a:t> </a:t>
            </a:r>
            <a:r>
              <a:rPr lang="en-GB" sz="2200" dirty="0" err="1"/>
              <a:t>dysgu</a:t>
            </a:r>
            <a:r>
              <a:rPr lang="en-GB" sz="2200" dirty="0"/>
              <a:t> </a:t>
            </a:r>
            <a:r>
              <a:rPr lang="en-GB" sz="2200" dirty="0" err="1"/>
              <a:t>pwrpasol</a:t>
            </a:r>
            <a:r>
              <a:rPr lang="en-GB" sz="2200" dirty="0"/>
              <a:t> â </a:t>
            </a:r>
            <a:r>
              <a:rPr lang="en-GB" sz="2200" dirty="0" err="1"/>
              <a:t>ffocws</a:t>
            </a:r>
            <a:endParaRPr lang="en-GB" sz="2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Mae </a:t>
            </a:r>
            <a:r>
              <a:rPr lang="en-GB" sz="2200" b="1" dirty="0" err="1"/>
              <a:t>amcanion</a:t>
            </a:r>
            <a:r>
              <a:rPr lang="en-GB" sz="2200" b="1" dirty="0"/>
              <a:t> </a:t>
            </a:r>
            <a:r>
              <a:rPr lang="en-GB" sz="2200" b="1" dirty="0" err="1"/>
              <a:t>dysgu</a:t>
            </a:r>
            <a:r>
              <a:rPr lang="en-GB" sz="2200" b="1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canolbwyntio</a:t>
            </a:r>
            <a:r>
              <a:rPr lang="en-GB" sz="2200" dirty="0"/>
              <a:t> </a:t>
            </a:r>
            <a:r>
              <a:rPr lang="en-GB" sz="2200" dirty="0" err="1"/>
              <a:t>ar</a:t>
            </a:r>
            <a:r>
              <a:rPr lang="en-GB" sz="2200" dirty="0"/>
              <a:t> </a:t>
            </a:r>
            <a:r>
              <a:rPr lang="en-GB" sz="2200" dirty="0" err="1"/>
              <a:t>ddysgu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hytrach</a:t>
            </a:r>
            <a:r>
              <a:rPr lang="en-GB" sz="2200" dirty="0"/>
              <a:t> </a:t>
            </a:r>
            <a:r>
              <a:rPr lang="en-GB" sz="2200" dirty="0" err="1"/>
              <a:t>na</a:t>
            </a:r>
            <a:r>
              <a:rPr lang="en-GB" sz="2200" dirty="0"/>
              <a:t> </a:t>
            </a:r>
            <a:r>
              <a:rPr lang="en-GB" sz="2200" dirty="0" err="1"/>
              <a:t>thasgau</a:t>
            </a:r>
            <a:endParaRPr lang="en-GB" sz="2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Mae </a:t>
            </a:r>
            <a:r>
              <a:rPr lang="en-GB" sz="2200" b="1" dirty="0" err="1"/>
              <a:t>meini</a:t>
            </a:r>
            <a:r>
              <a:rPr lang="en-GB" sz="2200" b="1" dirty="0"/>
              <a:t> </a:t>
            </a:r>
            <a:r>
              <a:rPr lang="en-GB" sz="2200" b="1" dirty="0" err="1"/>
              <a:t>prawf</a:t>
            </a:r>
            <a:r>
              <a:rPr lang="en-GB" sz="2200" b="1" dirty="0"/>
              <a:t> </a:t>
            </a:r>
            <a:r>
              <a:rPr lang="en-GB" sz="2200" b="1" dirty="0" err="1"/>
              <a:t>llwyddiant</a:t>
            </a:r>
            <a:r>
              <a:rPr lang="en-GB" sz="2200" b="1" dirty="0"/>
              <a:t> </a:t>
            </a:r>
            <a:r>
              <a:rPr lang="en-GB" sz="2200" dirty="0" err="1"/>
              <a:t>yn</a:t>
            </a:r>
            <a:r>
              <a:rPr lang="en-GB" sz="2200" b="1" dirty="0"/>
              <a:t> </a:t>
            </a:r>
            <a:r>
              <a:rPr lang="en-GB" sz="2200" dirty="0" err="1"/>
              <a:t>ei</a:t>
            </a:r>
            <a:r>
              <a:rPr lang="en-GB" sz="2200" dirty="0"/>
              <a:t> </a:t>
            </a:r>
            <a:r>
              <a:rPr lang="en-GB" sz="2200" dirty="0" err="1"/>
              <a:t>gwneud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eglur</a:t>
            </a:r>
            <a:r>
              <a:rPr lang="en-GB" sz="2200" dirty="0"/>
              <a:t> </a:t>
            </a:r>
            <a:r>
              <a:rPr lang="en-GB" sz="2200" dirty="0" err="1"/>
              <a:t>sut</a:t>
            </a:r>
            <a:r>
              <a:rPr lang="en-GB" sz="2200" dirty="0"/>
              <a:t> </a:t>
            </a:r>
            <a:r>
              <a:rPr lang="en-GB" sz="2200" dirty="0" err="1"/>
              <a:t>mae</a:t>
            </a:r>
            <a:r>
              <a:rPr lang="en-GB" sz="2200" dirty="0"/>
              <a:t> </a:t>
            </a:r>
            <a:r>
              <a:rPr lang="en-GB" sz="2200" dirty="0" err="1"/>
              <a:t>llwyddiant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edrych</a:t>
            </a:r>
            <a:r>
              <a:rPr lang="en-GB" sz="2200" dirty="0"/>
              <a:t> </a:t>
            </a:r>
            <a:r>
              <a:rPr lang="en-GB" sz="2200" dirty="0" err="1"/>
              <a:t>neu'n</a:t>
            </a:r>
            <a:r>
              <a:rPr lang="en-GB" sz="2200" dirty="0"/>
              <a:t> </a:t>
            </a:r>
            <a:r>
              <a:rPr lang="en-GB" sz="2200" dirty="0" err="1"/>
              <a:t>swnio</a:t>
            </a:r>
            <a:r>
              <a:rPr lang="en-GB" sz="2200" dirty="0"/>
              <a:t> </a:t>
            </a:r>
          </a:p>
          <a:p>
            <a:r>
              <a:rPr lang="en-GB" sz="2200" dirty="0" err="1"/>
              <a:t>A’i</a:t>
            </a:r>
            <a:r>
              <a:rPr lang="en-GB" sz="2200" dirty="0"/>
              <a:t> </a:t>
            </a:r>
            <a:r>
              <a:rPr lang="en-GB" sz="2200" dirty="0" err="1"/>
              <a:t>roi</a:t>
            </a:r>
            <a:r>
              <a:rPr lang="en-GB" sz="2200" dirty="0"/>
              <a:t> </a:t>
            </a:r>
            <a:r>
              <a:rPr lang="en-GB" sz="2200" dirty="0" err="1"/>
              <a:t>mewn</a:t>
            </a:r>
            <a:r>
              <a:rPr lang="en-GB" sz="2200" dirty="0"/>
              <a:t> </a:t>
            </a:r>
            <a:r>
              <a:rPr lang="en-GB" sz="2200" dirty="0" err="1"/>
              <a:t>ffordd</a:t>
            </a:r>
            <a:r>
              <a:rPr lang="en-GB" sz="2200" dirty="0"/>
              <a:t> </a:t>
            </a:r>
            <a:r>
              <a:rPr lang="en-GB" sz="2200" dirty="0" err="1"/>
              <a:t>arall</a:t>
            </a:r>
            <a:r>
              <a:rPr lang="en-GB" sz="2200" dirty="0"/>
              <a:t>…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 err="1"/>
              <a:t>Dylai</a:t>
            </a:r>
            <a:r>
              <a:rPr lang="en-GB" sz="2200" dirty="0"/>
              <a:t> </a:t>
            </a:r>
            <a:r>
              <a:rPr lang="en-GB" sz="2200" dirty="0" err="1"/>
              <a:t>disgyblion</a:t>
            </a:r>
            <a:r>
              <a:rPr lang="en-GB" sz="2200" dirty="0"/>
              <a:t> </a:t>
            </a:r>
            <a:r>
              <a:rPr lang="en-GB" sz="2200" dirty="0" err="1"/>
              <a:t>allu</a:t>
            </a:r>
            <a:r>
              <a:rPr lang="en-GB" sz="2200" dirty="0"/>
              <a:t> </a:t>
            </a:r>
            <a:r>
              <a:rPr lang="en-GB" sz="2200" dirty="0" err="1"/>
              <a:t>adnabod</a:t>
            </a:r>
            <a:r>
              <a:rPr lang="en-GB" sz="2200" dirty="0"/>
              <a:t> </a:t>
            </a:r>
            <a:r>
              <a:rPr lang="en-GB" sz="2200" dirty="0" err="1"/>
              <a:t>sut</a:t>
            </a:r>
            <a:r>
              <a:rPr lang="en-GB" sz="2200" dirty="0"/>
              <a:t> </a:t>
            </a:r>
            <a:r>
              <a:rPr lang="en-GB" sz="2200" dirty="0" err="1"/>
              <a:t>i</a:t>
            </a:r>
            <a:r>
              <a:rPr lang="en-GB" sz="2200" dirty="0"/>
              <a:t> </a:t>
            </a:r>
            <a:r>
              <a:rPr lang="en-GB" sz="2200" dirty="0" err="1"/>
              <a:t>gyflawni’r</a:t>
            </a:r>
            <a:r>
              <a:rPr lang="en-GB" sz="2200" dirty="0"/>
              <a:t> AD </a:t>
            </a:r>
            <a:r>
              <a:rPr lang="en-GB" sz="2200" dirty="0" err="1"/>
              <a:t>drwy</a:t>
            </a:r>
            <a:r>
              <a:rPr lang="en-GB" sz="2200" dirty="0"/>
              <a:t> </a:t>
            </a:r>
            <a:r>
              <a:rPr lang="en-GB" sz="2200" dirty="0" err="1"/>
              <a:t>ymgysylltu</a:t>
            </a:r>
            <a:r>
              <a:rPr lang="en-GB" sz="2200" dirty="0"/>
              <a:t> </a:t>
            </a:r>
            <a:r>
              <a:rPr lang="en-GB" sz="2200" dirty="0" err="1"/>
              <a:t>â’r</a:t>
            </a:r>
            <a:r>
              <a:rPr lang="en-GB" sz="2200" dirty="0"/>
              <a:t> </a:t>
            </a:r>
            <a:r>
              <a:rPr lang="en-GB" sz="2200" dirty="0" err="1"/>
              <a:t>MPLl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54836054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8A251975-193B-5496-59F7-A495860CF50E}"/>
              </a:ext>
            </a:extLst>
          </p:cNvPr>
          <p:cNvSpPr txBox="1"/>
          <p:nvPr/>
        </p:nvSpPr>
        <p:spPr>
          <a:xfrm>
            <a:off x="-1399" y="1398"/>
            <a:ext cx="12196194" cy="598134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2A5E1F75-EC13-30CD-16C8-66464E23E5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260" y="60228"/>
            <a:ext cx="11722872" cy="663512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A20DBBD-7DDA-8D56-CE80-75679AFC79A9}"/>
              </a:ext>
            </a:extLst>
          </p:cNvPr>
          <p:cNvSpPr txBox="1"/>
          <p:nvPr/>
        </p:nvSpPr>
        <p:spPr>
          <a:xfrm>
            <a:off x="3160396" y="2648393"/>
            <a:ext cx="8758185" cy="3108543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cs typeface="Calibri"/>
              </a:rPr>
              <a:t>This is your opportunity to begin to '</a:t>
            </a:r>
            <a:r>
              <a:rPr lang="en-US" sz="2800" b="1" err="1">
                <a:cs typeface="Calibri"/>
              </a:rPr>
              <a:t>visualise</a:t>
            </a:r>
            <a:r>
              <a:rPr lang="en-US" sz="2800" b="1">
                <a:cs typeface="Calibri"/>
              </a:rPr>
              <a:t>' how the lesson may go. </a:t>
            </a:r>
          </a:p>
          <a:p>
            <a:endParaRPr lang="en-US" sz="2800" b="1">
              <a:cs typeface="Calibri"/>
            </a:endParaRPr>
          </a:p>
          <a:p>
            <a:r>
              <a:rPr lang="en-US" sz="2800" b="1">
                <a:cs typeface="Calibri"/>
              </a:rPr>
              <a:t>You have written a plan – but it must be flexible. </a:t>
            </a:r>
          </a:p>
          <a:p>
            <a:endParaRPr lang="en-US" sz="2800" b="1">
              <a:cs typeface="Calibri"/>
            </a:endParaRPr>
          </a:p>
          <a:p>
            <a:r>
              <a:rPr lang="en-US" sz="2800" b="1">
                <a:cs typeface="Calibri"/>
              </a:rPr>
              <a:t>Plan for anything here that you think may disrupt the pupils' learning.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D203682-3315-0E2F-6C0F-4C31DAE0631E}"/>
              </a:ext>
            </a:extLst>
          </p:cNvPr>
          <p:cNvSpPr txBox="1"/>
          <p:nvPr/>
        </p:nvSpPr>
        <p:spPr>
          <a:xfrm>
            <a:off x="4234967" y="288421"/>
            <a:ext cx="2921725" cy="523220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cs typeface="Calibri"/>
              </a:rPr>
              <a:t>Part 1 of the Plan</a:t>
            </a:r>
          </a:p>
        </p:txBody>
      </p:sp>
      <p:sp>
        <p:nvSpPr>
          <p:cNvPr id="2" name="Arrow: Down 1">
            <a:extLst>
              <a:ext uri="{FF2B5EF4-FFF2-40B4-BE49-F238E27FC236}">
                <a16:creationId xmlns:a16="http://schemas.microsoft.com/office/drawing/2014/main" id="{1A3006A8-511B-CC6D-DEE0-B0A7DE037203}"/>
              </a:ext>
            </a:extLst>
          </p:cNvPr>
          <p:cNvSpPr/>
          <p:nvPr/>
        </p:nvSpPr>
        <p:spPr>
          <a:xfrm rot="2400000">
            <a:off x="2559666" y="4561555"/>
            <a:ext cx="415030" cy="1210601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0210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4">
            <a:extLst>
              <a:ext uri="{FF2B5EF4-FFF2-40B4-BE49-F238E27FC236}">
                <a16:creationId xmlns:a16="http://schemas.microsoft.com/office/drawing/2014/main" id="{73F8CD35-5CD0-2D33-D8BA-93D0B531F9EB}"/>
              </a:ext>
            </a:extLst>
          </p:cNvPr>
          <p:cNvSpPr/>
          <p:nvPr/>
        </p:nvSpPr>
        <p:spPr>
          <a:xfrm>
            <a:off x="9312354" y="1681619"/>
            <a:ext cx="2833954" cy="2037706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  <a:cs typeface="Calibri"/>
              </a:rPr>
              <a:t>How did you explain it to the pupils?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74AD0519-9BF0-2658-A52D-E5356F668333}"/>
              </a:ext>
            </a:extLst>
          </p:cNvPr>
          <p:cNvSpPr/>
          <p:nvPr/>
        </p:nvSpPr>
        <p:spPr>
          <a:xfrm>
            <a:off x="9195003" y="3851693"/>
            <a:ext cx="2945257" cy="2037706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  <a:cs typeface="Calibri"/>
              </a:rPr>
              <a:t>Have you misjudged their prior knowledge?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83734D1D-F481-A778-ED61-1267BC4CFE0D}"/>
              </a:ext>
            </a:extLst>
          </p:cNvPr>
          <p:cNvSpPr/>
          <p:nvPr/>
        </p:nvSpPr>
        <p:spPr>
          <a:xfrm>
            <a:off x="2792354" y="4690994"/>
            <a:ext cx="3202111" cy="2037706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  <a:cs typeface="Calibri"/>
              </a:rPr>
              <a:t>Is there difficult vocabulary?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0A53F750-D5B8-D942-F5C0-4113FE7DAB1E}"/>
              </a:ext>
            </a:extLst>
          </p:cNvPr>
          <p:cNvSpPr/>
          <p:nvPr/>
        </p:nvSpPr>
        <p:spPr>
          <a:xfrm>
            <a:off x="6383675" y="4692721"/>
            <a:ext cx="2833954" cy="2037706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  <a:cs typeface="Calibri"/>
              </a:rPr>
              <a:t>What skills are you using?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F87D052F-D461-A785-DB68-8C7310247EAA}"/>
              </a:ext>
            </a:extLst>
          </p:cNvPr>
          <p:cNvSpPr/>
          <p:nvPr/>
        </p:nvSpPr>
        <p:spPr>
          <a:xfrm>
            <a:off x="643579" y="1279628"/>
            <a:ext cx="2833954" cy="2037706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  <a:cs typeface="Calibri"/>
              </a:rPr>
              <a:t>What time of day is the lesson?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D9C93DBB-FDB1-165D-2264-E9427612AF24}"/>
              </a:ext>
            </a:extLst>
          </p:cNvPr>
          <p:cNvSpPr/>
          <p:nvPr/>
        </p:nvSpPr>
        <p:spPr>
          <a:xfrm>
            <a:off x="7120773" y="117264"/>
            <a:ext cx="2833954" cy="2037706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 dirty="0">
                <a:solidFill>
                  <a:srgbClr val="002060"/>
                </a:solidFill>
                <a:cs typeface="Calibri"/>
              </a:rPr>
              <a:t>Is your learning </a:t>
            </a:r>
            <a:r>
              <a:rPr lang="en-US" sz="2400" b="1">
                <a:solidFill>
                  <a:srgbClr val="002060"/>
                </a:solidFill>
                <a:cs typeface="Calibri"/>
              </a:rPr>
              <a:t>intention</a:t>
            </a:r>
            <a:endParaRPr lang="en-US"/>
          </a:p>
          <a:p>
            <a:pPr algn="ctr"/>
            <a:r>
              <a:rPr lang="en-US" sz="2400" b="1" dirty="0">
                <a:solidFill>
                  <a:srgbClr val="002060"/>
                </a:solidFill>
                <a:cs typeface="Calibri"/>
              </a:rPr>
              <a:t> clear?</a:t>
            </a:r>
            <a:endParaRPr lang="en-US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B1B03765-8BD8-8E3A-AF2D-2EA6B936F173}"/>
              </a:ext>
            </a:extLst>
          </p:cNvPr>
          <p:cNvSpPr/>
          <p:nvPr/>
        </p:nvSpPr>
        <p:spPr>
          <a:xfrm>
            <a:off x="3452714" y="119150"/>
            <a:ext cx="3365255" cy="2030716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  <a:cs typeface="Calibri"/>
              </a:rPr>
              <a:t>How will you address misconceptions with your pupils? 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C90678B-6145-65EC-5133-658BBC3E3AB2}"/>
              </a:ext>
            </a:extLst>
          </p:cNvPr>
          <p:cNvSpPr/>
          <p:nvPr/>
        </p:nvSpPr>
        <p:spPr>
          <a:xfrm>
            <a:off x="-1697" y="3433351"/>
            <a:ext cx="3193549" cy="2037706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  <a:cs typeface="Calibri"/>
              </a:rPr>
              <a:t>What else is going on in their lives?</a:t>
            </a:r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D6D7917B-DA52-AD8A-9FDF-1CD866004A5D}"/>
              </a:ext>
            </a:extLst>
          </p:cNvPr>
          <p:cNvSpPr/>
          <p:nvPr/>
        </p:nvSpPr>
        <p:spPr>
          <a:xfrm rot="1320000" flipH="1">
            <a:off x="3449682" y="2707383"/>
            <a:ext cx="1258586" cy="325349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1BC79C7B-B829-77C4-AA12-3CB4BD53DF1A}"/>
              </a:ext>
            </a:extLst>
          </p:cNvPr>
          <p:cNvSpPr/>
          <p:nvPr/>
        </p:nvSpPr>
        <p:spPr>
          <a:xfrm rot="21120000" flipH="1">
            <a:off x="3363199" y="3733070"/>
            <a:ext cx="1258586" cy="325349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Arrow: Right 17">
            <a:extLst>
              <a:ext uri="{FF2B5EF4-FFF2-40B4-BE49-F238E27FC236}">
                <a16:creationId xmlns:a16="http://schemas.microsoft.com/office/drawing/2014/main" id="{A8BF196C-9DBE-076C-35A1-43DBFCDF35CC}"/>
              </a:ext>
            </a:extLst>
          </p:cNvPr>
          <p:cNvSpPr/>
          <p:nvPr/>
        </p:nvSpPr>
        <p:spPr>
          <a:xfrm rot="12480000" flipH="1">
            <a:off x="7952744" y="3851772"/>
            <a:ext cx="1458157" cy="319302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DB155131-C428-8185-A6C4-0EECF1B1651E}"/>
              </a:ext>
            </a:extLst>
          </p:cNvPr>
          <p:cNvSpPr/>
          <p:nvPr/>
        </p:nvSpPr>
        <p:spPr>
          <a:xfrm rot="4200000" flipH="1">
            <a:off x="5678853" y="1633765"/>
            <a:ext cx="839058" cy="402405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Arrow: Right 19">
            <a:extLst>
              <a:ext uri="{FF2B5EF4-FFF2-40B4-BE49-F238E27FC236}">
                <a16:creationId xmlns:a16="http://schemas.microsoft.com/office/drawing/2014/main" id="{573218FB-1093-9349-1049-F430B8D85A05}"/>
              </a:ext>
            </a:extLst>
          </p:cNvPr>
          <p:cNvSpPr/>
          <p:nvPr/>
        </p:nvSpPr>
        <p:spPr>
          <a:xfrm rot="7200000" flipH="1">
            <a:off x="7178781" y="1878350"/>
            <a:ext cx="787688" cy="376719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Arrow: Right 20">
            <a:extLst>
              <a:ext uri="{FF2B5EF4-FFF2-40B4-BE49-F238E27FC236}">
                <a16:creationId xmlns:a16="http://schemas.microsoft.com/office/drawing/2014/main" id="{3FF1ECD1-16D8-45E4-56AA-B7BF97852EE3}"/>
              </a:ext>
            </a:extLst>
          </p:cNvPr>
          <p:cNvSpPr/>
          <p:nvPr/>
        </p:nvSpPr>
        <p:spPr>
          <a:xfrm rot="18720000" flipH="1">
            <a:off x="4540992" y="4502354"/>
            <a:ext cx="729954" cy="337053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Arrow: Right 21">
            <a:extLst>
              <a:ext uri="{FF2B5EF4-FFF2-40B4-BE49-F238E27FC236}">
                <a16:creationId xmlns:a16="http://schemas.microsoft.com/office/drawing/2014/main" id="{5C65200F-494C-4EC5-AF20-2E183F5EA678}"/>
              </a:ext>
            </a:extLst>
          </p:cNvPr>
          <p:cNvSpPr/>
          <p:nvPr/>
        </p:nvSpPr>
        <p:spPr>
          <a:xfrm rot="10560000" flipH="1">
            <a:off x="7952323" y="2745793"/>
            <a:ext cx="1258586" cy="325349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Arrow: Right 22">
            <a:extLst>
              <a:ext uri="{FF2B5EF4-FFF2-40B4-BE49-F238E27FC236}">
                <a16:creationId xmlns:a16="http://schemas.microsoft.com/office/drawing/2014/main" id="{CDA3D586-ACCC-427A-EC31-FCC1D4647422}"/>
              </a:ext>
            </a:extLst>
          </p:cNvPr>
          <p:cNvSpPr/>
          <p:nvPr/>
        </p:nvSpPr>
        <p:spPr>
          <a:xfrm rot="13740000" flipH="1">
            <a:off x="7235073" y="4466860"/>
            <a:ext cx="753440" cy="410967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AD1E6C4-F452-18E7-8044-FA542152DDFC}"/>
              </a:ext>
            </a:extLst>
          </p:cNvPr>
          <p:cNvSpPr txBox="1"/>
          <p:nvPr/>
        </p:nvSpPr>
        <p:spPr>
          <a:xfrm>
            <a:off x="211676" y="203337"/>
            <a:ext cx="2860004" cy="954107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lIns="91440" tIns="45720" rIns="91440" bIns="45720" anchor="t">
            <a:spAutoFit/>
          </a:bodyPr>
          <a:lstStyle/>
          <a:p>
            <a:pPr marL="9525" algn="ctr">
              <a:spcBef>
                <a:spcPts val="1515"/>
              </a:spcBef>
            </a:pPr>
            <a:r>
              <a:rPr lang="en-GB" sz="2800" b="1" spc="-15" dirty="0">
                <a:solidFill>
                  <a:schemeClr val="bg1"/>
                </a:solidFill>
                <a:latin typeface="Calibri"/>
                <a:cs typeface="Calibri"/>
              </a:rPr>
              <a:t>Planning for Misconceptions</a:t>
            </a:r>
            <a:endParaRPr lang="en-US" dirty="0"/>
          </a:p>
        </p:txBody>
      </p:sp>
      <p:pic>
        <p:nvPicPr>
          <p:cNvPr id="27" name="Picture 27" descr="A picture containing text, blackboard&#10;&#10;Description automatically generated">
            <a:extLst>
              <a:ext uri="{FF2B5EF4-FFF2-40B4-BE49-F238E27FC236}">
                <a16:creationId xmlns:a16="http://schemas.microsoft.com/office/drawing/2014/main" id="{89E9A784-20FB-B880-4531-8A691A768E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4308" y="2398951"/>
            <a:ext cx="3141677" cy="217194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1504322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5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5" descr="Table&#10;&#10;Description automatically generated">
            <a:extLst>
              <a:ext uri="{FF2B5EF4-FFF2-40B4-BE49-F238E27FC236}">
                <a16:creationId xmlns:a16="http://schemas.microsoft.com/office/drawing/2014/main" id="{38460D95-01B1-9A97-68E9-A511DD2E73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13" y="46594"/>
            <a:ext cx="12122614" cy="6740032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2D726ED7-6234-2E2E-AF67-73E53A6493F2}"/>
              </a:ext>
            </a:extLst>
          </p:cNvPr>
          <p:cNvSpPr txBox="1"/>
          <p:nvPr/>
        </p:nvSpPr>
        <p:spPr>
          <a:xfrm>
            <a:off x="141571" y="3603553"/>
            <a:ext cx="11841443" cy="3046988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cs typeface="Calibri"/>
              </a:rPr>
              <a:t>This is your space to show what you and your pupils will be doing in the timeframe.</a:t>
            </a:r>
          </a:p>
          <a:p>
            <a:endParaRPr lang="en-US" sz="2400" b="1">
              <a:cs typeface="Calibri"/>
            </a:endParaRPr>
          </a:p>
          <a:p>
            <a:r>
              <a:rPr lang="en-US" sz="2400" b="1">
                <a:cs typeface="Calibri"/>
              </a:rPr>
              <a:t>Think about how you will introduce your topic, how you will speak, the questions you will ask and the order of activities.</a:t>
            </a:r>
          </a:p>
          <a:p>
            <a:endParaRPr lang="en-US" sz="2400" b="1">
              <a:cs typeface="Calibri"/>
            </a:endParaRPr>
          </a:p>
          <a:p>
            <a:r>
              <a:rPr lang="en-US" sz="2400" b="1">
                <a:cs typeface="Calibri"/>
              </a:rPr>
              <a:t>Think about how you will monitor the progress of all your pupils throughout the lesson.</a:t>
            </a:r>
          </a:p>
          <a:p>
            <a:endParaRPr lang="en-US" sz="2400" b="1">
              <a:cs typeface="Calibri"/>
            </a:endParaRPr>
          </a:p>
          <a:p>
            <a:r>
              <a:rPr lang="en-US" sz="2400" b="1">
                <a:cs typeface="Calibri"/>
              </a:rPr>
              <a:t>Be clear and specific but concise.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C23CB54B-892E-CB0C-B43C-9D2B444CEB51}"/>
              </a:ext>
            </a:extLst>
          </p:cNvPr>
          <p:cNvSpPr txBox="1"/>
          <p:nvPr/>
        </p:nvSpPr>
        <p:spPr>
          <a:xfrm>
            <a:off x="8535461" y="307632"/>
            <a:ext cx="2767927" cy="523220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cs typeface="Calibri"/>
              </a:rPr>
              <a:t>Part 2 of the Plan</a:t>
            </a:r>
          </a:p>
        </p:txBody>
      </p:sp>
    </p:spTree>
    <p:extLst>
      <p:ext uri="{BB962C8B-B14F-4D97-AF65-F5344CB8AC3E}">
        <p14:creationId xmlns:p14="http://schemas.microsoft.com/office/powerpoint/2010/main" val="1209648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E81BD22-F041-4643-2E57-645D07B4F719}"/>
              </a:ext>
            </a:extLst>
          </p:cNvPr>
          <p:cNvSpPr txBox="1"/>
          <p:nvPr/>
        </p:nvSpPr>
        <p:spPr>
          <a:xfrm>
            <a:off x="3037902" y="149169"/>
            <a:ext cx="7381745" cy="523220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 anchor="t">
            <a:spAutoFit/>
          </a:bodyPr>
          <a:lstStyle/>
          <a:p>
            <a:pPr marL="9525">
              <a:spcBef>
                <a:spcPts val="1515"/>
              </a:spcBef>
            </a:pPr>
            <a:r>
              <a:rPr lang="en-GB" sz="2800" spc="-15" dirty="0">
                <a:latin typeface="Calibri"/>
                <a:cs typeface="Calibri"/>
              </a:rPr>
              <a:t>How will you ‘hook’ the learners?</a:t>
            </a:r>
          </a:p>
        </p:txBody>
      </p:sp>
      <p:pic>
        <p:nvPicPr>
          <p:cNvPr id="6" name="Picture 7" descr="Icon&#10;&#10;Description automatically generated">
            <a:extLst>
              <a:ext uri="{FF2B5EF4-FFF2-40B4-BE49-F238E27FC236}">
                <a16:creationId xmlns:a16="http://schemas.microsoft.com/office/drawing/2014/main" id="{110CD850-083F-4AF0-E4DA-F92D7DA418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1984" y="1025066"/>
            <a:ext cx="1457789" cy="2679405"/>
          </a:xfrm>
          <a:prstGeom prst="rect">
            <a:avLst/>
          </a:prstGeom>
        </p:spPr>
      </p:pic>
      <p:pic>
        <p:nvPicPr>
          <p:cNvPr id="8" name="Picture 8" descr="A picture containing box, container, set, square&#10;&#10;Description automatically generated">
            <a:extLst>
              <a:ext uri="{FF2B5EF4-FFF2-40B4-BE49-F238E27FC236}">
                <a16:creationId xmlns:a16="http://schemas.microsoft.com/office/drawing/2014/main" id="{2BFE8E21-1D2B-B6F7-1121-E37DF74E3DA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8051" y="992978"/>
            <a:ext cx="2183934" cy="2040759"/>
          </a:xfrm>
          <a:prstGeom prst="rect">
            <a:avLst/>
          </a:prstGeom>
        </p:spPr>
      </p:pic>
      <p:pic>
        <p:nvPicPr>
          <p:cNvPr id="10" name="Picture 10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28660A36-7F40-3618-372D-C67AD90BBBD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57189" y="4334803"/>
            <a:ext cx="2743200" cy="2522706"/>
          </a:xfrm>
          <a:prstGeom prst="rect">
            <a:avLst/>
          </a:prstGeom>
        </p:spPr>
      </p:pic>
      <p:pic>
        <p:nvPicPr>
          <p:cNvPr id="13" name="Picture 13">
            <a:extLst>
              <a:ext uri="{FF2B5EF4-FFF2-40B4-BE49-F238E27FC236}">
                <a16:creationId xmlns:a16="http://schemas.microsoft.com/office/drawing/2014/main" id="{8E5C28A7-CE18-92AB-B3B1-D4832B32DD4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40948" y="5536793"/>
            <a:ext cx="1458433" cy="1324237"/>
          </a:xfrm>
          <a:prstGeom prst="rect">
            <a:avLst/>
          </a:prstGeom>
        </p:spPr>
      </p:pic>
      <p:pic>
        <p:nvPicPr>
          <p:cNvPr id="14" name="Picture 14" descr="A picture containing different, various, variety&#10;&#10;Description automatically generated">
            <a:extLst>
              <a:ext uri="{FF2B5EF4-FFF2-40B4-BE49-F238E27FC236}">
                <a16:creationId xmlns:a16="http://schemas.microsoft.com/office/drawing/2014/main" id="{D7CA4E5C-F6C2-ADA8-AB22-3F95D0F663E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5466" y="4692559"/>
            <a:ext cx="3113713" cy="2083413"/>
          </a:xfrm>
          <a:prstGeom prst="rect">
            <a:avLst/>
          </a:prstGeom>
        </p:spPr>
      </p:pic>
      <p:pic>
        <p:nvPicPr>
          <p:cNvPr id="15" name="Picture 15">
            <a:extLst>
              <a:ext uri="{FF2B5EF4-FFF2-40B4-BE49-F238E27FC236}">
                <a16:creationId xmlns:a16="http://schemas.microsoft.com/office/drawing/2014/main" id="{3AC882FD-E957-1C3B-6692-CFBC1137D11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78463" y="4511946"/>
            <a:ext cx="2002173" cy="2284173"/>
          </a:xfrm>
          <a:prstGeom prst="rect">
            <a:avLst/>
          </a:prstGeom>
        </p:spPr>
      </p:pic>
      <p:pic>
        <p:nvPicPr>
          <p:cNvPr id="16" name="Picture 16" descr="A picture containing text, indoor, piece, red&#10;&#10;Description automatically generated">
            <a:extLst>
              <a:ext uri="{FF2B5EF4-FFF2-40B4-BE49-F238E27FC236}">
                <a16:creationId xmlns:a16="http://schemas.microsoft.com/office/drawing/2014/main" id="{238CD68E-0BA4-F0A8-0D70-6B6F834FF45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76858" y="2812929"/>
            <a:ext cx="2743200" cy="1578595"/>
          </a:xfrm>
          <a:prstGeom prst="rect">
            <a:avLst/>
          </a:prstGeom>
        </p:spPr>
      </p:pic>
      <p:sp>
        <p:nvSpPr>
          <p:cNvPr id="20" name="Arrow: Right 19">
            <a:extLst>
              <a:ext uri="{FF2B5EF4-FFF2-40B4-BE49-F238E27FC236}">
                <a16:creationId xmlns:a16="http://schemas.microsoft.com/office/drawing/2014/main" id="{67D3A005-F909-9A23-FE1C-B4EF35BDDD19}"/>
              </a:ext>
            </a:extLst>
          </p:cNvPr>
          <p:cNvSpPr/>
          <p:nvPr/>
        </p:nvSpPr>
        <p:spPr>
          <a:xfrm rot="21120000" flipH="1">
            <a:off x="2869385" y="1266595"/>
            <a:ext cx="2279246" cy="290395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Arrow: Right 21">
            <a:extLst>
              <a:ext uri="{FF2B5EF4-FFF2-40B4-BE49-F238E27FC236}">
                <a16:creationId xmlns:a16="http://schemas.microsoft.com/office/drawing/2014/main" id="{C0EEF376-9CEC-E13A-F232-3F31A6777057}"/>
              </a:ext>
            </a:extLst>
          </p:cNvPr>
          <p:cNvSpPr/>
          <p:nvPr/>
        </p:nvSpPr>
        <p:spPr>
          <a:xfrm rot="19560000" flipH="1">
            <a:off x="3880520" y="2097217"/>
            <a:ext cx="1258586" cy="325349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Arrow: Right 23">
            <a:extLst>
              <a:ext uri="{FF2B5EF4-FFF2-40B4-BE49-F238E27FC236}">
                <a16:creationId xmlns:a16="http://schemas.microsoft.com/office/drawing/2014/main" id="{23BA72C2-B21E-A91B-1A59-07EED6FF04CB}"/>
              </a:ext>
            </a:extLst>
          </p:cNvPr>
          <p:cNvSpPr/>
          <p:nvPr/>
        </p:nvSpPr>
        <p:spPr>
          <a:xfrm rot="18840000" flipH="1">
            <a:off x="3124875" y="4684437"/>
            <a:ext cx="2572862" cy="311366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Arrow: Right 25">
            <a:extLst>
              <a:ext uri="{FF2B5EF4-FFF2-40B4-BE49-F238E27FC236}">
                <a16:creationId xmlns:a16="http://schemas.microsoft.com/office/drawing/2014/main" id="{9D017054-884E-55F1-16CB-19FE53FF7DE0}"/>
              </a:ext>
            </a:extLst>
          </p:cNvPr>
          <p:cNvSpPr/>
          <p:nvPr/>
        </p:nvSpPr>
        <p:spPr>
          <a:xfrm rot="16200000" flipH="1">
            <a:off x="5848438" y="3960272"/>
            <a:ext cx="636403" cy="325349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Arrow: Right 27">
            <a:extLst>
              <a:ext uri="{FF2B5EF4-FFF2-40B4-BE49-F238E27FC236}">
                <a16:creationId xmlns:a16="http://schemas.microsoft.com/office/drawing/2014/main" id="{E1DE8D19-0347-7A61-3596-C71B31D69C16}"/>
              </a:ext>
            </a:extLst>
          </p:cNvPr>
          <p:cNvSpPr/>
          <p:nvPr/>
        </p:nvSpPr>
        <p:spPr>
          <a:xfrm rot="13440000" flipH="1">
            <a:off x="6663431" y="4479184"/>
            <a:ext cx="2279246" cy="304376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1" descr="Text, letter&#10;&#10;Description automatically generated">
            <a:extLst>
              <a:ext uri="{FF2B5EF4-FFF2-40B4-BE49-F238E27FC236}">
                <a16:creationId xmlns:a16="http://schemas.microsoft.com/office/drawing/2014/main" id="{9CFA5C37-BE11-5301-2025-0C875AF03EB8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378908" y="4538"/>
            <a:ext cx="2743200" cy="2683042"/>
          </a:xfrm>
          <a:prstGeom prst="rect">
            <a:avLst/>
          </a:prstGeom>
        </p:spPr>
      </p:pic>
      <p:sp>
        <p:nvSpPr>
          <p:cNvPr id="30" name="Arrow: Right 29">
            <a:extLst>
              <a:ext uri="{FF2B5EF4-FFF2-40B4-BE49-F238E27FC236}">
                <a16:creationId xmlns:a16="http://schemas.microsoft.com/office/drawing/2014/main" id="{5DE14B63-3419-4EF6-B208-5AD2E91CF9F4}"/>
              </a:ext>
            </a:extLst>
          </p:cNvPr>
          <p:cNvSpPr/>
          <p:nvPr/>
        </p:nvSpPr>
        <p:spPr>
          <a:xfrm rot="21120000">
            <a:off x="7373390" y="1238849"/>
            <a:ext cx="1880294" cy="311367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9" descr="A picture containing text, queen, businesscard, vector graphics&#10;&#10;Description automatically generated">
            <a:extLst>
              <a:ext uri="{FF2B5EF4-FFF2-40B4-BE49-F238E27FC236}">
                <a16:creationId xmlns:a16="http://schemas.microsoft.com/office/drawing/2014/main" id="{40B583EB-813D-B2D6-F22C-6132423781E1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419647" y="1831201"/>
            <a:ext cx="1694577" cy="1535033"/>
          </a:xfrm>
          <a:prstGeom prst="rect">
            <a:avLst/>
          </a:prstGeom>
        </p:spPr>
      </p:pic>
      <p:sp>
        <p:nvSpPr>
          <p:cNvPr id="32" name="Arrow: Right 31">
            <a:extLst>
              <a:ext uri="{FF2B5EF4-FFF2-40B4-BE49-F238E27FC236}">
                <a16:creationId xmlns:a16="http://schemas.microsoft.com/office/drawing/2014/main" id="{919B8A7B-74F1-39FB-F279-485A29393EC3}"/>
              </a:ext>
            </a:extLst>
          </p:cNvPr>
          <p:cNvSpPr/>
          <p:nvPr/>
        </p:nvSpPr>
        <p:spPr>
          <a:xfrm rot="11700000" flipH="1">
            <a:off x="7110282" y="2516667"/>
            <a:ext cx="1258586" cy="325349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3" name="Picture 33">
            <a:extLst>
              <a:ext uri="{FF2B5EF4-FFF2-40B4-BE49-F238E27FC236}">
                <a16:creationId xmlns:a16="http://schemas.microsoft.com/office/drawing/2014/main" id="{725CE861-A1AE-45A9-0B09-7A1737B0630F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537648" y="2427214"/>
            <a:ext cx="1324556" cy="2101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1958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2" grpId="0" animBg="1"/>
      <p:bldP spid="24" grpId="0" animBg="1"/>
      <p:bldP spid="26" grpId="0" animBg="1"/>
      <p:bldP spid="28" grpId="0" animBg="1"/>
      <p:bldP spid="30" grpId="0" animBg="1"/>
      <p:bldP spid="32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E81BD22-F041-4643-2E57-645D07B4F719}"/>
              </a:ext>
            </a:extLst>
          </p:cNvPr>
          <p:cNvSpPr txBox="1"/>
          <p:nvPr/>
        </p:nvSpPr>
        <p:spPr>
          <a:xfrm>
            <a:off x="302557" y="336163"/>
            <a:ext cx="2063050" cy="1384995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lIns="91440" tIns="45720" rIns="91440" bIns="45720" anchor="t">
            <a:spAutoFit/>
          </a:bodyPr>
          <a:lstStyle/>
          <a:p>
            <a:pPr marL="9525">
              <a:spcBef>
                <a:spcPts val="1515"/>
              </a:spcBef>
            </a:pPr>
            <a:r>
              <a:rPr lang="en-GB" sz="2800" b="1" spc="-15">
                <a:solidFill>
                  <a:schemeClr val="bg1"/>
                </a:solidFill>
                <a:latin typeface="Calibri"/>
                <a:cs typeface="Calibri"/>
              </a:rPr>
              <a:t>The main section of your lesson </a:t>
            </a:r>
          </a:p>
        </p:txBody>
      </p:sp>
      <p:graphicFrame>
        <p:nvGraphicFramePr>
          <p:cNvPr id="17" name="Diagram 17">
            <a:extLst>
              <a:ext uri="{FF2B5EF4-FFF2-40B4-BE49-F238E27FC236}">
                <a16:creationId xmlns:a16="http://schemas.microsoft.com/office/drawing/2014/main" id="{C2BA78AE-0AF3-371C-4B48-0C4302E5077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7010081"/>
              </p:ext>
            </p:extLst>
          </p:nvPr>
        </p:nvGraphicFramePr>
        <p:xfrm>
          <a:off x="141989" y="159027"/>
          <a:ext cx="15076100" cy="65668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207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77A778E9-BF00-59D6-9061-A1235D6AF9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8"/>
          <a:stretch>
            <a:fillRect/>
          </a:stretch>
        </p:blipFill>
        <p:spPr>
          <a:xfrm>
            <a:off x="585237" y="1951487"/>
            <a:ext cx="1504256" cy="2109684"/>
          </a:xfrm>
        </p:spPr>
      </p:pic>
      <p:sp>
        <p:nvSpPr>
          <p:cNvPr id="6208" name="TextBox 6207">
            <a:extLst>
              <a:ext uri="{FF2B5EF4-FFF2-40B4-BE49-F238E27FC236}">
                <a16:creationId xmlns:a16="http://schemas.microsoft.com/office/drawing/2014/main" id="{0D9E6536-B9AA-0EDB-193E-309921D54671}"/>
              </a:ext>
            </a:extLst>
          </p:cNvPr>
          <p:cNvSpPr txBox="1"/>
          <p:nvPr/>
        </p:nvSpPr>
        <p:spPr>
          <a:xfrm>
            <a:off x="287337" y="4283786"/>
            <a:ext cx="2092545" cy="193899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dirty="0">
                <a:cs typeface="Calibri"/>
              </a:rPr>
              <a:t>You will plan collaboratively with your class mentor at the beginning.</a:t>
            </a:r>
          </a:p>
        </p:txBody>
      </p:sp>
    </p:spTree>
    <p:extLst>
      <p:ext uri="{BB962C8B-B14F-4D97-AF65-F5344CB8AC3E}">
        <p14:creationId xmlns:p14="http://schemas.microsoft.com/office/powerpoint/2010/main" val="321003189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/>
              <a:t>Darpariaeth</a:t>
            </a:r>
            <a:r>
              <a:rPr lang="en-GB" sz="3200" dirty="0"/>
              <a:t> wedi’i </a:t>
            </a:r>
            <a:r>
              <a:rPr lang="en-GB" sz="3200" dirty="0" err="1"/>
              <a:t>chyfoethogi</a:t>
            </a:r>
            <a:r>
              <a:rPr lang="en-GB" sz="3200" dirty="0"/>
              <a:t> </a:t>
            </a:r>
            <a:br>
              <a:rPr lang="en-GB" sz="3200" dirty="0"/>
            </a:br>
            <a:r>
              <a:rPr lang="en-GB" sz="3200" dirty="0"/>
              <a:t>Enhanced provision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068064" y="2051903"/>
            <a:ext cx="4173967" cy="3636511"/>
          </a:xfrm>
        </p:spPr>
        <p:txBody>
          <a:bodyPr>
            <a:normAutofit fontScale="77500" lnSpcReduction="20000"/>
          </a:bodyPr>
          <a:lstStyle/>
          <a:p>
            <a:pPr marL="457200" indent="-457200"/>
            <a:r>
              <a:rPr lang="en-GB" sz="3600" dirty="0"/>
              <a:t>Study the enhanced provision template example.</a:t>
            </a:r>
          </a:p>
          <a:p>
            <a:pPr marL="457200" indent="-457200"/>
            <a:r>
              <a:rPr lang="en-GB" sz="3600" dirty="0">
                <a:latin typeface="Calibri" panose="020F0502020204030204" pitchFamily="34" charset="0"/>
              </a:rPr>
              <a:t>Aim to understand how to populate the sections of the planning format.</a:t>
            </a:r>
          </a:p>
          <a:p>
            <a:pPr marL="457200" indent="-457200"/>
            <a:r>
              <a:rPr lang="en-GB" sz="3600" dirty="0">
                <a:latin typeface="Calibri" panose="020F0502020204030204" pitchFamily="34" charset="0"/>
              </a:rPr>
              <a:t>Share your group response/queries/ comments.</a:t>
            </a:r>
          </a:p>
          <a:p>
            <a:pPr marL="0" indent="0">
              <a:buNone/>
            </a:pPr>
            <a:endParaRPr lang="en-GB" sz="36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3131615" y="2051903"/>
            <a:ext cx="3936449" cy="3636511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/>
              <a:t>Astudiwch</a:t>
            </a:r>
            <a:r>
              <a:rPr lang="en-GB" dirty="0"/>
              <a:t> yr </a:t>
            </a:r>
            <a:r>
              <a:rPr lang="en-GB" dirty="0" err="1"/>
              <a:t>esiampl</a:t>
            </a:r>
            <a:r>
              <a:rPr lang="en-GB" dirty="0"/>
              <a:t> o </a:t>
            </a:r>
            <a:r>
              <a:rPr lang="en-GB" dirty="0" err="1"/>
              <a:t>dempled</a:t>
            </a:r>
            <a:r>
              <a:rPr lang="en-GB" dirty="0"/>
              <a:t> </a:t>
            </a:r>
            <a:r>
              <a:rPr lang="en-GB" dirty="0" err="1"/>
              <a:t>darpariaeth</a:t>
            </a:r>
            <a:r>
              <a:rPr lang="en-GB" dirty="0"/>
              <a:t> </a:t>
            </a:r>
            <a:r>
              <a:rPr lang="en-GB" dirty="0" err="1"/>
              <a:t>wedi’i</a:t>
            </a:r>
            <a:r>
              <a:rPr lang="en-GB" dirty="0"/>
              <a:t> </a:t>
            </a:r>
            <a:r>
              <a:rPr lang="en-GB" dirty="0" err="1"/>
              <a:t>chyfoethogi</a:t>
            </a:r>
            <a:r>
              <a:rPr lang="en-GB" dirty="0"/>
              <a:t>. </a:t>
            </a:r>
          </a:p>
          <a:p>
            <a:r>
              <a:rPr lang="en-GB" dirty="0" err="1"/>
              <a:t>Amcanwch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ddeall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lenwi</a:t>
            </a:r>
            <a:r>
              <a:rPr lang="en-GB" dirty="0"/>
              <a:t> </a:t>
            </a:r>
            <a:r>
              <a:rPr lang="en-GB" dirty="0" err="1"/>
              <a:t>adrannau’r</a:t>
            </a:r>
            <a:r>
              <a:rPr lang="en-GB" dirty="0"/>
              <a:t> </a:t>
            </a:r>
            <a:r>
              <a:rPr lang="en-GB" dirty="0" err="1"/>
              <a:t>fformat</a:t>
            </a:r>
            <a:r>
              <a:rPr lang="en-GB" dirty="0"/>
              <a:t> </a:t>
            </a:r>
            <a:r>
              <a:rPr lang="en-GB" dirty="0" err="1"/>
              <a:t>cynllunio</a:t>
            </a:r>
            <a:r>
              <a:rPr lang="en-GB" dirty="0"/>
              <a:t>.</a:t>
            </a:r>
          </a:p>
          <a:p>
            <a:r>
              <a:rPr lang="en-GB" dirty="0" err="1"/>
              <a:t>Rhannwch</a:t>
            </a:r>
            <a:r>
              <a:rPr lang="en-GB" dirty="0"/>
              <a:t> </a:t>
            </a:r>
            <a:r>
              <a:rPr lang="en-GB" dirty="0" err="1"/>
              <a:t>ymateb</a:t>
            </a:r>
            <a:r>
              <a:rPr lang="en-GB" dirty="0"/>
              <a:t>/ </a:t>
            </a:r>
            <a:r>
              <a:rPr lang="en-GB" dirty="0" err="1"/>
              <a:t>cwestiynau</a:t>
            </a:r>
            <a:r>
              <a:rPr lang="en-GB" dirty="0"/>
              <a:t>/</a:t>
            </a:r>
            <a:r>
              <a:rPr lang="en-GB" dirty="0" err="1"/>
              <a:t>sylwadau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grŵp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99473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0C3378-A464-3D38-74D1-47AD52B70F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8749" y="-140351"/>
            <a:ext cx="7956222" cy="1325563"/>
          </a:xfrm>
        </p:spPr>
        <p:txBody>
          <a:bodyPr/>
          <a:lstStyle/>
          <a:p>
            <a:r>
              <a:rPr lang="en-GB" dirty="0"/>
              <a:t>ENHANCED PROVISION TEMPLATE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A773BC5-23B9-40F6-40C1-CFEACB112B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04458" y="785577"/>
            <a:ext cx="8623569" cy="6212145"/>
          </a:xfrm>
        </p:spPr>
      </p:pic>
    </p:spTree>
    <p:extLst>
      <p:ext uri="{BB962C8B-B14F-4D97-AF65-F5344CB8AC3E}">
        <p14:creationId xmlns:p14="http://schemas.microsoft.com/office/powerpoint/2010/main" val="185129261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9418087-EAFC-CFB5-3BC8-6827057F718F}"/>
              </a:ext>
            </a:extLst>
          </p:cNvPr>
          <p:cNvSpPr txBox="1"/>
          <p:nvPr/>
        </p:nvSpPr>
        <p:spPr>
          <a:xfrm>
            <a:off x="0" y="-185715"/>
            <a:ext cx="12196194" cy="598134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6CF345D-AC42-DCF4-3EFD-2F6908192505}"/>
              </a:ext>
            </a:extLst>
          </p:cNvPr>
          <p:cNvSpPr txBox="1"/>
          <p:nvPr/>
        </p:nvSpPr>
        <p:spPr>
          <a:xfrm>
            <a:off x="493697" y="1007612"/>
            <a:ext cx="4505078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1"/>
            </a:solidFill>
            <a:prstDash val="solid"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Calibri"/>
                <a:cs typeface="Calibri"/>
              </a:rPr>
              <a:t>A chance to consolidate learning  made in Continuous provision areas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1A0C09E-F4FB-7363-A440-D883B20B34B1}"/>
              </a:ext>
            </a:extLst>
          </p:cNvPr>
          <p:cNvSpPr txBox="1">
            <a:spLocks/>
          </p:cNvSpPr>
          <p:nvPr/>
        </p:nvSpPr>
        <p:spPr>
          <a:xfrm>
            <a:off x="-280094" y="49697"/>
            <a:ext cx="6522106" cy="57233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50000"/>
              </a:lnSpc>
              <a:spcBef>
                <a:spcPct val="0"/>
              </a:spcBef>
              <a:buNone/>
              <a:defRPr sz="6000" b="1" kern="120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sng" strike="noStrike" kern="1200" cap="none" spc="0" normalizeH="0" baseline="0" noProof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"/>
                <a:ea typeface="+mj-ea"/>
                <a:cs typeface="Arial"/>
              </a:rPr>
              <a:t>Benefits of Enhanced Provision</a:t>
            </a:r>
            <a:endParaRPr kumimoji="0" lang="en-US" sz="2800" b="1" i="0" u="sng" strike="noStrike" kern="1200" cap="none" spc="0" normalizeH="0" baseline="0" noProof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EEC685-249C-3150-257B-C5294942E63F}"/>
              </a:ext>
            </a:extLst>
          </p:cNvPr>
          <p:cNvSpPr txBox="1"/>
          <p:nvPr/>
        </p:nvSpPr>
        <p:spPr>
          <a:xfrm>
            <a:off x="507582" y="1912672"/>
            <a:ext cx="4505079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1"/>
            </a:solidFill>
            <a:prstDash val="solid"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Calibri"/>
                <a:cs typeface="Calibri"/>
              </a:rPr>
              <a:t>Versatility to cater for students’ interests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A513092-FC13-AFAA-05C2-71FDA53EE4AA}"/>
              </a:ext>
            </a:extLst>
          </p:cNvPr>
          <p:cNvSpPr txBox="1"/>
          <p:nvPr/>
        </p:nvSpPr>
        <p:spPr>
          <a:xfrm>
            <a:off x="507582" y="2570993"/>
            <a:ext cx="4505080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1"/>
            </a:solidFill>
            <a:prstDash val="solid"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Calibri"/>
                <a:cs typeface="Calibri"/>
              </a:rPr>
              <a:t>Ability to differentiate tasks based on ability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40B998A-4B30-898A-E4B0-305EFF20684A}"/>
              </a:ext>
            </a:extLst>
          </p:cNvPr>
          <p:cNvSpPr txBox="1"/>
          <p:nvPr/>
        </p:nvSpPr>
        <p:spPr>
          <a:xfrm>
            <a:off x="507582" y="3199054"/>
            <a:ext cx="4505078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1"/>
            </a:solidFill>
            <a:prstDash val="solid"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Calibri"/>
                <a:cs typeface="Calibri"/>
              </a:rPr>
              <a:t>Opportunity to introduce new ideas without having to teach them formally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C770269-9AEE-8FDD-EF5D-4C5DD1610DD1}"/>
              </a:ext>
            </a:extLst>
          </p:cNvPr>
          <p:cNvSpPr txBox="1"/>
          <p:nvPr/>
        </p:nvSpPr>
        <p:spPr>
          <a:xfrm>
            <a:off x="507582" y="4112879"/>
            <a:ext cx="4505077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1"/>
            </a:solidFill>
            <a:prstDash val="solid"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Calibri"/>
                <a:cs typeface="Calibri"/>
              </a:rPr>
              <a:t>A fantastic way for children to take risks and experiment with no fear of negative feedback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8FCE66A-62F6-1AB9-5795-BC3520AE761A}"/>
              </a:ext>
            </a:extLst>
          </p:cNvPr>
          <p:cNvSpPr txBox="1"/>
          <p:nvPr/>
        </p:nvSpPr>
        <p:spPr>
          <a:xfrm>
            <a:off x="493699" y="5027155"/>
            <a:ext cx="4505076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1"/>
            </a:solidFill>
            <a:prstDash val="solid"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Calibri"/>
                <a:cs typeface="Calibri"/>
              </a:rPr>
              <a:t>A great way for children to re-visit some of their learning skills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096E703-DDC3-81EC-F148-B95ED2756319}"/>
              </a:ext>
            </a:extLst>
          </p:cNvPr>
          <p:cNvGrpSpPr/>
          <p:nvPr/>
        </p:nvGrpSpPr>
        <p:grpSpPr>
          <a:xfrm>
            <a:off x="5012663" y="876651"/>
            <a:ext cx="6685638" cy="4247317"/>
            <a:chOff x="5012663" y="876651"/>
            <a:chExt cx="6685638" cy="4247317"/>
          </a:xfrm>
        </p:grpSpPr>
        <p:cxnSp>
          <p:nvCxnSpPr>
            <p:cNvPr id="11" name="Straight Arrow Connector 10">
              <a:extLst>
                <a:ext uri="{FF2B5EF4-FFF2-40B4-BE49-F238E27FC236}">
                  <a16:creationId xmlns:a16="http://schemas.microsoft.com/office/drawing/2014/main" id="{E5B8459F-863C-7C83-BE48-8ABF80C949ED}"/>
                </a:ext>
              </a:extLst>
            </p:cNvPr>
            <p:cNvCxnSpPr>
              <a:cxnSpLocks/>
            </p:cNvCxnSpPr>
            <p:nvPr/>
          </p:nvCxnSpPr>
          <p:spPr>
            <a:xfrm>
              <a:off x="5012663" y="3053172"/>
              <a:ext cx="1439832" cy="0"/>
            </a:xfrm>
            <a:prstGeom prst="straightConnector1">
              <a:avLst/>
            </a:prstGeom>
            <a:ln w="57150">
              <a:solidFill>
                <a:schemeClr val="accent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B241DA9-1273-E773-33BC-65EF76B827C1}"/>
                </a:ext>
              </a:extLst>
            </p:cNvPr>
            <p:cNvSpPr/>
            <p:nvPr/>
          </p:nvSpPr>
          <p:spPr>
            <a:xfrm>
              <a:off x="6369843" y="876651"/>
              <a:ext cx="5328458" cy="4247317"/>
            </a:xfrm>
            <a:prstGeom prst="rect">
              <a:avLst/>
            </a:prstGeom>
            <a:noFill/>
          </p:spPr>
          <p:txBody>
            <a:bodyPr wrap="square" lIns="91440" tIns="45720" rIns="91440" bIns="4572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5400" b="1" i="0" u="none" strike="noStrike" kern="1200" cap="none" spc="0" normalizeH="0" baseline="0" noProof="0">
                  <a:ln w="12700">
                    <a:solidFill>
                      <a:srgbClr val="4472C4"/>
                    </a:solidFill>
                    <a:prstDash val="solid"/>
                  </a:ln>
                  <a:pattFill prst="pct50">
                    <a:fgClr>
                      <a:srgbClr val="4472C4"/>
                    </a:fgClr>
                    <a:bgClr>
                      <a:srgbClr val="4472C4">
                        <a:lumMod val="20000"/>
                        <a:lumOff val="80000"/>
                      </a:srgbClr>
                    </a:bgClr>
                  </a:pattFill>
                  <a:effectLst>
                    <a:outerShdw dist="38100" dir="2640000" algn="bl" rotWithShape="0">
                      <a:srgbClr val="4472C4"/>
                    </a:outerShdw>
                  </a:effectLst>
                  <a:uLnTx/>
                  <a:uFillTx/>
                  <a:latin typeface="Calibri" panose="020F0502020204030204"/>
                  <a:ea typeface="+mn-ea"/>
                  <a:cs typeface="+mn-cs"/>
                </a:rPr>
                <a:t>What areas of enhanced provision could you include in the classroom?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007800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2" grpId="0" animBg="1"/>
      <p:bldP spid="6" grpId="0" animBg="1"/>
      <p:bldP spid="8" grpId="0" animBg="1"/>
      <p:bldP spid="9" grpId="0" animBg="1"/>
      <p:bldP spid="12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65A7654A-7622-FB76-7D57-5DD29D071726}"/>
              </a:ext>
            </a:extLst>
          </p:cNvPr>
          <p:cNvSpPr txBox="1"/>
          <p:nvPr/>
        </p:nvSpPr>
        <p:spPr>
          <a:xfrm>
            <a:off x="-1016" y="-1941"/>
            <a:ext cx="12214495" cy="5738904"/>
          </a:xfrm>
          <a:prstGeom prst="rect">
            <a:avLst/>
          </a:prstGeom>
          <a:solidFill>
            <a:srgbClr val="DCF6F7"/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7C8149E2-CF23-3B6C-B059-E7E4AAD0E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9" y="11837"/>
            <a:ext cx="12215092" cy="837266"/>
          </a:xfrm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sz="3300">
                <a:solidFill>
                  <a:srgbClr val="00B050"/>
                </a:solidFill>
                <a:latin typeface="Calibri Light"/>
                <a:ea typeface="Calibri Light"/>
                <a:cs typeface="Calibri Light"/>
              </a:rPr>
              <a:t>             OneDrive </a:t>
            </a:r>
            <a:endParaRPr lang="en-US"/>
          </a:p>
        </p:txBody>
      </p:sp>
      <p:pic>
        <p:nvPicPr>
          <p:cNvPr id="5" name="Picture 6" descr="A picture containing clipart&#10;&#10;Description automatically generated">
            <a:extLst>
              <a:ext uri="{FF2B5EF4-FFF2-40B4-BE49-F238E27FC236}">
                <a16:creationId xmlns:a16="http://schemas.microsoft.com/office/drawing/2014/main" id="{28A076CF-5922-15DB-E686-21A551BEEB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5330" y="459678"/>
            <a:ext cx="2743200" cy="1545336"/>
          </a:xfrm>
          <a:prstGeom prst="rect">
            <a:avLst/>
          </a:prstGeom>
        </p:spPr>
      </p:pic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664BF887-0646-ECB4-5A47-366A5B1B229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66351" y="2653372"/>
            <a:ext cx="4863522" cy="303212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4" name="Picture 13" descr="A white text on a black background&#10;&#10;Description automatically generated">
            <a:extLst>
              <a:ext uri="{FF2B5EF4-FFF2-40B4-BE49-F238E27FC236}">
                <a16:creationId xmlns:a16="http://schemas.microsoft.com/office/drawing/2014/main" id="{09DE98E7-6AAA-9AEF-64A2-66B111BF3B1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3435" y="1010321"/>
            <a:ext cx="6804211" cy="4568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616151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65A7654A-7622-FB76-7D57-5DD29D071726}"/>
              </a:ext>
            </a:extLst>
          </p:cNvPr>
          <p:cNvSpPr txBox="1"/>
          <p:nvPr/>
        </p:nvSpPr>
        <p:spPr>
          <a:xfrm>
            <a:off x="-1016" y="-1941"/>
            <a:ext cx="12214495" cy="5738904"/>
          </a:xfrm>
          <a:prstGeom prst="rect">
            <a:avLst/>
          </a:prstGeom>
          <a:solidFill>
            <a:srgbClr val="DCF6F7"/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7C8149E2-CF23-3B6C-B059-E7E4AAD0E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9" y="11837"/>
            <a:ext cx="12215092" cy="837266"/>
          </a:xfrm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sz="3300">
                <a:solidFill>
                  <a:srgbClr val="00B050"/>
                </a:solidFill>
                <a:latin typeface="Calibri Light"/>
                <a:ea typeface="Calibri Light"/>
                <a:cs typeface="Calibri Light"/>
              </a:rPr>
              <a:t>             OneDrive </a:t>
            </a:r>
            <a:endParaRPr lang="en-US"/>
          </a:p>
        </p:txBody>
      </p:sp>
      <p:pic>
        <p:nvPicPr>
          <p:cNvPr id="5" name="Picture 6" descr="A picture containing clipart&#10;&#10;Description automatically generated">
            <a:extLst>
              <a:ext uri="{FF2B5EF4-FFF2-40B4-BE49-F238E27FC236}">
                <a16:creationId xmlns:a16="http://schemas.microsoft.com/office/drawing/2014/main" id="{28A076CF-5922-15DB-E686-21A551BEEB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48756" y="90425"/>
            <a:ext cx="1190446" cy="67550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8C84E90-E59A-3F70-1B66-D4BBE4AF10E3}"/>
              </a:ext>
            </a:extLst>
          </p:cNvPr>
          <p:cNvSpPr txBox="1"/>
          <p:nvPr/>
        </p:nvSpPr>
        <p:spPr>
          <a:xfrm>
            <a:off x="6424952" y="5377086"/>
            <a:ext cx="5426137" cy="126188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rgbClr val="FF0000"/>
            </a:solidFill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ACTION: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 </a:t>
            </a: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Share your OneDrive on </a:t>
            </a:r>
            <a:r>
              <a:rPr kumimoji="0" lang="en-GB" sz="2400" b="0" i="0" u="none" strike="noStrike" kern="1200" cap="none" spc="0" normalizeH="0" baseline="0" noProof="0" err="1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Sharepoint</a:t>
            </a:r>
            <a:r>
              <a:rPr kumimoji="0" lang="en-GB" sz="2400" b="0" i="0" u="none" strike="noStrike" kern="1200" cap="none" spc="0" normalizeH="0" baseline="0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 – give them editing rights.</a:t>
            </a:r>
          </a:p>
        </p:txBody>
      </p:sp>
      <p:pic>
        <p:nvPicPr>
          <p:cNvPr id="8" name="Picture 8" descr="Graphical user interface, application, PowerPoint&#10;&#10;Description automatically generated">
            <a:extLst>
              <a:ext uri="{FF2B5EF4-FFF2-40B4-BE49-F238E27FC236}">
                <a16:creationId xmlns:a16="http://schemas.microsoft.com/office/drawing/2014/main" id="{B93E2683-7FB9-0797-236F-0D814F5F90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1237" y="1306006"/>
            <a:ext cx="5859045" cy="374142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F5428D8-6599-4FB4-A89B-A3BCAD45D74A}"/>
              </a:ext>
            </a:extLst>
          </p:cNvPr>
          <p:cNvSpPr txBox="1"/>
          <p:nvPr/>
        </p:nvSpPr>
        <p:spPr>
          <a:xfrm>
            <a:off x="293010" y="3903406"/>
            <a:ext cx="5188911" cy="273921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rgbClr val="FF0000"/>
            </a:solidFill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ACTION: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 </a:t>
            </a: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Download all the documents you need from Moodle into your OneDrive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Your work should be easy to find and monitor.</a:t>
            </a:r>
          </a:p>
        </p:txBody>
      </p:sp>
      <p:pic>
        <p:nvPicPr>
          <p:cNvPr id="11" name="Picture 10" descr="A blue and white rectangular sign with text&#10;&#10;Description automatically generated">
            <a:extLst>
              <a:ext uri="{FF2B5EF4-FFF2-40B4-BE49-F238E27FC236}">
                <a16:creationId xmlns:a16="http://schemas.microsoft.com/office/drawing/2014/main" id="{09BEC1DE-FF26-E262-AC49-2F07014D85F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52269" y="1101669"/>
            <a:ext cx="3267973" cy="261307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D41B73C-A440-0B71-1AF3-36E4A5873201}"/>
              </a:ext>
            </a:extLst>
          </p:cNvPr>
          <p:cNvSpPr txBox="1"/>
          <p:nvPr/>
        </p:nvSpPr>
        <p:spPr>
          <a:xfrm>
            <a:off x="1958196" y="2759015"/>
            <a:ext cx="1945257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Moodle</a:t>
            </a:r>
          </a:p>
        </p:txBody>
      </p:sp>
    </p:spTree>
    <p:extLst>
      <p:ext uri="{BB962C8B-B14F-4D97-AF65-F5344CB8AC3E}">
        <p14:creationId xmlns:p14="http://schemas.microsoft.com/office/powerpoint/2010/main" val="106863707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Blwch Testun 7">
            <a:extLst>
              <a:ext uri="{FF2B5EF4-FFF2-40B4-BE49-F238E27FC236}">
                <a16:creationId xmlns:a16="http://schemas.microsoft.com/office/drawing/2014/main" id="{28B6967E-2606-4A9F-86CE-3723CCBF2114}"/>
              </a:ext>
            </a:extLst>
          </p:cNvPr>
          <p:cNvSpPr txBox="1"/>
          <p:nvPr/>
        </p:nvSpPr>
        <p:spPr>
          <a:xfrm>
            <a:off x="450666" y="17487"/>
            <a:ext cx="6097136" cy="107721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How to share your OneDrive/PLP </a:t>
            </a:r>
            <a:endParaRPr kumimoji="0" lang="en-GB" sz="3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lt"/>
              <a:cs typeface="Calibri" panose="020F0502020204030204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1" i="0" u="none" strike="noStrike" kern="1200" cap="none" spc="0" normalizeH="0" baseline="0" noProof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alibri" panose="020F0502020204030204"/>
              <a:ea typeface="+mn-lt"/>
              <a:cs typeface="Calibri" panose="020F0502020204030204"/>
            </a:endParaRPr>
          </a:p>
        </p:txBody>
      </p:sp>
      <p:pic>
        <p:nvPicPr>
          <p:cNvPr id="2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609AC225-0E23-431F-D100-B70184F062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776" y="448559"/>
            <a:ext cx="11024558" cy="5513493"/>
          </a:xfrm>
          <a:prstGeom prst="rect">
            <a:avLst/>
          </a:prstGeom>
        </p:spPr>
      </p:pic>
      <p:pic>
        <p:nvPicPr>
          <p:cNvPr id="1026" name="Picture 2" descr="PLP">
            <a:extLst>
              <a:ext uri="{FF2B5EF4-FFF2-40B4-BE49-F238E27FC236}">
                <a16:creationId xmlns:a16="http://schemas.microsoft.com/office/drawing/2014/main" id="{0CC7DBBC-7330-4A07-95BA-C174248B4F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33402" y="213625"/>
            <a:ext cx="1606176" cy="1606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252877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Blwch Testun 7">
            <a:extLst>
              <a:ext uri="{FF2B5EF4-FFF2-40B4-BE49-F238E27FC236}">
                <a16:creationId xmlns:a16="http://schemas.microsoft.com/office/drawing/2014/main" id="{28B6967E-2606-4A9F-86CE-3723CCBF2114}"/>
              </a:ext>
            </a:extLst>
          </p:cNvPr>
          <p:cNvSpPr txBox="1"/>
          <p:nvPr/>
        </p:nvSpPr>
        <p:spPr>
          <a:xfrm>
            <a:off x="450666" y="17487"/>
            <a:ext cx="6097136" cy="107721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How to share your OneDrive/PLP</a:t>
            </a:r>
            <a:endParaRPr kumimoji="0" lang="en-GB" sz="3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lt"/>
              <a:cs typeface="Calibri" panose="020F0502020204030204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1" i="0" u="none" strike="noStrike" kern="1200" cap="none" spc="0" normalizeH="0" baseline="0" noProof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alibri" panose="020F0502020204030204"/>
              <a:ea typeface="+mn-lt"/>
              <a:cs typeface="Calibri" panose="020F0502020204030204"/>
            </a:endParaRPr>
          </a:p>
        </p:txBody>
      </p:sp>
      <p:pic>
        <p:nvPicPr>
          <p:cNvPr id="1026" name="Picture 2" descr="PLP">
            <a:extLst>
              <a:ext uri="{FF2B5EF4-FFF2-40B4-BE49-F238E27FC236}">
                <a16:creationId xmlns:a16="http://schemas.microsoft.com/office/drawing/2014/main" id="{0CC7DBBC-7330-4A07-95BA-C174248B4F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33402" y="213625"/>
            <a:ext cx="1606176" cy="1606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7D6890A3-3024-8DBA-1B87-3248810FD8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3721" y="559815"/>
            <a:ext cx="9601200" cy="5508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3777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Blwch Testun 7">
            <a:extLst>
              <a:ext uri="{FF2B5EF4-FFF2-40B4-BE49-F238E27FC236}">
                <a16:creationId xmlns:a16="http://schemas.microsoft.com/office/drawing/2014/main" id="{28B6967E-2606-4A9F-86CE-3723CCBF2114}"/>
              </a:ext>
            </a:extLst>
          </p:cNvPr>
          <p:cNvSpPr txBox="1"/>
          <p:nvPr/>
        </p:nvSpPr>
        <p:spPr>
          <a:xfrm>
            <a:off x="450666" y="17487"/>
            <a:ext cx="6097136" cy="107721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How to share your OneDrive/PLP</a:t>
            </a:r>
            <a:endParaRPr kumimoji="0" lang="en-GB" sz="3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lt"/>
              <a:cs typeface="Calibri" panose="020F0502020204030204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1" i="0" u="none" strike="noStrike" kern="1200" cap="none" spc="0" normalizeH="0" baseline="0" noProof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alibri" panose="020F0502020204030204"/>
              <a:ea typeface="+mn-lt"/>
              <a:cs typeface="Calibri" panose="020F0502020204030204"/>
            </a:endParaRPr>
          </a:p>
        </p:txBody>
      </p:sp>
      <p:pic>
        <p:nvPicPr>
          <p:cNvPr id="4" name="Picture 3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4141502E-D8D2-F32E-6106-ECD359AAA8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551" y="622519"/>
            <a:ext cx="11139577" cy="5440434"/>
          </a:xfrm>
          <a:prstGeom prst="rect">
            <a:avLst/>
          </a:prstGeom>
        </p:spPr>
      </p:pic>
      <p:pic>
        <p:nvPicPr>
          <p:cNvPr id="1026" name="Picture 2" descr="PLP">
            <a:extLst>
              <a:ext uri="{FF2B5EF4-FFF2-40B4-BE49-F238E27FC236}">
                <a16:creationId xmlns:a16="http://schemas.microsoft.com/office/drawing/2014/main" id="{0CC7DBBC-7330-4A07-95BA-C174248B4F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33402" y="213625"/>
            <a:ext cx="1606176" cy="1606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800481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>
            <a:extLst>
              <a:ext uri="{FF2B5EF4-FFF2-40B4-BE49-F238E27FC236}">
                <a16:creationId xmlns:a16="http://schemas.microsoft.com/office/drawing/2014/main" id="{1A154762-065F-DF82-A374-ED9B500093D3}"/>
              </a:ext>
            </a:extLst>
          </p:cNvPr>
          <p:cNvSpPr txBox="1"/>
          <p:nvPr/>
        </p:nvSpPr>
        <p:spPr>
          <a:xfrm>
            <a:off x="-1016" y="-1941"/>
            <a:ext cx="12207307" cy="6867526"/>
          </a:xfrm>
          <a:prstGeom prst="rect">
            <a:avLst/>
          </a:prstGeom>
          <a:solidFill>
            <a:srgbClr val="DCF6F7"/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14EF5A02-A997-A5D2-F325-C24024B6E249}"/>
              </a:ext>
            </a:extLst>
          </p:cNvPr>
          <p:cNvGraphicFramePr>
            <a:graphicFrameLocks noGrp="1"/>
          </p:cNvGraphicFramePr>
          <p:nvPr/>
        </p:nvGraphicFramePr>
        <p:xfrm>
          <a:off x="157643" y="184706"/>
          <a:ext cx="11937132" cy="651651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15929">
                  <a:extLst>
                    <a:ext uri="{9D8B030D-6E8A-4147-A177-3AD203B41FA5}">
                      <a16:colId xmlns:a16="http://schemas.microsoft.com/office/drawing/2014/main" val="621760227"/>
                    </a:ext>
                  </a:extLst>
                </a:gridCol>
                <a:gridCol w="2940917">
                  <a:extLst>
                    <a:ext uri="{9D8B030D-6E8A-4147-A177-3AD203B41FA5}">
                      <a16:colId xmlns:a16="http://schemas.microsoft.com/office/drawing/2014/main" val="1344862699"/>
                    </a:ext>
                  </a:extLst>
                </a:gridCol>
                <a:gridCol w="3198047">
                  <a:extLst>
                    <a:ext uri="{9D8B030D-6E8A-4147-A177-3AD203B41FA5}">
                      <a16:colId xmlns:a16="http://schemas.microsoft.com/office/drawing/2014/main" val="2434314399"/>
                    </a:ext>
                  </a:extLst>
                </a:gridCol>
                <a:gridCol w="3082239">
                  <a:extLst>
                    <a:ext uri="{9D8B030D-6E8A-4147-A177-3AD203B41FA5}">
                      <a16:colId xmlns:a16="http://schemas.microsoft.com/office/drawing/2014/main" val="2974115396"/>
                    </a:ext>
                  </a:extLst>
                </a:gridCol>
              </a:tblGrid>
              <a:tr h="553126">
                <a:tc>
                  <a:txBody>
                    <a:bodyPr/>
                    <a:lstStyle/>
                    <a:p>
                      <a:pPr algn="ctr"/>
                      <a:r>
                        <a:rPr lang="en-US" sz="2000" b="1"/>
                        <a:t>Moodle</a:t>
                      </a:r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/>
                        <a:t>OneDrive </a:t>
                      </a:r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solidFill>
                      <a:srgbClr val="70B7F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err="1"/>
                        <a:t>Sharepoint</a:t>
                      </a:r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T w="57150">
                      <a:solidFill>
                        <a:schemeClr val="tx1"/>
                      </a:solidFill>
                    </a:lnT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err="1"/>
                        <a:t>Pebblepad</a:t>
                      </a:r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38100">
                      <a:solidFill>
                        <a:schemeClr val="tx1"/>
                      </a:solidFill>
                    </a:lnR>
                    <a:lnT w="38100">
                      <a:solidFill>
                        <a:schemeClr val="tx1"/>
                      </a:solidFill>
                    </a:lnT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9700132"/>
                  </a:ext>
                </a:extLst>
              </a:tr>
              <a:tr h="985256">
                <a:tc>
                  <a:txBody>
                    <a:bodyPr/>
                    <a:lstStyle/>
                    <a:p>
                      <a:r>
                        <a:rPr lang="en-US"/>
                        <a:t>UWTSD learning platform used for blended learning and distance learning.</a:t>
                      </a:r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Cloud storage service that lets you store your personal files in one place.</a:t>
                      </a:r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solidFill>
                      <a:srgbClr val="70B7FA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Calibri"/>
                        </a:rPr>
                        <a:t>Web-based platform that helps teams collaborate, share, and manage documents and data.</a:t>
                      </a:r>
                      <a:endParaRPr lang="en-US" sz="1800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Electronic portfolio system designed to support students in their personal development.</a:t>
                      </a:r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38100">
                      <a:solidFill>
                        <a:schemeClr val="tx1"/>
                      </a:solidFill>
                    </a:ln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88483040"/>
                  </a:ext>
                </a:extLst>
              </a:tr>
              <a:tr h="2748347"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/>
                        <a:t>Access module powerpoints. 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/>
                        <a:t>Access important documents.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/>
                        <a:t>Upload your completed assignments to Turnitin.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/>
                        <a:t>Receive important notifications and messages from tutors.</a:t>
                      </a:r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/>
                        <a:t>Create your own personal files, for example lesson planning.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/>
                        <a:t>Share your PTE file with Mentors to monitor progress.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/>
                        <a:t>Save important policies, documents and guidance booklets.</a:t>
                      </a:r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solidFill>
                      <a:srgbClr val="70B7FA"/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Calibri"/>
                        </a:rPr>
                        <a:t>Save your OneDrive and PLP links here for Mentors.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Calibri"/>
                        </a:rPr>
                        <a:t>Access your Placement Reports, Observed Lesson Reports and Contingency documents.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Calibri"/>
                        </a:rPr>
                        <a:t>Mentors can download all Guidance documents and report templates.</a:t>
                      </a:r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/>
                        <a:t>Access your Professional Learning Passport (PLP)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/>
                        <a:t>Complete your Professional Experience Template (PETs)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/>
                        <a:t>Upload your evidence.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/>
                        <a:t>Complete your PTE attendance.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/>
                        <a:t>Complete your Weekly Reflection templates.</a:t>
                      </a:r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38100">
                      <a:solidFill>
                        <a:schemeClr val="tx1"/>
                      </a:solidFill>
                    </a:ln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7606426"/>
                  </a:ext>
                </a:extLst>
              </a:tr>
              <a:tr h="2229786"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US"/>
                        <a:t>Access: 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US" err="1"/>
                        <a:t>MyDayUWTSD</a:t>
                      </a:r>
                      <a:r>
                        <a:rPr lang="en-US"/>
                        <a:t> – Hwb</a:t>
                      </a:r>
                    </a:p>
                    <a:p>
                      <a:pPr marL="0" lvl="0" indent="0">
                        <a:buNone/>
                      </a:pPr>
                      <a:endParaRPr lang="en-US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B w="57150">
                      <a:solidFill>
                        <a:schemeClr val="tx1"/>
                      </a:solidFill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US"/>
                        <a:t>Access: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US" err="1"/>
                        <a:t>MyDayUWTSD</a:t>
                      </a:r>
                      <a:r>
                        <a:rPr lang="en-US"/>
                        <a:t> – Hwb </a:t>
                      </a:r>
                    </a:p>
                    <a:p>
                      <a:pPr marL="0" lvl="0" indent="0">
                        <a:buNone/>
                      </a:pPr>
                      <a:endParaRPr lang="en-US"/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B w="57150">
                      <a:solidFill>
                        <a:schemeClr val="tx1"/>
                      </a:solidFill>
                    </a:lnB>
                    <a:solidFill>
                      <a:srgbClr val="70B7FA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Calibri"/>
                        </a:rPr>
                        <a:t>Access: 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Calibri"/>
                        </a:rPr>
                        <a:t>Moodle Network Tile</a:t>
                      </a:r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57150">
                      <a:solidFill>
                        <a:schemeClr val="tx1"/>
                      </a:solidFill>
                    </a:lnR>
                    <a:lnB w="57150">
                      <a:solidFill>
                        <a:schemeClr val="tx1"/>
                      </a:solidFill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US"/>
                        <a:t>Access: 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US"/>
                        <a:t>EWC sends your personal login details by email.</a:t>
                      </a:r>
                    </a:p>
                  </a:txBody>
                  <a:tcPr>
                    <a:lnL w="57150">
                      <a:solidFill>
                        <a:schemeClr val="tx1"/>
                      </a:solidFill>
                    </a:lnL>
                    <a:lnR w="38100">
                      <a:solidFill>
                        <a:schemeClr val="tx1"/>
                      </a:solidFill>
                    </a:lnR>
                    <a:lnB w="38100">
                      <a:solidFill>
                        <a:schemeClr val="tx1"/>
                      </a:solidFill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8347228"/>
                  </a:ext>
                </a:extLst>
              </a:tr>
            </a:tbl>
          </a:graphicData>
        </a:graphic>
      </p:graphicFrame>
      <p:pic>
        <p:nvPicPr>
          <p:cNvPr id="13" name="Picture 6" descr="A picture containing clipart&#10;&#10;Description automatically generated">
            <a:extLst>
              <a:ext uri="{FF2B5EF4-FFF2-40B4-BE49-F238E27FC236}">
                <a16:creationId xmlns:a16="http://schemas.microsoft.com/office/drawing/2014/main" id="{BCFBA60F-65B2-0D6B-758B-AD87A3150E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4430" y="278769"/>
            <a:ext cx="580846" cy="334849"/>
          </a:xfrm>
          <a:prstGeom prst="rect">
            <a:avLst/>
          </a:prstGeom>
        </p:spPr>
      </p:pic>
      <p:pic>
        <p:nvPicPr>
          <p:cNvPr id="14" name="Picture 13" descr="A blue and white logo with a hat and a blue background&#10;&#10;Description automatically generated">
            <a:extLst>
              <a:ext uri="{FF2B5EF4-FFF2-40B4-BE49-F238E27FC236}">
                <a16:creationId xmlns:a16="http://schemas.microsoft.com/office/drawing/2014/main" id="{D38B94F1-AD50-CC4F-5D4E-2444D87ADD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97148" y="253180"/>
            <a:ext cx="564777" cy="390112"/>
          </a:xfrm>
          <a:prstGeom prst="rect">
            <a:avLst/>
          </a:prstGeom>
        </p:spPr>
      </p:pic>
      <p:pic>
        <p:nvPicPr>
          <p:cNvPr id="15" name="Picture 14" descr="A logo with a white letter&#10;&#10;Description automatically generated">
            <a:extLst>
              <a:ext uri="{FF2B5EF4-FFF2-40B4-BE49-F238E27FC236}">
                <a16:creationId xmlns:a16="http://schemas.microsoft.com/office/drawing/2014/main" id="{A89D0A18-7C3C-7D13-E607-BBC9D291EA2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07999" y="254168"/>
            <a:ext cx="497849" cy="451059"/>
          </a:xfrm>
          <a:prstGeom prst="rect">
            <a:avLst/>
          </a:prstGeom>
        </p:spPr>
      </p:pic>
      <p:pic>
        <p:nvPicPr>
          <p:cNvPr id="16" name="Picture 15" descr="A logo with four colors&#10;&#10;Description automatically generated">
            <a:extLst>
              <a:ext uri="{FF2B5EF4-FFF2-40B4-BE49-F238E27FC236}">
                <a16:creationId xmlns:a16="http://schemas.microsoft.com/office/drawing/2014/main" id="{A911B16C-7F87-7A40-E390-B7790C38820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302062" y="234002"/>
            <a:ext cx="449293" cy="430244"/>
          </a:xfrm>
          <a:prstGeom prst="rect">
            <a:avLst/>
          </a:prstGeom>
        </p:spPr>
      </p:pic>
      <p:pic>
        <p:nvPicPr>
          <p:cNvPr id="18" name="Picture 17" descr="A screenshot of a computer&#10;&#10;Description automatically generated">
            <a:extLst>
              <a:ext uri="{FF2B5EF4-FFF2-40B4-BE49-F238E27FC236}">
                <a16:creationId xmlns:a16="http://schemas.microsoft.com/office/drawing/2014/main" id="{1784F3E2-FCC4-1142-7858-C44659AEC68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268" y="5192631"/>
            <a:ext cx="1988388" cy="1224459"/>
          </a:xfrm>
          <a:prstGeom prst="rect">
            <a:avLst/>
          </a:prstGeom>
        </p:spPr>
      </p:pic>
      <p:pic>
        <p:nvPicPr>
          <p:cNvPr id="20" name="Picture 19" descr="A screenshot of a computer&#10;&#10;Description automatically generated">
            <a:extLst>
              <a:ext uri="{FF2B5EF4-FFF2-40B4-BE49-F238E27FC236}">
                <a16:creationId xmlns:a16="http://schemas.microsoft.com/office/drawing/2014/main" id="{7DCB1D53-1927-7464-FB74-AC2C9BE17DF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43532" y="5178252"/>
            <a:ext cx="2038710" cy="1253215"/>
          </a:xfrm>
          <a:prstGeom prst="rect">
            <a:avLst/>
          </a:prstGeom>
        </p:spPr>
      </p:pic>
      <p:pic>
        <p:nvPicPr>
          <p:cNvPr id="21" name="Picture 20" descr="A screenshot of a computer&#10;&#10;Description automatically generated">
            <a:extLst>
              <a:ext uri="{FF2B5EF4-FFF2-40B4-BE49-F238E27FC236}">
                <a16:creationId xmlns:a16="http://schemas.microsoft.com/office/drawing/2014/main" id="{2001CD6E-F19E-572C-9A4E-51F1F4E237B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8721" y="5164669"/>
            <a:ext cx="2053087" cy="1330699"/>
          </a:xfrm>
          <a:prstGeom prst="rect">
            <a:avLst/>
          </a:prstGeom>
        </p:spPr>
      </p:pic>
      <p:pic>
        <p:nvPicPr>
          <p:cNvPr id="22" name="Picture 21" descr="A screenshot of a computer&#10;&#10;Description automatically generated">
            <a:extLst>
              <a:ext uri="{FF2B5EF4-FFF2-40B4-BE49-F238E27FC236}">
                <a16:creationId xmlns:a16="http://schemas.microsoft.com/office/drawing/2014/main" id="{34FE1DAE-FD0C-0E7C-594C-4D90AA4C8D1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533626" y="5398444"/>
            <a:ext cx="1858993" cy="1100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685849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6F813-2152-B5B1-2D75-AA777F36E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51718" y="4732952"/>
            <a:ext cx="5306541" cy="1347974"/>
          </a:xfrm>
        </p:spPr>
        <p:txBody>
          <a:bodyPr>
            <a:noAutofit/>
          </a:bodyPr>
          <a:lstStyle/>
          <a:p>
            <a:r>
              <a:rPr lang="en-US" sz="5400" dirty="0">
                <a:ea typeface="+mj-lt"/>
                <a:cs typeface="+mj-lt"/>
              </a:rPr>
              <a:t>Amser </a:t>
            </a:r>
            <a:r>
              <a:rPr lang="en-US" sz="5400" dirty="0" err="1">
                <a:ea typeface="+mj-lt"/>
                <a:cs typeface="+mj-lt"/>
              </a:rPr>
              <a:t>ar</a:t>
            </a:r>
            <a:r>
              <a:rPr lang="en-US" sz="5400" dirty="0">
                <a:ea typeface="+mj-lt"/>
                <a:cs typeface="+mj-lt"/>
              </a:rPr>
              <a:t> </a:t>
            </a:r>
            <a:r>
              <a:rPr lang="en-US" sz="5400" dirty="0" err="1">
                <a:ea typeface="+mj-lt"/>
                <a:cs typeface="+mj-lt"/>
              </a:rPr>
              <a:t>gyfer</a:t>
            </a:r>
            <a:r>
              <a:rPr lang="en-US" sz="5400" dirty="0">
                <a:ea typeface="+mj-lt"/>
                <a:cs typeface="+mj-lt"/>
              </a:rPr>
              <a:t> </a:t>
            </a:r>
            <a:r>
              <a:rPr lang="en-US" sz="5400" dirty="0" err="1">
                <a:ea typeface="+mj-lt"/>
                <a:cs typeface="+mj-lt"/>
              </a:rPr>
              <a:t>cwestiynau</a:t>
            </a:r>
            <a:br>
              <a:rPr lang="en-US" dirty="0"/>
            </a:br>
            <a:br>
              <a:rPr lang="en-US" sz="5400" dirty="0"/>
            </a:br>
            <a:r>
              <a:rPr lang="en-US" sz="5400" dirty="0"/>
              <a:t>Time for questions</a:t>
            </a:r>
            <a:br>
              <a:rPr lang="en-US" sz="5400" dirty="0"/>
            </a:br>
            <a:br>
              <a:rPr lang="en-US" sz="5400" dirty="0"/>
            </a:br>
            <a:br>
              <a:rPr lang="en-US" sz="5400" dirty="0"/>
            </a:br>
            <a:endParaRPr lang="en-US" sz="5400" dirty="0"/>
          </a:p>
        </p:txBody>
      </p:sp>
      <p:pic>
        <p:nvPicPr>
          <p:cNvPr id="4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43B773CC-509E-3769-9614-087153EDBA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178484" y="503646"/>
            <a:ext cx="3495226" cy="4903293"/>
          </a:xfrm>
        </p:spPr>
      </p:pic>
    </p:spTree>
    <p:extLst>
      <p:ext uri="{BB962C8B-B14F-4D97-AF65-F5344CB8AC3E}">
        <p14:creationId xmlns:p14="http://schemas.microsoft.com/office/powerpoint/2010/main" val="224343849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269" y="231519"/>
            <a:ext cx="3191415" cy="1143000"/>
          </a:xfrm>
          <a:ln>
            <a:noFill/>
          </a:ln>
        </p:spPr>
        <p:txBody>
          <a:bodyPr/>
          <a:lstStyle/>
          <a:p>
            <a:pPr algn="ctr"/>
            <a:r>
              <a:rPr lang="en-GB" b="1" dirty="0"/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9CFD5C-3386-2774-A9E4-6B03D6391F36}"/>
              </a:ext>
            </a:extLst>
          </p:cNvPr>
          <p:cNvSpPr txBox="1"/>
          <p:nvPr/>
        </p:nvSpPr>
        <p:spPr>
          <a:xfrm>
            <a:off x="4429205" y="925596"/>
            <a:ext cx="7665057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Arthur, &amp; </a:t>
            </a:r>
            <a:r>
              <a:rPr lang="en-GB" b="0" i="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Cremin</a:t>
            </a:r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, T. (Eds.). (2014). </a:t>
            </a:r>
            <a:r>
              <a:rPr lang="en-GB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Learning to teach in the primary school</a:t>
            </a:r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 (Third edition.). Routledge/Taylor &amp; Francis Group.</a:t>
            </a:r>
          </a:p>
          <a:p>
            <a:r>
              <a:rPr lang="en-GB" dirty="0">
                <a:hlinkClick r:id="rId3"/>
              </a:rPr>
              <a:t>foundation-phase-framework.pdf (gov.wales)</a:t>
            </a:r>
            <a:endParaRPr lang="en-GB" dirty="0"/>
          </a:p>
          <a:p>
            <a:r>
              <a:rPr lang="en-GB" sz="1800" dirty="0">
                <a:hlinkClick r:id="rId4"/>
              </a:rPr>
              <a:t>fframwaith-y-cyfnod-sylfaen.pdf (gov.wales)</a:t>
            </a:r>
            <a:endParaRPr lang="en-GB" sz="1800" dirty="0"/>
          </a:p>
          <a:p>
            <a:r>
              <a:rPr lang="en-GB" sz="1800" dirty="0" err="1">
                <a:hlinkClick r:id="rId5"/>
              </a:rPr>
              <a:t>Trefniadau</a:t>
            </a:r>
            <a:r>
              <a:rPr lang="en-GB" sz="1800" dirty="0">
                <a:hlinkClick r:id="rId5"/>
              </a:rPr>
              <a:t> </a:t>
            </a:r>
            <a:r>
              <a:rPr lang="en-GB" sz="1800" dirty="0" err="1">
                <a:hlinkClick r:id="rId5"/>
              </a:rPr>
              <a:t>asesu</a:t>
            </a:r>
            <a:r>
              <a:rPr lang="en-GB" sz="1800" dirty="0">
                <a:hlinkClick r:id="rId5"/>
              </a:rPr>
              <a:t> ar gyfer </a:t>
            </a:r>
            <a:r>
              <a:rPr lang="en-GB" sz="1800" dirty="0" err="1">
                <a:hlinkClick r:id="rId5"/>
              </a:rPr>
              <a:t>lleoliadau</a:t>
            </a:r>
            <a:r>
              <a:rPr lang="en-GB" sz="1800" dirty="0">
                <a:hlinkClick r:id="rId5"/>
              </a:rPr>
              <a:t> </a:t>
            </a:r>
            <a:r>
              <a:rPr lang="en-GB" sz="1800" dirty="0" err="1">
                <a:hlinkClick r:id="rId5"/>
              </a:rPr>
              <a:t>meithrin</a:t>
            </a:r>
            <a:r>
              <a:rPr lang="en-GB" sz="1800" dirty="0">
                <a:hlinkClick r:id="rId5"/>
              </a:rPr>
              <a:t> a </a:t>
            </a:r>
            <a:r>
              <a:rPr lang="en-GB" sz="1800" dirty="0" err="1">
                <a:hlinkClick r:id="rId5"/>
              </a:rPr>
              <a:t>ariennir</a:t>
            </a:r>
            <a:r>
              <a:rPr lang="en-GB" sz="1800" dirty="0">
                <a:hlinkClick r:id="rId5"/>
              </a:rPr>
              <a:t> </a:t>
            </a:r>
            <a:r>
              <a:rPr lang="en-GB" sz="1800" dirty="0" err="1">
                <a:hlinkClick r:id="rId5"/>
              </a:rPr>
              <a:t>nas</a:t>
            </a:r>
            <a:r>
              <a:rPr lang="en-GB" sz="1800" dirty="0">
                <a:hlinkClick r:id="rId5"/>
              </a:rPr>
              <a:t> </a:t>
            </a:r>
            <a:r>
              <a:rPr lang="en-GB" sz="1800" dirty="0" err="1">
                <a:hlinkClick r:id="rId5"/>
              </a:rPr>
              <a:t>cynhelir</a:t>
            </a:r>
            <a:r>
              <a:rPr lang="en-GB" sz="1800" dirty="0">
                <a:hlinkClick r:id="rId5"/>
              </a:rPr>
              <a:t> (gov.wales)</a:t>
            </a:r>
            <a:endParaRPr lang="en-GB" dirty="0"/>
          </a:p>
          <a:p>
            <a:r>
              <a:rPr lang="en-GB" sz="1800" dirty="0">
                <a:solidFill>
                  <a:srgbClr val="0070C0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Assessment arrangements for funded non-maintained nursery settings (gov.wales)</a:t>
            </a:r>
            <a:endParaRPr lang="en-GB" dirty="0"/>
          </a:p>
          <a:p>
            <a:endParaRPr lang="en-GB" b="0" i="0" dirty="0">
              <a:solidFill>
                <a:srgbClr val="3A3A3A"/>
              </a:solidFill>
              <a:effectLst/>
              <a:latin typeface="Source Sans Pro" panose="020B0503030403020204" pitchFamily="34" charset="0"/>
            </a:endParaRPr>
          </a:p>
          <a:p>
            <a:endParaRPr lang="en-GB" b="0" i="0" dirty="0">
              <a:solidFill>
                <a:srgbClr val="3A3A3A"/>
              </a:solidFill>
              <a:effectLst/>
              <a:latin typeface="Source Sans Pro" panose="020B0503030403020204" pitchFamily="34" charset="0"/>
            </a:endParaRPr>
          </a:p>
          <a:p>
            <a:r>
              <a:rPr lang="en-GB" dirty="0">
                <a:hlinkClick r:id="rId7"/>
              </a:rPr>
              <a:t>Teacher-led vs student-led lesson activities – David </a:t>
            </a:r>
            <a:r>
              <a:rPr lang="en-GB" dirty="0" err="1">
                <a:hlinkClick r:id="rId7"/>
              </a:rPr>
              <a:t>Didau</a:t>
            </a:r>
            <a:r>
              <a:rPr lang="en-GB" dirty="0">
                <a:hlinkClick r:id="rId7"/>
              </a:rPr>
              <a:t> (learningspy.co.uk)</a:t>
            </a:r>
            <a:endParaRPr lang="en-GB" dirty="0"/>
          </a:p>
          <a:p>
            <a:r>
              <a:rPr lang="en-US" b="1" dirty="0">
                <a:ea typeface="+mn-lt"/>
                <a:cs typeface="+mn-lt"/>
                <a:hlinkClick r:id="rId8"/>
              </a:rPr>
              <a:t>Curriculum for Wales - Hwb (gov.wales)</a:t>
            </a:r>
            <a:endParaRPr lang="en-US" b="1" dirty="0">
              <a:ea typeface="+mn-lt"/>
              <a:cs typeface="+mn-lt"/>
            </a:endParaRPr>
          </a:p>
          <a:p>
            <a:r>
              <a:rPr lang="en-US" b="1" dirty="0">
                <a:ea typeface="+mn-lt"/>
                <a:cs typeface="+mn-lt"/>
                <a:hlinkClick r:id="rId9"/>
              </a:rPr>
              <a:t>Literacy Framework (gov.wales)</a:t>
            </a:r>
            <a:endParaRPr lang="en-US" b="1" dirty="0">
              <a:ea typeface="+mn-lt"/>
              <a:cs typeface="+mn-lt"/>
            </a:endParaRPr>
          </a:p>
          <a:p>
            <a:r>
              <a:rPr lang="en-US" b="1" dirty="0">
                <a:ea typeface="+mn-lt"/>
                <a:cs typeface="+mn-lt"/>
                <a:hlinkClick r:id="rId10"/>
              </a:rPr>
              <a:t>Numeracy Framework (gov.wales)</a:t>
            </a:r>
            <a:endParaRPr lang="en-US" b="1" dirty="0">
              <a:ea typeface="+mn-lt"/>
              <a:cs typeface="+mn-lt"/>
            </a:endParaRPr>
          </a:p>
          <a:p>
            <a:r>
              <a:rPr lang="en-US" b="1" dirty="0">
                <a:ea typeface="+mn-lt"/>
                <a:cs typeface="+mn-lt"/>
                <a:hlinkClick r:id="rId11"/>
              </a:rPr>
              <a:t>Digital Competence Framework (gov.wales)</a:t>
            </a:r>
            <a:endParaRPr lang="en-US" b="1" dirty="0">
              <a:ea typeface="+mn-lt"/>
              <a:cs typeface="+mn-lt"/>
            </a:endParaRPr>
          </a:p>
          <a:p>
            <a:r>
              <a:rPr lang="en-US" b="1" dirty="0">
                <a:ea typeface="+mn-lt"/>
                <a:cs typeface="+mn-lt"/>
                <a:hlinkClick r:id="rId12"/>
              </a:rPr>
              <a:t>Professional Standards (gov.wales)</a:t>
            </a:r>
            <a:endParaRPr lang="en-GB" dirty="0">
              <a:ea typeface="+mn-lt"/>
              <a:cs typeface="+mn-lt"/>
            </a:endParaRPr>
          </a:p>
          <a:p>
            <a:r>
              <a:rPr lang="en-GB" dirty="0">
                <a:latin typeface="Quire Sans"/>
                <a:cs typeface="Calibri"/>
              </a:rPr>
              <a:t>Welsh Government (2019) </a:t>
            </a:r>
            <a:r>
              <a:rPr lang="en-GB" i="1" dirty="0">
                <a:latin typeface="Quire Sans"/>
                <a:cs typeface="Calibri"/>
              </a:rPr>
              <a:t>Professional Standards for Teaching and Leadership</a:t>
            </a:r>
            <a:r>
              <a:rPr lang="en-GB" dirty="0">
                <a:latin typeface="Quire Sans"/>
                <a:cs typeface="Calibri"/>
              </a:rPr>
              <a:t>. </a:t>
            </a:r>
            <a:r>
              <a:rPr lang="en-GB" b="1" dirty="0">
                <a:latin typeface="Quire Sans"/>
                <a:cs typeface="Calibri"/>
              </a:rPr>
              <a:t>Moodle.</a:t>
            </a:r>
            <a:r>
              <a:rPr lang="en-GB" dirty="0">
                <a:latin typeface="Quire Sans"/>
                <a:cs typeface="Calibri"/>
              </a:rPr>
              <a:t> </a:t>
            </a:r>
            <a:endParaRPr lang="en-US" dirty="0">
              <a:latin typeface="Quire Sans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ea typeface="+mn-lt"/>
              <a:cs typeface="+mn-lt"/>
            </a:endParaRPr>
          </a:p>
          <a:p>
            <a:endParaRPr lang="en-GB" dirty="0">
              <a:solidFill>
                <a:srgbClr val="3A3A3A"/>
              </a:solidFill>
              <a:latin typeface="Source Sans Pro" panose="020B0503030403020204" pitchFamily="34" charset="0"/>
            </a:endParaRPr>
          </a:p>
          <a:p>
            <a:endParaRPr lang="en-GB" dirty="0">
              <a:solidFill>
                <a:srgbClr val="3A3A3A"/>
              </a:solidFill>
              <a:latin typeface="Source Sans Pro" panose="020B0503030403020204" pitchFamily="34" charset="0"/>
            </a:endParaRPr>
          </a:p>
          <a:p>
            <a:endParaRPr lang="en-GB" dirty="0">
              <a:solidFill>
                <a:srgbClr val="3A3A3A"/>
              </a:solidFill>
              <a:latin typeface="Source Sans Pro" panose="020B0503030403020204" pitchFamily="34" charset="0"/>
            </a:endParaRPr>
          </a:p>
          <a:p>
            <a:endParaRPr lang="en-GB" dirty="0"/>
          </a:p>
        </p:txBody>
      </p:sp>
      <p:pic>
        <p:nvPicPr>
          <p:cNvPr id="7" name="Picture 6" descr="A row of colorful books&#10;&#10;Description automatically generated">
            <a:extLst>
              <a:ext uri="{FF2B5EF4-FFF2-40B4-BE49-F238E27FC236}">
                <a16:creationId xmlns:a16="http://schemas.microsoft.com/office/drawing/2014/main" id="{B79A2ABE-3879-DB96-2326-28B176AA8EBE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3246596" y="4545659"/>
            <a:ext cx="8731475" cy="317307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0C9F0AE-52C7-ACAF-E1C9-DD462029F525}"/>
              </a:ext>
            </a:extLst>
          </p:cNvPr>
          <p:cNvSpPr txBox="1"/>
          <p:nvPr/>
        </p:nvSpPr>
        <p:spPr>
          <a:xfrm>
            <a:off x="4429205" y="2882347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>
                <a:hlinkClick r:id="rId15"/>
              </a:rPr>
              <a:t>Cwricwlwm</a:t>
            </a:r>
            <a:r>
              <a:rPr lang="en-GB" dirty="0">
                <a:hlinkClick r:id="rId15"/>
              </a:rPr>
              <a:t> i </a:t>
            </a:r>
            <a:r>
              <a:rPr lang="en-GB" dirty="0" err="1">
                <a:hlinkClick r:id="rId15"/>
              </a:rPr>
              <a:t>Gymru</a:t>
            </a:r>
            <a:r>
              <a:rPr lang="en-GB" dirty="0">
                <a:hlinkClick r:id="rId15"/>
              </a:rPr>
              <a:t> - Hwb (gov.wales)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486473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Links to QTS Standards"/>
          <p:cNvSpPr txBox="1">
            <a:spLocks noGrp="1"/>
          </p:cNvSpPr>
          <p:nvPr>
            <p:ph type="title"/>
          </p:nvPr>
        </p:nvSpPr>
        <p:spPr>
          <a:xfrm>
            <a:off x="3852936" y="721393"/>
            <a:ext cx="7886700" cy="1325563"/>
          </a:xfrm>
          <a:prstGeom prst="rect">
            <a:avLst/>
          </a:prstGeom>
        </p:spPr>
        <p:txBody>
          <a:bodyPr/>
          <a:lstStyle>
            <a:lvl1pPr>
              <a:defRPr sz="5000"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r>
              <a:rPr dirty="0"/>
              <a:t>Links to QTS Standards </a:t>
            </a:r>
          </a:p>
        </p:txBody>
      </p:sp>
      <p:sp>
        <p:nvSpPr>
          <p:cNvPr id="207" name="Pedagogy - Advancing Learning"/>
          <p:cNvSpPr txBox="1"/>
          <p:nvPr/>
        </p:nvSpPr>
        <p:spPr>
          <a:xfrm>
            <a:off x="3943292" y="1955549"/>
            <a:ext cx="7795104" cy="559769"/>
          </a:xfrm>
          <a:prstGeom prst="rect">
            <a:avLst/>
          </a:prstGeom>
          <a:solidFill>
            <a:schemeClr val="accent1">
              <a:lumOff val="24117"/>
            </a:schemeClr>
          </a:solidFill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34289" rIns="34289">
            <a:spAutoFit/>
          </a:bodyPr>
          <a:lstStyle>
            <a:lvl1pPr marL="601578" indent="-601578" algn="ctr">
              <a:lnSpc>
                <a:spcPct val="90000"/>
              </a:lnSpc>
              <a:buSzPct val="100000"/>
              <a:buChar char="•"/>
              <a:defRPr sz="4500"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r>
              <a:rPr sz="3375"/>
              <a:t>Pedagogy - Advancing Learning</a:t>
            </a:r>
          </a:p>
        </p:txBody>
      </p:sp>
      <p:graphicFrame>
        <p:nvGraphicFramePr>
          <p:cNvPr id="208" name="Table"/>
          <p:cNvGraphicFramePr/>
          <p:nvPr>
            <p:extLst>
              <p:ext uri="{D42A27DB-BD31-4B8C-83A1-F6EECF244321}">
                <p14:modId xmlns:p14="http://schemas.microsoft.com/office/powerpoint/2010/main" val="1783271545"/>
              </p:ext>
            </p:extLst>
          </p:nvPr>
        </p:nvGraphicFramePr>
        <p:xfrm>
          <a:off x="3943293" y="2850581"/>
          <a:ext cx="2455367" cy="2738534"/>
        </p:xfrm>
        <a:graphic>
          <a:graphicData uri="http://schemas.openxmlformats.org/drawingml/2006/table">
            <a:tbl>
              <a:tblPr bandRow="1"/>
              <a:tblGrid>
                <a:gridCol w="245536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738534">
                <a:tc>
                  <a:txBody>
                    <a:bodyPr/>
                    <a:lstStyle/>
                    <a:p>
                      <a:pPr algn="ctr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2500">
                          <a:uFill>
                            <a:solidFill>
                              <a:srgbClr val="000000"/>
                            </a:solidFill>
                          </a:uFill>
                        </a:defRPr>
                      </a:pPr>
                      <a:r>
                        <a:rPr sz="1900" dirty="0"/>
                        <a:t>Real life, authentic contexts </a:t>
                      </a:r>
                    </a:p>
                  </a:txBody>
                  <a:tcPr marL="38100" marR="38100" marT="38100" marB="38100" anchor="ctr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AECB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209" name="Table"/>
          <p:cNvGraphicFramePr/>
          <p:nvPr>
            <p:extLst>
              <p:ext uri="{D42A27DB-BD31-4B8C-83A1-F6EECF244321}">
                <p14:modId xmlns:p14="http://schemas.microsoft.com/office/powerpoint/2010/main" val="3538258831"/>
              </p:ext>
            </p:extLst>
          </p:nvPr>
        </p:nvGraphicFramePr>
        <p:xfrm>
          <a:off x="6670364" y="2879788"/>
          <a:ext cx="5196634" cy="2743296"/>
        </p:xfrm>
        <a:graphic>
          <a:graphicData uri="http://schemas.openxmlformats.org/drawingml/2006/table">
            <a:tbl>
              <a:tblPr bandRow="1"/>
              <a:tblGrid>
                <a:gridCol w="519663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743296">
                <a:tc>
                  <a:txBody>
                    <a:bodyPr/>
                    <a:lstStyle/>
                    <a:p>
                      <a:pPr indent="139700" algn="l" defTabSz="457200">
                        <a:lnSpc>
                          <a:spcPct val="107916"/>
                        </a:lnSpc>
                        <a:spcBef>
                          <a:spcPts val="800"/>
                        </a:spcBef>
                        <a:defRPr sz="2500">
                          <a:uFill>
                            <a:solidFill>
                              <a:srgbClr val="000000"/>
                            </a:solidFill>
                          </a:uFill>
                        </a:defRPr>
                      </a:pPr>
                      <a:r>
                        <a:rPr sz="1900" dirty="0"/>
                        <a:t>The teacher demonstrates an understanding of the use of real life, authentic contexts for learning being provided as a natural part of</a:t>
                      </a:r>
                      <a:br>
                        <a:rPr sz="1900" dirty="0"/>
                      </a:br>
                      <a:r>
                        <a:rPr sz="1900" dirty="0"/>
                        <a:t>the learning experience. This extends the learner’s cultural, linguistic,</a:t>
                      </a:r>
                      <a:r>
                        <a:rPr lang="en-GB" sz="1900" dirty="0"/>
                        <a:t> </a:t>
                      </a:r>
                      <a:r>
                        <a:rPr sz="1900" dirty="0"/>
                        <a:t>religious and socio-economic experience and illustrates applications</a:t>
                      </a:r>
                      <a:br>
                        <a:rPr sz="1900" dirty="0"/>
                      </a:br>
                      <a:r>
                        <a:rPr sz="1900" dirty="0"/>
                        <a:t>of concepts and abstracts in practice.</a:t>
                      </a:r>
                    </a:p>
                  </a:txBody>
                  <a:tcPr marL="38100" marR="38100" marT="38100" marB="38100" anchor="ctr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C3D2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2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4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5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6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8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Logo Presentation" id="{3786E2A2-8CD0-CD45-BACB-61CCBBDBA153}" vid="{C142E749-FD66-214B-A4D5-3B05EFD035A6}"/>
    </a:ext>
  </a:extLst>
</a:theme>
</file>

<file path=ppt/theme/theme18.xml><?xml version="1.0" encoding="utf-8"?>
<a:theme xmlns:a="http://schemas.openxmlformats.org/drawingml/2006/main" name="1_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hrofa_Powerpoint_2021mod" id="{9E4920CA-16C7-4333-ABA8-9AD2737C5A7B}" vid="{AB3D51F7-4C39-4F65-8837-90B1A8F64722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9" ma:contentTypeDescription="Create a new document." ma:contentTypeScope="" ma:versionID="e19cb442c17a8ed7500c7c0e729ab9e5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baa092df4bcbb8cdb0b52ad70a04b8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Teams_Channel_Section_Location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TaxCatchAll xmlns="8ee9550b-f5f4-4dde-bce5-39f4ba45c2f1" xsi:nil="true"/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E12F446-9D41-4550-8AA8-BF0EF23201C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0EDD0EC-C1BD-41A2-ABCB-96065693B41B}">
  <ds:schemaRefs>
    <ds:schemaRef ds:uri="8ee9550b-f5f4-4dde-bce5-39f4ba45c2f1"/>
    <ds:schemaRef ds:uri="92c24619-d6d5-42cf-b618-23d930ad9f20"/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4096</TotalTime>
  <Words>3100</Words>
  <Application>Microsoft Office PowerPoint</Application>
  <PresentationFormat>Widescreen</PresentationFormat>
  <Paragraphs>420</Paragraphs>
  <Slides>38</Slides>
  <Notes>22</Notes>
  <HiddenSlides>0</HiddenSlides>
  <MMClips>0</MMClips>
  <ScaleCrop>false</ScaleCrop>
  <HeadingPairs>
    <vt:vector size="4" baseType="variant">
      <vt:variant>
        <vt:lpstr>Theme</vt:lpstr>
      </vt:variant>
      <vt:variant>
        <vt:i4>19</vt:i4>
      </vt:variant>
      <vt:variant>
        <vt:lpstr>Slide Titles</vt:lpstr>
      </vt:variant>
      <vt:variant>
        <vt:i4>38</vt:i4>
      </vt:variant>
    </vt:vector>
  </HeadingPairs>
  <TitlesOfParts>
    <vt:vector size="57" baseType="lpstr"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3</vt:lpstr>
      <vt:lpstr>2_UWTSD 200_Subtitle 3</vt:lpstr>
      <vt:lpstr>4_UWTSD 200_Subtitle 3</vt:lpstr>
      <vt:lpstr>5_UWTSD 200_Subtitle 3</vt:lpstr>
      <vt:lpstr>6_UWTSD 200_Subtitle 3</vt:lpstr>
      <vt:lpstr>8_UWTSD 200_Subtitle 3</vt:lpstr>
      <vt:lpstr>UWTSD 200_Text 1</vt:lpstr>
      <vt:lpstr>UWTSD 200_Text 3</vt:lpstr>
      <vt:lpstr>UWTSD 200_Text 5</vt:lpstr>
      <vt:lpstr>UWTSD Logo Variations with Image Behind</vt:lpstr>
      <vt:lpstr>Text 1</vt:lpstr>
      <vt:lpstr>1_UWTSD 200_Text 1</vt:lpstr>
      <vt:lpstr>Custom Design</vt:lpstr>
      <vt:lpstr>PowerPoint Presentation</vt:lpstr>
      <vt:lpstr>            Aims for the session</vt:lpstr>
      <vt:lpstr>Cynnwys y sesiwn Session content</vt:lpstr>
      <vt:lpstr>Pam ydym ni'n cynllunio?                                               Why do we plan?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Amcanion Dysgu Clir  Clear Learning Intentions</vt:lpstr>
      <vt:lpstr>PowerPoint Presentation</vt:lpstr>
      <vt:lpstr>PowerPoint Presentation</vt:lpstr>
      <vt:lpstr>Planning in action</vt:lpstr>
      <vt:lpstr>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Darpariaeth wedi’i chyfoethogi  Enhanced provision</vt:lpstr>
      <vt:lpstr>ENHANCED PROVISION TEMPLATE</vt:lpstr>
      <vt:lpstr>PowerPoint Presentation</vt:lpstr>
      <vt:lpstr>             OneDrive </vt:lpstr>
      <vt:lpstr>             OneDrive </vt:lpstr>
      <vt:lpstr>PowerPoint Presentation</vt:lpstr>
      <vt:lpstr>PowerPoint Presentation</vt:lpstr>
      <vt:lpstr>PowerPoint Presentation</vt:lpstr>
      <vt:lpstr>PowerPoint Presentation</vt:lpstr>
      <vt:lpstr>Amser ar gyfer cwestiynau  Time for questions   </vt:lpstr>
      <vt:lpstr>References</vt:lpstr>
      <vt:lpstr>Links to QTS Standards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Roberta Tucker</cp:lastModifiedBy>
  <cp:revision>40</cp:revision>
  <dcterms:created xsi:type="dcterms:W3CDTF">2021-03-09T15:35:42Z</dcterms:created>
  <dcterms:modified xsi:type="dcterms:W3CDTF">2024-01-10T10:10:05Z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