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Lst>
  <p:notesMasterIdLst>
    <p:notesMasterId r:id="rId24"/>
  </p:notesMasterIdLst>
  <p:sldIdLst>
    <p:sldId id="342" r:id="rId2"/>
    <p:sldId id="481" r:id="rId3"/>
    <p:sldId id="421" r:id="rId4"/>
    <p:sldId id="482" r:id="rId5"/>
    <p:sldId id="487" r:id="rId6"/>
    <p:sldId id="483" r:id="rId7"/>
    <p:sldId id="496" r:id="rId8"/>
    <p:sldId id="409" r:id="rId9"/>
    <p:sldId id="408" r:id="rId10"/>
    <p:sldId id="354" r:id="rId11"/>
    <p:sldId id="486" r:id="rId12"/>
    <p:sldId id="441" r:id="rId13"/>
    <p:sldId id="489" r:id="rId14"/>
    <p:sldId id="490" r:id="rId15"/>
    <p:sldId id="491" r:id="rId16"/>
    <p:sldId id="416" r:id="rId17"/>
    <p:sldId id="442" r:id="rId18"/>
    <p:sldId id="417" r:id="rId19"/>
    <p:sldId id="485" r:id="rId20"/>
    <p:sldId id="433" r:id="rId21"/>
    <p:sldId id="373" r:id="rId22"/>
    <p:sldId id="363" r:id="rId2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82217" autoAdjust="0"/>
  </p:normalViewPr>
  <p:slideViewPr>
    <p:cSldViewPr snapToGrid="0">
      <p:cViewPr varScale="1">
        <p:scale>
          <a:sx n="104" d="100"/>
          <a:sy n="104" d="100"/>
        </p:scale>
        <p:origin x="180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483598-E19B-4528-94CA-FD9CB073F4AF}" type="datetimeFigureOut">
              <a:rPr lang="en-GB" smtClean="0"/>
              <a:t>16/02/2024</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147724D-926C-431E-8EFA-03FCC795E6D6}" type="slidenum">
              <a:rPr lang="en-GB" smtClean="0"/>
              <a:t>‹#›</a:t>
            </a:fld>
            <a:endParaRPr lang="en-GB"/>
          </a:p>
        </p:txBody>
      </p:sp>
    </p:spTree>
    <p:extLst>
      <p:ext uri="{BB962C8B-B14F-4D97-AF65-F5344CB8AC3E}">
        <p14:creationId xmlns:p14="http://schemas.microsoft.com/office/powerpoint/2010/main" val="16224007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22165820-782E-D596-59A2-F870F90932BF}"/>
              </a:ext>
            </a:extLst>
          </p:cNvPr>
          <p:cNvSpPr>
            <a:spLocks noGrp="1" noRot="1" noChangeAspect="1" noChangeArrowheads="1" noTextEdit="1"/>
          </p:cNvSpPr>
          <p:nvPr>
            <p:ph type="sldImg"/>
          </p:nvPr>
        </p:nvSpPr>
        <p:spPr>
          <a:ln/>
        </p:spPr>
      </p:sp>
      <p:sp>
        <p:nvSpPr>
          <p:cNvPr id="10243" name="Notes Placeholder 2">
            <a:extLst>
              <a:ext uri="{FF2B5EF4-FFF2-40B4-BE49-F238E27FC236}">
                <a16:creationId xmlns:a16="http://schemas.microsoft.com/office/drawing/2014/main" id="{7D77E2EF-E95A-8EA5-A528-56494B53E8AB}"/>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r>
              <a:rPr lang="en-US" altLang="en-US" b="0" dirty="0">
                <a:cs typeface="Arial" panose="020B0604020202020204" pitchFamily="34" charset="0"/>
              </a:rPr>
              <a:t>The lecturer can ask students to take turn writing key words on the board, read their notes, give examples, show their homework, or do case studies.</a:t>
            </a:r>
          </a:p>
          <a:p>
            <a:pPr eaLnBrk="1" hangingPunct="1"/>
            <a:endParaRPr lang="en-US" altLang="en-US" b="0" dirty="0">
              <a:cs typeface="Arial" panose="020B0604020202020204" pitchFamily="34" charset="0"/>
            </a:endParaRPr>
          </a:p>
          <a:p>
            <a:pPr eaLnBrk="1" hangingPunct="1"/>
            <a:r>
              <a:rPr lang="en-GB" altLang="en-US" sz="1200" b="0" dirty="0">
                <a:cs typeface="Arial" panose="020B0604020202020204" pitchFamily="34" charset="0"/>
              </a:rPr>
              <a:t>Can link the student’s answer to the content of this week – what organisational structure would best fit this company?</a:t>
            </a:r>
            <a:endParaRPr lang="en-US" altLang="en-US" b="0" dirty="0">
              <a:cs typeface="Arial" panose="020B0604020202020204" pitchFamily="34" charset="0"/>
            </a:endParaRPr>
          </a:p>
        </p:txBody>
      </p:sp>
      <p:sp>
        <p:nvSpPr>
          <p:cNvPr id="10244" name="Slide Number Placeholder 3">
            <a:extLst>
              <a:ext uri="{FF2B5EF4-FFF2-40B4-BE49-F238E27FC236}">
                <a16:creationId xmlns:a16="http://schemas.microsoft.com/office/drawing/2014/main" id="{EB7454CA-DC16-6E88-C270-1A8729F64238}"/>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fld id="{7A9DFB14-8B2A-4B2B-BBF8-413465CE1E97}" type="slidenum">
              <a:rPr lang="en-GB" altLang="en-US" smtClean="0">
                <a:latin typeface="Verdana" panose="020B0604030504040204" pitchFamily="34" charset="0"/>
              </a:rPr>
              <a:pPr/>
              <a:t>2</a:t>
            </a:fld>
            <a:endParaRPr lang="en-GB" altLang="en-US" dirty="0">
              <a:latin typeface="Verdana" panose="020B0604030504040204" pitchFamily="34" charset="0"/>
            </a:endParaRPr>
          </a:p>
        </p:txBody>
      </p:sp>
    </p:spTree>
    <p:extLst>
      <p:ext uri="{BB962C8B-B14F-4D97-AF65-F5344CB8AC3E}">
        <p14:creationId xmlns:p14="http://schemas.microsoft.com/office/powerpoint/2010/main" val="388149129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Robbins and Coulter (2021), chapter 14.</a:t>
            </a:r>
          </a:p>
        </p:txBody>
      </p:sp>
      <p:sp>
        <p:nvSpPr>
          <p:cNvPr id="4" name="Slide Number Placeholder 3"/>
          <p:cNvSpPr>
            <a:spLocks noGrp="1"/>
          </p:cNvSpPr>
          <p:nvPr>
            <p:ph type="sldNum" sz="quarter" idx="5"/>
          </p:nvPr>
        </p:nvSpPr>
        <p:spPr/>
        <p:txBody>
          <a:bodyPr/>
          <a:lstStyle/>
          <a:p>
            <a:fld id="{7147724D-926C-431E-8EFA-03FCC795E6D6}" type="slidenum">
              <a:rPr lang="en-GB" smtClean="0"/>
              <a:t>3</a:t>
            </a:fld>
            <a:endParaRPr lang="en-GB"/>
          </a:p>
        </p:txBody>
      </p:sp>
    </p:spTree>
    <p:extLst>
      <p:ext uri="{BB962C8B-B14F-4D97-AF65-F5344CB8AC3E}">
        <p14:creationId xmlns:p14="http://schemas.microsoft.com/office/powerpoint/2010/main" val="25173703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b="1" dirty="0">
                <a:cs typeface="Arial" charset="0"/>
              </a:rPr>
              <a:t>Communication </a:t>
            </a:r>
            <a:r>
              <a:rPr lang="en-US" dirty="0">
                <a:cs typeface="Arial" charset="0"/>
              </a:rPr>
              <a:t>is the transfer and understanding of meaning. Note the emphasis on the </a:t>
            </a:r>
            <a:r>
              <a:rPr lang="en-US" i="1" dirty="0">
                <a:cs typeface="Arial" charset="0"/>
              </a:rPr>
              <a:t>transfer </a:t>
            </a:r>
            <a:r>
              <a:rPr lang="en-US" dirty="0">
                <a:cs typeface="Arial" charset="0"/>
              </a:rPr>
              <a:t>of meaning: If information or ideas have not been conveyed, communication hasn’t taken place. The speaker who isn’t heard or the writer whose materials aren’t read hasn’t communicated. More importantly, however, communication involves the </a:t>
            </a:r>
            <a:r>
              <a:rPr lang="en-US" i="1" dirty="0">
                <a:cs typeface="Arial" charset="0"/>
              </a:rPr>
              <a:t>understanding </a:t>
            </a:r>
            <a:r>
              <a:rPr lang="en-US" dirty="0">
                <a:cs typeface="Arial" charset="0"/>
              </a:rPr>
              <a:t>of meaning.</a:t>
            </a:r>
          </a:p>
          <a:p>
            <a:pPr eaLnBrk="1" hangingPunct="1"/>
            <a:endParaRPr lang="en-US" dirty="0">
              <a:cs typeface="Arial"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a:cs typeface="Arial" charset="0"/>
              </a:rPr>
              <a:t>Communication encompasses both </a:t>
            </a:r>
            <a:r>
              <a:rPr lang="en-US" b="1" dirty="0">
                <a:cs typeface="Arial" charset="0"/>
              </a:rPr>
              <a:t>interpersonal communication</a:t>
            </a:r>
            <a:r>
              <a:rPr lang="en-US" dirty="0">
                <a:cs typeface="Arial" charset="0"/>
              </a:rPr>
              <a:t>—communication between two or more people—and </a:t>
            </a:r>
            <a:r>
              <a:rPr lang="en-US" b="1" dirty="0">
                <a:cs typeface="Arial" charset="0"/>
              </a:rPr>
              <a:t>organizational communication</a:t>
            </a:r>
            <a:r>
              <a:rPr lang="en-US" dirty="0">
                <a:cs typeface="Arial" charset="0"/>
              </a:rPr>
              <a:t>, which is all the patterns, networks, and systems of communication within an organization. Both types are important to managers.</a:t>
            </a:r>
          </a:p>
          <a:p>
            <a:pPr eaLnBrk="1" hangingPunct="1"/>
            <a:endParaRPr lang="en-US" dirty="0">
              <a:cs typeface="Arial"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pPr/>
              <a:t>4</a:t>
            </a:fld>
            <a:endParaRPr lang="en-US" dirty="0"/>
          </a:p>
        </p:txBody>
      </p:sp>
    </p:spTree>
    <p:extLst>
      <p:ext uri="{BB962C8B-B14F-4D97-AF65-F5344CB8AC3E}">
        <p14:creationId xmlns:p14="http://schemas.microsoft.com/office/powerpoint/2010/main" val="110098525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These are examples of people who are benefited greatly from their communication skills.</a:t>
            </a:r>
          </a:p>
          <a:p>
            <a:r>
              <a:rPr lang="en-GB" dirty="0"/>
              <a:t>Who are the best at controlling? Motivating? Expression emotion? Provide information?</a:t>
            </a:r>
          </a:p>
          <a:p>
            <a:r>
              <a:rPr lang="en-GB" dirty="0"/>
              <a:t>What make them great communicators?</a:t>
            </a:r>
          </a:p>
        </p:txBody>
      </p:sp>
      <p:sp>
        <p:nvSpPr>
          <p:cNvPr id="4" name="Slide Number Placeholder 3"/>
          <p:cNvSpPr>
            <a:spLocks noGrp="1"/>
          </p:cNvSpPr>
          <p:nvPr>
            <p:ph type="sldNum" sz="quarter" idx="5"/>
          </p:nvPr>
        </p:nvSpPr>
        <p:spPr/>
        <p:txBody>
          <a:bodyPr/>
          <a:lstStyle/>
          <a:p>
            <a:fld id="{7147724D-926C-431E-8EFA-03FCC795E6D6}" type="slidenum">
              <a:rPr lang="en-GB" smtClean="0"/>
              <a:t>5</a:t>
            </a:fld>
            <a:endParaRPr lang="en-GB"/>
          </a:p>
        </p:txBody>
      </p:sp>
    </p:spTree>
    <p:extLst>
      <p:ext uri="{BB962C8B-B14F-4D97-AF65-F5344CB8AC3E}">
        <p14:creationId xmlns:p14="http://schemas.microsoft.com/office/powerpoint/2010/main" val="323640014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cs typeface="Arial" charset="0"/>
              </a:rPr>
              <a:t>Communication acts to </a:t>
            </a:r>
            <a:r>
              <a:rPr lang="en-US" i="1" dirty="0">
                <a:cs typeface="Arial" charset="0"/>
              </a:rPr>
              <a:t>control </a:t>
            </a:r>
            <a:r>
              <a:rPr lang="en-US" dirty="0">
                <a:cs typeface="Arial" charset="0"/>
              </a:rPr>
              <a:t>employee behavior in several ways. As we know from Chapter 11, organizations have authority hierarchies and formal guidelines that employees are expected to follow. Informal communication also controls behavior. When a work group teases</a:t>
            </a:r>
            <a:r>
              <a:rPr lang="en-US" baseline="0" dirty="0">
                <a:cs typeface="Arial" charset="0"/>
              </a:rPr>
              <a:t> </a:t>
            </a:r>
            <a:r>
              <a:rPr lang="en-US" dirty="0">
                <a:cs typeface="Arial" charset="0"/>
              </a:rPr>
              <a:t>a member who’s ignoring the norms by working too hard, they’re informally controlling the member’s behavior.</a:t>
            </a:r>
          </a:p>
          <a:p>
            <a:pPr eaLnBrk="1" hangingPunct="1"/>
            <a:endParaRPr lang="en-US" dirty="0">
              <a:cs typeface="Arial" charset="0"/>
            </a:endParaRPr>
          </a:p>
          <a:p>
            <a:pPr eaLnBrk="1" hangingPunct="1"/>
            <a:r>
              <a:rPr lang="en-US" dirty="0">
                <a:cs typeface="Arial" charset="0"/>
              </a:rPr>
              <a:t>Communication acts to </a:t>
            </a:r>
            <a:r>
              <a:rPr lang="en-US" i="1" dirty="0">
                <a:cs typeface="Arial" charset="0"/>
              </a:rPr>
              <a:t>motivate </a:t>
            </a:r>
            <a:r>
              <a:rPr lang="en-US" dirty="0">
                <a:cs typeface="Arial" charset="0"/>
              </a:rPr>
              <a:t>by clarifying to employees what is to be done, how well they’re doing, and what can be done to improve performance if it’s not up to par. As employees set specific goals, work toward those goals, and receive feedback on progress toward goals, communication is required.</a:t>
            </a:r>
          </a:p>
          <a:p>
            <a:pPr eaLnBrk="1" hangingPunct="1"/>
            <a:endParaRPr lang="en-US" dirty="0">
              <a:cs typeface="Arial" charset="0"/>
            </a:endParaRPr>
          </a:p>
          <a:p>
            <a:pPr algn="l" eaLnBrk="1" hangingPunct="1"/>
            <a:r>
              <a:rPr lang="en-US" dirty="0">
                <a:cs typeface="Arial" charset="0"/>
              </a:rPr>
              <a:t>For many employees, their work group is a primary source of social interaction. The communication that takes place within the group is a fundamental mechanism by which members share frustrations and feelings of satisfaction. Communication, therefore, provides a release for </a:t>
            </a:r>
            <a:r>
              <a:rPr lang="en-US" i="1" dirty="0">
                <a:cs typeface="Arial" charset="0"/>
              </a:rPr>
              <a:t>emotional expression </a:t>
            </a:r>
            <a:r>
              <a:rPr lang="en-US" dirty="0">
                <a:cs typeface="Arial" charset="0"/>
              </a:rPr>
              <a:t>of feelings and for fulfillment of social needs.</a:t>
            </a:r>
          </a:p>
          <a:p>
            <a:pPr eaLnBrk="1" hangingPunct="1"/>
            <a:endParaRPr lang="en-US" dirty="0">
              <a:cs typeface="Arial" charset="0"/>
            </a:endParaRPr>
          </a:p>
          <a:p>
            <a:pPr eaLnBrk="1" hangingPunct="1"/>
            <a:r>
              <a:rPr lang="en-US" dirty="0">
                <a:cs typeface="Arial" charset="0"/>
              </a:rPr>
              <a:t>Finally, individuals and groups need information to get things done in organizations. Communication provides that </a:t>
            </a:r>
            <a:r>
              <a:rPr lang="en-US" i="1" dirty="0">
                <a:cs typeface="Arial" charset="0"/>
              </a:rPr>
              <a:t>information.</a:t>
            </a:r>
            <a:endParaRPr lang="en-US" dirty="0">
              <a:cs typeface="Arial" charset="0"/>
            </a:endParaRPr>
          </a:p>
          <a:p>
            <a:pPr eaLnBrk="1" hangingPunct="1"/>
            <a:endParaRPr lang="en-US" dirty="0">
              <a:cs typeface="Arial" charset="0"/>
            </a:endParaRPr>
          </a:p>
          <a:p>
            <a:pPr eaLnBrk="1" hangingPunct="1"/>
            <a:endParaRPr lang="en-US" dirty="0">
              <a:cs typeface="Arial" charset="0"/>
            </a:endParaRPr>
          </a:p>
          <a:p>
            <a:pPr eaLnBrk="1" hangingPunct="1"/>
            <a:r>
              <a:rPr lang="en-US" dirty="0">
                <a:cs typeface="Arial" charset="0"/>
              </a:rPr>
              <a:t>In relation</a:t>
            </a:r>
          </a:p>
        </p:txBody>
      </p:sp>
      <p:sp>
        <p:nvSpPr>
          <p:cNvPr id="4" name="Slide Number Placeholder 3"/>
          <p:cNvSpPr>
            <a:spLocks noGrp="1"/>
          </p:cNvSpPr>
          <p:nvPr>
            <p:ph type="sldNum" sz="quarter" idx="10"/>
          </p:nvPr>
        </p:nvSpPr>
        <p:spPr/>
        <p:txBody>
          <a:bodyPr/>
          <a:lstStyle/>
          <a:p>
            <a:fld id="{A73D6722-9B4D-4E29-B226-C325925A8118}" type="slidenum">
              <a:rPr lang="en-US" smtClean="0"/>
              <a:pPr/>
              <a:t>6</a:t>
            </a:fld>
            <a:endParaRPr lang="en-US" dirty="0"/>
          </a:p>
        </p:txBody>
      </p:sp>
    </p:spTree>
    <p:extLst>
      <p:ext uri="{BB962C8B-B14F-4D97-AF65-F5344CB8AC3E}">
        <p14:creationId xmlns:p14="http://schemas.microsoft.com/office/powerpoint/2010/main" val="183253112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147724D-926C-431E-8EFA-03FCC795E6D6}" type="slidenum">
              <a:rPr lang="en-GB" smtClean="0"/>
              <a:t>7</a:t>
            </a:fld>
            <a:endParaRPr lang="en-GB"/>
          </a:p>
        </p:txBody>
      </p:sp>
    </p:spTree>
    <p:extLst>
      <p:ext uri="{BB962C8B-B14F-4D97-AF65-F5344CB8AC3E}">
        <p14:creationId xmlns:p14="http://schemas.microsoft.com/office/powerpoint/2010/main" val="16189723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cs typeface="Arial" charset="0"/>
              </a:rPr>
              <a:t>Note that the entire communication process is susceptible to </a:t>
            </a:r>
            <a:r>
              <a:rPr lang="en-US" b="1" dirty="0">
                <a:cs typeface="Arial" charset="0"/>
              </a:rPr>
              <a:t>noise</a:t>
            </a:r>
            <a:r>
              <a:rPr lang="en-US" dirty="0">
                <a:cs typeface="Arial" charset="0"/>
              </a:rPr>
              <a:t>—disturbances that interfere with the transmission, receipt, or feedback of a message. Typical examples of noise include illegible print, phone static, inattention by the receiver, or background sounds of machinery</a:t>
            </a:r>
            <a:r>
              <a:rPr lang="en-US" baseline="0" dirty="0">
                <a:cs typeface="Arial" charset="0"/>
              </a:rPr>
              <a:t> </a:t>
            </a:r>
            <a:r>
              <a:rPr lang="en-US" dirty="0">
                <a:cs typeface="Arial" charset="0"/>
              </a:rPr>
              <a:t>or coworkers. However, anything that interferes with understanding can be noise, and noise can create distortion at any point in the communication process.</a:t>
            </a:r>
          </a:p>
        </p:txBody>
      </p:sp>
      <p:sp>
        <p:nvSpPr>
          <p:cNvPr id="4" name="Slide Number Placeholder 3"/>
          <p:cNvSpPr>
            <a:spLocks noGrp="1"/>
          </p:cNvSpPr>
          <p:nvPr>
            <p:ph type="sldNum" sz="quarter" idx="10"/>
          </p:nvPr>
        </p:nvSpPr>
        <p:spPr/>
        <p:txBody>
          <a:bodyPr/>
          <a:lstStyle/>
          <a:p>
            <a:fld id="{A73D6722-9B4D-4E29-B226-C325925A8118}" type="slidenum">
              <a:rPr lang="en-US" smtClean="0"/>
              <a:pPr/>
              <a:t>8</a:t>
            </a:fld>
            <a:endParaRPr lang="en-US" dirty="0"/>
          </a:p>
        </p:txBody>
      </p:sp>
    </p:spTree>
    <p:extLst>
      <p:ext uri="{BB962C8B-B14F-4D97-AF65-F5344CB8AC3E}">
        <p14:creationId xmlns:p14="http://schemas.microsoft.com/office/powerpoint/2010/main" val="28029634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cs typeface="Arial" charset="0"/>
              </a:rPr>
              <a:t>Before communication can take place, a purpose, expressed as a </a:t>
            </a:r>
            <a:r>
              <a:rPr lang="en-US" b="1" dirty="0">
                <a:cs typeface="Arial" charset="0"/>
              </a:rPr>
              <a:t>message </a:t>
            </a:r>
            <a:r>
              <a:rPr lang="en-US" dirty="0">
                <a:cs typeface="Arial" charset="0"/>
              </a:rPr>
              <a:t>to be conveyed, must exist. It passes between a source (the sender) and a receiver. The message is converted to symbolic form (called </a:t>
            </a:r>
            <a:r>
              <a:rPr lang="en-US" b="1" dirty="0">
                <a:cs typeface="Arial" charset="0"/>
              </a:rPr>
              <a:t>encoding</a:t>
            </a:r>
            <a:r>
              <a:rPr lang="en-US" dirty="0">
                <a:cs typeface="Arial" charset="0"/>
              </a:rPr>
              <a:t>) and passed by way of some medium (</a:t>
            </a:r>
            <a:r>
              <a:rPr lang="en-US" b="1" dirty="0">
                <a:cs typeface="Arial" charset="0"/>
              </a:rPr>
              <a:t>channel</a:t>
            </a:r>
            <a:r>
              <a:rPr lang="en-US" dirty="0">
                <a:cs typeface="Arial" charset="0"/>
              </a:rPr>
              <a:t>) to the receiver, who retranslates the sender’s message (called </a:t>
            </a:r>
            <a:r>
              <a:rPr lang="en-US" b="1" dirty="0">
                <a:cs typeface="Arial" charset="0"/>
              </a:rPr>
              <a:t>decoding</a:t>
            </a:r>
            <a:r>
              <a:rPr lang="en-US" dirty="0">
                <a:cs typeface="Arial" charset="0"/>
              </a:rPr>
              <a:t>). The result is the transfer of meaning from one person to another.</a:t>
            </a:r>
          </a:p>
          <a:p>
            <a:pPr eaLnBrk="1" hangingPunct="1"/>
            <a:endParaRPr lang="en-US" dirty="0">
              <a:cs typeface="Arial" charset="0"/>
            </a:endParaRPr>
          </a:p>
          <a:p>
            <a:pPr eaLnBrk="1" hangingPunct="1"/>
            <a:r>
              <a:rPr lang="en-US" dirty="0">
                <a:cs typeface="Arial" charset="0"/>
              </a:rPr>
              <a:t>“</a:t>
            </a:r>
            <a:r>
              <a:rPr lang="en-GB" dirty="0">
                <a:cs typeface="Arial" charset="0"/>
              </a:rPr>
              <a:t>Today is a good day</a:t>
            </a:r>
            <a:r>
              <a:rPr lang="en-US" dirty="0">
                <a:cs typeface="Arial" charset="0"/>
              </a:rPr>
              <a:t>”</a:t>
            </a:r>
          </a:p>
        </p:txBody>
      </p:sp>
      <p:sp>
        <p:nvSpPr>
          <p:cNvPr id="4" name="Slide Number Placeholder 3"/>
          <p:cNvSpPr>
            <a:spLocks noGrp="1"/>
          </p:cNvSpPr>
          <p:nvPr>
            <p:ph type="sldNum" sz="quarter" idx="10"/>
          </p:nvPr>
        </p:nvSpPr>
        <p:spPr/>
        <p:txBody>
          <a:bodyPr/>
          <a:lstStyle/>
          <a:p>
            <a:fld id="{A73D6722-9B4D-4E29-B226-C325925A8118}" type="slidenum">
              <a:rPr lang="en-US" smtClean="0"/>
              <a:pPr/>
              <a:t>9</a:t>
            </a:fld>
            <a:endParaRPr lang="en-US" dirty="0"/>
          </a:p>
        </p:txBody>
      </p:sp>
    </p:spTree>
    <p:extLst>
      <p:ext uri="{BB962C8B-B14F-4D97-AF65-F5344CB8AC3E}">
        <p14:creationId xmlns:p14="http://schemas.microsoft.com/office/powerpoint/2010/main" val="118860396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0" kern="1200" dirty="0">
                <a:solidFill>
                  <a:schemeClr val="tx1"/>
                </a:solidFill>
                <a:effectLst/>
                <a:latin typeface="+mn-lt"/>
                <a:ea typeface="+mn-ea"/>
                <a:cs typeface="+mn-cs"/>
              </a:rPr>
              <a:t>Long Description:</a:t>
            </a:r>
          </a:p>
          <a:p>
            <a:r>
              <a:rPr lang="en-US" sz="1200" kern="1200" dirty="0">
                <a:solidFill>
                  <a:schemeClr val="tx1"/>
                </a:solidFill>
                <a:effectLst/>
                <a:latin typeface="+mn-lt"/>
                <a:ea typeface="+mn-ea"/>
                <a:cs typeface="+mn-cs"/>
              </a:rPr>
              <a:t>The chart shows 3 steps in sequence between “Source” and “Receiver.” The steps are “Encoding”, “Channel”, and “Decoding.”</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 map shows the message being transferred from “Source” to “Receiver.”</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The chart also shows “Feedback” message going from “Receiver” to “Source.”</a:t>
            </a:r>
          </a:p>
          <a:p>
            <a:r>
              <a:rPr lang="en-US" sz="1200" kern="1200" dirty="0">
                <a:solidFill>
                  <a:schemeClr val="tx1"/>
                </a:solidFill>
                <a:effectLst/>
                <a:latin typeface="+mn-lt"/>
                <a:ea typeface="+mn-ea"/>
                <a:cs typeface="+mn-cs"/>
              </a:rPr>
              <a:t> </a:t>
            </a:r>
          </a:p>
          <a:p>
            <a:r>
              <a:rPr lang="en-US" sz="1200" kern="1200" dirty="0">
                <a:solidFill>
                  <a:schemeClr val="tx1"/>
                </a:solidFill>
                <a:effectLst/>
                <a:latin typeface="+mn-lt"/>
                <a:ea typeface="+mn-ea"/>
                <a:cs typeface="+mn-cs"/>
              </a:rPr>
              <a:t>“Noise” is seen in the process of message communication as well as in the “Feedback” process.</a:t>
            </a:r>
            <a:endParaRPr lang="en-US" b="0" dirty="0"/>
          </a:p>
        </p:txBody>
      </p:sp>
      <p:sp>
        <p:nvSpPr>
          <p:cNvPr id="4" name="Slide Number Placeholder 3"/>
          <p:cNvSpPr>
            <a:spLocks noGrp="1"/>
          </p:cNvSpPr>
          <p:nvPr>
            <p:ph type="sldNum" sz="quarter" idx="10"/>
          </p:nvPr>
        </p:nvSpPr>
        <p:spPr/>
        <p:txBody>
          <a:bodyPr/>
          <a:lstStyle/>
          <a:p>
            <a:fld id="{A73D6722-9B4D-4E29-B226-C325925A8118}" type="slidenum">
              <a:rPr lang="en-US" smtClean="0"/>
              <a:pPr/>
              <a:t>10</a:t>
            </a:fld>
            <a:endParaRPr lang="en-US" dirty="0"/>
          </a:p>
        </p:txBody>
      </p:sp>
    </p:spTree>
    <p:extLst>
      <p:ext uri="{BB962C8B-B14F-4D97-AF65-F5344CB8AC3E}">
        <p14:creationId xmlns:p14="http://schemas.microsoft.com/office/powerpoint/2010/main" val="625792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Body language (body posture/gesture), sign language, hieroglyph</a:t>
            </a:r>
          </a:p>
          <a:p>
            <a:r>
              <a:rPr lang="en-GB" dirty="0"/>
              <a:t>Others: Speech (voice, tone, speed, emphasis, etc.), facial expression, attire, space/location, etc.</a:t>
            </a:r>
          </a:p>
        </p:txBody>
      </p:sp>
      <p:sp>
        <p:nvSpPr>
          <p:cNvPr id="4" name="Slide Number Placeholder 3"/>
          <p:cNvSpPr>
            <a:spLocks noGrp="1"/>
          </p:cNvSpPr>
          <p:nvPr>
            <p:ph type="sldNum" sz="quarter" idx="5"/>
          </p:nvPr>
        </p:nvSpPr>
        <p:spPr/>
        <p:txBody>
          <a:bodyPr/>
          <a:lstStyle/>
          <a:p>
            <a:fld id="{7147724D-926C-431E-8EFA-03FCC795E6D6}" type="slidenum">
              <a:rPr lang="en-GB" smtClean="0"/>
              <a:t>11</a:t>
            </a:fld>
            <a:endParaRPr lang="en-GB"/>
          </a:p>
        </p:txBody>
      </p:sp>
    </p:spTree>
    <p:extLst>
      <p:ext uri="{BB962C8B-B14F-4D97-AF65-F5344CB8AC3E}">
        <p14:creationId xmlns:p14="http://schemas.microsoft.com/office/powerpoint/2010/main" val="374785210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Modes of communication include the encoding and the channel used by communication.</a:t>
            </a:r>
          </a:p>
          <a:p>
            <a:r>
              <a:rPr lang="en-US" dirty="0"/>
              <a:t>There are three primary ways that people communicate; oral communication, written communication, and nonverbal communication. The advantages of oral communication are speed, feedback, and exchange. This is a primary means of communicating. However, if one message must pass through several people it will become distorted. Written communication includes letters, email, blogs, and any other written form. Nonverbal communication is conveyed by our body language, intonations, and facial expressions. This form of communicating can carry a powerful message.</a:t>
            </a:r>
          </a:p>
        </p:txBody>
      </p:sp>
      <p:sp>
        <p:nvSpPr>
          <p:cNvPr id="4" name="Slide Number Placeholder 3"/>
          <p:cNvSpPr>
            <a:spLocks noGrp="1"/>
          </p:cNvSpPr>
          <p:nvPr>
            <p:ph type="sldNum" sz="quarter" idx="5"/>
          </p:nvPr>
        </p:nvSpPr>
        <p:spPr/>
        <p:txBody>
          <a:bodyPr/>
          <a:lstStyle/>
          <a:p>
            <a:fld id="{A73D6722-9B4D-4E29-B226-C325925A8118}" type="slidenum">
              <a:rPr lang="en-US" smtClean="0"/>
              <a:pPr/>
              <a:t>12</a:t>
            </a:fld>
            <a:endParaRPr lang="en-US" dirty="0"/>
          </a:p>
        </p:txBody>
      </p:sp>
    </p:spTree>
    <p:extLst>
      <p:ext uri="{BB962C8B-B14F-4D97-AF65-F5344CB8AC3E}">
        <p14:creationId xmlns:p14="http://schemas.microsoft.com/office/powerpoint/2010/main" val="99182903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12 questions to help them evaluate these methods.</a:t>
            </a:r>
          </a:p>
          <a:p>
            <a:r>
              <a:rPr lang="en-GB" dirty="0"/>
              <a:t>1. Feedback: How quickly can the receiver respond to the message? 2. Complexity capacity: Can the method effectively process complex messages? 3. Breadth potential: How many different messages can be transmitted using this method? 4. Confidentiality: Can communicators be reasonably sure their messages are received only by those intended? 5. Encoding ease: Can sender easily and quickly use this channel? 6. Decoding ease: Can receiver easily and quickly decode messages? 7. Time-space constraint: Do senders and receivers need to communicate at the same time and in the same space? 8. Cost: How much does it cost to use this method? 9. Interpersonal warmth: How well does this method convey interpersonal warmth? 10. Formality: Does this method have the needed amount of formality? 11. </a:t>
            </a:r>
            <a:r>
              <a:rPr lang="en-GB" dirty="0" err="1"/>
              <a:t>Scanability</a:t>
            </a:r>
            <a:r>
              <a:rPr lang="en-GB" dirty="0"/>
              <a:t>: Does this method allow the message to be easily browsed or scanned for relevant information? 12. Time of consumption: Does the sender or receiver exercise the most control over when the message is dealt with?</a:t>
            </a:r>
            <a:endParaRPr lang="en-US" dirty="0"/>
          </a:p>
        </p:txBody>
      </p:sp>
      <p:sp>
        <p:nvSpPr>
          <p:cNvPr id="4" name="Slide Number Placeholder 3"/>
          <p:cNvSpPr>
            <a:spLocks noGrp="1"/>
          </p:cNvSpPr>
          <p:nvPr>
            <p:ph type="sldNum" sz="quarter" idx="5"/>
          </p:nvPr>
        </p:nvSpPr>
        <p:spPr/>
        <p:txBody>
          <a:bodyPr/>
          <a:lstStyle/>
          <a:p>
            <a:fld id="{A73D6722-9B4D-4E29-B226-C325925A8118}" type="slidenum">
              <a:rPr lang="en-US" smtClean="0"/>
              <a:pPr/>
              <a:t>13</a:t>
            </a:fld>
            <a:endParaRPr lang="en-US" dirty="0"/>
          </a:p>
        </p:txBody>
      </p:sp>
    </p:spTree>
    <p:extLst>
      <p:ext uri="{BB962C8B-B14F-4D97-AF65-F5344CB8AC3E}">
        <p14:creationId xmlns:p14="http://schemas.microsoft.com/office/powerpoint/2010/main" val="335974091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12 questions to help them evaluate these methods.</a:t>
            </a:r>
          </a:p>
          <a:p>
            <a:r>
              <a:rPr lang="en-GB" dirty="0"/>
              <a:t>1. Feedback: How quickly can the receiver respond to the message? 2. Complexity capacity: Can the method effectively process complex messages? 3. Breadth potential: How many different messages can be transmitted using this method? 4. Confidentiality: Can communicators be reasonably sure their messages are received only by those intended? 5. Encoding ease: Can sender easily and quickly use this channel? 6. Decoding ease: Can receiver easily and quickly decode messages? 7. Time-space constraint: Do senders and receivers need to communicate at the same time and in the same space? 8. Cost: How much does it cost to use this method? 9. Interpersonal warmth: How well does this method convey interpersonal warmth? 10. Formality: Does this method have the needed amount of formality? 11. </a:t>
            </a:r>
            <a:r>
              <a:rPr lang="en-GB" dirty="0" err="1"/>
              <a:t>Scanability</a:t>
            </a:r>
            <a:r>
              <a:rPr lang="en-GB" dirty="0"/>
              <a:t>: Does this method allow the message to be easily browsed or scanned for relevant information? 12. Time of consumption: Does the sender or receiver exercise the most control over when the message is dealt with?</a:t>
            </a:r>
            <a:endParaRPr lang="en-US" dirty="0"/>
          </a:p>
        </p:txBody>
      </p:sp>
      <p:sp>
        <p:nvSpPr>
          <p:cNvPr id="4" name="Slide Number Placeholder 3"/>
          <p:cNvSpPr>
            <a:spLocks noGrp="1"/>
          </p:cNvSpPr>
          <p:nvPr>
            <p:ph type="sldNum" sz="quarter" idx="5"/>
          </p:nvPr>
        </p:nvSpPr>
        <p:spPr/>
        <p:txBody>
          <a:bodyPr/>
          <a:lstStyle/>
          <a:p>
            <a:fld id="{A73D6722-9B4D-4E29-B226-C325925A8118}" type="slidenum">
              <a:rPr lang="en-US" smtClean="0"/>
              <a:pPr/>
              <a:t>14</a:t>
            </a:fld>
            <a:endParaRPr lang="en-US" dirty="0"/>
          </a:p>
        </p:txBody>
      </p:sp>
    </p:spTree>
    <p:extLst>
      <p:ext uri="{BB962C8B-B14F-4D97-AF65-F5344CB8AC3E}">
        <p14:creationId xmlns:p14="http://schemas.microsoft.com/office/powerpoint/2010/main" val="305654458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Methods: emails, face-to-face, memo, fax</a:t>
            </a:r>
            <a:r>
              <a:rPr lang="en-GB"/>
              <a:t>, letter, etc.</a:t>
            </a:r>
            <a:endParaRPr lang="en-GB" dirty="0"/>
          </a:p>
        </p:txBody>
      </p:sp>
      <p:sp>
        <p:nvSpPr>
          <p:cNvPr id="4" name="Slide Number Placeholder 3"/>
          <p:cNvSpPr>
            <a:spLocks noGrp="1"/>
          </p:cNvSpPr>
          <p:nvPr>
            <p:ph type="sldNum" sz="quarter" idx="5"/>
          </p:nvPr>
        </p:nvSpPr>
        <p:spPr/>
        <p:txBody>
          <a:bodyPr/>
          <a:lstStyle/>
          <a:p>
            <a:fld id="{7147724D-926C-431E-8EFA-03FCC795E6D6}" type="slidenum">
              <a:rPr lang="en-GB" smtClean="0"/>
              <a:t>15</a:t>
            </a:fld>
            <a:endParaRPr lang="en-GB"/>
          </a:p>
        </p:txBody>
      </p:sp>
    </p:spTree>
    <p:extLst>
      <p:ext uri="{BB962C8B-B14F-4D97-AF65-F5344CB8AC3E}">
        <p14:creationId xmlns:p14="http://schemas.microsoft.com/office/powerpoint/2010/main" val="23256628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cs typeface="Arial" charset="0"/>
              </a:rPr>
              <a:t>Let’s look at barriers to effective communication:</a:t>
            </a:r>
          </a:p>
          <a:p>
            <a:pPr eaLnBrk="1" hangingPunct="1"/>
            <a:endParaRPr lang="en-US" dirty="0">
              <a:cs typeface="Arial" charset="0"/>
            </a:endParaRPr>
          </a:p>
          <a:p>
            <a:pPr marL="0" marR="0" indent="0" algn="l" defTabSz="914400" rtl="0" eaLnBrk="1" fontAlgn="auto" latinLnBrk="0" hangingPunct="1">
              <a:lnSpc>
                <a:spcPct val="100000"/>
              </a:lnSpc>
              <a:spcBef>
                <a:spcPts val="0"/>
              </a:spcBef>
              <a:spcAft>
                <a:spcPts val="0"/>
              </a:spcAft>
              <a:buClrTx/>
              <a:buSzTx/>
              <a:buFontTx/>
              <a:buNone/>
              <a:tabLst/>
              <a:defRPr/>
            </a:pPr>
            <a:r>
              <a:rPr lang="en-US" dirty="0">
                <a:cs typeface="Arial" charset="0"/>
              </a:rPr>
              <a:t>It’s not possible to fully read and respond to each message without facing </a:t>
            </a:r>
            <a:r>
              <a:rPr lang="en-US" b="1" dirty="0">
                <a:cs typeface="Arial" charset="0"/>
              </a:rPr>
              <a:t>information overload</a:t>
            </a:r>
            <a:r>
              <a:rPr lang="en-US" dirty="0">
                <a:cs typeface="Arial" charset="0"/>
              </a:rPr>
              <a:t>, which is when information exceeds our processing capacity. Today’s employees frequently complain of information overload. Statistics show that 87 percent of employees use email and that the average business email user devotes 107 minutes a day to email—about 25 percent of the workday.</a:t>
            </a:r>
          </a:p>
          <a:p>
            <a:pPr eaLnBrk="1" hangingPunct="1"/>
            <a:endParaRPr lang="en-US" b="1" dirty="0">
              <a:cs typeface="Arial" charset="0"/>
            </a:endParaRPr>
          </a:p>
          <a:p>
            <a:pPr eaLnBrk="1" hangingPunct="1"/>
            <a:r>
              <a:rPr lang="en-US" b="1" dirty="0">
                <a:cs typeface="Arial" charset="0"/>
              </a:rPr>
              <a:t>Filtering </a:t>
            </a:r>
            <a:r>
              <a:rPr lang="en-US" dirty="0">
                <a:cs typeface="Arial" charset="0"/>
              </a:rPr>
              <a:t>is the deliberate manipulation of information to make it appear more favorable to the receiver. For example, when a person tells his or her manager what the manager wants to hear, information is being filtered. Or if information being communicated up through organizational levels is condensed by senders, that’s filtering.</a:t>
            </a:r>
          </a:p>
          <a:p>
            <a:pPr eaLnBrk="1" hangingPunct="1"/>
            <a:endParaRPr lang="en-US" dirty="0">
              <a:cs typeface="Arial" charset="0"/>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cs typeface="Arial" charset="0"/>
              </a:rPr>
              <a:t>Emotions: </a:t>
            </a:r>
            <a:r>
              <a:rPr lang="en-US" dirty="0"/>
              <a:t>For example, when someone feels threatened it hinders effective communication because it can disrupt our rational and objective thinking processes.  (Defensiveness challenge)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cs typeface="Arial"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pPr/>
              <a:t>16</a:t>
            </a:fld>
            <a:endParaRPr lang="en-US" dirty="0"/>
          </a:p>
        </p:txBody>
      </p:sp>
    </p:spTree>
    <p:extLst>
      <p:ext uri="{BB962C8B-B14F-4D97-AF65-F5344CB8AC3E}">
        <p14:creationId xmlns:p14="http://schemas.microsoft.com/office/powerpoint/2010/main" val="188748128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Language, silence, and national culture can also influence how the message is received and interpreted. </a:t>
            </a:r>
          </a:p>
          <a:p>
            <a:pPr eaLnBrk="1" hangingPunct="1"/>
            <a:endParaRPr lang="en-US" dirty="0">
              <a:cs typeface="Arial" charset="0"/>
            </a:endParaRPr>
          </a:p>
          <a:p>
            <a:pPr eaLnBrk="1" hangingPunct="1"/>
            <a:r>
              <a:rPr lang="en-US" dirty="0">
                <a:cs typeface="Arial" charset="0"/>
              </a:rPr>
              <a:t>Language: In an organization, employees come from diverse backgrounds and have different patterns of speech. Even employees who work for the same organization but in different departments often have different. For example, </a:t>
            </a:r>
            <a:r>
              <a:rPr lang="en-US" b="1" dirty="0">
                <a:cs typeface="Arial" charset="0"/>
              </a:rPr>
              <a:t>jargon</a:t>
            </a:r>
            <a:r>
              <a:rPr lang="en-US" dirty="0">
                <a:cs typeface="Arial" charset="0"/>
              </a:rPr>
              <a:t>—specialized terminology or technical language that members of a group use to communicate among themselves.</a:t>
            </a:r>
          </a:p>
          <a:p>
            <a:endParaRPr lang="en-US" dirty="0"/>
          </a:p>
          <a:p>
            <a:r>
              <a:rPr lang="en-US" dirty="0"/>
              <a:t>Silence is easy to ignore but it can convey a significant message. Someone may remain silent if they feel they are being mistreated or they are unwilling to deal with the topic.</a:t>
            </a:r>
          </a:p>
          <a:p>
            <a:endParaRPr lang="en-US" dirty="0"/>
          </a:p>
          <a:p>
            <a:r>
              <a:rPr lang="en-US" dirty="0"/>
              <a:t>National culture influences the communication. For example, the Japanese rely more on face-to-face communication while in the US we rely more on written communication. </a:t>
            </a:r>
          </a:p>
        </p:txBody>
      </p:sp>
      <p:sp>
        <p:nvSpPr>
          <p:cNvPr id="4" name="Slide Number Placeholder 3"/>
          <p:cNvSpPr>
            <a:spLocks noGrp="1"/>
          </p:cNvSpPr>
          <p:nvPr>
            <p:ph type="sldNum" sz="quarter" idx="5"/>
          </p:nvPr>
        </p:nvSpPr>
        <p:spPr/>
        <p:txBody>
          <a:bodyPr/>
          <a:lstStyle/>
          <a:p>
            <a:fld id="{A73D6722-9B4D-4E29-B226-C325925A8118}" type="slidenum">
              <a:rPr lang="en-US" smtClean="0"/>
              <a:pPr/>
              <a:t>17</a:t>
            </a:fld>
            <a:endParaRPr lang="en-US" dirty="0"/>
          </a:p>
        </p:txBody>
      </p:sp>
    </p:spTree>
    <p:extLst>
      <p:ext uri="{BB962C8B-B14F-4D97-AF65-F5344CB8AC3E}">
        <p14:creationId xmlns:p14="http://schemas.microsoft.com/office/powerpoint/2010/main" val="217147449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eaLnBrk="1" hangingPunct="1"/>
            <a:r>
              <a:rPr lang="en-US" dirty="0">
                <a:cs typeface="Arial" charset="0"/>
              </a:rPr>
              <a:t>Many communication problems are directly attributed to misunderstanding and inaccuracies. These problems are less likely to occur if the manager gets feedback, both verbal and nonverbal. A manager can ask questions about a message to determine whether it was received</a:t>
            </a:r>
            <a:r>
              <a:rPr lang="en-US" baseline="0" dirty="0">
                <a:cs typeface="Arial" charset="0"/>
              </a:rPr>
              <a:t> </a:t>
            </a:r>
            <a:r>
              <a:rPr lang="en-US" dirty="0">
                <a:cs typeface="Arial" charset="0"/>
              </a:rPr>
              <a:t>and understood as intended.</a:t>
            </a:r>
          </a:p>
          <a:p>
            <a:pPr eaLnBrk="1" hangingPunct="1"/>
            <a:endParaRPr lang="en-US" dirty="0">
              <a:cs typeface="Arial" charset="0"/>
            </a:endParaRPr>
          </a:p>
          <a:p>
            <a:pPr eaLnBrk="1" hangingPunct="1"/>
            <a:r>
              <a:rPr lang="en-US" dirty="0">
                <a:cs typeface="Arial" charset="0"/>
              </a:rPr>
              <a:t>Because language can be a barrier, managers should consider the audience to whom the message is directed and tailor the language to them. Remember, effective communication is achieved when a message is both received and </a:t>
            </a:r>
            <a:r>
              <a:rPr lang="en-US" i="1" dirty="0">
                <a:cs typeface="Arial" charset="0"/>
              </a:rPr>
              <a:t>understood.</a:t>
            </a:r>
            <a:endParaRPr lang="en-US" dirty="0">
              <a:cs typeface="Arial" charset="0"/>
            </a:endParaRPr>
          </a:p>
          <a:p>
            <a:pPr eaLnBrk="1" hangingPunct="1"/>
            <a:endParaRPr lang="en-US" dirty="0">
              <a:cs typeface="Arial" charset="0"/>
            </a:endParaRPr>
          </a:p>
          <a:p>
            <a:pPr eaLnBrk="1" hangingPunct="1"/>
            <a:r>
              <a:rPr lang="en-US" dirty="0">
                <a:cs typeface="Arial" charset="0"/>
              </a:rPr>
              <a:t>Many of us are poor listeners. Why? Because it’s difficult, and most of us would rather do the talking. Listening, in fact, is often more tiring than talking. Unlike hearing, </a:t>
            </a:r>
            <a:r>
              <a:rPr lang="en-US" b="1" dirty="0">
                <a:cs typeface="Arial" charset="0"/>
              </a:rPr>
              <a:t>active listening</a:t>
            </a:r>
            <a:r>
              <a:rPr lang="en-US" dirty="0">
                <a:cs typeface="Arial" charset="0"/>
              </a:rPr>
              <a:t>, which is listening for full meaning without making premature judgments or interpretations, demands total concentration.</a:t>
            </a:r>
          </a:p>
        </p:txBody>
      </p:sp>
      <p:sp>
        <p:nvSpPr>
          <p:cNvPr id="4" name="Slide Number Placeholder 3"/>
          <p:cNvSpPr>
            <a:spLocks noGrp="1"/>
          </p:cNvSpPr>
          <p:nvPr>
            <p:ph type="sldNum" sz="quarter" idx="10"/>
          </p:nvPr>
        </p:nvSpPr>
        <p:spPr/>
        <p:txBody>
          <a:bodyPr/>
          <a:lstStyle/>
          <a:p>
            <a:fld id="{A73D6722-9B4D-4E29-B226-C325925A8118}" type="slidenum">
              <a:rPr lang="en-US" smtClean="0"/>
              <a:pPr/>
              <a:t>18</a:t>
            </a:fld>
            <a:endParaRPr lang="en-US" dirty="0"/>
          </a:p>
        </p:txBody>
      </p:sp>
    </p:spTree>
    <p:extLst>
      <p:ext uri="{BB962C8B-B14F-4D97-AF65-F5344CB8AC3E}">
        <p14:creationId xmlns:p14="http://schemas.microsoft.com/office/powerpoint/2010/main" val="188147314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questions can be answered by thinking about your worst/best </a:t>
            </a:r>
            <a:r>
              <a:rPr lang="en-GB"/>
              <a:t>communication experiences.</a:t>
            </a:r>
            <a:endParaRPr lang="en-GB" dirty="0"/>
          </a:p>
        </p:txBody>
      </p:sp>
      <p:sp>
        <p:nvSpPr>
          <p:cNvPr id="4" name="Slide Number Placeholder 3"/>
          <p:cNvSpPr>
            <a:spLocks noGrp="1"/>
          </p:cNvSpPr>
          <p:nvPr>
            <p:ph type="sldNum" sz="quarter" idx="5"/>
          </p:nvPr>
        </p:nvSpPr>
        <p:spPr/>
        <p:txBody>
          <a:bodyPr/>
          <a:lstStyle/>
          <a:p>
            <a:fld id="{7147724D-926C-431E-8EFA-03FCC795E6D6}" type="slidenum">
              <a:rPr lang="en-GB" smtClean="0"/>
              <a:t>19</a:t>
            </a:fld>
            <a:endParaRPr lang="en-GB"/>
          </a:p>
        </p:txBody>
      </p:sp>
    </p:spTree>
    <p:extLst>
      <p:ext uri="{BB962C8B-B14F-4D97-AF65-F5344CB8AC3E}">
        <p14:creationId xmlns:p14="http://schemas.microsoft.com/office/powerpoint/2010/main" val="138196237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2"/>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342900" indent="0" algn="ctr">
              <a:buNone/>
              <a:defRPr>
                <a:solidFill>
                  <a:schemeClr val="tx1">
                    <a:tint val="75000"/>
                  </a:schemeClr>
                </a:solidFill>
              </a:defRPr>
            </a:lvl2pPr>
            <a:lvl3pPr marL="685800" indent="0" algn="ctr">
              <a:buNone/>
              <a:defRPr>
                <a:solidFill>
                  <a:schemeClr val="tx1">
                    <a:tint val="75000"/>
                  </a:schemeClr>
                </a:solidFill>
              </a:defRPr>
            </a:lvl3pPr>
            <a:lvl4pPr marL="1028700" indent="0" algn="ctr">
              <a:buNone/>
              <a:defRPr>
                <a:solidFill>
                  <a:schemeClr val="tx1">
                    <a:tint val="75000"/>
                  </a:schemeClr>
                </a:solidFill>
              </a:defRPr>
            </a:lvl4pPr>
            <a:lvl5pPr marL="1371600" indent="0" algn="ctr">
              <a:buNone/>
              <a:defRPr>
                <a:solidFill>
                  <a:schemeClr val="tx1">
                    <a:tint val="75000"/>
                  </a:schemeClr>
                </a:solidFill>
              </a:defRPr>
            </a:lvl5pPr>
            <a:lvl6pPr marL="1714500" indent="0" algn="ctr">
              <a:buNone/>
              <a:defRPr>
                <a:solidFill>
                  <a:schemeClr val="tx1">
                    <a:tint val="75000"/>
                  </a:schemeClr>
                </a:solidFill>
              </a:defRPr>
            </a:lvl6pPr>
            <a:lvl7pPr marL="2057400" indent="0" algn="ctr">
              <a:buNone/>
              <a:defRPr>
                <a:solidFill>
                  <a:schemeClr val="tx1">
                    <a:tint val="75000"/>
                  </a:schemeClr>
                </a:solidFill>
              </a:defRPr>
            </a:lvl7pPr>
            <a:lvl8pPr marL="2400300" indent="0" algn="ctr">
              <a:buNone/>
              <a:defRPr>
                <a:solidFill>
                  <a:schemeClr val="tx1">
                    <a:tint val="75000"/>
                  </a:schemeClr>
                </a:solidFill>
              </a:defRPr>
            </a:lvl8pPr>
            <a:lvl9pPr marL="27432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3BF8CE1-620C-8EF8-80A0-01FDC5668FFD}"/>
              </a:ext>
            </a:extLst>
          </p:cNvPr>
          <p:cNvSpPr>
            <a:spLocks noGrp="1"/>
          </p:cNvSpPr>
          <p:nvPr>
            <p:ph type="dt" sz="half" idx="10"/>
          </p:nvPr>
        </p:nvSpPr>
        <p:spPr>
          <a:xfrm>
            <a:off x="395288" y="6524627"/>
            <a:ext cx="971550" cy="219075"/>
          </a:xfrm>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2E7C71EF-7BE2-E495-ED93-2F86E2F0DC9F}"/>
              </a:ext>
            </a:extLst>
          </p:cNvPr>
          <p:cNvSpPr>
            <a:spLocks noGrp="1"/>
          </p:cNvSpPr>
          <p:nvPr>
            <p:ph type="ftr" sz="quarter" idx="11"/>
          </p:nvPr>
        </p:nvSpPr>
        <p:spPr>
          <a:xfrm>
            <a:off x="4140200" y="6381752"/>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7F6240DC-BA97-87DC-D68F-C5EF069EF305}"/>
              </a:ext>
            </a:extLst>
          </p:cNvPr>
          <p:cNvSpPr>
            <a:spLocks noGrp="1"/>
          </p:cNvSpPr>
          <p:nvPr>
            <p:ph type="sldNum" sz="quarter" idx="12"/>
          </p:nvPr>
        </p:nvSpPr>
        <p:spPr/>
        <p:txBody>
          <a:bodyPr/>
          <a:lstStyle>
            <a:lvl1pPr>
              <a:defRPr smtClean="0"/>
            </a:lvl1pPr>
          </a:lstStyle>
          <a:p>
            <a:pPr>
              <a:defRPr/>
            </a:pPr>
            <a:fld id="{0F359BAA-4C3D-44E8-B8AA-0115E484A981}" type="slidenum">
              <a:rPr lang="en-US" altLang="en-US"/>
              <a:pPr>
                <a:defRPr/>
              </a:pPr>
              <a:t>‹#›</a:t>
            </a:fld>
            <a:endParaRPr lang="en-US" altLang="en-US"/>
          </a:p>
        </p:txBody>
      </p:sp>
    </p:spTree>
    <p:extLst>
      <p:ext uri="{BB962C8B-B14F-4D97-AF65-F5344CB8AC3E}">
        <p14:creationId xmlns:p14="http://schemas.microsoft.com/office/powerpoint/2010/main" val="27044736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E438D1D-B29F-BC68-B6D8-AE0214C3B858}"/>
              </a:ext>
            </a:extLst>
          </p:cNvPr>
          <p:cNvSpPr>
            <a:spLocks noGrp="1"/>
          </p:cNvSpPr>
          <p:nvPr>
            <p:ph type="dt" sz="half" idx="10"/>
          </p:nvPr>
        </p:nvSpPr>
        <p:spPr/>
        <p:txBody>
          <a:bodyPr/>
          <a:lstStyle>
            <a:lvl1pPr>
              <a:defRPr/>
            </a:lvl1pPr>
          </a:lstStyle>
          <a:p>
            <a:pPr>
              <a:defRPr/>
            </a:pPr>
            <a:endParaRPr lang="en-US"/>
          </a:p>
        </p:txBody>
      </p:sp>
      <p:sp>
        <p:nvSpPr>
          <p:cNvPr id="5" name="Footer Placeholder 4">
            <a:extLst>
              <a:ext uri="{FF2B5EF4-FFF2-40B4-BE49-F238E27FC236}">
                <a16:creationId xmlns:a16="http://schemas.microsoft.com/office/drawing/2014/main" id="{187DF35D-8F8B-031B-ED97-C527A0C661F3}"/>
              </a:ext>
            </a:extLst>
          </p:cNvPr>
          <p:cNvSpPr>
            <a:spLocks noGrp="1"/>
          </p:cNvSpPr>
          <p:nvPr>
            <p:ph type="ftr" sz="quarter" idx="11"/>
          </p:nvPr>
        </p:nvSpPr>
        <p:spPr>
          <a:xfrm>
            <a:off x="3132138" y="6461127"/>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04936986-680D-D5F7-2095-2DC265087AD4}"/>
              </a:ext>
            </a:extLst>
          </p:cNvPr>
          <p:cNvSpPr>
            <a:spLocks noGrp="1"/>
          </p:cNvSpPr>
          <p:nvPr>
            <p:ph type="sldNum" sz="quarter" idx="12"/>
          </p:nvPr>
        </p:nvSpPr>
        <p:spPr/>
        <p:txBody>
          <a:bodyPr/>
          <a:lstStyle>
            <a:lvl1pPr>
              <a:defRPr smtClean="0"/>
            </a:lvl1pPr>
          </a:lstStyle>
          <a:p>
            <a:pPr>
              <a:defRPr/>
            </a:pPr>
            <a:fld id="{6B9CAAEB-5DD4-4716-AEA0-BEF1B1D22BD1}" type="slidenum">
              <a:rPr lang="en-US" altLang="en-US"/>
              <a:pPr>
                <a:defRPr/>
              </a:pPr>
              <a:t>‹#›</a:t>
            </a:fld>
            <a:endParaRPr lang="en-US" altLang="en-US"/>
          </a:p>
        </p:txBody>
      </p:sp>
    </p:spTree>
    <p:extLst>
      <p:ext uri="{BB962C8B-B14F-4D97-AF65-F5344CB8AC3E}">
        <p14:creationId xmlns:p14="http://schemas.microsoft.com/office/powerpoint/2010/main" val="6709814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5"/>
            <a:ext cx="7772400" cy="1362075"/>
          </a:xfrm>
        </p:spPr>
        <p:txBody>
          <a:bodyPr anchor="t"/>
          <a:lstStyle>
            <a:lvl1pPr algn="l">
              <a:defRPr sz="3000" b="1" cap="all"/>
            </a:lvl1pPr>
          </a:lstStyle>
          <a:p>
            <a:r>
              <a:rPr lang="en-US"/>
              <a:t>Click to edit Master title style</a:t>
            </a:r>
            <a:endParaRPr lang="en-GB"/>
          </a:p>
        </p:txBody>
      </p:sp>
      <p:sp>
        <p:nvSpPr>
          <p:cNvPr id="3" name="Text Placeholder 2"/>
          <p:cNvSpPr>
            <a:spLocks noGrp="1"/>
          </p:cNvSpPr>
          <p:nvPr>
            <p:ph type="body" idx="1"/>
          </p:nvPr>
        </p:nvSpPr>
        <p:spPr>
          <a:xfrm>
            <a:off x="683568" y="2492898"/>
            <a:ext cx="7772400" cy="1500187"/>
          </a:xfrm>
        </p:spPr>
        <p:txBody>
          <a:bodyPr anchor="b"/>
          <a:lstStyle>
            <a:lvl1pPr marL="0" indent="0">
              <a:buNone/>
              <a:defRPr sz="1500">
                <a:solidFill>
                  <a:schemeClr val="tx1">
                    <a:tint val="75000"/>
                  </a:schemeClr>
                </a:solidFill>
              </a:defRPr>
            </a:lvl1pPr>
            <a:lvl2pPr marL="342900" indent="0">
              <a:buNone/>
              <a:defRPr sz="1350">
                <a:solidFill>
                  <a:schemeClr val="tx1">
                    <a:tint val="75000"/>
                  </a:schemeClr>
                </a:solidFill>
              </a:defRPr>
            </a:lvl2pPr>
            <a:lvl3pPr marL="685800" indent="0">
              <a:buNone/>
              <a:defRPr sz="1200">
                <a:solidFill>
                  <a:schemeClr val="tx1">
                    <a:tint val="75000"/>
                  </a:schemeClr>
                </a:solidFill>
              </a:defRPr>
            </a:lvl3pPr>
            <a:lvl4pPr marL="1028700" indent="0">
              <a:buNone/>
              <a:defRPr sz="1050">
                <a:solidFill>
                  <a:schemeClr val="tx1">
                    <a:tint val="75000"/>
                  </a:schemeClr>
                </a:solidFill>
              </a:defRPr>
            </a:lvl4pPr>
            <a:lvl5pPr marL="1371600" indent="0">
              <a:buNone/>
              <a:defRPr sz="1050">
                <a:solidFill>
                  <a:schemeClr val="tx1">
                    <a:tint val="75000"/>
                  </a:schemeClr>
                </a:solidFill>
              </a:defRPr>
            </a:lvl5pPr>
            <a:lvl6pPr marL="1714500" indent="0">
              <a:buNone/>
              <a:defRPr sz="1050">
                <a:solidFill>
                  <a:schemeClr val="tx1">
                    <a:tint val="75000"/>
                  </a:schemeClr>
                </a:solidFill>
              </a:defRPr>
            </a:lvl6pPr>
            <a:lvl7pPr marL="2057400" indent="0">
              <a:buNone/>
              <a:defRPr sz="1050">
                <a:solidFill>
                  <a:schemeClr val="tx1">
                    <a:tint val="75000"/>
                  </a:schemeClr>
                </a:solidFill>
              </a:defRPr>
            </a:lvl7pPr>
            <a:lvl8pPr marL="2400300" indent="0">
              <a:buNone/>
              <a:defRPr sz="1050">
                <a:solidFill>
                  <a:schemeClr val="tx1">
                    <a:tint val="75000"/>
                  </a:schemeClr>
                </a:solidFill>
              </a:defRPr>
            </a:lvl8pPr>
            <a:lvl9pPr marL="2743200" indent="0">
              <a:buNone/>
              <a:defRPr sz="105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6316508-4EAC-38EA-DF6F-35F5A57531B2}"/>
              </a:ext>
            </a:extLst>
          </p:cNvPr>
          <p:cNvSpPr>
            <a:spLocks noGrp="1"/>
          </p:cNvSpPr>
          <p:nvPr>
            <p:ph type="dt" sz="half" idx="10"/>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160829AF-2835-B5BB-D8F9-67D323F650A0}"/>
              </a:ext>
            </a:extLst>
          </p:cNvPr>
          <p:cNvSpPr>
            <a:spLocks noGrp="1"/>
          </p:cNvSpPr>
          <p:nvPr>
            <p:ph type="sldNum" sz="quarter" idx="11"/>
          </p:nvPr>
        </p:nvSpPr>
        <p:spPr/>
        <p:txBody>
          <a:bodyPr/>
          <a:lstStyle>
            <a:lvl1pPr>
              <a:defRPr/>
            </a:lvl1pPr>
          </a:lstStyle>
          <a:p>
            <a:pPr>
              <a:defRPr/>
            </a:pPr>
            <a:fld id="{64D1849F-B6E9-463C-863F-F83F5B516C93}" type="slidenum">
              <a:rPr lang="en-US" altLang="en-US"/>
              <a:pPr>
                <a:defRPr/>
              </a:pPr>
              <a:t>‹#›</a:t>
            </a:fld>
            <a:endParaRPr lang="en-US" altLang="en-US"/>
          </a:p>
        </p:txBody>
      </p:sp>
    </p:spTree>
    <p:extLst>
      <p:ext uri="{BB962C8B-B14F-4D97-AF65-F5344CB8AC3E}">
        <p14:creationId xmlns:p14="http://schemas.microsoft.com/office/powerpoint/2010/main" val="104795501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EFC481B4-C284-18D7-98B5-E024F9229EB1}"/>
              </a:ext>
            </a:extLst>
          </p:cNvPr>
          <p:cNvSpPr>
            <a:spLocks noGrp="1"/>
          </p:cNvSpPr>
          <p:nvPr>
            <p:ph type="dt" sz="half" idx="10"/>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CFFA29D-FC7B-1A28-0B63-15133E08821C}"/>
              </a:ext>
            </a:extLst>
          </p:cNvPr>
          <p:cNvSpPr>
            <a:spLocks noGrp="1"/>
          </p:cNvSpPr>
          <p:nvPr>
            <p:ph type="sldNum" sz="quarter" idx="11"/>
          </p:nvPr>
        </p:nvSpPr>
        <p:spPr/>
        <p:txBody>
          <a:bodyPr/>
          <a:lstStyle>
            <a:lvl1pPr>
              <a:defRPr/>
            </a:lvl1pPr>
          </a:lstStyle>
          <a:p>
            <a:pPr>
              <a:defRPr/>
            </a:pPr>
            <a:fld id="{89004277-C628-43FA-A2BC-FD18438DA077}" type="slidenum">
              <a:rPr lang="en-US" altLang="en-US"/>
              <a:pPr>
                <a:defRPr/>
              </a:pPr>
              <a:t>‹#›</a:t>
            </a:fld>
            <a:endParaRPr lang="en-US" altLang="en-US"/>
          </a:p>
        </p:txBody>
      </p:sp>
    </p:spTree>
    <p:extLst>
      <p:ext uri="{BB962C8B-B14F-4D97-AF65-F5344CB8AC3E}">
        <p14:creationId xmlns:p14="http://schemas.microsoft.com/office/powerpoint/2010/main" val="309844197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p:cNvSpPr>
            <a:spLocks noGrp="1"/>
          </p:cNvSpPr>
          <p:nvPr>
            <p:ph sz="half" idx="2"/>
          </p:nvPr>
        </p:nvSpPr>
        <p:spPr>
          <a:xfrm>
            <a:off x="457200" y="2174877"/>
            <a:ext cx="4040188"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6" y="1535113"/>
            <a:ext cx="4041775" cy="63976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p:cNvSpPr>
            <a:spLocks noGrp="1"/>
          </p:cNvSpPr>
          <p:nvPr>
            <p:ph sz="quarter" idx="4"/>
          </p:nvPr>
        </p:nvSpPr>
        <p:spPr>
          <a:xfrm>
            <a:off x="4645026" y="2174877"/>
            <a:ext cx="4041775" cy="3414365"/>
          </a:xfrm>
        </p:spPr>
        <p:txBody>
          <a:bodyPr/>
          <a:lstStyle>
            <a:lvl1pPr>
              <a:defRPr sz="1800"/>
            </a:lvl1pPr>
            <a:lvl2pPr>
              <a:defRPr sz="1500"/>
            </a:lvl2pPr>
            <a:lvl3pPr>
              <a:defRPr sz="135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0F76049F-8A4E-17BA-A0AF-8B54A8952FA9}"/>
              </a:ext>
            </a:extLst>
          </p:cNvPr>
          <p:cNvSpPr>
            <a:spLocks noGrp="1"/>
          </p:cNvSpPr>
          <p:nvPr>
            <p:ph type="dt" sz="half" idx="10"/>
          </p:nvPr>
        </p:nvSpPr>
        <p:spPr/>
        <p:txBody>
          <a:bodyPr/>
          <a:lstStyle>
            <a:lvl1pPr>
              <a:defRPr/>
            </a:lvl1pPr>
          </a:lstStyle>
          <a:p>
            <a:pPr>
              <a:defRPr/>
            </a:pPr>
            <a:endParaRPr lang="en-US"/>
          </a:p>
        </p:txBody>
      </p:sp>
      <p:sp>
        <p:nvSpPr>
          <p:cNvPr id="8" name="Slide Number Placeholder 5">
            <a:extLst>
              <a:ext uri="{FF2B5EF4-FFF2-40B4-BE49-F238E27FC236}">
                <a16:creationId xmlns:a16="http://schemas.microsoft.com/office/drawing/2014/main" id="{239E5558-173F-8F97-2B5B-9743509B5F7D}"/>
              </a:ext>
            </a:extLst>
          </p:cNvPr>
          <p:cNvSpPr>
            <a:spLocks noGrp="1"/>
          </p:cNvSpPr>
          <p:nvPr>
            <p:ph type="sldNum" sz="quarter" idx="11"/>
          </p:nvPr>
        </p:nvSpPr>
        <p:spPr/>
        <p:txBody>
          <a:bodyPr/>
          <a:lstStyle>
            <a:lvl1pPr>
              <a:defRPr/>
            </a:lvl1pPr>
          </a:lstStyle>
          <a:p>
            <a:pPr>
              <a:defRPr/>
            </a:pPr>
            <a:fld id="{294160C6-49D9-4220-8F9B-E6D75A4A520C}" type="slidenum">
              <a:rPr lang="en-US" altLang="en-US"/>
              <a:pPr>
                <a:defRPr/>
              </a:pPr>
              <a:t>‹#›</a:t>
            </a:fld>
            <a:endParaRPr lang="en-US" altLang="en-US"/>
          </a:p>
        </p:txBody>
      </p:sp>
    </p:spTree>
    <p:extLst>
      <p:ext uri="{BB962C8B-B14F-4D97-AF65-F5344CB8AC3E}">
        <p14:creationId xmlns:p14="http://schemas.microsoft.com/office/powerpoint/2010/main" val="7046937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B53026A9-D188-5B32-1D28-117AABA37D45}"/>
              </a:ext>
            </a:extLst>
          </p:cNvPr>
          <p:cNvSpPr>
            <a:spLocks noGrp="1"/>
          </p:cNvSpPr>
          <p:nvPr>
            <p:ph type="dt" sz="half" idx="10"/>
          </p:nvPr>
        </p:nvSpPr>
        <p:spPr/>
        <p:txBody>
          <a:bodyPr/>
          <a:lstStyle>
            <a:lvl1pPr>
              <a:defRPr/>
            </a:lvl1pPr>
          </a:lstStyle>
          <a:p>
            <a:pPr>
              <a:defRPr/>
            </a:pPr>
            <a:endParaRPr lang="en-US"/>
          </a:p>
        </p:txBody>
      </p:sp>
      <p:sp>
        <p:nvSpPr>
          <p:cNvPr id="4" name="Slide Number Placeholder 5">
            <a:extLst>
              <a:ext uri="{FF2B5EF4-FFF2-40B4-BE49-F238E27FC236}">
                <a16:creationId xmlns:a16="http://schemas.microsoft.com/office/drawing/2014/main" id="{BBD87585-89B6-0A99-831F-4521F222D7A9}"/>
              </a:ext>
            </a:extLst>
          </p:cNvPr>
          <p:cNvSpPr>
            <a:spLocks noGrp="1"/>
          </p:cNvSpPr>
          <p:nvPr>
            <p:ph type="sldNum" sz="quarter" idx="11"/>
          </p:nvPr>
        </p:nvSpPr>
        <p:spPr/>
        <p:txBody>
          <a:bodyPr/>
          <a:lstStyle>
            <a:lvl1pPr>
              <a:defRPr/>
            </a:lvl1pPr>
          </a:lstStyle>
          <a:p>
            <a:pPr>
              <a:defRPr/>
            </a:pPr>
            <a:fld id="{32C76563-ED30-428B-AA1A-693B19CC86B5}" type="slidenum">
              <a:rPr lang="en-US" altLang="en-US"/>
              <a:pPr>
                <a:defRPr/>
              </a:pPr>
              <a:t>‹#›</a:t>
            </a:fld>
            <a:endParaRPr lang="en-US" altLang="en-US"/>
          </a:p>
        </p:txBody>
      </p:sp>
    </p:spTree>
    <p:extLst>
      <p:ext uri="{BB962C8B-B14F-4D97-AF65-F5344CB8AC3E}">
        <p14:creationId xmlns:p14="http://schemas.microsoft.com/office/powerpoint/2010/main" val="46354971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2E7305D1-919F-9EE6-A07B-9BEBC1183168}"/>
              </a:ext>
            </a:extLst>
          </p:cNvPr>
          <p:cNvSpPr>
            <a:spLocks noGrp="1"/>
          </p:cNvSpPr>
          <p:nvPr>
            <p:ph type="dt" sz="half" idx="10"/>
          </p:nvPr>
        </p:nvSpPr>
        <p:spPr/>
        <p:txBody>
          <a:bodyPr/>
          <a:lstStyle>
            <a:lvl1pPr>
              <a:defRPr/>
            </a:lvl1pPr>
          </a:lstStyle>
          <a:p>
            <a:pPr>
              <a:defRPr/>
            </a:pPr>
            <a:endParaRPr lang="en-US"/>
          </a:p>
        </p:txBody>
      </p:sp>
      <p:sp>
        <p:nvSpPr>
          <p:cNvPr id="3" name="Slide Number Placeholder 5">
            <a:extLst>
              <a:ext uri="{FF2B5EF4-FFF2-40B4-BE49-F238E27FC236}">
                <a16:creationId xmlns:a16="http://schemas.microsoft.com/office/drawing/2014/main" id="{768AE56A-C1AA-B757-BAFA-3F29A9FF1904}"/>
              </a:ext>
            </a:extLst>
          </p:cNvPr>
          <p:cNvSpPr>
            <a:spLocks noGrp="1"/>
          </p:cNvSpPr>
          <p:nvPr>
            <p:ph type="sldNum" sz="quarter" idx="11"/>
          </p:nvPr>
        </p:nvSpPr>
        <p:spPr/>
        <p:txBody>
          <a:bodyPr/>
          <a:lstStyle>
            <a:lvl1pPr>
              <a:defRPr/>
            </a:lvl1pPr>
          </a:lstStyle>
          <a:p>
            <a:pPr>
              <a:defRPr/>
            </a:pPr>
            <a:fld id="{7D0080E3-C8E4-4072-87F6-5D763E1F8305}" type="slidenum">
              <a:rPr lang="en-US" altLang="en-US"/>
              <a:pPr>
                <a:defRPr/>
              </a:pPr>
              <a:t>‹#›</a:t>
            </a:fld>
            <a:endParaRPr lang="en-US" altLang="en-US"/>
          </a:p>
        </p:txBody>
      </p:sp>
    </p:spTree>
    <p:extLst>
      <p:ext uri="{BB962C8B-B14F-4D97-AF65-F5344CB8AC3E}">
        <p14:creationId xmlns:p14="http://schemas.microsoft.com/office/powerpoint/2010/main" val="68866668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73050"/>
            <a:ext cx="3008313" cy="1162050"/>
          </a:xfrm>
        </p:spPr>
        <p:txBody>
          <a:bodyPr anchor="b"/>
          <a:lstStyle>
            <a:lvl1pPr algn="l">
              <a:defRPr sz="1500" b="1"/>
            </a:lvl1pPr>
          </a:lstStyle>
          <a:p>
            <a:r>
              <a:rPr lang="en-US"/>
              <a:t>Click to edit Master title style</a:t>
            </a:r>
            <a:endParaRPr lang="en-GB"/>
          </a:p>
        </p:txBody>
      </p:sp>
      <p:sp>
        <p:nvSpPr>
          <p:cNvPr id="3" name="Content Placeholder 2"/>
          <p:cNvSpPr>
            <a:spLocks noGrp="1"/>
          </p:cNvSpPr>
          <p:nvPr>
            <p:ph idx="1"/>
          </p:nvPr>
        </p:nvSpPr>
        <p:spPr>
          <a:xfrm>
            <a:off x="3575050" y="273052"/>
            <a:ext cx="5111750" cy="5172173"/>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1" y="1435102"/>
            <a:ext cx="3008313" cy="4029891"/>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3">
            <a:extLst>
              <a:ext uri="{FF2B5EF4-FFF2-40B4-BE49-F238E27FC236}">
                <a16:creationId xmlns:a16="http://schemas.microsoft.com/office/drawing/2014/main" id="{44AB48E6-C64F-16F8-A748-BF5EFF63DA34}"/>
              </a:ext>
            </a:extLst>
          </p:cNvPr>
          <p:cNvSpPr>
            <a:spLocks noGrp="1"/>
          </p:cNvSpPr>
          <p:nvPr>
            <p:ph type="dt" sz="half" idx="10"/>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C54C6C62-4763-3789-8066-F9DB639929CA}"/>
              </a:ext>
            </a:extLst>
          </p:cNvPr>
          <p:cNvSpPr>
            <a:spLocks noGrp="1"/>
          </p:cNvSpPr>
          <p:nvPr>
            <p:ph type="sldNum" sz="quarter" idx="11"/>
          </p:nvPr>
        </p:nvSpPr>
        <p:spPr/>
        <p:txBody>
          <a:bodyPr/>
          <a:lstStyle>
            <a:lvl1pPr>
              <a:defRPr/>
            </a:lvl1pPr>
          </a:lstStyle>
          <a:p>
            <a:pPr>
              <a:defRPr/>
            </a:pPr>
            <a:fld id="{3D313F12-140F-4D67-A983-8262FE4BD8BF}" type="slidenum">
              <a:rPr lang="en-US" altLang="en-US"/>
              <a:pPr>
                <a:defRPr/>
              </a:pPr>
              <a:t>‹#›</a:t>
            </a:fld>
            <a:endParaRPr lang="en-US" altLang="en-US"/>
          </a:p>
        </p:txBody>
      </p:sp>
    </p:spTree>
    <p:extLst>
      <p:ext uri="{BB962C8B-B14F-4D97-AF65-F5344CB8AC3E}">
        <p14:creationId xmlns:p14="http://schemas.microsoft.com/office/powerpoint/2010/main" val="178956745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15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7"/>
            <a:ext cx="5486400" cy="3824337"/>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050"/>
            </a:lvl1pPr>
            <a:lvl2pPr marL="342900" indent="0">
              <a:buNone/>
              <a:defRPr sz="900"/>
            </a:lvl2pPr>
            <a:lvl3pPr marL="685800" indent="0">
              <a:buNone/>
              <a:defRPr sz="750"/>
            </a:lvl3pPr>
            <a:lvl4pPr marL="1028700" indent="0">
              <a:buNone/>
              <a:defRPr sz="675"/>
            </a:lvl4pPr>
            <a:lvl5pPr marL="1371600" indent="0">
              <a:buNone/>
              <a:defRPr sz="675"/>
            </a:lvl5pPr>
            <a:lvl6pPr marL="1714500" indent="0">
              <a:buNone/>
              <a:defRPr sz="675"/>
            </a:lvl6pPr>
            <a:lvl7pPr marL="2057400" indent="0">
              <a:buNone/>
              <a:defRPr sz="675"/>
            </a:lvl7pPr>
            <a:lvl8pPr marL="2400300" indent="0">
              <a:buNone/>
              <a:defRPr sz="675"/>
            </a:lvl8pPr>
            <a:lvl9pPr marL="2743200" indent="0">
              <a:buNone/>
              <a:defRPr sz="675"/>
            </a:lvl9pPr>
          </a:lstStyle>
          <a:p>
            <a:pPr lvl="0"/>
            <a:r>
              <a:rPr lang="en-US"/>
              <a:t>Click to edit Master text styles</a:t>
            </a:r>
          </a:p>
        </p:txBody>
      </p:sp>
      <p:sp>
        <p:nvSpPr>
          <p:cNvPr id="5" name="Date Placeholder 3">
            <a:extLst>
              <a:ext uri="{FF2B5EF4-FFF2-40B4-BE49-F238E27FC236}">
                <a16:creationId xmlns:a16="http://schemas.microsoft.com/office/drawing/2014/main" id="{0AED16D8-FC06-B3CF-CAB8-F06CFF02DD12}"/>
              </a:ext>
            </a:extLst>
          </p:cNvPr>
          <p:cNvSpPr>
            <a:spLocks noGrp="1"/>
          </p:cNvSpPr>
          <p:nvPr>
            <p:ph type="dt" sz="half" idx="10"/>
          </p:nvPr>
        </p:nvSpPr>
        <p:spPr/>
        <p:txBody>
          <a:bodyPr/>
          <a:lstStyle>
            <a:lvl1pPr>
              <a:defRPr/>
            </a:lvl1pPr>
          </a:lstStyle>
          <a:p>
            <a:pPr>
              <a:defRPr/>
            </a:pPr>
            <a:endParaRPr lang="en-US"/>
          </a:p>
        </p:txBody>
      </p:sp>
      <p:sp>
        <p:nvSpPr>
          <p:cNvPr id="6" name="Slide Number Placeholder 5">
            <a:extLst>
              <a:ext uri="{FF2B5EF4-FFF2-40B4-BE49-F238E27FC236}">
                <a16:creationId xmlns:a16="http://schemas.microsoft.com/office/drawing/2014/main" id="{7F77A3E6-79F3-43BF-724E-C3A6C2E41C3E}"/>
              </a:ext>
            </a:extLst>
          </p:cNvPr>
          <p:cNvSpPr>
            <a:spLocks noGrp="1"/>
          </p:cNvSpPr>
          <p:nvPr>
            <p:ph type="sldNum" sz="quarter" idx="11"/>
          </p:nvPr>
        </p:nvSpPr>
        <p:spPr/>
        <p:txBody>
          <a:bodyPr/>
          <a:lstStyle>
            <a:lvl1pPr>
              <a:defRPr/>
            </a:lvl1pPr>
          </a:lstStyle>
          <a:p>
            <a:pPr>
              <a:defRPr/>
            </a:pPr>
            <a:fld id="{FB7800EC-6038-4ABE-90F4-B340C636B64C}" type="slidenum">
              <a:rPr lang="en-US" altLang="en-US"/>
              <a:pPr>
                <a:defRPr/>
              </a:pPr>
              <a:t>‹#›</a:t>
            </a:fld>
            <a:endParaRPr lang="en-US" altLang="en-US"/>
          </a:p>
        </p:txBody>
      </p:sp>
    </p:spTree>
    <p:extLst>
      <p:ext uri="{BB962C8B-B14F-4D97-AF65-F5344CB8AC3E}">
        <p14:creationId xmlns:p14="http://schemas.microsoft.com/office/powerpoint/2010/main" val="15392405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CD3614C-B08F-9816-8FCF-EC133D1FCB0B}"/>
              </a:ext>
            </a:extLst>
          </p:cNvPr>
          <p:cNvSpPr>
            <a:spLocks noGrp="1"/>
          </p:cNvSpPr>
          <p:nvPr>
            <p:ph type="dt" sz="half" idx="10"/>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48152B20-12E6-BE8A-DE8D-962C4B1985D0}"/>
              </a:ext>
            </a:extLst>
          </p:cNvPr>
          <p:cNvSpPr>
            <a:spLocks noGrp="1"/>
          </p:cNvSpPr>
          <p:nvPr>
            <p:ph type="sldNum" sz="quarter" idx="11"/>
          </p:nvPr>
        </p:nvSpPr>
        <p:spPr/>
        <p:txBody>
          <a:bodyPr/>
          <a:lstStyle>
            <a:lvl1pPr>
              <a:defRPr/>
            </a:lvl1pPr>
          </a:lstStyle>
          <a:p>
            <a:pPr>
              <a:defRPr/>
            </a:pPr>
            <a:fld id="{10BFB4C0-BCC1-4045-872C-DFC030CF8FAA}" type="slidenum">
              <a:rPr lang="en-US" altLang="en-US"/>
              <a:pPr>
                <a:defRPr/>
              </a:pPr>
              <a:t>‹#›</a:t>
            </a:fld>
            <a:endParaRPr lang="en-US" altLang="en-US"/>
          </a:p>
        </p:txBody>
      </p:sp>
    </p:spTree>
    <p:extLst>
      <p:ext uri="{BB962C8B-B14F-4D97-AF65-F5344CB8AC3E}">
        <p14:creationId xmlns:p14="http://schemas.microsoft.com/office/powerpoint/2010/main" val="73121093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BB97FC-D01C-577D-A9A6-7F0CF5CE059B}"/>
              </a:ext>
            </a:extLst>
          </p:cNvPr>
          <p:cNvSpPr>
            <a:spLocks noGrp="1"/>
          </p:cNvSpPr>
          <p:nvPr>
            <p:ph type="dt" sz="half" idx="10"/>
          </p:nvPr>
        </p:nvSpPr>
        <p:spPr/>
        <p:txBody>
          <a:bodyPr/>
          <a:lstStyle>
            <a:lvl1pPr>
              <a:defRPr/>
            </a:lvl1pPr>
          </a:lstStyle>
          <a:p>
            <a:pPr>
              <a:defRPr/>
            </a:pPr>
            <a:endParaRPr lang="en-US"/>
          </a:p>
        </p:txBody>
      </p:sp>
      <p:sp>
        <p:nvSpPr>
          <p:cNvPr id="5" name="Slide Number Placeholder 5">
            <a:extLst>
              <a:ext uri="{FF2B5EF4-FFF2-40B4-BE49-F238E27FC236}">
                <a16:creationId xmlns:a16="http://schemas.microsoft.com/office/drawing/2014/main" id="{9DDB45FA-9C04-75A0-422E-B14DBBDCB2DD}"/>
              </a:ext>
            </a:extLst>
          </p:cNvPr>
          <p:cNvSpPr>
            <a:spLocks noGrp="1"/>
          </p:cNvSpPr>
          <p:nvPr>
            <p:ph type="sldNum" sz="quarter" idx="11"/>
          </p:nvPr>
        </p:nvSpPr>
        <p:spPr/>
        <p:txBody>
          <a:bodyPr/>
          <a:lstStyle>
            <a:lvl1pPr>
              <a:defRPr/>
            </a:lvl1pPr>
          </a:lstStyle>
          <a:p>
            <a:pPr>
              <a:defRPr/>
            </a:pPr>
            <a:fld id="{58E920C4-CCA8-4BB0-BD4A-982A7DEE6FF0}" type="slidenum">
              <a:rPr lang="en-US" altLang="en-US"/>
              <a:pPr>
                <a:defRPr/>
              </a:pPr>
              <a:t>‹#›</a:t>
            </a:fld>
            <a:endParaRPr lang="en-US" altLang="en-US"/>
          </a:p>
        </p:txBody>
      </p:sp>
    </p:spTree>
    <p:extLst>
      <p:ext uri="{BB962C8B-B14F-4D97-AF65-F5344CB8AC3E}">
        <p14:creationId xmlns:p14="http://schemas.microsoft.com/office/powerpoint/2010/main" val="419207343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2019742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7913580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5282800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431257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1585725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1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11188" y="1196975"/>
            <a:ext cx="4114800" cy="4991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78388" y="1196975"/>
            <a:ext cx="4114800" cy="4991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7194917"/>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7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85935532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p:cSld name="2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11188" y="1196975"/>
            <a:ext cx="4114800" cy="4991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78388" y="1196975"/>
            <a:ext cx="4114800" cy="4991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0377520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8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32560181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3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11188" y="1196975"/>
            <a:ext cx="4114800" cy="4991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78388" y="1196975"/>
            <a:ext cx="4114800" cy="4991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0474602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9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9577180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4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11188" y="1196975"/>
            <a:ext cx="4114800" cy="4991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78388" y="1196975"/>
            <a:ext cx="4114800" cy="4991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15292161"/>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10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41477664"/>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5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11188" y="1196975"/>
            <a:ext cx="4114800" cy="4991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78388" y="1196975"/>
            <a:ext cx="4114800" cy="4991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29623015"/>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1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777414505"/>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6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11188" y="1196975"/>
            <a:ext cx="4114800" cy="4991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78388" y="1196975"/>
            <a:ext cx="4114800" cy="4991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94063068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12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429229772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7_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611188" y="1196975"/>
            <a:ext cx="4114800" cy="4991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878388" y="1196975"/>
            <a:ext cx="4114800" cy="4991100"/>
          </a:xfrm>
        </p:spPr>
        <p:txBody>
          <a:bodyPr/>
          <a:lstStyle>
            <a:lvl1pPr>
              <a:defRPr sz="2100"/>
            </a:lvl1pPr>
            <a:lvl2pPr>
              <a:defRPr sz="1800"/>
            </a:lvl2pPr>
            <a:lvl3pPr>
              <a:defRPr sz="1500"/>
            </a:lvl3pPr>
            <a:lvl4pPr>
              <a:defRPr sz="1350"/>
            </a:lvl4pPr>
            <a:lvl5pPr>
              <a:defRPr sz="1350"/>
            </a:lvl5pPr>
            <a:lvl6pPr>
              <a:defRPr sz="1350"/>
            </a:lvl6pPr>
            <a:lvl7pPr>
              <a:defRPr sz="1350"/>
            </a:lvl7pPr>
            <a:lvl8pPr>
              <a:defRPr sz="1350"/>
            </a:lvl8pPr>
            <a:lvl9pPr>
              <a:defRPr sz="135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612828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13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72603024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14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7018007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15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79921817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p:cSld name="16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3452584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userDrawn="1">
  <p:cSld name="Figure + Caption">
    <p:spTree>
      <p:nvGrpSpPr>
        <p:cNvPr id="1" name=""/>
        <p:cNvGrpSpPr/>
        <p:nvPr/>
      </p:nvGrpSpPr>
      <p:grpSpPr>
        <a:xfrm>
          <a:off x="0" y="0"/>
          <a:ext cx="0" cy="0"/>
          <a:chOff x="0" y="0"/>
          <a:chExt cx="0" cy="0"/>
        </a:xfrm>
      </p:grpSpPr>
      <p:sp>
        <p:nvSpPr>
          <p:cNvPr id="8" name="Title 7"/>
          <p:cNvSpPr>
            <a:spLocks noGrp="1"/>
          </p:cNvSpPr>
          <p:nvPr>
            <p:ph type="title" hasCustomPrompt="1"/>
          </p:nvPr>
        </p:nvSpPr>
        <p:spPr>
          <a:xfrm>
            <a:off x="457200" y="228600"/>
            <a:ext cx="8229600" cy="1066800"/>
          </a:xfrm>
        </p:spPr>
        <p:txBody>
          <a:bodyPr anchor="t"/>
          <a:lstStyle>
            <a:lvl1pPr>
              <a:defRPr sz="3400">
                <a:solidFill>
                  <a:srgbClr val="007FA3"/>
                </a:solidFill>
              </a:defRPr>
            </a:lvl1pPr>
          </a:lstStyle>
          <a:p>
            <a:r>
              <a:rPr lang="en-US" dirty="0"/>
              <a:t>Click to add figure number and title</a:t>
            </a:r>
          </a:p>
        </p:txBody>
      </p:sp>
      <p:sp>
        <p:nvSpPr>
          <p:cNvPr id="10" name="Text Placeholder 9"/>
          <p:cNvSpPr>
            <a:spLocks noGrp="1"/>
          </p:cNvSpPr>
          <p:nvPr>
            <p:ph type="body" sz="quarter" idx="13" hasCustomPrompt="1"/>
          </p:nvPr>
        </p:nvSpPr>
        <p:spPr>
          <a:xfrm>
            <a:off x="457200" y="5368160"/>
            <a:ext cx="8229600" cy="916856"/>
          </a:xfrm>
        </p:spPr>
        <p:txBody>
          <a:bodyPr anchor="b"/>
          <a:lstStyle>
            <a:lvl1pPr marL="0" indent="0">
              <a:spcBef>
                <a:spcPts val="0"/>
              </a:spcBef>
              <a:buNone/>
              <a:defRPr sz="800"/>
            </a:lvl1pPr>
            <a:lvl2pPr marL="0" indent="0">
              <a:spcBef>
                <a:spcPts val="0"/>
              </a:spcBef>
              <a:buNone/>
              <a:defRPr sz="1600"/>
            </a:lvl2pPr>
            <a:lvl3pPr marL="0" indent="0">
              <a:spcBef>
                <a:spcPts val="0"/>
              </a:spcBef>
              <a:buNone/>
              <a:defRPr sz="1600"/>
            </a:lvl3pPr>
            <a:lvl4pPr marL="0" indent="0">
              <a:spcBef>
                <a:spcPts val="0"/>
              </a:spcBef>
              <a:buNone/>
              <a:defRPr sz="1600"/>
            </a:lvl4pPr>
            <a:lvl5pPr marL="0" indent="0">
              <a:spcBef>
                <a:spcPts val="0"/>
              </a:spcBef>
              <a:buNone/>
              <a:defRPr sz="1600"/>
            </a:lvl5pPr>
            <a:lvl6pPr marL="0" indent="0">
              <a:spcBef>
                <a:spcPts val="0"/>
              </a:spcBef>
              <a:buNone/>
              <a:defRPr sz="1600"/>
            </a:lvl6pPr>
            <a:lvl7pPr marL="0" indent="0">
              <a:spcBef>
                <a:spcPts val="0"/>
              </a:spcBef>
              <a:buNone/>
              <a:defRPr sz="1600"/>
            </a:lvl7pPr>
            <a:lvl8pPr marL="0" indent="0">
              <a:spcBef>
                <a:spcPts val="0"/>
              </a:spcBef>
              <a:buNone/>
              <a:defRPr sz="1600"/>
            </a:lvl8pPr>
            <a:lvl9pPr marL="0" indent="0">
              <a:spcBef>
                <a:spcPts val="0"/>
              </a:spcBef>
              <a:buNone/>
              <a:defRPr sz="1600"/>
            </a:lvl9pPr>
          </a:lstStyle>
          <a:p>
            <a:pPr lvl="0"/>
            <a:r>
              <a:rPr lang="en-US" dirty="0"/>
              <a:t>Click to add caption</a:t>
            </a:r>
          </a:p>
        </p:txBody>
      </p:sp>
      <p:sp>
        <p:nvSpPr>
          <p:cNvPr id="11" name="Footer Placeholder 2"/>
          <p:cNvSpPr>
            <a:spLocks noGrp="1"/>
          </p:cNvSpPr>
          <p:nvPr>
            <p:ph type="ftr" sz="quarter" idx="11"/>
          </p:nvPr>
        </p:nvSpPr>
        <p:spPr>
          <a:xfrm>
            <a:off x="93969" y="6172200"/>
            <a:ext cx="8595360" cy="235463"/>
          </a:xfrm>
        </p:spPr>
        <p:txBody>
          <a:bodyPr/>
          <a:lstStyle/>
          <a:p>
            <a:endParaRPr lang="en-US" dirty="0"/>
          </a:p>
        </p:txBody>
      </p:sp>
      <p:sp>
        <p:nvSpPr>
          <p:cNvPr id="2" name="Date Placeholder 1"/>
          <p:cNvSpPr>
            <a:spLocks noGrp="1"/>
          </p:cNvSpPr>
          <p:nvPr>
            <p:ph type="dt" sz="half" idx="10"/>
          </p:nvPr>
        </p:nvSpPr>
        <p:spPr>
          <a:xfrm>
            <a:off x="6335713" y="137160"/>
            <a:ext cx="2133600" cy="182880"/>
          </a:xfrm>
        </p:spPr>
        <p:txBody>
          <a:bodyPr/>
          <a:lstStyle>
            <a:lvl1pPr>
              <a:defRPr>
                <a:solidFill>
                  <a:schemeClr val="tx1"/>
                </a:solidFill>
              </a:defRPr>
            </a:lvl1pPr>
          </a:lstStyle>
          <a:p>
            <a:endParaRPr lang="en-US" dirty="0"/>
          </a:p>
        </p:txBody>
      </p:sp>
      <p:sp>
        <p:nvSpPr>
          <p:cNvPr id="9" name="TextBox 8"/>
          <p:cNvSpPr txBox="1"/>
          <p:nvPr userDrawn="1"/>
        </p:nvSpPr>
        <p:spPr>
          <a:xfrm>
            <a:off x="1600200" y="6382512"/>
            <a:ext cx="7162800" cy="276999"/>
          </a:xfrm>
          <a:prstGeom prst="rect">
            <a:avLst/>
          </a:prstGeom>
          <a:noFill/>
        </p:spPr>
        <p:txBody>
          <a:bodyPr wrap="square" rtlCol="0">
            <a:spAutoFit/>
          </a:bodyPr>
          <a:lstStyle/>
          <a:p>
            <a:pPr marL="0" indent="0" algn="r" defTabSz="914400" rtl="0" eaLnBrk="1" latinLnBrk="0" hangingPunct="1">
              <a:spcBef>
                <a:spcPts val="0"/>
              </a:spcBef>
              <a:buClrTx/>
              <a:buFont typeface="Arial" panose="020B0604020202020204" pitchFamily="34" charset="0"/>
              <a:buNone/>
              <a:defRPr/>
            </a:pPr>
            <a:r>
              <a:rPr lang="en-US" altLang="en-US" sz="1200" kern="1200" dirty="0">
                <a:solidFill>
                  <a:schemeClr val="tx1"/>
                </a:solidFill>
                <a:latin typeface="Verdana" pitchFamily="34" charset="0"/>
                <a:ea typeface="Verdana" pitchFamily="34" charset="0"/>
                <a:cs typeface="Verdana" pitchFamily="34" charset="0"/>
              </a:rPr>
              <a:t>Copyright © 2021 Pearson Education Ltd.</a:t>
            </a:r>
          </a:p>
        </p:txBody>
      </p:sp>
      <p:pic>
        <p:nvPicPr>
          <p:cNvPr id="13" name="Picture 12" descr="Pearson Logo"/>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457200" y="6376789"/>
            <a:ext cx="918000" cy="279915"/>
          </a:xfrm>
          <a:prstGeom prst="rect">
            <a:avLst/>
          </a:prstGeom>
        </p:spPr>
      </p:pic>
      <p:sp>
        <p:nvSpPr>
          <p:cNvPr id="4" name="Picture Placeholder 3">
            <a:extLst>
              <a:ext uri="{FF2B5EF4-FFF2-40B4-BE49-F238E27FC236}">
                <a16:creationId xmlns:a16="http://schemas.microsoft.com/office/drawing/2014/main" id="{61EB95A7-6030-4378-8316-256F3CC353B2}"/>
              </a:ext>
            </a:extLst>
          </p:cNvPr>
          <p:cNvSpPr>
            <a:spLocks noGrp="1"/>
          </p:cNvSpPr>
          <p:nvPr>
            <p:ph type="pic" sz="quarter" idx="14"/>
          </p:nvPr>
        </p:nvSpPr>
        <p:spPr>
          <a:xfrm>
            <a:off x="2514600" y="2133600"/>
            <a:ext cx="4419600" cy="2133600"/>
          </a:xfrm>
        </p:spPr>
        <p:txBody>
          <a:bodyPr/>
          <a:lstStyle>
            <a:lvl1pPr marL="0" indent="0">
              <a:buNone/>
              <a:defRPr/>
            </a:lvl1pPr>
          </a:lstStyle>
          <a:p>
            <a:endParaRPr lang="en-US" dirty="0"/>
          </a:p>
        </p:txBody>
      </p:sp>
      <p:sp>
        <p:nvSpPr>
          <p:cNvPr id="6" name="Content Placeholder 5">
            <a:extLst>
              <a:ext uri="{FF2B5EF4-FFF2-40B4-BE49-F238E27FC236}">
                <a16:creationId xmlns:a16="http://schemas.microsoft.com/office/drawing/2014/main" id="{1FE70623-D7BC-4E0D-8088-EE23938D97C3}"/>
              </a:ext>
            </a:extLst>
          </p:cNvPr>
          <p:cNvSpPr>
            <a:spLocks noGrp="1"/>
          </p:cNvSpPr>
          <p:nvPr>
            <p:ph sz="quarter" idx="15"/>
          </p:nvPr>
        </p:nvSpPr>
        <p:spPr>
          <a:xfrm>
            <a:off x="1600200" y="4476750"/>
            <a:ext cx="6629400" cy="7207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617583569"/>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image" Target="../media/image1.jpeg"/><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theme" Target="../theme/theme1.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36"/>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33E9FF1B-67D2-3290-BB63-5D347C50FA88}"/>
              </a:ext>
            </a:extLst>
          </p:cNvPr>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a:extLst>
              <a:ext uri="{FF2B5EF4-FFF2-40B4-BE49-F238E27FC236}">
                <a16:creationId xmlns:a16="http://schemas.microsoft.com/office/drawing/2014/main" id="{E5FF2184-C087-A594-151D-0BF63EBA5DDC}"/>
              </a:ext>
            </a:extLst>
          </p:cNvPr>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120753DE-CDF2-3A70-F374-C39104479BA5}"/>
              </a:ext>
            </a:extLst>
          </p:cNvPr>
          <p:cNvSpPr>
            <a:spLocks noGrp="1"/>
          </p:cNvSpPr>
          <p:nvPr>
            <p:ph type="dt" sz="half" idx="2"/>
          </p:nvPr>
        </p:nvSpPr>
        <p:spPr>
          <a:xfrm>
            <a:off x="250825" y="6524627"/>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788">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8C428B4E-29EA-F6CE-AB70-F9447AE6A863}"/>
              </a:ext>
            </a:extLst>
          </p:cNvPr>
          <p:cNvSpPr>
            <a:spLocks noGrp="1"/>
          </p:cNvSpPr>
          <p:nvPr>
            <p:ph type="sldNum" sz="quarter" idx="4"/>
          </p:nvPr>
        </p:nvSpPr>
        <p:spPr>
          <a:xfrm>
            <a:off x="7956550" y="6381752"/>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900" smtClean="0">
                <a:solidFill>
                  <a:srgbClr val="898989"/>
                </a:solidFill>
                <a:latin typeface="Myriad Pro"/>
              </a:defRPr>
            </a:lvl1pPr>
          </a:lstStyle>
          <a:p>
            <a:pPr>
              <a:defRPr/>
            </a:pPr>
            <a:fld id="{31F3F4A0-9296-4EBF-B673-F9FBF68C122A}" type="slidenum">
              <a:rPr lang="en-US" altLang="en-US"/>
              <a:pPr>
                <a:defRPr/>
              </a:pPr>
              <a:t>‹#›</a:t>
            </a:fld>
            <a:endParaRPr lang="en-US" altLang="en-US"/>
          </a:p>
        </p:txBody>
      </p:sp>
    </p:spTree>
    <p:extLst>
      <p:ext uri="{BB962C8B-B14F-4D97-AF65-F5344CB8AC3E}">
        <p14:creationId xmlns:p14="http://schemas.microsoft.com/office/powerpoint/2010/main" val="1297012552"/>
      </p:ext>
    </p:extLst>
  </p:cSld>
  <p:clrMap bg1="lt1" tx1="dk1" bg2="lt2" tx2="dk2" accent1="accent1" accent2="accent2" accent3="accent3" accent4="accent4" accent5="accent5" accent6="accent6" hlink="hlink" folHlink="folHlink"/>
  <p:sldLayoutIdLst>
    <p:sldLayoutId id="2147483651" r:id="rId1"/>
    <p:sldLayoutId id="2147483652" r:id="rId2"/>
    <p:sldLayoutId id="2147483653" r:id="rId3"/>
    <p:sldLayoutId id="2147483654" r:id="rId4"/>
    <p:sldLayoutId id="2147483655" r:id="rId5"/>
    <p:sldLayoutId id="2147483656" r:id="rId6"/>
    <p:sldLayoutId id="2147483657" r:id="rId7"/>
    <p:sldLayoutId id="2147483658" r:id="rId8"/>
    <p:sldLayoutId id="2147483659" r:id="rId9"/>
    <p:sldLayoutId id="2147483660" r:id="rId10"/>
    <p:sldLayoutId id="2147483661" r:id="rId11"/>
    <p:sldLayoutId id="2147483662" r:id="rId12"/>
    <p:sldLayoutId id="2147483663" r:id="rId13"/>
    <p:sldLayoutId id="2147483664" r:id="rId14"/>
    <p:sldLayoutId id="2147483665" r:id="rId15"/>
    <p:sldLayoutId id="2147483666" r:id="rId16"/>
    <p:sldLayoutId id="2147483667" r:id="rId17"/>
    <p:sldLayoutId id="2147483668" r:id="rId18"/>
    <p:sldLayoutId id="2147483669" r:id="rId19"/>
    <p:sldLayoutId id="2147483670" r:id="rId20"/>
    <p:sldLayoutId id="2147483671" r:id="rId21"/>
    <p:sldLayoutId id="2147483672" r:id="rId22"/>
    <p:sldLayoutId id="2147483673" r:id="rId23"/>
    <p:sldLayoutId id="2147483674" r:id="rId24"/>
    <p:sldLayoutId id="2147483675" r:id="rId25"/>
    <p:sldLayoutId id="2147483676" r:id="rId26"/>
    <p:sldLayoutId id="2147483677" r:id="rId27"/>
    <p:sldLayoutId id="2147483678" r:id="rId28"/>
    <p:sldLayoutId id="2147483679" r:id="rId29"/>
    <p:sldLayoutId id="2147483680" r:id="rId30"/>
    <p:sldLayoutId id="2147483681" r:id="rId31"/>
    <p:sldLayoutId id="2147483682" r:id="rId32"/>
    <p:sldLayoutId id="2147483683" r:id="rId33"/>
    <p:sldLayoutId id="2147483684" r:id="rId34"/>
  </p:sldLayoutIdLst>
  <p:txStyles>
    <p:titleStyle>
      <a:lvl1pPr algn="ctr" rtl="0" eaLnBrk="0" fontAlgn="base" hangingPunct="0">
        <a:spcBef>
          <a:spcPct val="0"/>
        </a:spcBef>
        <a:spcAft>
          <a:spcPct val="0"/>
        </a:spcAft>
        <a:defRPr sz="3300" kern="1200">
          <a:solidFill>
            <a:schemeClr val="tx1"/>
          </a:solidFill>
          <a:latin typeface="+mj-lt"/>
          <a:ea typeface="+mj-ea"/>
          <a:cs typeface="+mj-cs"/>
        </a:defRPr>
      </a:lvl1pPr>
      <a:lvl2pPr algn="ctr" rtl="0" eaLnBrk="0" fontAlgn="base" hangingPunct="0">
        <a:spcBef>
          <a:spcPct val="0"/>
        </a:spcBef>
        <a:spcAft>
          <a:spcPct val="0"/>
        </a:spcAft>
        <a:defRPr sz="3300">
          <a:solidFill>
            <a:schemeClr val="tx1"/>
          </a:solidFill>
          <a:latin typeface="Myriad Pro"/>
        </a:defRPr>
      </a:lvl2pPr>
      <a:lvl3pPr algn="ctr" rtl="0" eaLnBrk="0" fontAlgn="base" hangingPunct="0">
        <a:spcBef>
          <a:spcPct val="0"/>
        </a:spcBef>
        <a:spcAft>
          <a:spcPct val="0"/>
        </a:spcAft>
        <a:defRPr sz="3300">
          <a:solidFill>
            <a:schemeClr val="tx1"/>
          </a:solidFill>
          <a:latin typeface="Myriad Pro"/>
        </a:defRPr>
      </a:lvl3pPr>
      <a:lvl4pPr algn="ctr" rtl="0" eaLnBrk="0" fontAlgn="base" hangingPunct="0">
        <a:spcBef>
          <a:spcPct val="0"/>
        </a:spcBef>
        <a:spcAft>
          <a:spcPct val="0"/>
        </a:spcAft>
        <a:defRPr sz="3300">
          <a:solidFill>
            <a:schemeClr val="tx1"/>
          </a:solidFill>
          <a:latin typeface="Myriad Pro"/>
        </a:defRPr>
      </a:lvl4pPr>
      <a:lvl5pPr algn="ctr" rtl="0" eaLnBrk="0" fontAlgn="base" hangingPunct="0">
        <a:spcBef>
          <a:spcPct val="0"/>
        </a:spcBef>
        <a:spcAft>
          <a:spcPct val="0"/>
        </a:spcAft>
        <a:defRPr sz="3300">
          <a:solidFill>
            <a:schemeClr val="tx1"/>
          </a:solidFill>
          <a:latin typeface="Myriad Pro"/>
        </a:defRPr>
      </a:lvl5pPr>
      <a:lvl6pPr marL="342900" algn="ctr" rtl="0" eaLnBrk="1" fontAlgn="base" hangingPunct="1">
        <a:spcBef>
          <a:spcPct val="0"/>
        </a:spcBef>
        <a:spcAft>
          <a:spcPct val="0"/>
        </a:spcAft>
        <a:defRPr sz="3300">
          <a:solidFill>
            <a:schemeClr val="tx1"/>
          </a:solidFill>
          <a:latin typeface="Myriad Pro"/>
        </a:defRPr>
      </a:lvl6pPr>
      <a:lvl7pPr marL="685800" algn="ctr" rtl="0" eaLnBrk="1" fontAlgn="base" hangingPunct="1">
        <a:spcBef>
          <a:spcPct val="0"/>
        </a:spcBef>
        <a:spcAft>
          <a:spcPct val="0"/>
        </a:spcAft>
        <a:defRPr sz="3300">
          <a:solidFill>
            <a:schemeClr val="tx1"/>
          </a:solidFill>
          <a:latin typeface="Myriad Pro"/>
        </a:defRPr>
      </a:lvl7pPr>
      <a:lvl8pPr marL="1028700" algn="ctr" rtl="0" eaLnBrk="1" fontAlgn="base" hangingPunct="1">
        <a:spcBef>
          <a:spcPct val="0"/>
        </a:spcBef>
        <a:spcAft>
          <a:spcPct val="0"/>
        </a:spcAft>
        <a:defRPr sz="3300">
          <a:solidFill>
            <a:schemeClr val="tx1"/>
          </a:solidFill>
          <a:latin typeface="Myriad Pro"/>
        </a:defRPr>
      </a:lvl8pPr>
      <a:lvl9pPr marL="1371600" algn="ctr" rtl="0" eaLnBrk="1" fontAlgn="base" hangingPunct="1">
        <a:spcBef>
          <a:spcPct val="0"/>
        </a:spcBef>
        <a:spcAft>
          <a:spcPct val="0"/>
        </a:spcAft>
        <a:defRPr sz="3300">
          <a:solidFill>
            <a:schemeClr val="tx1"/>
          </a:solidFill>
          <a:latin typeface="Myriad Pro"/>
        </a:defRPr>
      </a:lvl9pPr>
    </p:titleStyle>
    <p:bodyStyle>
      <a:lvl1pPr marL="257175" indent="-257175"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7213" indent="-214313" algn="l"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7250" indent="-17145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3pPr>
      <a:lvl4pPr marL="12001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30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8" Type="http://schemas.openxmlformats.org/officeDocument/2006/relationships/image" Target="../media/image10.jpeg"/><Relationship Id="rId3" Type="http://schemas.openxmlformats.org/officeDocument/2006/relationships/image" Target="../media/image5.jpeg"/><Relationship Id="rId7"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8.jpeg"/><Relationship Id="rId5" Type="http://schemas.openxmlformats.org/officeDocument/2006/relationships/image" Target="../media/image7.jpeg"/><Relationship Id="rId4" Type="http://schemas.openxmlformats.org/officeDocument/2006/relationships/image" Target="../media/image6.jpeg"/><Relationship Id="rId9" Type="http://schemas.openxmlformats.org/officeDocument/2006/relationships/image" Target="../media/image11.jpeg"/></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s://www.youtube.com/watch?v=JEyp2p-bzcU" TargetMode="External"/><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hyperlink" Target="https://www.youtube.com/watch?v=DfaYKYFYHBk"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0.xml"/><Relationship Id="rId1" Type="http://schemas.openxmlformats.org/officeDocument/2006/relationships/slideLayout" Target="../slideLayouts/slideLayout2.xml"/><Relationship Id="rId5" Type="http://schemas.openxmlformats.org/officeDocument/2006/relationships/image" Target="../media/image17.jpeg"/><Relationship Id="rId4" Type="http://schemas.openxmlformats.org/officeDocument/2006/relationships/image" Target="../media/image16.png"/></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Title 1">
            <a:extLst>
              <a:ext uri="{FF2B5EF4-FFF2-40B4-BE49-F238E27FC236}">
                <a16:creationId xmlns:a16="http://schemas.microsoft.com/office/drawing/2014/main" id="{C6A5AC8B-D83E-DA2C-B371-3191EDB78EC9}"/>
              </a:ext>
            </a:extLst>
          </p:cNvPr>
          <p:cNvSpPr txBox="1">
            <a:spLocks noChangeArrowheads="1"/>
          </p:cNvSpPr>
          <p:nvPr/>
        </p:nvSpPr>
        <p:spPr bwMode="auto">
          <a:xfrm>
            <a:off x="395288" y="5661025"/>
            <a:ext cx="7993062" cy="75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eaLnBrk="1" hangingPunct="1">
              <a:spcBef>
                <a:spcPct val="0"/>
              </a:spcBef>
              <a:buFontTx/>
              <a:buNone/>
            </a:pPr>
            <a:endParaRPr lang="en-GB" altLang="en-US" sz="2400" b="1" dirty="0"/>
          </a:p>
        </p:txBody>
      </p:sp>
      <p:sp>
        <p:nvSpPr>
          <p:cNvPr id="5" name="Title 1">
            <a:extLst>
              <a:ext uri="{FF2B5EF4-FFF2-40B4-BE49-F238E27FC236}">
                <a16:creationId xmlns:a16="http://schemas.microsoft.com/office/drawing/2014/main" id="{6B81464A-7777-6AF6-DC38-B6FDCEBAE489}"/>
              </a:ext>
            </a:extLst>
          </p:cNvPr>
          <p:cNvSpPr>
            <a:spLocks noGrp="1"/>
          </p:cNvSpPr>
          <p:nvPr>
            <p:ph type="ctrTitle"/>
          </p:nvPr>
        </p:nvSpPr>
        <p:spPr>
          <a:xfrm>
            <a:off x="2555799" y="2748434"/>
            <a:ext cx="4392613" cy="936625"/>
          </a:xfrm>
        </p:spPr>
        <p:txBody>
          <a:bodyPr/>
          <a:lstStyle/>
          <a:p>
            <a:r>
              <a:rPr lang="en-GB" altLang="en-US" b="1" dirty="0"/>
              <a:t>LCBB4009</a:t>
            </a:r>
          </a:p>
        </p:txBody>
      </p:sp>
      <p:sp>
        <p:nvSpPr>
          <p:cNvPr id="6" name="TextBox 1">
            <a:extLst>
              <a:ext uri="{FF2B5EF4-FFF2-40B4-BE49-F238E27FC236}">
                <a16:creationId xmlns:a16="http://schemas.microsoft.com/office/drawing/2014/main" id="{B561D84C-9709-B219-0FE4-AB904D116156}"/>
              </a:ext>
            </a:extLst>
          </p:cNvPr>
          <p:cNvSpPr txBox="1">
            <a:spLocks noChangeArrowheads="1"/>
          </p:cNvSpPr>
          <p:nvPr/>
        </p:nvSpPr>
        <p:spPr bwMode="auto">
          <a:xfrm>
            <a:off x="1600200" y="3816421"/>
            <a:ext cx="7496907" cy="13051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lgn="r">
              <a:lnSpc>
                <a:spcPct val="150000"/>
              </a:lnSpc>
              <a:spcBef>
                <a:spcPct val="0"/>
              </a:spcBef>
              <a:buFontTx/>
              <a:buNone/>
            </a:pPr>
            <a:r>
              <a:rPr lang="en-GB" altLang="en-US" sz="2800" b="1" dirty="0">
                <a:latin typeface="Arial" panose="020B0604020202020204" pitchFamily="34" charset="0"/>
              </a:rPr>
              <a:t>Week 7: Session 1</a:t>
            </a:r>
          </a:p>
          <a:p>
            <a:pPr algn="r">
              <a:lnSpc>
                <a:spcPct val="150000"/>
              </a:lnSpc>
              <a:spcBef>
                <a:spcPct val="0"/>
              </a:spcBef>
              <a:buFontTx/>
              <a:buNone/>
            </a:pPr>
            <a:r>
              <a:rPr lang="en-GB" altLang="en-US" sz="2800" b="1" dirty="0">
                <a:latin typeface="Arial" panose="020B0604020202020204" pitchFamily="34" charset="0"/>
              </a:rPr>
              <a:t>Communication</a:t>
            </a:r>
          </a:p>
        </p:txBody>
      </p:sp>
      <p:sp>
        <p:nvSpPr>
          <p:cNvPr id="7" name="Subtitle 4">
            <a:extLst>
              <a:ext uri="{FF2B5EF4-FFF2-40B4-BE49-F238E27FC236}">
                <a16:creationId xmlns:a16="http://schemas.microsoft.com/office/drawing/2014/main" id="{6868E7BA-7480-35FE-07EA-4012AA87AA20}"/>
              </a:ext>
            </a:extLst>
          </p:cNvPr>
          <p:cNvSpPr txBox="1">
            <a:spLocks/>
          </p:cNvSpPr>
          <p:nvPr/>
        </p:nvSpPr>
        <p:spPr bwMode="auto">
          <a:xfrm>
            <a:off x="629692" y="1299459"/>
            <a:ext cx="8244829" cy="1448976"/>
          </a:xfrm>
          <a:prstGeom prst="rect">
            <a:avLst/>
          </a:prstGeom>
          <a:noFill/>
          <a:ln>
            <a:noFill/>
          </a:ln>
        </p:spPr>
        <p:txBody>
          <a:bodyPr/>
          <a:lstStyle>
            <a:lvl1pPr marL="0" indent="0" algn="ctr" rtl="0" eaLnBrk="0" fontAlgn="base" hangingPunct="0">
              <a:spcBef>
                <a:spcPct val="20000"/>
              </a:spcBef>
              <a:spcAft>
                <a:spcPct val="0"/>
              </a:spcAft>
              <a:buFont typeface="Arial" panose="020B0604020202020204" pitchFamily="34" charset="0"/>
              <a:buNone/>
              <a:defRPr sz="3200" kern="1200">
                <a:solidFill>
                  <a:schemeClr val="tx1">
                    <a:tint val="75000"/>
                  </a:schemeClr>
                </a:solidFill>
                <a:latin typeface="+mn-lt"/>
                <a:ea typeface="+mn-ea"/>
                <a:cs typeface="+mn-cs"/>
              </a:defRPr>
            </a:lvl1pPr>
            <a:lvl2pPr marL="457200" indent="0" algn="ctr" rtl="0" eaLnBrk="0" fontAlgn="base" hangingPunct="0">
              <a:spcBef>
                <a:spcPct val="20000"/>
              </a:spcBef>
              <a:spcAft>
                <a:spcPct val="0"/>
              </a:spcAft>
              <a:buFont typeface="Arial" panose="020B0604020202020204" pitchFamily="34" charset="0"/>
              <a:buNone/>
              <a:defRPr sz="2800" kern="1200">
                <a:solidFill>
                  <a:schemeClr val="tx1">
                    <a:tint val="75000"/>
                  </a:schemeClr>
                </a:solidFill>
                <a:latin typeface="+mn-lt"/>
                <a:ea typeface="+mn-ea"/>
                <a:cs typeface="+mn-cs"/>
              </a:defRPr>
            </a:lvl2pPr>
            <a:lvl3pPr marL="914400" indent="0" algn="ctr" rtl="0" eaLnBrk="0" fontAlgn="base" hangingPunct="0">
              <a:spcBef>
                <a:spcPct val="20000"/>
              </a:spcBef>
              <a:spcAft>
                <a:spcPct val="0"/>
              </a:spcAft>
              <a:buFont typeface="Arial" panose="020B0604020202020204" pitchFamily="34" charset="0"/>
              <a:buNone/>
              <a:defRPr sz="2400" kern="1200">
                <a:solidFill>
                  <a:schemeClr val="tx1">
                    <a:tint val="75000"/>
                  </a:schemeClr>
                </a:solidFill>
                <a:latin typeface="+mn-lt"/>
                <a:ea typeface="+mn-ea"/>
                <a:cs typeface="+mn-cs"/>
              </a:defRPr>
            </a:lvl3pPr>
            <a:lvl4pPr marL="13716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4pPr>
            <a:lvl5pPr marL="1828800" indent="0" algn="ctr" rtl="0" eaLnBrk="0" fontAlgn="base" hangingPunct="0">
              <a:spcBef>
                <a:spcPct val="20000"/>
              </a:spcBef>
              <a:spcAft>
                <a:spcPct val="0"/>
              </a:spcAft>
              <a:buFont typeface="Arial" panose="020B0604020202020204" pitchFamily="34" charset="0"/>
              <a:buNone/>
              <a:defRPr sz="2000" kern="1200">
                <a:solidFill>
                  <a:schemeClr val="tx1">
                    <a:tint val="75000"/>
                  </a:schemeClr>
                </a:solidFill>
                <a:latin typeface="+mn-lt"/>
                <a:ea typeface="+mn-ea"/>
                <a:cs typeface="+mn-cs"/>
              </a:defRPr>
            </a:lvl5pPr>
            <a:lvl6pPr marL="22860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6pPr>
            <a:lvl7pPr marL="27432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7pPr>
            <a:lvl8pPr marL="32004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8pPr>
            <a:lvl9pPr marL="3657600" indent="0" algn="ctr" defTabSz="914400" rtl="0" eaLnBrk="1" latinLnBrk="0" hangingPunct="1">
              <a:spcBef>
                <a:spcPct val="20000"/>
              </a:spcBef>
              <a:buFont typeface="Arial" pitchFamily="34" charset="0"/>
              <a:buNone/>
              <a:defRPr sz="2000" kern="1200">
                <a:solidFill>
                  <a:schemeClr val="tx1">
                    <a:tint val="75000"/>
                  </a:schemeClr>
                </a:solidFill>
                <a:latin typeface="+mn-lt"/>
                <a:ea typeface="+mn-ea"/>
                <a:cs typeface="+mn-cs"/>
              </a:defRPr>
            </a:lvl9pPr>
          </a:lstStyle>
          <a:p>
            <a:pPr eaLnBrk="1" hangingPunct="1">
              <a:defRPr/>
            </a:pPr>
            <a:r>
              <a:rPr lang="en-GB" sz="4400" b="1" dirty="0">
                <a:ln w="13462">
                  <a:solidFill>
                    <a:schemeClr val="bg1"/>
                  </a:solidFill>
                  <a:prstDash val="solid"/>
                </a:ln>
                <a:solidFill>
                  <a:schemeClr val="tx1"/>
                </a:solidFill>
                <a:effectLst>
                  <a:outerShdw dist="38100" dir="2700000" algn="bl" rotWithShape="0">
                    <a:schemeClr val="accent5"/>
                  </a:outerShdw>
                </a:effectLst>
                <a:latin typeface="Aharoni" panose="02010803020104030203" pitchFamily="2" charset="-79"/>
                <a:cs typeface="Aharoni" panose="02010803020104030203" pitchFamily="2" charset="-79"/>
              </a:rPr>
              <a:t>Understanding Organisational Structure and Culture (UOS)</a:t>
            </a:r>
            <a:endParaRPr lang="en-GB" altLang="en-US" sz="4000" b="1" dirty="0">
              <a:ln w="13462">
                <a:solidFill>
                  <a:schemeClr val="bg1"/>
                </a:solidFill>
                <a:prstDash val="solid"/>
              </a:ln>
              <a:solidFill>
                <a:schemeClr val="tx1"/>
              </a:solidFill>
              <a:effectLst>
                <a:outerShdw dist="38100" dir="2700000" algn="bl" rotWithShape="0">
                  <a:schemeClr val="accent5"/>
                </a:outerShdw>
              </a:effectLst>
              <a:latin typeface="Aharoni" panose="02010803020104030203" pitchFamily="2" charset="-79"/>
              <a:cs typeface="Aharoni" panose="02010803020104030203" pitchFamily="2" charset="-79"/>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4E088C09-A337-52A5-8063-1E9134F65A62}"/>
              </a:ext>
            </a:extLst>
          </p:cNvPr>
          <p:cNvSpPr>
            <a:spLocks noGrp="1"/>
          </p:cNvSpPr>
          <p:nvPr>
            <p:ph type="title"/>
          </p:nvPr>
        </p:nvSpPr>
        <p:spPr/>
        <p:txBody>
          <a:bodyPr/>
          <a:lstStyle/>
          <a:p>
            <a:r>
              <a:rPr lang="en-US" altLang="en-US" b="1" dirty="0"/>
              <a:t>What we did the last time</a:t>
            </a:r>
            <a:endParaRPr lang="en-GB" altLang="en-US" b="1" dirty="0"/>
          </a:p>
        </p:txBody>
      </p:sp>
      <p:sp>
        <p:nvSpPr>
          <p:cNvPr id="9219" name="Content Placeholder 2">
            <a:extLst>
              <a:ext uri="{FF2B5EF4-FFF2-40B4-BE49-F238E27FC236}">
                <a16:creationId xmlns:a16="http://schemas.microsoft.com/office/drawing/2014/main" id="{E4088145-02D0-5CB0-D664-EDE0E96BCBE0}"/>
              </a:ext>
            </a:extLst>
          </p:cNvPr>
          <p:cNvSpPr>
            <a:spLocks noGrp="1"/>
          </p:cNvSpPr>
          <p:nvPr>
            <p:ph idx="1"/>
          </p:nvPr>
        </p:nvSpPr>
        <p:spPr>
          <a:xfrm>
            <a:off x="457200" y="1600200"/>
            <a:ext cx="8120743" cy="3916363"/>
          </a:xfrm>
        </p:spPr>
        <p:txBody>
          <a:bodyPr/>
          <a:lstStyle/>
          <a:p>
            <a:pPr marL="457200" indent="-457200">
              <a:buFont typeface="+mj-lt"/>
              <a:buAutoNum type="arabicPeriod"/>
            </a:pPr>
            <a:r>
              <a:rPr lang="en-US" altLang="en-US" sz="2800" dirty="0"/>
              <a:t>What did you learn last class?</a:t>
            </a:r>
          </a:p>
          <a:p>
            <a:pPr marL="457200" indent="-457200">
              <a:buFont typeface="+mj-lt"/>
              <a:buAutoNum type="arabicPeriod"/>
            </a:pPr>
            <a:r>
              <a:rPr lang="en-US" altLang="en-US" sz="2800" dirty="0"/>
              <a:t>What were the key terms?</a:t>
            </a:r>
          </a:p>
          <a:p>
            <a:pPr marL="457200" indent="-457200">
              <a:buFont typeface="+mj-lt"/>
              <a:buAutoNum type="arabicPeriod"/>
            </a:pPr>
            <a:r>
              <a:rPr lang="en-US" altLang="en-US" sz="2800" dirty="0"/>
              <a:t>Do you have any questions?</a:t>
            </a:r>
            <a:endParaRPr lang="en-GB" altLang="en-US" sz="2800" dirty="0"/>
          </a:p>
        </p:txBody>
      </p:sp>
      <p:sp>
        <p:nvSpPr>
          <p:cNvPr id="4" name="Date Placeholder 3">
            <a:extLst>
              <a:ext uri="{FF2B5EF4-FFF2-40B4-BE49-F238E27FC236}">
                <a16:creationId xmlns:a16="http://schemas.microsoft.com/office/drawing/2014/main" id="{80FEFF52-BF87-E56F-8300-304B8BFB9781}"/>
              </a:ext>
            </a:extLst>
          </p:cNvPr>
          <p:cNvSpPr>
            <a:spLocks noGrp="1"/>
          </p:cNvSpPr>
          <p:nvPr>
            <p:ph type="dt" sz="quarter" idx="10"/>
          </p:nvPr>
        </p:nvSpPr>
        <p:spPr/>
        <p:txBody>
          <a:bodyPr/>
          <a:lstStyle/>
          <a:p>
            <a:pPr>
              <a:defRPr/>
            </a:pPr>
            <a:fld id="{D2A88EF9-FD6A-4E22-AD5B-99F4A855266A}" type="datetime1">
              <a:rPr lang="en-GB" altLang="en-US" smtClean="0"/>
              <a:pPr>
                <a:defRPr/>
              </a:pPr>
              <a:t>16/02/2024</a:t>
            </a:fld>
            <a:endParaRPr lang="en-GB" altLang="en-US" dirty="0"/>
          </a:p>
        </p:txBody>
      </p:sp>
      <p:sp>
        <p:nvSpPr>
          <p:cNvPr id="9221" name="Slide Number Placeholder 4">
            <a:extLst>
              <a:ext uri="{FF2B5EF4-FFF2-40B4-BE49-F238E27FC236}">
                <a16:creationId xmlns:a16="http://schemas.microsoft.com/office/drawing/2014/main" id="{52EA0701-2A1A-A95E-F436-D586228E49EA}"/>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7AE3581A-EF95-49A9-96A3-967EDE5F5F01}" type="slidenum">
              <a:rPr lang="en-GB" altLang="en-US" sz="1200" smtClean="0">
                <a:solidFill>
                  <a:srgbClr val="898989"/>
                </a:solidFill>
              </a:rPr>
              <a:pPr>
                <a:spcBef>
                  <a:spcPct val="0"/>
                </a:spcBef>
                <a:buFontTx/>
                <a:buNone/>
              </a:pPr>
              <a:t>2</a:t>
            </a:fld>
            <a:endParaRPr lang="en-GB" altLang="en-US" sz="1200" dirty="0">
              <a:solidFill>
                <a:srgbClr val="898989"/>
              </a:solidFill>
            </a:endParaRPr>
          </a:p>
        </p:txBody>
      </p:sp>
    </p:spTree>
    <p:extLst>
      <p:ext uri="{BB962C8B-B14F-4D97-AF65-F5344CB8AC3E}">
        <p14:creationId xmlns:p14="http://schemas.microsoft.com/office/powerpoint/2010/main" val="2618133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Title 1">
            <a:extLst>
              <a:ext uri="{FF2B5EF4-FFF2-40B4-BE49-F238E27FC236}">
                <a16:creationId xmlns:a16="http://schemas.microsoft.com/office/drawing/2014/main" id="{1D7E4AAF-7E7E-8772-E65C-A7102971F0DB}"/>
              </a:ext>
            </a:extLst>
          </p:cNvPr>
          <p:cNvSpPr>
            <a:spLocks noGrp="1"/>
          </p:cNvSpPr>
          <p:nvPr>
            <p:ph type="title"/>
          </p:nvPr>
        </p:nvSpPr>
        <p:spPr/>
        <p:txBody>
          <a:bodyPr/>
          <a:lstStyle/>
          <a:p>
            <a:r>
              <a:rPr lang="en-GB" altLang="en-US" b="1" dirty="0"/>
              <a:t>Lesson Aims</a:t>
            </a:r>
          </a:p>
        </p:txBody>
      </p:sp>
      <p:sp>
        <p:nvSpPr>
          <p:cNvPr id="7171" name="Content Placeholder 2">
            <a:extLst>
              <a:ext uri="{FF2B5EF4-FFF2-40B4-BE49-F238E27FC236}">
                <a16:creationId xmlns:a16="http://schemas.microsoft.com/office/drawing/2014/main" id="{2A2F879C-01D9-3C8A-0F3C-4A9703AA2CE4}"/>
              </a:ext>
            </a:extLst>
          </p:cNvPr>
          <p:cNvSpPr>
            <a:spLocks noGrp="1"/>
          </p:cNvSpPr>
          <p:nvPr>
            <p:ph idx="1"/>
          </p:nvPr>
        </p:nvSpPr>
        <p:spPr>
          <a:xfrm>
            <a:off x="457200" y="1600200"/>
            <a:ext cx="8229600" cy="3916363"/>
          </a:xfrm>
        </p:spPr>
        <p:txBody>
          <a:bodyPr/>
          <a:lstStyle/>
          <a:p>
            <a:pPr marL="0" indent="0" algn="just" eaLnBrk="1" hangingPunct="1">
              <a:buFont typeface="Arial" panose="020B0604020202020204" pitchFamily="34" charset="0"/>
              <a:buNone/>
              <a:defRPr/>
            </a:pPr>
            <a:r>
              <a:rPr lang="en-GB" altLang="en-US" sz="2800" dirty="0"/>
              <a:t>By the end of this session, students should be aware of important aspects of communication:</a:t>
            </a:r>
            <a:r>
              <a:rPr lang="en-GB" altLang="en-US" sz="2000" dirty="0"/>
              <a:t> </a:t>
            </a:r>
          </a:p>
          <a:p>
            <a:pPr marL="457200" indent="-457200" algn="just" eaLnBrk="1" hangingPunct="1">
              <a:buFont typeface="+mj-lt"/>
              <a:buAutoNum type="arabicPeriod"/>
              <a:defRPr/>
            </a:pPr>
            <a:r>
              <a:rPr lang="en-GB" kern="0" dirty="0">
                <a:effectLst/>
                <a:latin typeface="Calibri" panose="020F0502020204030204" pitchFamily="34" charset="0"/>
                <a:ea typeface="DengXian" panose="02010600030101010101" pitchFamily="2" charset="-122"/>
              </a:rPr>
              <a:t>The nature and functions of communication</a:t>
            </a:r>
          </a:p>
          <a:p>
            <a:pPr marL="457200" indent="-457200" algn="just" eaLnBrk="1" hangingPunct="1">
              <a:buFont typeface="+mj-lt"/>
              <a:buAutoNum type="arabicPeriod"/>
              <a:defRPr/>
            </a:pPr>
            <a:r>
              <a:rPr lang="en-GB" kern="0" dirty="0">
                <a:latin typeface="Calibri" panose="020F0502020204030204" pitchFamily="34" charset="0"/>
                <a:ea typeface="DengXian" panose="02010600030101010101" pitchFamily="2" charset="-122"/>
              </a:rPr>
              <a:t>M</a:t>
            </a:r>
            <a:r>
              <a:rPr lang="en-GB" kern="0" dirty="0">
                <a:effectLst/>
                <a:latin typeface="Calibri" panose="020F0502020204030204" pitchFamily="34" charset="0"/>
                <a:ea typeface="DengXian" panose="02010600030101010101" pitchFamily="2" charset="-122"/>
              </a:rPr>
              <a:t>ethods of interpersonal communication</a:t>
            </a:r>
          </a:p>
          <a:p>
            <a:pPr marL="457200" indent="-457200" algn="just" eaLnBrk="1" hangingPunct="1">
              <a:buFont typeface="+mj-lt"/>
              <a:buAutoNum type="arabicPeriod"/>
              <a:defRPr/>
            </a:pPr>
            <a:r>
              <a:rPr lang="en-GB" kern="0" dirty="0">
                <a:effectLst/>
                <a:latin typeface="Calibri" panose="020F0502020204030204" pitchFamily="34" charset="0"/>
                <a:ea typeface="DengXian" panose="02010600030101010101" pitchFamily="2" charset="-122"/>
              </a:rPr>
              <a:t>Effective interpersonal communication</a:t>
            </a:r>
            <a:endParaRPr lang="en-GB" altLang="en-US" sz="3600" dirty="0"/>
          </a:p>
        </p:txBody>
      </p:sp>
      <p:sp>
        <p:nvSpPr>
          <p:cNvPr id="4" name="Date Placeholder 3">
            <a:extLst>
              <a:ext uri="{FF2B5EF4-FFF2-40B4-BE49-F238E27FC236}">
                <a16:creationId xmlns:a16="http://schemas.microsoft.com/office/drawing/2014/main" id="{F11019CF-1FDA-4CF5-7D27-AD81006F4A09}"/>
              </a:ext>
            </a:extLst>
          </p:cNvPr>
          <p:cNvSpPr>
            <a:spLocks noGrp="1"/>
          </p:cNvSpPr>
          <p:nvPr>
            <p:ph type="dt" sz="quarter" idx="10"/>
          </p:nvPr>
        </p:nvSpPr>
        <p:spPr/>
        <p:txBody>
          <a:bodyPr/>
          <a:lstStyle/>
          <a:p>
            <a:pPr>
              <a:defRPr/>
            </a:pPr>
            <a:fld id="{A537843A-38BC-484B-8097-D4EBC93D768D}" type="datetime1">
              <a:rPr lang="en-GB" altLang="en-US" smtClean="0"/>
              <a:pPr>
                <a:defRPr/>
              </a:pPr>
              <a:t>16/02/2024</a:t>
            </a:fld>
            <a:endParaRPr lang="en-GB" altLang="en-US" dirty="0"/>
          </a:p>
        </p:txBody>
      </p:sp>
      <p:sp>
        <p:nvSpPr>
          <p:cNvPr id="7173" name="Slide Number Placeholder 4">
            <a:extLst>
              <a:ext uri="{FF2B5EF4-FFF2-40B4-BE49-F238E27FC236}">
                <a16:creationId xmlns:a16="http://schemas.microsoft.com/office/drawing/2014/main" id="{65F077D7-E374-6BC0-4DC7-B8F374DC92A0}"/>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5816AF5E-E6BD-4B4B-8048-320E30D566AE}" type="slidenum">
              <a:rPr lang="en-GB" altLang="en-US" sz="1200" smtClean="0">
                <a:solidFill>
                  <a:srgbClr val="898989"/>
                </a:solidFill>
              </a:rPr>
              <a:pPr>
                <a:spcBef>
                  <a:spcPct val="0"/>
                </a:spcBef>
                <a:buFontTx/>
                <a:buNone/>
              </a:pPr>
              <a:t>3</a:t>
            </a:fld>
            <a:endParaRPr lang="en-GB" altLang="en-US" sz="1200" dirty="0">
              <a:solidFill>
                <a:srgbClr val="898989"/>
              </a:solidFil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wrap="square" anchor="ctr">
            <a:normAutofit/>
          </a:bodyPr>
          <a:lstStyle/>
          <a:p>
            <a:r>
              <a:rPr lang="en-US" b="1"/>
              <a:t>What is Communication?</a:t>
            </a:r>
          </a:p>
        </p:txBody>
      </p:sp>
      <p:sp>
        <p:nvSpPr>
          <p:cNvPr id="3" name="Content Placeholder 2"/>
          <p:cNvSpPr>
            <a:spLocks noGrp="1"/>
          </p:cNvSpPr>
          <p:nvPr>
            <p:ph sz="half" idx="1"/>
          </p:nvPr>
        </p:nvSpPr>
        <p:spPr>
          <a:xfrm>
            <a:off x="457199" y="1600201"/>
            <a:ext cx="5507665" cy="3989040"/>
          </a:xfrm>
        </p:spPr>
        <p:txBody>
          <a:bodyPr wrap="square" anchor="t">
            <a:normAutofit/>
          </a:bodyPr>
          <a:lstStyle/>
          <a:p>
            <a:pPr>
              <a:lnSpc>
                <a:spcPct val="90000"/>
              </a:lnSpc>
            </a:pPr>
            <a:r>
              <a:rPr lang="en-US" sz="2400" b="1" dirty="0"/>
              <a:t>Communication</a:t>
            </a:r>
            <a:r>
              <a:rPr lang="en-US" sz="2400" dirty="0"/>
              <a:t>: the transfer and understanding of meaning</a:t>
            </a:r>
          </a:p>
          <a:p>
            <a:pPr>
              <a:lnSpc>
                <a:spcPct val="90000"/>
              </a:lnSpc>
            </a:pPr>
            <a:r>
              <a:rPr lang="en-US" sz="2400" b="1" dirty="0"/>
              <a:t>Interpersonal communication</a:t>
            </a:r>
            <a:r>
              <a:rPr lang="en-US" sz="2400" dirty="0"/>
              <a:t>: communication between two or more people</a:t>
            </a:r>
          </a:p>
          <a:p>
            <a:pPr>
              <a:lnSpc>
                <a:spcPct val="90000"/>
              </a:lnSpc>
            </a:pPr>
            <a:r>
              <a:rPr lang="en-US" sz="2400" b="1" dirty="0"/>
              <a:t>Organizational communication</a:t>
            </a:r>
            <a:r>
              <a:rPr lang="en-US" sz="2400" dirty="0"/>
              <a:t>: all the patterns, networks, and systems of communication within an organization</a:t>
            </a:r>
          </a:p>
        </p:txBody>
      </p:sp>
      <p:pic>
        <p:nvPicPr>
          <p:cNvPr id="2050" name="Picture 2" descr="COMMUNICATION SKILL | etoj">
            <a:extLst>
              <a:ext uri="{FF2B5EF4-FFF2-40B4-BE49-F238E27FC236}">
                <a16:creationId xmlns:a16="http://schemas.microsoft.com/office/drawing/2014/main" id="{E0BDDBCB-1B02-6532-1043-F16AB396915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909" r="13690"/>
          <a:stretch/>
        </p:blipFill>
        <p:spPr bwMode="auto">
          <a:xfrm>
            <a:off x="5964865" y="2020539"/>
            <a:ext cx="2923953" cy="2816922"/>
          </a:xfrm>
          <a:prstGeom prst="rect">
            <a:avLst/>
          </a:prstGeom>
          <a:solidFill>
            <a:srgbClr val="FFFFFF"/>
          </a:solidFill>
        </p:spPr>
      </p:pic>
    </p:spTree>
    <p:extLst>
      <p:ext uri="{BB962C8B-B14F-4D97-AF65-F5344CB8AC3E}">
        <p14:creationId xmlns:p14="http://schemas.microsoft.com/office/powerpoint/2010/main" val="9486421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83B2C-2F52-423B-6BE6-16C38D903346}"/>
              </a:ext>
            </a:extLst>
          </p:cNvPr>
          <p:cNvSpPr>
            <a:spLocks noGrp="1"/>
          </p:cNvSpPr>
          <p:nvPr>
            <p:ph type="title"/>
          </p:nvPr>
        </p:nvSpPr>
        <p:spPr/>
        <p:txBody>
          <a:bodyPr/>
          <a:lstStyle/>
          <a:p>
            <a:r>
              <a:rPr lang="en-GB" b="1" dirty="0"/>
              <a:t>What make them great communicators?</a:t>
            </a:r>
            <a:endParaRPr lang="en-GB" dirty="0"/>
          </a:p>
        </p:txBody>
      </p:sp>
      <p:pic>
        <p:nvPicPr>
          <p:cNvPr id="3074" name="Picture 2" descr="Muting Trump's 'megaphone' easier said than done — Harvard Gazette">
            <a:extLst>
              <a:ext uri="{FF2B5EF4-FFF2-40B4-BE49-F238E27FC236}">
                <a16:creationId xmlns:a16="http://schemas.microsoft.com/office/drawing/2014/main" id="{02C13AF8-C733-E46C-664B-0A67FCEE42A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25" r="23826"/>
          <a:stretch/>
        </p:blipFill>
        <p:spPr bwMode="auto">
          <a:xfrm>
            <a:off x="3264914" y="1433171"/>
            <a:ext cx="3029560" cy="2084647"/>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J.K. Rowling Will Oversee a New Streaming Harry Potter Series | Vanity Fair">
            <a:extLst>
              <a:ext uri="{FF2B5EF4-FFF2-40B4-BE49-F238E27FC236}">
                <a16:creationId xmlns:a16="http://schemas.microsoft.com/office/drawing/2014/main" id="{BF47C7E3-D4F4-2DA2-6825-A50C47456C45}"/>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7950"/>
          <a:stretch/>
        </p:blipFill>
        <p:spPr bwMode="auto">
          <a:xfrm>
            <a:off x="6719870" y="3495998"/>
            <a:ext cx="2273606" cy="2092843"/>
          </a:xfrm>
          <a:prstGeom prst="rect">
            <a:avLst/>
          </a:prstGeom>
          <a:noFill/>
          <a:extLst>
            <a:ext uri="{909E8E84-426E-40DD-AFC4-6F175D3DCCD1}">
              <a14:hiddenFill xmlns:a14="http://schemas.microsoft.com/office/drawing/2010/main">
                <a:solidFill>
                  <a:srgbClr val="FFFFFF"/>
                </a:solidFill>
              </a14:hiddenFill>
            </a:ext>
          </a:extLst>
        </p:spPr>
      </p:pic>
      <p:pic>
        <p:nvPicPr>
          <p:cNvPr id="3084" name="Picture 12" descr="The Real Charlie Chaplin (2021) - IMDb">
            <a:extLst>
              <a:ext uri="{FF2B5EF4-FFF2-40B4-BE49-F238E27FC236}">
                <a16:creationId xmlns:a16="http://schemas.microsoft.com/office/drawing/2014/main" id="{4E63D5A1-E139-24B1-A43D-DD98C8171860}"/>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24793"/>
          <a:stretch/>
        </p:blipFill>
        <p:spPr bwMode="auto">
          <a:xfrm>
            <a:off x="2135909" y="3495998"/>
            <a:ext cx="1855812" cy="2092843"/>
          </a:xfrm>
          <a:prstGeom prst="rect">
            <a:avLst/>
          </a:prstGeom>
          <a:noFill/>
          <a:extLst>
            <a:ext uri="{909E8E84-426E-40DD-AFC4-6F175D3DCCD1}">
              <a14:hiddenFill xmlns:a14="http://schemas.microsoft.com/office/drawing/2010/main">
                <a:solidFill>
                  <a:srgbClr val="FFFFFF"/>
                </a:solidFill>
              </a14:hiddenFill>
            </a:ext>
          </a:extLst>
        </p:spPr>
      </p:pic>
      <p:pic>
        <p:nvPicPr>
          <p:cNvPr id="3086" name="Picture 14" descr="Mahatma Gandhi | Biography, Education, Religion, Accomplishments, Death, &amp;  Facts | Britannica">
            <a:extLst>
              <a:ext uri="{FF2B5EF4-FFF2-40B4-BE49-F238E27FC236}">
                <a16:creationId xmlns:a16="http://schemas.microsoft.com/office/drawing/2014/main" id="{F11B549D-6F47-3926-EE05-9AF4A7185F41}"/>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81239" y="1433171"/>
            <a:ext cx="2709244" cy="2031933"/>
          </a:xfrm>
          <a:prstGeom prst="rect">
            <a:avLst/>
          </a:prstGeom>
          <a:noFill/>
          <a:extLst>
            <a:ext uri="{909E8E84-426E-40DD-AFC4-6F175D3DCCD1}">
              <a14:hiddenFill xmlns:a14="http://schemas.microsoft.com/office/drawing/2010/main">
                <a:solidFill>
                  <a:srgbClr val="FFFFFF"/>
                </a:solidFill>
              </a14:hiddenFill>
            </a:ext>
          </a:extLst>
        </p:spPr>
      </p:pic>
      <p:pic>
        <p:nvPicPr>
          <p:cNvPr id="3090" name="Picture 18" descr="Leading with Love: Lessons from Mother Teresa's Leadership">
            <a:extLst>
              <a:ext uri="{FF2B5EF4-FFF2-40B4-BE49-F238E27FC236}">
                <a16:creationId xmlns:a16="http://schemas.microsoft.com/office/drawing/2014/main" id="{783A3D25-2E64-C563-6D6A-42AB37B147C9}"/>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29071" r="1"/>
          <a:stretch/>
        </p:blipFill>
        <p:spPr bwMode="auto">
          <a:xfrm>
            <a:off x="6368905" y="1433171"/>
            <a:ext cx="2624571" cy="2084647"/>
          </a:xfrm>
          <a:prstGeom prst="rect">
            <a:avLst/>
          </a:prstGeom>
          <a:noFill/>
          <a:extLst>
            <a:ext uri="{909E8E84-426E-40DD-AFC4-6F175D3DCCD1}">
              <a14:hiddenFill xmlns:a14="http://schemas.microsoft.com/office/drawing/2010/main">
                <a:solidFill>
                  <a:srgbClr val="FFFFFF"/>
                </a:solidFill>
              </a14:hiddenFill>
            </a:ext>
          </a:extLst>
        </p:spPr>
      </p:pic>
      <p:pic>
        <p:nvPicPr>
          <p:cNvPr id="3092" name="Picture 20" descr="Imperial scientists appear in first book by teen climate activist Greta  Thunberg | Imperial News | Imperial College London">
            <a:extLst>
              <a:ext uri="{FF2B5EF4-FFF2-40B4-BE49-F238E27FC236}">
                <a16:creationId xmlns:a16="http://schemas.microsoft.com/office/drawing/2014/main" id="{F30D0FE3-BA2C-0178-6564-36DAAD48481B}"/>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20288" r="24883"/>
          <a:stretch/>
        </p:blipFill>
        <p:spPr bwMode="auto">
          <a:xfrm>
            <a:off x="481239" y="3495998"/>
            <a:ext cx="1645270" cy="2074769"/>
          </a:xfrm>
          <a:prstGeom prst="rect">
            <a:avLst/>
          </a:prstGeom>
          <a:noFill/>
          <a:extLst>
            <a:ext uri="{909E8E84-426E-40DD-AFC4-6F175D3DCCD1}">
              <a14:hiddenFill xmlns:a14="http://schemas.microsoft.com/office/drawing/2010/main">
                <a:solidFill>
                  <a:srgbClr val="FFFFFF"/>
                </a:solidFill>
              </a14:hiddenFill>
            </a:ext>
          </a:extLst>
        </p:spPr>
      </p:pic>
      <p:pic>
        <p:nvPicPr>
          <p:cNvPr id="3098" name="Picture 26" descr="How does Ellen DeGeneres spend her US$370 million net worth? The world's  top-paid TV host really likes Porsche sports cars, Rolex watches and luxury  real estate | South China Morning Post">
            <a:extLst>
              <a:ext uri="{FF2B5EF4-FFF2-40B4-BE49-F238E27FC236}">
                <a16:creationId xmlns:a16="http://schemas.microsoft.com/office/drawing/2014/main" id="{1BCEAD12-B1EE-5698-C216-7BA1D38CF172}"/>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b="23422"/>
          <a:stretch/>
        </p:blipFill>
        <p:spPr bwMode="auto">
          <a:xfrm>
            <a:off x="4001121" y="3495998"/>
            <a:ext cx="2709348" cy="20747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80407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a:t>Functions of Communication</a:t>
            </a:r>
          </a:p>
        </p:txBody>
      </p:sp>
      <p:sp>
        <p:nvSpPr>
          <p:cNvPr id="3" name="Content Placeholder 2"/>
          <p:cNvSpPr>
            <a:spLocks noGrp="1"/>
          </p:cNvSpPr>
          <p:nvPr>
            <p:ph idx="1"/>
          </p:nvPr>
        </p:nvSpPr>
        <p:spPr/>
        <p:txBody>
          <a:bodyPr/>
          <a:lstStyle/>
          <a:p>
            <a:r>
              <a:rPr lang="en-US" sz="2400" dirty="0"/>
              <a:t>Control</a:t>
            </a:r>
          </a:p>
          <a:p>
            <a:r>
              <a:rPr lang="en-US" sz="2400" dirty="0"/>
              <a:t>Motivation</a:t>
            </a:r>
          </a:p>
          <a:p>
            <a:r>
              <a:rPr lang="en-US" sz="2400" dirty="0"/>
              <a:t>Emotional expression</a:t>
            </a:r>
          </a:p>
          <a:p>
            <a:r>
              <a:rPr lang="en-US" sz="2400" dirty="0"/>
              <a:t>Information</a:t>
            </a:r>
          </a:p>
          <a:p>
            <a:pPr marL="0" indent="0">
              <a:buNone/>
            </a:pPr>
            <a:endParaRPr lang="en-US" sz="2400" dirty="0"/>
          </a:p>
        </p:txBody>
      </p:sp>
      <p:sp>
        <p:nvSpPr>
          <p:cNvPr id="5" name="TextBox 4">
            <a:extLst>
              <a:ext uri="{FF2B5EF4-FFF2-40B4-BE49-F238E27FC236}">
                <a16:creationId xmlns:a16="http://schemas.microsoft.com/office/drawing/2014/main" id="{6247FD0C-9E51-A808-3E13-F71C9CEA5178}"/>
              </a:ext>
            </a:extLst>
          </p:cNvPr>
          <p:cNvSpPr txBox="1"/>
          <p:nvPr/>
        </p:nvSpPr>
        <p:spPr>
          <a:xfrm>
            <a:off x="584791" y="4529470"/>
            <a:ext cx="8102009" cy="830997"/>
          </a:xfrm>
          <a:prstGeom prst="rect">
            <a:avLst/>
          </a:prstGeom>
          <a:noFill/>
        </p:spPr>
        <p:txBody>
          <a:bodyPr wrap="square" rtlCol="0">
            <a:spAutoFit/>
          </a:bodyPr>
          <a:lstStyle/>
          <a:p>
            <a:pPr algn="ctr"/>
            <a:r>
              <a:rPr lang="en-GB" sz="2400" dirty="0">
                <a:solidFill>
                  <a:srgbClr val="FF0000"/>
                </a:solidFill>
              </a:rPr>
              <a:t>What functions/purposes did one of your recent communication have?</a:t>
            </a:r>
          </a:p>
        </p:txBody>
      </p:sp>
      <p:pic>
        <p:nvPicPr>
          <p:cNvPr id="1026" name="Picture 2" descr="Setting Delivery Goals | Product Management">
            <a:extLst>
              <a:ext uri="{FF2B5EF4-FFF2-40B4-BE49-F238E27FC236}">
                <a16:creationId xmlns:a16="http://schemas.microsoft.com/office/drawing/2014/main" id="{E317F8D4-4DB8-5419-48E7-FB8AFA473E4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2461" b="24173"/>
          <a:stretch/>
        </p:blipFill>
        <p:spPr bwMode="auto">
          <a:xfrm>
            <a:off x="3761575" y="1670971"/>
            <a:ext cx="5063448" cy="18075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155040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99AA1-6A93-82D6-1E63-2E55516844BE}"/>
              </a:ext>
            </a:extLst>
          </p:cNvPr>
          <p:cNvSpPr>
            <a:spLocks noGrp="1"/>
          </p:cNvSpPr>
          <p:nvPr>
            <p:ph type="title"/>
          </p:nvPr>
        </p:nvSpPr>
        <p:spPr>
          <a:xfrm>
            <a:off x="2613890" y="274638"/>
            <a:ext cx="6072909" cy="1143000"/>
          </a:xfrm>
        </p:spPr>
        <p:txBody>
          <a:bodyPr/>
          <a:lstStyle/>
          <a:p>
            <a:r>
              <a:rPr lang="en-GB" b="1" dirty="0"/>
              <a:t>Functions of Communication</a:t>
            </a:r>
          </a:p>
        </p:txBody>
      </p:sp>
      <p:sp>
        <p:nvSpPr>
          <p:cNvPr id="8" name="Title 1">
            <a:extLst>
              <a:ext uri="{FF2B5EF4-FFF2-40B4-BE49-F238E27FC236}">
                <a16:creationId xmlns:a16="http://schemas.microsoft.com/office/drawing/2014/main" id="{AC3F0BCA-7570-7D81-CE59-25C6AD41F9C2}"/>
              </a:ext>
            </a:extLst>
          </p:cNvPr>
          <p:cNvSpPr txBox="1">
            <a:spLocks/>
          </p:cNvSpPr>
          <p:nvPr/>
        </p:nvSpPr>
        <p:spPr bwMode="auto">
          <a:xfrm>
            <a:off x="457200" y="274638"/>
            <a:ext cx="2156691" cy="1143000"/>
          </a:xfrm>
          <a:prstGeom prst="rect">
            <a:avLst/>
          </a:prstGeom>
          <a:solidFill>
            <a:srgbClr val="92D050"/>
          </a:solidFill>
          <a:ln w="25400" cap="flat" cmpd="sng" algn="ctr">
            <a:solidFill>
              <a:schemeClr val="accent1">
                <a:lumMod val="75000"/>
              </a:schemeClr>
            </a:solidFill>
            <a:prstDash val="soli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dk1"/>
                </a:solidFill>
                <a:latin typeface="+mn-lt"/>
                <a:ea typeface="+mn-ea"/>
                <a:cs typeface="+mn-cs"/>
              </a:defRPr>
            </a:lvl1pPr>
            <a:lvl2pPr algn="ctr" rtl="0" eaLnBrk="0" fontAlgn="base" hangingPunct="0">
              <a:spcBef>
                <a:spcPct val="0"/>
              </a:spcBef>
              <a:spcAft>
                <a:spcPct val="0"/>
              </a:spcAft>
              <a:defRPr sz="3300">
                <a:solidFill>
                  <a:schemeClr val="dk1"/>
                </a:solidFill>
                <a:latin typeface="+mn-lt"/>
                <a:ea typeface="+mn-ea"/>
                <a:cs typeface="+mn-cs"/>
              </a:defRPr>
            </a:lvl2pPr>
            <a:lvl3pPr algn="ctr" rtl="0" eaLnBrk="0" fontAlgn="base" hangingPunct="0">
              <a:spcBef>
                <a:spcPct val="0"/>
              </a:spcBef>
              <a:spcAft>
                <a:spcPct val="0"/>
              </a:spcAft>
              <a:defRPr sz="3300">
                <a:solidFill>
                  <a:schemeClr val="dk1"/>
                </a:solidFill>
                <a:latin typeface="+mn-lt"/>
                <a:ea typeface="+mn-ea"/>
                <a:cs typeface="+mn-cs"/>
              </a:defRPr>
            </a:lvl3pPr>
            <a:lvl4pPr algn="ctr" rtl="0" eaLnBrk="0" fontAlgn="base" hangingPunct="0">
              <a:spcBef>
                <a:spcPct val="0"/>
              </a:spcBef>
              <a:spcAft>
                <a:spcPct val="0"/>
              </a:spcAft>
              <a:defRPr sz="3300">
                <a:solidFill>
                  <a:schemeClr val="dk1"/>
                </a:solidFill>
                <a:latin typeface="+mn-lt"/>
                <a:ea typeface="+mn-ea"/>
                <a:cs typeface="+mn-cs"/>
              </a:defRPr>
            </a:lvl4pPr>
            <a:lvl5pPr algn="ctr" rtl="0" eaLnBrk="0" fontAlgn="base" hangingPunct="0">
              <a:spcBef>
                <a:spcPct val="0"/>
              </a:spcBef>
              <a:spcAft>
                <a:spcPct val="0"/>
              </a:spcAft>
              <a:defRPr sz="3300">
                <a:solidFill>
                  <a:schemeClr val="dk1"/>
                </a:solidFill>
                <a:latin typeface="+mn-lt"/>
                <a:ea typeface="+mn-ea"/>
                <a:cs typeface="+mn-cs"/>
              </a:defRPr>
            </a:lvl5pPr>
            <a:lvl6pPr marL="342900" algn="ctr" rtl="0" eaLnBrk="1" fontAlgn="base" hangingPunct="1">
              <a:spcBef>
                <a:spcPct val="0"/>
              </a:spcBef>
              <a:spcAft>
                <a:spcPct val="0"/>
              </a:spcAft>
              <a:defRPr sz="3300">
                <a:solidFill>
                  <a:schemeClr val="dk1"/>
                </a:solidFill>
                <a:latin typeface="+mn-lt"/>
                <a:ea typeface="+mn-ea"/>
                <a:cs typeface="+mn-cs"/>
              </a:defRPr>
            </a:lvl6pPr>
            <a:lvl7pPr marL="685800" algn="ctr" rtl="0" eaLnBrk="1" fontAlgn="base" hangingPunct="1">
              <a:spcBef>
                <a:spcPct val="0"/>
              </a:spcBef>
              <a:spcAft>
                <a:spcPct val="0"/>
              </a:spcAft>
              <a:defRPr sz="3300">
                <a:solidFill>
                  <a:schemeClr val="dk1"/>
                </a:solidFill>
                <a:latin typeface="+mn-lt"/>
                <a:ea typeface="+mn-ea"/>
                <a:cs typeface="+mn-cs"/>
              </a:defRPr>
            </a:lvl7pPr>
            <a:lvl8pPr marL="1028700" algn="ctr" rtl="0" eaLnBrk="1" fontAlgn="base" hangingPunct="1">
              <a:spcBef>
                <a:spcPct val="0"/>
              </a:spcBef>
              <a:spcAft>
                <a:spcPct val="0"/>
              </a:spcAft>
              <a:defRPr sz="3300">
                <a:solidFill>
                  <a:schemeClr val="dk1"/>
                </a:solidFill>
                <a:latin typeface="+mn-lt"/>
                <a:ea typeface="+mn-ea"/>
                <a:cs typeface="+mn-cs"/>
              </a:defRPr>
            </a:lvl8pPr>
            <a:lvl9pPr marL="1371600" algn="ctr" rtl="0" eaLnBrk="1" fontAlgn="base" hangingPunct="1">
              <a:spcBef>
                <a:spcPct val="0"/>
              </a:spcBef>
              <a:spcAft>
                <a:spcPct val="0"/>
              </a:spcAft>
              <a:defRPr sz="3300">
                <a:solidFill>
                  <a:schemeClr val="dk1"/>
                </a:solidFill>
                <a:latin typeface="+mn-lt"/>
                <a:ea typeface="+mn-ea"/>
                <a:cs typeface="+mn-cs"/>
              </a:defRPr>
            </a:lvl9pPr>
          </a:lstStyle>
          <a:p>
            <a:r>
              <a:rPr lang="en-GB" altLang="en-US" dirty="0">
                <a:latin typeface="Arial" panose="020B0604020202020204" pitchFamily="34" charset="0"/>
                <a:cs typeface="Arial" panose="020B0604020202020204" pitchFamily="34" charset="0"/>
              </a:rPr>
              <a:t>Activity</a:t>
            </a:r>
          </a:p>
        </p:txBody>
      </p:sp>
      <p:sp>
        <p:nvSpPr>
          <p:cNvPr id="9" name="Content Placeholder 2">
            <a:extLst>
              <a:ext uri="{FF2B5EF4-FFF2-40B4-BE49-F238E27FC236}">
                <a16:creationId xmlns:a16="http://schemas.microsoft.com/office/drawing/2014/main" id="{C543B1CB-9D3C-FA69-7F72-AB2B10412785}"/>
              </a:ext>
            </a:extLst>
          </p:cNvPr>
          <p:cNvSpPr>
            <a:spLocks noGrp="1"/>
          </p:cNvSpPr>
          <p:nvPr>
            <p:ph idx="1"/>
          </p:nvPr>
        </p:nvSpPr>
        <p:spPr>
          <a:xfrm>
            <a:off x="457199" y="1600201"/>
            <a:ext cx="6634383" cy="3917032"/>
          </a:xfrm>
        </p:spPr>
        <p:txBody>
          <a:bodyPr/>
          <a:lstStyle/>
          <a:p>
            <a:pPr marL="0" indent="0">
              <a:buNone/>
            </a:pPr>
            <a:r>
              <a:rPr lang="en-GB" sz="2000" dirty="0"/>
              <a:t>Watch </a:t>
            </a:r>
            <a:r>
              <a:rPr lang="en-GB" sz="2000" b="1" dirty="0"/>
              <a:t>one</a:t>
            </a:r>
            <a:r>
              <a:rPr lang="en-GB" sz="2000" dirty="0"/>
              <a:t> clip below:</a:t>
            </a:r>
          </a:p>
          <a:p>
            <a:pPr marL="0" indent="0">
              <a:buNone/>
            </a:pPr>
            <a:endParaRPr lang="en-GB" sz="2000" dirty="0"/>
          </a:p>
          <a:p>
            <a:pPr marL="0" indent="0">
              <a:buNone/>
            </a:pPr>
            <a:r>
              <a:rPr lang="en-GB" sz="1600" b="1" dirty="0">
                <a:solidFill>
                  <a:srgbClr val="0F0F0F"/>
                </a:solidFill>
                <a:latin typeface="Roboto" panose="02000000000000000000" pitchFamily="2" charset="0"/>
              </a:rPr>
              <a:t>Flight attendant performs funniest safety routine (4:50): </a:t>
            </a:r>
            <a:r>
              <a:rPr lang="en-GB" sz="1600" dirty="0">
                <a:solidFill>
                  <a:srgbClr val="0F0F0F"/>
                </a:solidFill>
                <a:latin typeface="Roboto" panose="02000000000000000000" pitchFamily="2" charset="0"/>
                <a:hlinkClick r:id="rId3">
                  <a:extLst>
                    <a:ext uri="{A12FA001-AC4F-418D-AE19-62706E023703}">
                      <ahyp:hlinkClr xmlns:ahyp="http://schemas.microsoft.com/office/drawing/2018/hyperlinkcolor" val="tx"/>
                    </a:ext>
                  </a:extLst>
                </a:hlinkClick>
              </a:rPr>
              <a:t>https://www.youtube.com/watch?v=JEyp2p-bzcU</a:t>
            </a:r>
            <a:r>
              <a:rPr lang="en-GB" sz="1600" dirty="0">
                <a:solidFill>
                  <a:srgbClr val="0F0F0F"/>
                </a:solidFill>
                <a:latin typeface="Roboto" panose="02000000000000000000" pitchFamily="2" charset="0"/>
              </a:rPr>
              <a:t> </a:t>
            </a:r>
          </a:p>
          <a:p>
            <a:pPr marL="0" indent="0">
              <a:buNone/>
            </a:pPr>
            <a:r>
              <a:rPr lang="en-GB" sz="1600" b="1" dirty="0">
                <a:solidFill>
                  <a:srgbClr val="0F0F0F"/>
                </a:solidFill>
                <a:latin typeface="Roboto" panose="02000000000000000000" pitchFamily="2" charset="0"/>
              </a:rPr>
              <a:t>OR</a:t>
            </a:r>
            <a:endParaRPr lang="en-GB" sz="2000" dirty="0"/>
          </a:p>
          <a:p>
            <a:pPr marL="0" indent="0">
              <a:buNone/>
            </a:pPr>
            <a:r>
              <a:rPr lang="en-GB" sz="1600" b="1" i="0" dirty="0">
                <a:solidFill>
                  <a:srgbClr val="0F0F0F"/>
                </a:solidFill>
                <a:effectLst/>
                <a:latin typeface="Roboto" panose="02000000000000000000" pitchFamily="2" charset="0"/>
              </a:rPr>
              <a:t>World's Funniest Flight Attendant Leaves </a:t>
            </a:r>
            <a:r>
              <a:rPr lang="en-GB" sz="1600" b="1" dirty="0">
                <a:solidFill>
                  <a:srgbClr val="0F0F0F"/>
                </a:solidFill>
                <a:latin typeface="Roboto" panose="02000000000000000000" pitchFamily="2" charset="0"/>
              </a:rPr>
              <a:t>Passengers In Hysterics (1:57)</a:t>
            </a:r>
          </a:p>
          <a:p>
            <a:pPr marL="0" indent="0">
              <a:buNone/>
            </a:pPr>
            <a:r>
              <a:rPr lang="en-GB" sz="1600" dirty="0">
                <a:solidFill>
                  <a:srgbClr val="0F0F0F"/>
                </a:solidFill>
                <a:latin typeface="Roboto" panose="02000000000000000000" pitchFamily="2" charset="0"/>
                <a:hlinkClick r:id="rId4">
                  <a:extLst>
                    <a:ext uri="{A12FA001-AC4F-418D-AE19-62706E023703}">
                      <ahyp:hlinkClr xmlns:ahyp="http://schemas.microsoft.com/office/drawing/2018/hyperlinkcolor" val="tx"/>
                    </a:ext>
                  </a:extLst>
                </a:hlinkClick>
              </a:rPr>
              <a:t>https://www.youtube.com/watch?v=DfaYKYFYHBk</a:t>
            </a:r>
            <a:r>
              <a:rPr lang="en-GB" sz="1600" dirty="0">
                <a:solidFill>
                  <a:srgbClr val="0F0F0F"/>
                </a:solidFill>
                <a:latin typeface="Roboto" panose="02000000000000000000" pitchFamily="2" charset="0"/>
              </a:rPr>
              <a:t> </a:t>
            </a:r>
          </a:p>
          <a:p>
            <a:pPr marL="0" indent="0">
              <a:buNone/>
            </a:pPr>
            <a:endParaRPr lang="en-GB" sz="2000" dirty="0"/>
          </a:p>
          <a:p>
            <a:pPr marL="0" indent="0">
              <a:buNone/>
            </a:pPr>
            <a:r>
              <a:rPr lang="en-GB" sz="1800" b="1" u="sng" dirty="0"/>
              <a:t>Discussion questions:</a:t>
            </a:r>
          </a:p>
          <a:p>
            <a:pPr marL="457200" indent="-457200">
              <a:buAutoNum type="arabicPeriod"/>
            </a:pPr>
            <a:r>
              <a:rPr lang="en-GB" sz="1800" dirty="0"/>
              <a:t>What are the functions (purposes) of the communications?</a:t>
            </a:r>
          </a:p>
          <a:p>
            <a:pPr marL="457200" indent="-457200">
              <a:buAutoNum type="arabicPeriod"/>
            </a:pPr>
            <a:r>
              <a:rPr lang="en-GB" sz="1800" dirty="0"/>
              <a:t>What do you think about the effectiveness of communication?</a:t>
            </a:r>
            <a:endParaRPr lang="en-GB" sz="2000" dirty="0"/>
          </a:p>
          <a:p>
            <a:pPr marL="0" indent="0">
              <a:buNone/>
            </a:pPr>
            <a:endParaRPr lang="en-GB" sz="2000" dirty="0"/>
          </a:p>
        </p:txBody>
      </p:sp>
      <p:pic>
        <p:nvPicPr>
          <p:cNvPr id="3" name="Picture 2">
            <a:extLst>
              <a:ext uri="{FF2B5EF4-FFF2-40B4-BE49-F238E27FC236}">
                <a16:creationId xmlns:a16="http://schemas.microsoft.com/office/drawing/2014/main" id="{1E4C4A31-0F07-603F-87BE-84D9F61C2EE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7091582" y="3404480"/>
            <a:ext cx="1916135" cy="2112753"/>
          </a:xfrm>
          <a:prstGeom prst="rect">
            <a:avLst/>
          </a:prstGeom>
        </p:spPr>
      </p:pic>
    </p:spTree>
    <p:extLst>
      <p:ext uri="{BB962C8B-B14F-4D97-AF65-F5344CB8AC3E}">
        <p14:creationId xmlns:p14="http://schemas.microsoft.com/office/powerpoint/2010/main" val="25686148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a:t>Communication process</a:t>
            </a:r>
            <a:endParaRPr lang="en-US" sz="3600" dirty="0"/>
          </a:p>
        </p:txBody>
      </p:sp>
      <p:sp>
        <p:nvSpPr>
          <p:cNvPr id="3" name="Content Placeholder 2"/>
          <p:cNvSpPr>
            <a:spLocks noGrp="1"/>
          </p:cNvSpPr>
          <p:nvPr>
            <p:ph idx="1"/>
          </p:nvPr>
        </p:nvSpPr>
        <p:spPr/>
        <p:txBody>
          <a:bodyPr/>
          <a:lstStyle/>
          <a:p>
            <a:r>
              <a:rPr lang="en-US" sz="2800" dirty="0"/>
              <a:t>Communication process: the seven elements involved in transferring meaning from one person to another.</a:t>
            </a:r>
          </a:p>
          <a:p>
            <a:r>
              <a:rPr lang="en-US" sz="2800" dirty="0"/>
              <a:t>They are sender, message, channel, encoding, decoding, receiver, and feedback</a:t>
            </a:r>
          </a:p>
        </p:txBody>
      </p:sp>
    </p:spTree>
    <p:extLst>
      <p:ext uri="{BB962C8B-B14F-4D97-AF65-F5344CB8AC3E}">
        <p14:creationId xmlns:p14="http://schemas.microsoft.com/office/powerpoint/2010/main" val="20843803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a:t>Methods</a:t>
            </a:r>
          </a:p>
        </p:txBody>
      </p:sp>
      <p:sp>
        <p:nvSpPr>
          <p:cNvPr id="3" name="Content Placeholder 2"/>
          <p:cNvSpPr>
            <a:spLocks noGrp="1"/>
          </p:cNvSpPr>
          <p:nvPr>
            <p:ph idx="1"/>
          </p:nvPr>
        </p:nvSpPr>
        <p:spPr/>
        <p:txBody>
          <a:bodyPr/>
          <a:lstStyle/>
          <a:p>
            <a:r>
              <a:rPr lang="en-US" dirty="0"/>
              <a:t>Message: a purpose to be conveyed</a:t>
            </a:r>
          </a:p>
          <a:p>
            <a:r>
              <a:rPr lang="en-US" dirty="0"/>
              <a:t>Encoding: converting a message into symbols</a:t>
            </a:r>
          </a:p>
          <a:p>
            <a:r>
              <a:rPr lang="en-US" dirty="0"/>
              <a:t>Channel: the medium a message travels along</a:t>
            </a:r>
          </a:p>
          <a:p>
            <a:r>
              <a:rPr lang="en-US" dirty="0"/>
              <a:t>Decoding: retranslating a sender’s message</a:t>
            </a:r>
          </a:p>
          <a:p>
            <a:r>
              <a:rPr lang="en-US" dirty="0"/>
              <a:t>Feedback: the response to the message, can also show if the message was successfully received and understood</a:t>
            </a:r>
          </a:p>
          <a:p>
            <a:r>
              <a:rPr lang="en-US" dirty="0"/>
              <a:t>Noise: any disturbances that interfere with the transmission, receipt, or feedback of a message</a:t>
            </a:r>
          </a:p>
          <a:p>
            <a:pPr lvl="1"/>
            <a:endParaRPr lang="en-US" sz="2000" dirty="0"/>
          </a:p>
        </p:txBody>
      </p:sp>
    </p:spTree>
    <p:extLst>
      <p:ext uri="{BB962C8B-B14F-4D97-AF65-F5344CB8AC3E}">
        <p14:creationId xmlns:p14="http://schemas.microsoft.com/office/powerpoint/2010/main" val="8157746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4000" b="1" dirty="0"/>
              <a:t>The Communication Process</a:t>
            </a:r>
          </a:p>
        </p:txBody>
      </p:sp>
      <p:pic>
        <p:nvPicPr>
          <p:cNvPr id="10" name="Picture 9">
            <a:extLst>
              <a:ext uri="{FF2B5EF4-FFF2-40B4-BE49-F238E27FC236}">
                <a16:creationId xmlns:a16="http://schemas.microsoft.com/office/drawing/2014/main" id="{E4445D5B-740A-CA38-A623-885129F2BBE5}"/>
              </a:ext>
            </a:extLst>
          </p:cNvPr>
          <p:cNvPicPr>
            <a:picLocks noChangeAspect="1"/>
          </p:cNvPicPr>
          <p:nvPr/>
        </p:nvPicPr>
        <p:blipFill>
          <a:blip r:embed="rId3"/>
          <a:stretch>
            <a:fillRect/>
          </a:stretch>
        </p:blipFill>
        <p:spPr>
          <a:xfrm>
            <a:off x="24271" y="1359157"/>
            <a:ext cx="8844008" cy="2617417"/>
          </a:xfrm>
          <a:prstGeom prst="rect">
            <a:avLst/>
          </a:prstGeom>
        </p:spPr>
      </p:pic>
      <p:sp>
        <p:nvSpPr>
          <p:cNvPr id="11" name="Content Placeholder 2">
            <a:extLst>
              <a:ext uri="{FF2B5EF4-FFF2-40B4-BE49-F238E27FC236}">
                <a16:creationId xmlns:a16="http://schemas.microsoft.com/office/drawing/2014/main" id="{6AA79CE7-8007-0D73-6F79-87823A3B8DE0}"/>
              </a:ext>
            </a:extLst>
          </p:cNvPr>
          <p:cNvSpPr txBox="1">
            <a:spLocks/>
          </p:cNvSpPr>
          <p:nvPr/>
        </p:nvSpPr>
        <p:spPr bwMode="auto">
          <a:xfrm>
            <a:off x="1416697" y="3720742"/>
            <a:ext cx="6059156" cy="511663"/>
          </a:xfrm>
          <a:prstGeom prst="rect">
            <a:avLst/>
          </a:prstGeom>
          <a:solidFill>
            <a:schemeClr val="bg1"/>
          </a:solidFill>
          <a:ln>
            <a:noFill/>
          </a:ln>
        </p:spPr>
        <p:txBody>
          <a:bodyPr vert="horz" wrap="square" lIns="91440" tIns="45720" rIns="91440" bIns="45720" numCol="1" anchor="t" anchorCtr="0" compatLnSpc="1">
            <a:prstTxWarp prst="textNoShape">
              <a:avLst/>
            </a:prstTxWarp>
          </a:bodyPr>
          <a:lstStyle>
            <a:lvl1pPr marL="257175" indent="-257175"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1pPr>
            <a:lvl2pPr marL="557213" indent="-214313" algn="l" rtl="0" eaLnBrk="0" fontAlgn="base" hangingPunct="0">
              <a:spcBef>
                <a:spcPct val="20000"/>
              </a:spcBef>
              <a:spcAft>
                <a:spcPct val="0"/>
              </a:spcAft>
              <a:buFont typeface="Arial" panose="020B0604020202020204" pitchFamily="34" charset="0"/>
              <a:buChar char="–"/>
              <a:defRPr sz="2100" kern="1200">
                <a:solidFill>
                  <a:schemeClr val="tx1"/>
                </a:solidFill>
                <a:latin typeface="+mn-lt"/>
                <a:ea typeface="+mn-ea"/>
                <a:cs typeface="+mn-cs"/>
              </a:defRPr>
            </a:lvl2pPr>
            <a:lvl3pPr marL="857250" indent="-171450" algn="l" rtl="0" eaLnBrk="0" fontAlgn="base" hangingPunct="0">
              <a:spcBef>
                <a:spcPct val="20000"/>
              </a:spcBef>
              <a:spcAft>
                <a:spcPct val="0"/>
              </a:spcAft>
              <a:buFont typeface="Arial" panose="020B0604020202020204" pitchFamily="34" charset="0"/>
              <a:buChar char="•"/>
              <a:defRPr sz="1800" kern="1200">
                <a:solidFill>
                  <a:schemeClr val="tx1"/>
                </a:solidFill>
                <a:latin typeface="+mn-lt"/>
                <a:ea typeface="+mn-ea"/>
                <a:cs typeface="+mn-cs"/>
              </a:defRPr>
            </a:lvl3pPr>
            <a:lvl4pPr marL="12001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4pPr>
            <a:lvl5pPr marL="1543050" indent="-171450" algn="l" rtl="0" eaLnBrk="0" fontAlgn="base" hangingPunct="0">
              <a:spcBef>
                <a:spcPct val="20000"/>
              </a:spcBef>
              <a:spcAft>
                <a:spcPct val="0"/>
              </a:spcAft>
              <a:buFont typeface="Arial" panose="020B0604020202020204" pitchFamily="34" charset="0"/>
              <a:buChar char="»"/>
              <a:defRPr sz="1500" kern="1200">
                <a:solidFill>
                  <a:schemeClr val="tx1"/>
                </a:solidFill>
                <a:latin typeface="+mn-lt"/>
                <a:ea typeface="+mn-ea"/>
                <a:cs typeface="+mn-cs"/>
              </a:defRPr>
            </a:lvl5pPr>
            <a:lvl6pPr marL="18859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6pPr>
            <a:lvl7pPr marL="22288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7pPr>
            <a:lvl8pPr marL="25717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8pPr>
            <a:lvl9pPr marL="2914650" indent="-171450" algn="l" defTabSz="685800" rtl="0" eaLnBrk="1" latinLnBrk="0" hangingPunct="1">
              <a:spcBef>
                <a:spcPct val="20000"/>
              </a:spcBef>
              <a:buFont typeface="Arial" pitchFamily="34" charset="0"/>
              <a:buChar char="•"/>
              <a:defRPr sz="1500" kern="1200">
                <a:solidFill>
                  <a:schemeClr val="tx1"/>
                </a:solidFill>
                <a:latin typeface="+mn-lt"/>
                <a:ea typeface="+mn-ea"/>
                <a:cs typeface="+mn-cs"/>
              </a:defRPr>
            </a:lvl9pPr>
          </a:lstStyle>
          <a:p>
            <a:pPr marL="0" indent="0" algn="ctr">
              <a:buFont typeface="Arial" panose="020B0604020202020204" pitchFamily="34" charset="0"/>
              <a:buNone/>
            </a:pPr>
            <a:r>
              <a:rPr lang="en-GB" dirty="0"/>
              <a:t>Source: Robbins and Coulter (2021, p. 394)</a:t>
            </a:r>
          </a:p>
        </p:txBody>
      </p:sp>
      <p:sp>
        <p:nvSpPr>
          <p:cNvPr id="3" name="TextBox 2">
            <a:extLst>
              <a:ext uri="{FF2B5EF4-FFF2-40B4-BE49-F238E27FC236}">
                <a16:creationId xmlns:a16="http://schemas.microsoft.com/office/drawing/2014/main" id="{3855A769-06C8-55FD-4468-F46561F6C754}"/>
              </a:ext>
            </a:extLst>
          </p:cNvPr>
          <p:cNvSpPr txBox="1"/>
          <p:nvPr/>
        </p:nvSpPr>
        <p:spPr>
          <a:xfrm>
            <a:off x="584791" y="4529470"/>
            <a:ext cx="8102009" cy="461665"/>
          </a:xfrm>
          <a:prstGeom prst="rect">
            <a:avLst/>
          </a:prstGeom>
          <a:noFill/>
        </p:spPr>
        <p:txBody>
          <a:bodyPr wrap="square" rtlCol="0">
            <a:spAutoFit/>
          </a:bodyPr>
          <a:lstStyle/>
          <a:p>
            <a:pPr algn="ctr"/>
            <a:r>
              <a:rPr lang="en-GB" sz="2400" dirty="0">
                <a:solidFill>
                  <a:srgbClr val="FF0000"/>
                </a:solidFill>
              </a:rPr>
              <a:t>What are some examples of noises?</a:t>
            </a:r>
          </a:p>
        </p:txBody>
      </p:sp>
    </p:spTree>
    <p:extLst>
      <p:ext uri="{BB962C8B-B14F-4D97-AF65-F5344CB8AC3E}">
        <p14:creationId xmlns:p14="http://schemas.microsoft.com/office/powerpoint/2010/main" val="18300579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7AF2E4-3090-6ECD-E610-5A69ED1A2D08}"/>
              </a:ext>
            </a:extLst>
          </p:cNvPr>
          <p:cNvSpPr>
            <a:spLocks noGrp="1"/>
          </p:cNvSpPr>
          <p:nvPr>
            <p:ph type="title"/>
          </p:nvPr>
        </p:nvSpPr>
        <p:spPr/>
        <p:txBody>
          <a:bodyPr/>
          <a:lstStyle/>
          <a:p>
            <a:r>
              <a:rPr lang="en-GB" dirty="0"/>
              <a:t>Encoding</a:t>
            </a:r>
          </a:p>
        </p:txBody>
      </p:sp>
      <p:sp>
        <p:nvSpPr>
          <p:cNvPr id="3" name="Content Placeholder 2">
            <a:extLst>
              <a:ext uri="{FF2B5EF4-FFF2-40B4-BE49-F238E27FC236}">
                <a16:creationId xmlns:a16="http://schemas.microsoft.com/office/drawing/2014/main" id="{883F2AD8-F0C0-3F9A-C4D2-BA9A77BF3510}"/>
              </a:ext>
            </a:extLst>
          </p:cNvPr>
          <p:cNvSpPr>
            <a:spLocks noGrp="1"/>
          </p:cNvSpPr>
          <p:nvPr>
            <p:ph idx="1"/>
          </p:nvPr>
        </p:nvSpPr>
        <p:spPr/>
        <p:txBody>
          <a:bodyPr/>
          <a:lstStyle/>
          <a:p>
            <a:endParaRPr lang="en-GB" dirty="0"/>
          </a:p>
        </p:txBody>
      </p:sp>
      <p:pic>
        <p:nvPicPr>
          <p:cNvPr id="4" name="Picture 8" descr="Top 10 Body Language Tips To Power Up of Your Career — Fusion Associates">
            <a:extLst>
              <a:ext uri="{FF2B5EF4-FFF2-40B4-BE49-F238E27FC236}">
                <a16:creationId xmlns:a16="http://schemas.microsoft.com/office/drawing/2014/main" id="{EBB15C36-D13C-633F-5B22-50A8E9393E4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b="11664"/>
          <a:stretch/>
        </p:blipFill>
        <p:spPr bwMode="auto">
          <a:xfrm>
            <a:off x="0" y="1700850"/>
            <a:ext cx="5393808" cy="3760419"/>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What are the different types of sign language? | Sign Solutions">
            <a:extLst>
              <a:ext uri="{FF2B5EF4-FFF2-40B4-BE49-F238E27FC236}">
                <a16:creationId xmlns:a16="http://schemas.microsoft.com/office/drawing/2014/main" id="{99553436-9453-829D-C6BF-A6CC5F1A473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51008" y="1700850"/>
            <a:ext cx="2506183" cy="1666437"/>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ieroglyphic writing | Definition, Meaning, System, Symbols, &amp; Facts |  Britannica">
            <a:extLst>
              <a:ext uri="{FF2B5EF4-FFF2-40B4-BE49-F238E27FC236}">
                <a16:creationId xmlns:a16="http://schemas.microsoft.com/office/drawing/2014/main" id="{02B2E789-2F61-E8CB-B219-F8DB3DC09FB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393808" y="3490713"/>
            <a:ext cx="3367419" cy="217186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28317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B03DF-6C1B-4C67-B0D8-A0A53EE15DCE}"/>
              </a:ext>
            </a:extLst>
          </p:cNvPr>
          <p:cNvSpPr>
            <a:spLocks noGrp="1"/>
          </p:cNvSpPr>
          <p:nvPr>
            <p:ph type="title"/>
          </p:nvPr>
        </p:nvSpPr>
        <p:spPr/>
        <p:txBody>
          <a:bodyPr/>
          <a:lstStyle/>
          <a:p>
            <a:r>
              <a:rPr lang="en-US" sz="4000" b="1" dirty="0"/>
              <a:t>Modes of Communication</a:t>
            </a:r>
          </a:p>
        </p:txBody>
      </p:sp>
      <p:sp>
        <p:nvSpPr>
          <p:cNvPr id="3" name="Content Placeholder 2">
            <a:extLst>
              <a:ext uri="{FF2B5EF4-FFF2-40B4-BE49-F238E27FC236}">
                <a16:creationId xmlns:a16="http://schemas.microsoft.com/office/drawing/2014/main" id="{DF308E63-B8FA-46DF-B03D-D3AD55312FE2}"/>
              </a:ext>
            </a:extLst>
          </p:cNvPr>
          <p:cNvSpPr>
            <a:spLocks noGrp="1"/>
          </p:cNvSpPr>
          <p:nvPr>
            <p:ph idx="1"/>
          </p:nvPr>
        </p:nvSpPr>
        <p:spPr/>
        <p:txBody>
          <a:bodyPr/>
          <a:lstStyle/>
          <a:p>
            <a:r>
              <a:rPr lang="en-US" sz="2800" dirty="0"/>
              <a:t>Oral Communication</a:t>
            </a:r>
          </a:p>
          <a:p>
            <a:r>
              <a:rPr lang="en-US" sz="2800" dirty="0"/>
              <a:t>Written Communication</a:t>
            </a:r>
          </a:p>
          <a:p>
            <a:r>
              <a:rPr lang="en-US" sz="2800" dirty="0"/>
              <a:t>Nonverbal communication: communication transmitted without words</a:t>
            </a:r>
          </a:p>
          <a:p>
            <a:pPr lvl="1"/>
            <a:r>
              <a:rPr lang="en-US" sz="2400" dirty="0"/>
              <a:t>Body language: gestures, facial configurations, and other body movements that convey meaning</a:t>
            </a:r>
          </a:p>
          <a:p>
            <a:pPr lvl="1"/>
            <a:r>
              <a:rPr lang="en-US" sz="2400" dirty="0"/>
              <a:t>Verbal intonation: an emphasis given to words or phrases that conveys meaning</a:t>
            </a:r>
          </a:p>
          <a:p>
            <a:endParaRPr lang="en-US" sz="2400" dirty="0"/>
          </a:p>
        </p:txBody>
      </p:sp>
      <p:sp>
        <p:nvSpPr>
          <p:cNvPr id="4" name="TextBox 3">
            <a:extLst>
              <a:ext uri="{FF2B5EF4-FFF2-40B4-BE49-F238E27FC236}">
                <a16:creationId xmlns:a16="http://schemas.microsoft.com/office/drawing/2014/main" id="{A95B2089-A480-AAE4-8758-732E1A1B4FD7}"/>
              </a:ext>
            </a:extLst>
          </p:cNvPr>
          <p:cNvSpPr txBox="1"/>
          <p:nvPr/>
        </p:nvSpPr>
        <p:spPr>
          <a:xfrm>
            <a:off x="457200" y="5268432"/>
            <a:ext cx="8633637" cy="369332"/>
          </a:xfrm>
          <a:prstGeom prst="rect">
            <a:avLst/>
          </a:prstGeom>
          <a:noFill/>
        </p:spPr>
        <p:txBody>
          <a:bodyPr wrap="square" rtlCol="0">
            <a:spAutoFit/>
          </a:bodyPr>
          <a:lstStyle/>
          <a:p>
            <a:r>
              <a:rPr lang="en-GB" b="1" dirty="0">
                <a:solidFill>
                  <a:srgbClr val="FF0000"/>
                </a:solidFill>
              </a:rPr>
              <a:t>What are some nonverbal communication examples that you know?</a:t>
            </a:r>
          </a:p>
        </p:txBody>
      </p:sp>
    </p:spTree>
    <p:extLst>
      <p:ext uri="{BB962C8B-B14F-4D97-AF65-F5344CB8AC3E}">
        <p14:creationId xmlns:p14="http://schemas.microsoft.com/office/powerpoint/2010/main" val="41844575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B03DF-6C1B-4C67-B0D8-A0A53EE15DCE}"/>
              </a:ext>
            </a:extLst>
          </p:cNvPr>
          <p:cNvSpPr>
            <a:spLocks noGrp="1"/>
          </p:cNvSpPr>
          <p:nvPr>
            <p:ph type="title"/>
          </p:nvPr>
        </p:nvSpPr>
        <p:spPr/>
        <p:txBody>
          <a:bodyPr/>
          <a:lstStyle/>
          <a:p>
            <a:r>
              <a:rPr lang="en-US" sz="4000" b="1" dirty="0"/>
              <a:t>Which methods of Communication is the best?</a:t>
            </a:r>
          </a:p>
        </p:txBody>
      </p:sp>
      <p:sp>
        <p:nvSpPr>
          <p:cNvPr id="3" name="Content Placeholder 2">
            <a:extLst>
              <a:ext uri="{FF2B5EF4-FFF2-40B4-BE49-F238E27FC236}">
                <a16:creationId xmlns:a16="http://schemas.microsoft.com/office/drawing/2014/main" id="{DF308E63-B8FA-46DF-B03D-D3AD55312FE2}"/>
              </a:ext>
            </a:extLst>
          </p:cNvPr>
          <p:cNvSpPr>
            <a:spLocks noGrp="1"/>
          </p:cNvSpPr>
          <p:nvPr>
            <p:ph idx="1"/>
          </p:nvPr>
        </p:nvSpPr>
        <p:spPr/>
        <p:txBody>
          <a:bodyPr/>
          <a:lstStyle/>
          <a:p>
            <a:pPr marL="0" indent="0">
              <a:buNone/>
            </a:pPr>
            <a:r>
              <a:rPr lang="en-US" dirty="0"/>
              <a:t>12 questions to evaluate the communication methods:</a:t>
            </a:r>
          </a:p>
          <a:p>
            <a:pPr marL="0" indent="0">
              <a:buNone/>
            </a:pPr>
            <a:r>
              <a:rPr lang="en-GB" sz="2000" dirty="0"/>
              <a:t>1. Feedback: How quickly can the receiver respond to the message?</a:t>
            </a:r>
          </a:p>
          <a:p>
            <a:pPr marL="0" indent="0">
              <a:buNone/>
            </a:pPr>
            <a:r>
              <a:rPr lang="en-GB" sz="2000" dirty="0"/>
              <a:t>2. Complexity capacity: Can the method effectively process complex messages?</a:t>
            </a:r>
          </a:p>
          <a:p>
            <a:pPr marL="0" indent="0">
              <a:buNone/>
            </a:pPr>
            <a:r>
              <a:rPr lang="en-GB" sz="2000" dirty="0"/>
              <a:t>3. Breadth potential: How many different messages can be transmitted using this method?</a:t>
            </a:r>
          </a:p>
          <a:p>
            <a:pPr marL="0" indent="0">
              <a:buNone/>
            </a:pPr>
            <a:r>
              <a:rPr lang="en-GB" sz="2000" dirty="0"/>
              <a:t>4. Confidentiality: Can communicators be reasonably sure their messages are received only by those intended?</a:t>
            </a:r>
          </a:p>
          <a:p>
            <a:pPr marL="0" indent="0">
              <a:buNone/>
            </a:pPr>
            <a:r>
              <a:rPr lang="en-GB" sz="2000" dirty="0"/>
              <a:t>5. Encoding ease: Can sender easily and quickly use this channel?</a:t>
            </a:r>
          </a:p>
          <a:p>
            <a:pPr marL="0" indent="0">
              <a:buNone/>
            </a:pPr>
            <a:r>
              <a:rPr lang="en-GB" sz="2000" dirty="0"/>
              <a:t>6. Decoding ease: Can receiver easily and quickly decode messages? </a:t>
            </a:r>
            <a:endParaRPr lang="en-US" sz="3600" dirty="0"/>
          </a:p>
        </p:txBody>
      </p:sp>
    </p:spTree>
    <p:extLst>
      <p:ext uri="{BB962C8B-B14F-4D97-AF65-F5344CB8AC3E}">
        <p14:creationId xmlns:p14="http://schemas.microsoft.com/office/powerpoint/2010/main" val="35528514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7B03DF-6C1B-4C67-B0D8-A0A53EE15DCE}"/>
              </a:ext>
            </a:extLst>
          </p:cNvPr>
          <p:cNvSpPr>
            <a:spLocks noGrp="1"/>
          </p:cNvSpPr>
          <p:nvPr>
            <p:ph type="title"/>
          </p:nvPr>
        </p:nvSpPr>
        <p:spPr/>
        <p:txBody>
          <a:bodyPr/>
          <a:lstStyle/>
          <a:p>
            <a:r>
              <a:rPr lang="en-US" sz="4000" b="1" dirty="0"/>
              <a:t>Which methods of Communication is the best?</a:t>
            </a:r>
          </a:p>
        </p:txBody>
      </p:sp>
      <p:sp>
        <p:nvSpPr>
          <p:cNvPr id="3" name="Content Placeholder 2">
            <a:extLst>
              <a:ext uri="{FF2B5EF4-FFF2-40B4-BE49-F238E27FC236}">
                <a16:creationId xmlns:a16="http://schemas.microsoft.com/office/drawing/2014/main" id="{DF308E63-B8FA-46DF-B03D-D3AD55312FE2}"/>
              </a:ext>
            </a:extLst>
          </p:cNvPr>
          <p:cNvSpPr>
            <a:spLocks noGrp="1"/>
          </p:cNvSpPr>
          <p:nvPr>
            <p:ph idx="1"/>
          </p:nvPr>
        </p:nvSpPr>
        <p:spPr/>
        <p:txBody>
          <a:bodyPr/>
          <a:lstStyle/>
          <a:p>
            <a:pPr marL="0" indent="0">
              <a:buNone/>
            </a:pPr>
            <a:r>
              <a:rPr lang="en-US" dirty="0"/>
              <a:t>12 questions to evaluate the communication methods:</a:t>
            </a:r>
          </a:p>
          <a:p>
            <a:pPr marL="0" indent="0">
              <a:buNone/>
            </a:pPr>
            <a:r>
              <a:rPr lang="en-GB" sz="2000" dirty="0"/>
              <a:t>7. Time-space constraint: Do senders and receivers need to communicate at the same time and in the same space?</a:t>
            </a:r>
          </a:p>
          <a:p>
            <a:pPr marL="0" indent="0">
              <a:buNone/>
            </a:pPr>
            <a:r>
              <a:rPr lang="en-GB" sz="2000" dirty="0"/>
              <a:t>8. Cost: How much does it cost to use this method?</a:t>
            </a:r>
          </a:p>
          <a:p>
            <a:pPr marL="0" indent="0">
              <a:buNone/>
            </a:pPr>
            <a:r>
              <a:rPr lang="en-GB" sz="2000" dirty="0"/>
              <a:t>9. Interpersonal warmth: How well does this method convey interpersonal warmth?</a:t>
            </a:r>
          </a:p>
          <a:p>
            <a:pPr marL="0" indent="0">
              <a:buNone/>
            </a:pPr>
            <a:r>
              <a:rPr lang="en-GB" sz="2000" dirty="0"/>
              <a:t>10. Formality: Does this method have the needed amount of formality?</a:t>
            </a:r>
          </a:p>
          <a:p>
            <a:pPr marL="0" indent="0">
              <a:buNone/>
            </a:pPr>
            <a:r>
              <a:rPr lang="en-GB" sz="2000" dirty="0"/>
              <a:t>11. </a:t>
            </a:r>
            <a:r>
              <a:rPr lang="en-GB" sz="2000" dirty="0" err="1"/>
              <a:t>Scanability</a:t>
            </a:r>
            <a:r>
              <a:rPr lang="en-GB" sz="2000" dirty="0"/>
              <a:t>: Does this method allow the message to be easily browsed or scanned for relevant information?</a:t>
            </a:r>
          </a:p>
          <a:p>
            <a:pPr marL="0" indent="0">
              <a:buNone/>
            </a:pPr>
            <a:r>
              <a:rPr lang="en-GB" sz="2000" dirty="0"/>
              <a:t>12. Time of consumption: Does the sender or receiver exercise the most control over when the message is dealt with?</a:t>
            </a:r>
            <a:endParaRPr lang="en-US" sz="2000" dirty="0"/>
          </a:p>
          <a:p>
            <a:pPr marL="0" indent="0">
              <a:buNone/>
            </a:pPr>
            <a:endParaRPr lang="en-US" sz="2400" dirty="0"/>
          </a:p>
        </p:txBody>
      </p:sp>
    </p:spTree>
    <p:extLst>
      <p:ext uri="{BB962C8B-B14F-4D97-AF65-F5344CB8AC3E}">
        <p14:creationId xmlns:p14="http://schemas.microsoft.com/office/powerpoint/2010/main" val="279334149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99AA1-6A93-82D6-1E63-2E55516844BE}"/>
              </a:ext>
            </a:extLst>
          </p:cNvPr>
          <p:cNvSpPr>
            <a:spLocks noGrp="1"/>
          </p:cNvSpPr>
          <p:nvPr>
            <p:ph type="title"/>
          </p:nvPr>
        </p:nvSpPr>
        <p:spPr>
          <a:xfrm>
            <a:off x="2613890" y="274638"/>
            <a:ext cx="6072909" cy="1143000"/>
          </a:xfrm>
        </p:spPr>
        <p:txBody>
          <a:bodyPr/>
          <a:lstStyle/>
          <a:p>
            <a:r>
              <a:rPr lang="en-GB" b="1" dirty="0"/>
              <a:t>Which method is the best for a given situation?</a:t>
            </a:r>
          </a:p>
        </p:txBody>
      </p:sp>
      <p:sp>
        <p:nvSpPr>
          <p:cNvPr id="8" name="Title 1">
            <a:extLst>
              <a:ext uri="{FF2B5EF4-FFF2-40B4-BE49-F238E27FC236}">
                <a16:creationId xmlns:a16="http://schemas.microsoft.com/office/drawing/2014/main" id="{AC3F0BCA-7570-7D81-CE59-25C6AD41F9C2}"/>
              </a:ext>
            </a:extLst>
          </p:cNvPr>
          <p:cNvSpPr txBox="1">
            <a:spLocks/>
          </p:cNvSpPr>
          <p:nvPr/>
        </p:nvSpPr>
        <p:spPr bwMode="auto">
          <a:xfrm>
            <a:off x="457200" y="274638"/>
            <a:ext cx="2156691" cy="1143000"/>
          </a:xfrm>
          <a:prstGeom prst="rect">
            <a:avLst/>
          </a:prstGeom>
          <a:solidFill>
            <a:srgbClr val="92D050"/>
          </a:solidFill>
          <a:ln w="25400" cap="flat" cmpd="sng" algn="ctr">
            <a:solidFill>
              <a:schemeClr val="accent1">
                <a:lumMod val="75000"/>
              </a:schemeClr>
            </a:solidFill>
            <a:prstDash val="soli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dk1"/>
                </a:solidFill>
                <a:latin typeface="+mn-lt"/>
                <a:ea typeface="+mn-ea"/>
                <a:cs typeface="+mn-cs"/>
              </a:defRPr>
            </a:lvl1pPr>
            <a:lvl2pPr algn="ctr" rtl="0" eaLnBrk="0" fontAlgn="base" hangingPunct="0">
              <a:spcBef>
                <a:spcPct val="0"/>
              </a:spcBef>
              <a:spcAft>
                <a:spcPct val="0"/>
              </a:spcAft>
              <a:defRPr sz="3300">
                <a:solidFill>
                  <a:schemeClr val="dk1"/>
                </a:solidFill>
                <a:latin typeface="+mn-lt"/>
                <a:ea typeface="+mn-ea"/>
                <a:cs typeface="+mn-cs"/>
              </a:defRPr>
            </a:lvl2pPr>
            <a:lvl3pPr algn="ctr" rtl="0" eaLnBrk="0" fontAlgn="base" hangingPunct="0">
              <a:spcBef>
                <a:spcPct val="0"/>
              </a:spcBef>
              <a:spcAft>
                <a:spcPct val="0"/>
              </a:spcAft>
              <a:defRPr sz="3300">
                <a:solidFill>
                  <a:schemeClr val="dk1"/>
                </a:solidFill>
                <a:latin typeface="+mn-lt"/>
                <a:ea typeface="+mn-ea"/>
                <a:cs typeface="+mn-cs"/>
              </a:defRPr>
            </a:lvl3pPr>
            <a:lvl4pPr algn="ctr" rtl="0" eaLnBrk="0" fontAlgn="base" hangingPunct="0">
              <a:spcBef>
                <a:spcPct val="0"/>
              </a:spcBef>
              <a:spcAft>
                <a:spcPct val="0"/>
              </a:spcAft>
              <a:defRPr sz="3300">
                <a:solidFill>
                  <a:schemeClr val="dk1"/>
                </a:solidFill>
                <a:latin typeface="+mn-lt"/>
                <a:ea typeface="+mn-ea"/>
                <a:cs typeface="+mn-cs"/>
              </a:defRPr>
            </a:lvl4pPr>
            <a:lvl5pPr algn="ctr" rtl="0" eaLnBrk="0" fontAlgn="base" hangingPunct="0">
              <a:spcBef>
                <a:spcPct val="0"/>
              </a:spcBef>
              <a:spcAft>
                <a:spcPct val="0"/>
              </a:spcAft>
              <a:defRPr sz="3300">
                <a:solidFill>
                  <a:schemeClr val="dk1"/>
                </a:solidFill>
                <a:latin typeface="+mn-lt"/>
                <a:ea typeface="+mn-ea"/>
                <a:cs typeface="+mn-cs"/>
              </a:defRPr>
            </a:lvl5pPr>
            <a:lvl6pPr marL="342900" algn="ctr" rtl="0" eaLnBrk="1" fontAlgn="base" hangingPunct="1">
              <a:spcBef>
                <a:spcPct val="0"/>
              </a:spcBef>
              <a:spcAft>
                <a:spcPct val="0"/>
              </a:spcAft>
              <a:defRPr sz="3300">
                <a:solidFill>
                  <a:schemeClr val="dk1"/>
                </a:solidFill>
                <a:latin typeface="+mn-lt"/>
                <a:ea typeface="+mn-ea"/>
                <a:cs typeface="+mn-cs"/>
              </a:defRPr>
            </a:lvl6pPr>
            <a:lvl7pPr marL="685800" algn="ctr" rtl="0" eaLnBrk="1" fontAlgn="base" hangingPunct="1">
              <a:spcBef>
                <a:spcPct val="0"/>
              </a:spcBef>
              <a:spcAft>
                <a:spcPct val="0"/>
              </a:spcAft>
              <a:defRPr sz="3300">
                <a:solidFill>
                  <a:schemeClr val="dk1"/>
                </a:solidFill>
                <a:latin typeface="+mn-lt"/>
                <a:ea typeface="+mn-ea"/>
                <a:cs typeface="+mn-cs"/>
              </a:defRPr>
            </a:lvl7pPr>
            <a:lvl8pPr marL="1028700" algn="ctr" rtl="0" eaLnBrk="1" fontAlgn="base" hangingPunct="1">
              <a:spcBef>
                <a:spcPct val="0"/>
              </a:spcBef>
              <a:spcAft>
                <a:spcPct val="0"/>
              </a:spcAft>
              <a:defRPr sz="3300">
                <a:solidFill>
                  <a:schemeClr val="dk1"/>
                </a:solidFill>
                <a:latin typeface="+mn-lt"/>
                <a:ea typeface="+mn-ea"/>
                <a:cs typeface="+mn-cs"/>
              </a:defRPr>
            </a:lvl8pPr>
            <a:lvl9pPr marL="1371600" algn="ctr" rtl="0" eaLnBrk="1" fontAlgn="base" hangingPunct="1">
              <a:spcBef>
                <a:spcPct val="0"/>
              </a:spcBef>
              <a:spcAft>
                <a:spcPct val="0"/>
              </a:spcAft>
              <a:defRPr sz="3300">
                <a:solidFill>
                  <a:schemeClr val="dk1"/>
                </a:solidFill>
                <a:latin typeface="+mn-lt"/>
                <a:ea typeface="+mn-ea"/>
                <a:cs typeface="+mn-cs"/>
              </a:defRPr>
            </a:lvl9pPr>
          </a:lstStyle>
          <a:p>
            <a:r>
              <a:rPr lang="en-GB" altLang="en-US" dirty="0">
                <a:latin typeface="Arial" panose="020B0604020202020204" pitchFamily="34" charset="0"/>
                <a:cs typeface="Arial" panose="020B0604020202020204" pitchFamily="34" charset="0"/>
              </a:rPr>
              <a:t>Activity</a:t>
            </a:r>
          </a:p>
        </p:txBody>
      </p:sp>
      <p:sp>
        <p:nvSpPr>
          <p:cNvPr id="9" name="Content Placeholder 2">
            <a:extLst>
              <a:ext uri="{FF2B5EF4-FFF2-40B4-BE49-F238E27FC236}">
                <a16:creationId xmlns:a16="http://schemas.microsoft.com/office/drawing/2014/main" id="{C543B1CB-9D3C-FA69-7F72-AB2B10412785}"/>
              </a:ext>
            </a:extLst>
          </p:cNvPr>
          <p:cNvSpPr>
            <a:spLocks noGrp="1"/>
          </p:cNvSpPr>
          <p:nvPr>
            <p:ph idx="1"/>
          </p:nvPr>
        </p:nvSpPr>
        <p:spPr>
          <a:xfrm>
            <a:off x="457199" y="1600201"/>
            <a:ext cx="6634383" cy="3917032"/>
          </a:xfrm>
        </p:spPr>
        <p:txBody>
          <a:bodyPr/>
          <a:lstStyle/>
          <a:p>
            <a:pPr marL="0" indent="0">
              <a:buNone/>
            </a:pPr>
            <a:r>
              <a:rPr lang="en-GB" sz="2000" dirty="0"/>
              <a:t>Group work. 10 minutes.</a:t>
            </a:r>
          </a:p>
          <a:p>
            <a:pPr marL="0" indent="0">
              <a:buNone/>
            </a:pPr>
            <a:r>
              <a:rPr lang="en-GB" sz="2000" dirty="0"/>
              <a:t>What might be the best communication method for the following scenarios:</a:t>
            </a:r>
          </a:p>
          <a:p>
            <a:pPr marL="457200" indent="-457200">
              <a:buAutoNum type="arabicPeriod"/>
            </a:pPr>
            <a:r>
              <a:rPr lang="en-GB" sz="2000" dirty="0"/>
              <a:t>An IT technician is to explain how the printers work to all staff.</a:t>
            </a:r>
          </a:p>
          <a:p>
            <a:pPr marL="457200" indent="-457200">
              <a:buAutoNum type="arabicPeriod"/>
            </a:pPr>
            <a:r>
              <a:rPr lang="en-GB" sz="2000" dirty="0"/>
              <a:t>The company is facing some difficulties, the CEO want to inform the staff and collect their suggestions.</a:t>
            </a:r>
          </a:p>
          <a:p>
            <a:pPr marL="457200" indent="-457200">
              <a:buAutoNum type="arabicPeriod"/>
            </a:pPr>
            <a:r>
              <a:rPr lang="en-GB" sz="2000" dirty="0"/>
              <a:t>The company want to discuss the collaboration opportunity with a potential supplier.</a:t>
            </a:r>
          </a:p>
          <a:p>
            <a:pPr marL="457200" indent="-457200">
              <a:buAutoNum type="arabicPeriod"/>
            </a:pPr>
            <a:r>
              <a:rPr lang="en-GB" sz="2000" dirty="0"/>
              <a:t>The CEO want to introduce a new work ethos to the company.</a:t>
            </a:r>
          </a:p>
          <a:p>
            <a:pPr marL="457200" indent="-457200">
              <a:buAutoNum type="arabicPeriod"/>
            </a:pPr>
            <a:endParaRPr lang="en-GB" sz="2000" dirty="0"/>
          </a:p>
          <a:p>
            <a:pPr marL="457200" indent="-457200">
              <a:buAutoNum type="arabicPeriod"/>
            </a:pPr>
            <a:endParaRPr lang="en-GB" sz="2000" dirty="0"/>
          </a:p>
          <a:p>
            <a:pPr marL="457200" indent="-457200">
              <a:buAutoNum type="arabicPeriod"/>
            </a:pPr>
            <a:endParaRPr lang="en-GB" sz="2000" dirty="0"/>
          </a:p>
          <a:p>
            <a:pPr marL="457200" indent="-457200">
              <a:buAutoNum type="arabicPeriod"/>
            </a:pPr>
            <a:endParaRPr lang="en-GB" sz="2000" dirty="0"/>
          </a:p>
          <a:p>
            <a:pPr marL="457200" indent="-457200">
              <a:buAutoNum type="arabicPeriod"/>
            </a:pPr>
            <a:endParaRPr lang="en-GB" sz="2000" dirty="0"/>
          </a:p>
        </p:txBody>
      </p:sp>
      <p:pic>
        <p:nvPicPr>
          <p:cNvPr id="3" name="Picture 2">
            <a:extLst>
              <a:ext uri="{FF2B5EF4-FFF2-40B4-BE49-F238E27FC236}">
                <a16:creationId xmlns:a16="http://schemas.microsoft.com/office/drawing/2014/main" id="{1E4C4A31-0F07-603F-87BE-84D9F61C2E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1582" y="2649568"/>
            <a:ext cx="1916135" cy="2112753"/>
          </a:xfrm>
          <a:prstGeom prst="rect">
            <a:avLst/>
          </a:prstGeom>
        </p:spPr>
      </p:pic>
    </p:spTree>
    <p:extLst>
      <p:ext uri="{BB962C8B-B14F-4D97-AF65-F5344CB8AC3E}">
        <p14:creationId xmlns:p14="http://schemas.microsoft.com/office/powerpoint/2010/main" val="70069892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z="4000" b="1" dirty="0"/>
              <a:t>Barriers to Effective Communication</a:t>
            </a:r>
          </a:p>
        </p:txBody>
      </p:sp>
      <p:sp>
        <p:nvSpPr>
          <p:cNvPr id="3" name="Content Placeholder 2"/>
          <p:cNvSpPr>
            <a:spLocks noGrp="1"/>
          </p:cNvSpPr>
          <p:nvPr>
            <p:ph idx="1"/>
          </p:nvPr>
        </p:nvSpPr>
        <p:spPr>
          <a:xfrm>
            <a:off x="457200" y="1600201"/>
            <a:ext cx="5443870" cy="3917032"/>
          </a:xfrm>
        </p:spPr>
        <p:txBody>
          <a:bodyPr/>
          <a:lstStyle/>
          <a:p>
            <a:r>
              <a:rPr lang="en-US" dirty="0"/>
              <a:t>Information overload: when information exceeds our processing capacity</a:t>
            </a:r>
          </a:p>
          <a:p>
            <a:r>
              <a:rPr lang="en-US" dirty="0"/>
              <a:t>Filtering: the deliberate manipulation of information to make it appear more favorable to the receiver</a:t>
            </a:r>
          </a:p>
          <a:p>
            <a:r>
              <a:rPr lang="en-US" dirty="0"/>
              <a:t>Emotions: How a receiver feels influences how he or she interprets it.</a:t>
            </a:r>
          </a:p>
        </p:txBody>
      </p:sp>
      <p:sp>
        <p:nvSpPr>
          <p:cNvPr id="4" name="TextBox 3">
            <a:extLst>
              <a:ext uri="{FF2B5EF4-FFF2-40B4-BE49-F238E27FC236}">
                <a16:creationId xmlns:a16="http://schemas.microsoft.com/office/drawing/2014/main" id="{DFE9455B-B15A-C70B-0E74-95ED864AE652}"/>
              </a:ext>
            </a:extLst>
          </p:cNvPr>
          <p:cNvSpPr txBox="1"/>
          <p:nvPr/>
        </p:nvSpPr>
        <p:spPr>
          <a:xfrm>
            <a:off x="457200" y="5268432"/>
            <a:ext cx="8633637" cy="369332"/>
          </a:xfrm>
          <a:prstGeom prst="rect">
            <a:avLst/>
          </a:prstGeom>
          <a:noFill/>
        </p:spPr>
        <p:txBody>
          <a:bodyPr wrap="square" rtlCol="0">
            <a:spAutoFit/>
          </a:bodyPr>
          <a:lstStyle/>
          <a:p>
            <a:r>
              <a:rPr lang="en-GB" b="1" dirty="0">
                <a:solidFill>
                  <a:srgbClr val="FF0000"/>
                </a:solidFill>
              </a:rPr>
              <a:t>Can you find some examples to illustrate them?</a:t>
            </a:r>
          </a:p>
        </p:txBody>
      </p:sp>
      <p:pic>
        <p:nvPicPr>
          <p:cNvPr id="6" name="Picture 5">
            <a:extLst>
              <a:ext uri="{FF2B5EF4-FFF2-40B4-BE49-F238E27FC236}">
                <a16:creationId xmlns:a16="http://schemas.microsoft.com/office/drawing/2014/main" id="{E43A0179-45FB-B7B6-8860-25670C8C347B}"/>
              </a:ext>
            </a:extLst>
          </p:cNvPr>
          <p:cNvPicPr>
            <a:picLocks noChangeAspect="1"/>
          </p:cNvPicPr>
          <p:nvPr/>
        </p:nvPicPr>
        <p:blipFill>
          <a:blip r:embed="rId3"/>
          <a:stretch>
            <a:fillRect/>
          </a:stretch>
        </p:blipFill>
        <p:spPr>
          <a:xfrm>
            <a:off x="6114883" y="1738630"/>
            <a:ext cx="2400635" cy="3391373"/>
          </a:xfrm>
          <a:prstGeom prst="rect">
            <a:avLst/>
          </a:prstGeom>
        </p:spPr>
      </p:pic>
    </p:spTree>
    <p:extLst>
      <p:ext uri="{BB962C8B-B14F-4D97-AF65-F5344CB8AC3E}">
        <p14:creationId xmlns:p14="http://schemas.microsoft.com/office/powerpoint/2010/main" val="11334603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4F8A79-DC03-4D0B-803F-76509E517CF8}"/>
              </a:ext>
            </a:extLst>
          </p:cNvPr>
          <p:cNvSpPr>
            <a:spLocks noGrp="1"/>
          </p:cNvSpPr>
          <p:nvPr>
            <p:ph type="title"/>
          </p:nvPr>
        </p:nvSpPr>
        <p:spPr>
          <a:xfrm>
            <a:off x="457200" y="274638"/>
            <a:ext cx="8229600" cy="1143000"/>
          </a:xfrm>
        </p:spPr>
        <p:txBody>
          <a:bodyPr/>
          <a:lstStyle/>
          <a:p>
            <a:r>
              <a:rPr lang="en-US" sz="4000" b="1" dirty="0"/>
              <a:t>Barriers to Effective Communication</a:t>
            </a:r>
          </a:p>
        </p:txBody>
      </p:sp>
      <p:sp>
        <p:nvSpPr>
          <p:cNvPr id="3" name="Content Placeholder 2">
            <a:extLst>
              <a:ext uri="{FF2B5EF4-FFF2-40B4-BE49-F238E27FC236}">
                <a16:creationId xmlns:a16="http://schemas.microsoft.com/office/drawing/2014/main" id="{948E1D89-8EBC-40A1-A3BE-5D5B54E84216}"/>
              </a:ext>
            </a:extLst>
          </p:cNvPr>
          <p:cNvSpPr>
            <a:spLocks noGrp="1"/>
          </p:cNvSpPr>
          <p:nvPr>
            <p:ph idx="1"/>
          </p:nvPr>
        </p:nvSpPr>
        <p:spPr>
          <a:xfrm>
            <a:off x="457200" y="1600201"/>
            <a:ext cx="8229600" cy="3917032"/>
          </a:xfrm>
        </p:spPr>
        <p:txBody>
          <a:bodyPr/>
          <a:lstStyle/>
          <a:p>
            <a:r>
              <a:rPr lang="en-US" dirty="0"/>
              <a:t>Language: Even in the same language, words mean different things to different people.</a:t>
            </a:r>
          </a:p>
          <a:p>
            <a:r>
              <a:rPr lang="en-US" dirty="0"/>
              <a:t>Silence: is the absence of information. It can also be a message of noninterest, unwillingness, information overload, a feeling of unfairness or other negative feelings, a preparation of a response, or even information withholding. Therefore, silence can be confusing.</a:t>
            </a:r>
          </a:p>
          <a:p>
            <a:r>
              <a:rPr lang="en-US" dirty="0"/>
              <a:t>National culture: different culture may </a:t>
            </a:r>
            <a:r>
              <a:rPr lang="en-US" dirty="0" err="1"/>
              <a:t>favour</a:t>
            </a:r>
            <a:r>
              <a:rPr lang="en-US" dirty="0"/>
              <a:t> different communication channels.</a:t>
            </a:r>
          </a:p>
        </p:txBody>
      </p:sp>
      <p:sp>
        <p:nvSpPr>
          <p:cNvPr id="4" name="TextBox 3">
            <a:extLst>
              <a:ext uri="{FF2B5EF4-FFF2-40B4-BE49-F238E27FC236}">
                <a16:creationId xmlns:a16="http://schemas.microsoft.com/office/drawing/2014/main" id="{E04FF615-7886-933F-35F4-18AA5AD897B9}"/>
              </a:ext>
            </a:extLst>
          </p:cNvPr>
          <p:cNvSpPr txBox="1"/>
          <p:nvPr/>
        </p:nvSpPr>
        <p:spPr>
          <a:xfrm>
            <a:off x="457200" y="5268432"/>
            <a:ext cx="8633637" cy="369332"/>
          </a:xfrm>
          <a:prstGeom prst="rect">
            <a:avLst/>
          </a:prstGeom>
          <a:noFill/>
        </p:spPr>
        <p:txBody>
          <a:bodyPr wrap="square" rtlCol="0">
            <a:spAutoFit/>
          </a:bodyPr>
          <a:lstStyle/>
          <a:p>
            <a:r>
              <a:rPr lang="en-GB" b="1" dirty="0">
                <a:solidFill>
                  <a:srgbClr val="FF0000"/>
                </a:solidFill>
              </a:rPr>
              <a:t>Can you find some examples to illustrate them?</a:t>
            </a:r>
          </a:p>
        </p:txBody>
      </p:sp>
    </p:spTree>
    <p:extLst>
      <p:ext uri="{BB962C8B-B14F-4D97-AF65-F5344CB8AC3E}">
        <p14:creationId xmlns:p14="http://schemas.microsoft.com/office/powerpoint/2010/main" val="379815429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z="4000" b="1" dirty="0"/>
              <a:t>Overcoming the Barriers</a:t>
            </a:r>
          </a:p>
        </p:txBody>
      </p:sp>
      <p:sp>
        <p:nvSpPr>
          <p:cNvPr id="3" name="Content Placeholder 2"/>
          <p:cNvSpPr>
            <a:spLocks noGrp="1"/>
          </p:cNvSpPr>
          <p:nvPr>
            <p:ph idx="1"/>
          </p:nvPr>
        </p:nvSpPr>
        <p:spPr>
          <a:xfrm>
            <a:off x="457200" y="1600201"/>
            <a:ext cx="8229600" cy="3917032"/>
          </a:xfrm>
        </p:spPr>
        <p:txBody>
          <a:bodyPr/>
          <a:lstStyle/>
          <a:p>
            <a:r>
              <a:rPr lang="en-US" dirty="0"/>
              <a:t>Use feedback</a:t>
            </a:r>
          </a:p>
          <a:p>
            <a:r>
              <a:rPr lang="en-US" dirty="0"/>
              <a:t>Simplify language</a:t>
            </a:r>
          </a:p>
          <a:p>
            <a:r>
              <a:rPr lang="en-US" dirty="0"/>
              <a:t>Listen actively</a:t>
            </a:r>
          </a:p>
          <a:p>
            <a:pPr lvl="1"/>
            <a:r>
              <a:rPr lang="en-US" dirty="0"/>
              <a:t>Active listening: listening for full meaning without making premature judgments or interpretations</a:t>
            </a:r>
          </a:p>
          <a:p>
            <a:r>
              <a:rPr lang="en-US" dirty="0"/>
              <a:t>Constrain emotions</a:t>
            </a:r>
          </a:p>
          <a:p>
            <a:r>
              <a:rPr lang="en-US" dirty="0"/>
              <a:t>Watch nonverbal cues</a:t>
            </a:r>
          </a:p>
        </p:txBody>
      </p:sp>
      <p:sp>
        <p:nvSpPr>
          <p:cNvPr id="4" name="TextBox 3">
            <a:extLst>
              <a:ext uri="{FF2B5EF4-FFF2-40B4-BE49-F238E27FC236}">
                <a16:creationId xmlns:a16="http://schemas.microsoft.com/office/drawing/2014/main" id="{756444F8-CCCB-11C3-6A36-BA0DE571A56C}"/>
              </a:ext>
            </a:extLst>
          </p:cNvPr>
          <p:cNvSpPr txBox="1"/>
          <p:nvPr/>
        </p:nvSpPr>
        <p:spPr>
          <a:xfrm>
            <a:off x="457200" y="5268432"/>
            <a:ext cx="8633637" cy="369332"/>
          </a:xfrm>
          <a:prstGeom prst="rect">
            <a:avLst/>
          </a:prstGeom>
          <a:noFill/>
        </p:spPr>
        <p:txBody>
          <a:bodyPr wrap="square" rtlCol="0">
            <a:spAutoFit/>
          </a:bodyPr>
          <a:lstStyle/>
          <a:p>
            <a:r>
              <a:rPr lang="en-GB" b="1" dirty="0">
                <a:solidFill>
                  <a:srgbClr val="FF0000"/>
                </a:solidFill>
              </a:rPr>
              <a:t>How can one practice these solutions?</a:t>
            </a:r>
          </a:p>
        </p:txBody>
      </p:sp>
    </p:spTree>
    <p:extLst>
      <p:ext uri="{BB962C8B-B14F-4D97-AF65-F5344CB8AC3E}">
        <p14:creationId xmlns:p14="http://schemas.microsoft.com/office/powerpoint/2010/main" val="12451337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099AA1-6A93-82D6-1E63-2E55516844BE}"/>
              </a:ext>
            </a:extLst>
          </p:cNvPr>
          <p:cNvSpPr>
            <a:spLocks noGrp="1"/>
          </p:cNvSpPr>
          <p:nvPr>
            <p:ph type="title"/>
          </p:nvPr>
        </p:nvSpPr>
        <p:spPr>
          <a:xfrm>
            <a:off x="2613890" y="274638"/>
            <a:ext cx="6072909" cy="1143000"/>
          </a:xfrm>
        </p:spPr>
        <p:txBody>
          <a:bodyPr/>
          <a:lstStyle/>
          <a:p>
            <a:r>
              <a:rPr lang="en-GB" b="1" dirty="0"/>
              <a:t>Barriers of communication</a:t>
            </a:r>
          </a:p>
        </p:txBody>
      </p:sp>
      <p:sp>
        <p:nvSpPr>
          <p:cNvPr id="8" name="Title 1">
            <a:extLst>
              <a:ext uri="{FF2B5EF4-FFF2-40B4-BE49-F238E27FC236}">
                <a16:creationId xmlns:a16="http://schemas.microsoft.com/office/drawing/2014/main" id="{AC3F0BCA-7570-7D81-CE59-25C6AD41F9C2}"/>
              </a:ext>
            </a:extLst>
          </p:cNvPr>
          <p:cNvSpPr txBox="1">
            <a:spLocks/>
          </p:cNvSpPr>
          <p:nvPr/>
        </p:nvSpPr>
        <p:spPr bwMode="auto">
          <a:xfrm>
            <a:off x="457200" y="274638"/>
            <a:ext cx="2156691" cy="1143000"/>
          </a:xfrm>
          <a:prstGeom prst="rect">
            <a:avLst/>
          </a:prstGeom>
          <a:solidFill>
            <a:srgbClr val="92D050"/>
          </a:solidFill>
          <a:ln w="25400" cap="flat" cmpd="sng" algn="ctr">
            <a:solidFill>
              <a:schemeClr val="accent1">
                <a:lumMod val="75000"/>
              </a:schemeClr>
            </a:solidFill>
            <a:prstDash val="solid"/>
          </a:ln>
        </p:spPr>
        <p:style>
          <a:lnRef idx="2">
            <a:schemeClr val="accent6"/>
          </a:lnRef>
          <a:fillRef idx="1">
            <a:schemeClr val="lt1"/>
          </a:fillRef>
          <a:effectRef idx="0">
            <a:schemeClr val="accent6"/>
          </a:effectRef>
          <a:fontRef idx="minor">
            <a:schemeClr val="dk1"/>
          </a:fontRef>
        </p:style>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3300" kern="1200">
                <a:solidFill>
                  <a:schemeClr val="dk1"/>
                </a:solidFill>
                <a:latin typeface="+mn-lt"/>
                <a:ea typeface="+mn-ea"/>
                <a:cs typeface="+mn-cs"/>
              </a:defRPr>
            </a:lvl1pPr>
            <a:lvl2pPr algn="ctr" rtl="0" eaLnBrk="0" fontAlgn="base" hangingPunct="0">
              <a:spcBef>
                <a:spcPct val="0"/>
              </a:spcBef>
              <a:spcAft>
                <a:spcPct val="0"/>
              </a:spcAft>
              <a:defRPr sz="3300">
                <a:solidFill>
                  <a:schemeClr val="dk1"/>
                </a:solidFill>
                <a:latin typeface="+mn-lt"/>
                <a:ea typeface="+mn-ea"/>
                <a:cs typeface="+mn-cs"/>
              </a:defRPr>
            </a:lvl2pPr>
            <a:lvl3pPr algn="ctr" rtl="0" eaLnBrk="0" fontAlgn="base" hangingPunct="0">
              <a:spcBef>
                <a:spcPct val="0"/>
              </a:spcBef>
              <a:spcAft>
                <a:spcPct val="0"/>
              </a:spcAft>
              <a:defRPr sz="3300">
                <a:solidFill>
                  <a:schemeClr val="dk1"/>
                </a:solidFill>
                <a:latin typeface="+mn-lt"/>
                <a:ea typeface="+mn-ea"/>
                <a:cs typeface="+mn-cs"/>
              </a:defRPr>
            </a:lvl3pPr>
            <a:lvl4pPr algn="ctr" rtl="0" eaLnBrk="0" fontAlgn="base" hangingPunct="0">
              <a:spcBef>
                <a:spcPct val="0"/>
              </a:spcBef>
              <a:spcAft>
                <a:spcPct val="0"/>
              </a:spcAft>
              <a:defRPr sz="3300">
                <a:solidFill>
                  <a:schemeClr val="dk1"/>
                </a:solidFill>
                <a:latin typeface="+mn-lt"/>
                <a:ea typeface="+mn-ea"/>
                <a:cs typeface="+mn-cs"/>
              </a:defRPr>
            </a:lvl4pPr>
            <a:lvl5pPr algn="ctr" rtl="0" eaLnBrk="0" fontAlgn="base" hangingPunct="0">
              <a:spcBef>
                <a:spcPct val="0"/>
              </a:spcBef>
              <a:spcAft>
                <a:spcPct val="0"/>
              </a:spcAft>
              <a:defRPr sz="3300">
                <a:solidFill>
                  <a:schemeClr val="dk1"/>
                </a:solidFill>
                <a:latin typeface="+mn-lt"/>
                <a:ea typeface="+mn-ea"/>
                <a:cs typeface="+mn-cs"/>
              </a:defRPr>
            </a:lvl5pPr>
            <a:lvl6pPr marL="342900" algn="ctr" rtl="0" eaLnBrk="1" fontAlgn="base" hangingPunct="1">
              <a:spcBef>
                <a:spcPct val="0"/>
              </a:spcBef>
              <a:spcAft>
                <a:spcPct val="0"/>
              </a:spcAft>
              <a:defRPr sz="3300">
                <a:solidFill>
                  <a:schemeClr val="dk1"/>
                </a:solidFill>
                <a:latin typeface="+mn-lt"/>
                <a:ea typeface="+mn-ea"/>
                <a:cs typeface="+mn-cs"/>
              </a:defRPr>
            </a:lvl6pPr>
            <a:lvl7pPr marL="685800" algn="ctr" rtl="0" eaLnBrk="1" fontAlgn="base" hangingPunct="1">
              <a:spcBef>
                <a:spcPct val="0"/>
              </a:spcBef>
              <a:spcAft>
                <a:spcPct val="0"/>
              </a:spcAft>
              <a:defRPr sz="3300">
                <a:solidFill>
                  <a:schemeClr val="dk1"/>
                </a:solidFill>
                <a:latin typeface="+mn-lt"/>
                <a:ea typeface="+mn-ea"/>
                <a:cs typeface="+mn-cs"/>
              </a:defRPr>
            </a:lvl7pPr>
            <a:lvl8pPr marL="1028700" algn="ctr" rtl="0" eaLnBrk="1" fontAlgn="base" hangingPunct="1">
              <a:spcBef>
                <a:spcPct val="0"/>
              </a:spcBef>
              <a:spcAft>
                <a:spcPct val="0"/>
              </a:spcAft>
              <a:defRPr sz="3300">
                <a:solidFill>
                  <a:schemeClr val="dk1"/>
                </a:solidFill>
                <a:latin typeface="+mn-lt"/>
                <a:ea typeface="+mn-ea"/>
                <a:cs typeface="+mn-cs"/>
              </a:defRPr>
            </a:lvl8pPr>
            <a:lvl9pPr marL="1371600" algn="ctr" rtl="0" eaLnBrk="1" fontAlgn="base" hangingPunct="1">
              <a:spcBef>
                <a:spcPct val="0"/>
              </a:spcBef>
              <a:spcAft>
                <a:spcPct val="0"/>
              </a:spcAft>
              <a:defRPr sz="3300">
                <a:solidFill>
                  <a:schemeClr val="dk1"/>
                </a:solidFill>
                <a:latin typeface="+mn-lt"/>
                <a:ea typeface="+mn-ea"/>
                <a:cs typeface="+mn-cs"/>
              </a:defRPr>
            </a:lvl9pPr>
          </a:lstStyle>
          <a:p>
            <a:r>
              <a:rPr lang="en-GB" altLang="en-US" dirty="0">
                <a:latin typeface="Arial" panose="020B0604020202020204" pitchFamily="34" charset="0"/>
                <a:cs typeface="Arial" panose="020B0604020202020204" pitchFamily="34" charset="0"/>
              </a:rPr>
              <a:t>Activity</a:t>
            </a:r>
          </a:p>
        </p:txBody>
      </p:sp>
      <p:sp>
        <p:nvSpPr>
          <p:cNvPr id="9" name="Content Placeholder 2">
            <a:extLst>
              <a:ext uri="{FF2B5EF4-FFF2-40B4-BE49-F238E27FC236}">
                <a16:creationId xmlns:a16="http://schemas.microsoft.com/office/drawing/2014/main" id="{C543B1CB-9D3C-FA69-7F72-AB2B10412785}"/>
              </a:ext>
            </a:extLst>
          </p:cNvPr>
          <p:cNvSpPr>
            <a:spLocks noGrp="1"/>
          </p:cNvSpPr>
          <p:nvPr>
            <p:ph idx="1"/>
          </p:nvPr>
        </p:nvSpPr>
        <p:spPr>
          <a:xfrm>
            <a:off x="457199" y="1600201"/>
            <a:ext cx="6634383" cy="3917032"/>
          </a:xfrm>
        </p:spPr>
        <p:txBody>
          <a:bodyPr/>
          <a:lstStyle/>
          <a:p>
            <a:pPr marL="0" indent="0">
              <a:buNone/>
            </a:pPr>
            <a:r>
              <a:rPr lang="en-GB" sz="2000" dirty="0"/>
              <a:t>Pair - work. 10-15 minutes.</a:t>
            </a:r>
          </a:p>
          <a:p>
            <a:pPr marL="0" indent="0">
              <a:buNone/>
            </a:pPr>
            <a:r>
              <a:rPr lang="en-GB" sz="2000" dirty="0"/>
              <a:t>Each student attempt to answer the following questions individually for 3-5 minutes, then use the remaining time to discuss with their partners their answers.</a:t>
            </a:r>
          </a:p>
          <a:p>
            <a:pPr marL="457200" indent="-457200">
              <a:buAutoNum type="arabicPeriod"/>
            </a:pPr>
            <a:r>
              <a:rPr lang="en-GB" sz="2000" dirty="0"/>
              <a:t>What are the main barriers of communications that you have? What make you think so?</a:t>
            </a:r>
          </a:p>
          <a:p>
            <a:pPr marL="457200" indent="-457200">
              <a:buAutoNum type="arabicPeriod"/>
            </a:pPr>
            <a:r>
              <a:rPr lang="en-GB" sz="2000" dirty="0"/>
              <a:t>How to overcome those barrier?</a:t>
            </a:r>
          </a:p>
        </p:txBody>
      </p:sp>
      <p:pic>
        <p:nvPicPr>
          <p:cNvPr id="3" name="Picture 2">
            <a:extLst>
              <a:ext uri="{FF2B5EF4-FFF2-40B4-BE49-F238E27FC236}">
                <a16:creationId xmlns:a16="http://schemas.microsoft.com/office/drawing/2014/main" id="{1E4C4A31-0F07-603F-87BE-84D9F61C2E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1582" y="3404480"/>
            <a:ext cx="1916135" cy="2112753"/>
          </a:xfrm>
          <a:prstGeom prst="rect">
            <a:avLst/>
          </a:prstGeom>
        </p:spPr>
      </p:pic>
    </p:spTree>
    <p:extLst>
      <p:ext uri="{BB962C8B-B14F-4D97-AF65-F5344CB8AC3E}">
        <p14:creationId xmlns:p14="http://schemas.microsoft.com/office/powerpoint/2010/main" val="32872787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Keywords concept with a cartoon key and tag with the text Words on it  isolated on white, simple outline vector illustration Stock Vector Image &amp;  Art - Alamy">
            <a:extLst>
              <a:ext uri="{FF2B5EF4-FFF2-40B4-BE49-F238E27FC236}">
                <a16:creationId xmlns:a16="http://schemas.microsoft.com/office/drawing/2014/main" id="{075D9FC2-2AFE-8F41-70C6-3ED5B45ECA8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34443"/>
          <a:stretch/>
        </p:blipFill>
        <p:spPr bwMode="auto">
          <a:xfrm>
            <a:off x="6948264" y="200387"/>
            <a:ext cx="1886148" cy="1291502"/>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C4390D44-9FCD-B0FF-6FF1-2956B6C2081B}"/>
              </a:ext>
            </a:extLst>
          </p:cNvPr>
          <p:cNvSpPr>
            <a:spLocks noGrp="1"/>
          </p:cNvSpPr>
          <p:nvPr>
            <p:ph type="title"/>
          </p:nvPr>
        </p:nvSpPr>
        <p:spPr/>
        <p:txBody>
          <a:bodyPr/>
          <a:lstStyle/>
          <a:p>
            <a:r>
              <a:rPr lang="en-GB" b="1" dirty="0"/>
              <a:t>Key terms</a:t>
            </a:r>
          </a:p>
        </p:txBody>
      </p:sp>
      <p:sp>
        <p:nvSpPr>
          <p:cNvPr id="3" name="Content Placeholder 2">
            <a:extLst>
              <a:ext uri="{FF2B5EF4-FFF2-40B4-BE49-F238E27FC236}">
                <a16:creationId xmlns:a16="http://schemas.microsoft.com/office/drawing/2014/main" id="{362B46A2-8D14-3CF2-4830-85B7761379B4}"/>
              </a:ext>
            </a:extLst>
          </p:cNvPr>
          <p:cNvSpPr>
            <a:spLocks noGrp="1"/>
          </p:cNvSpPr>
          <p:nvPr>
            <p:ph idx="1"/>
          </p:nvPr>
        </p:nvSpPr>
        <p:spPr>
          <a:xfrm>
            <a:off x="457200" y="1600201"/>
            <a:ext cx="3837709" cy="3917032"/>
          </a:xfrm>
          <a:custGeom>
            <a:avLst/>
            <a:gdLst>
              <a:gd name="connsiteX0" fmla="*/ 0 w 3837709"/>
              <a:gd name="connsiteY0" fmla="*/ 0 h 3917032"/>
              <a:gd name="connsiteX1" fmla="*/ 716372 w 3837709"/>
              <a:gd name="connsiteY1" fmla="*/ 0 h 3917032"/>
              <a:gd name="connsiteX2" fmla="*/ 1240859 w 3837709"/>
              <a:gd name="connsiteY2" fmla="*/ 0 h 3917032"/>
              <a:gd name="connsiteX3" fmla="*/ 1918855 w 3837709"/>
              <a:gd name="connsiteY3" fmla="*/ 0 h 3917032"/>
              <a:gd name="connsiteX4" fmla="*/ 2635227 w 3837709"/>
              <a:gd name="connsiteY4" fmla="*/ 0 h 3917032"/>
              <a:gd name="connsiteX5" fmla="*/ 3837709 w 3837709"/>
              <a:gd name="connsiteY5" fmla="*/ 0 h 3917032"/>
              <a:gd name="connsiteX6" fmla="*/ 3837709 w 3837709"/>
              <a:gd name="connsiteY6" fmla="*/ 692009 h 3917032"/>
              <a:gd name="connsiteX7" fmla="*/ 3837709 w 3837709"/>
              <a:gd name="connsiteY7" fmla="*/ 1423188 h 3917032"/>
              <a:gd name="connsiteX8" fmla="*/ 3837709 w 3837709"/>
              <a:gd name="connsiteY8" fmla="*/ 2154368 h 3917032"/>
              <a:gd name="connsiteX9" fmla="*/ 3837709 w 3837709"/>
              <a:gd name="connsiteY9" fmla="*/ 2885547 h 3917032"/>
              <a:gd name="connsiteX10" fmla="*/ 3837709 w 3837709"/>
              <a:gd name="connsiteY10" fmla="*/ 3917032 h 3917032"/>
              <a:gd name="connsiteX11" fmla="*/ 3313222 w 3837709"/>
              <a:gd name="connsiteY11" fmla="*/ 3917032 h 3917032"/>
              <a:gd name="connsiteX12" fmla="*/ 2750358 w 3837709"/>
              <a:gd name="connsiteY12" fmla="*/ 3917032 h 3917032"/>
              <a:gd name="connsiteX13" fmla="*/ 2110740 w 3837709"/>
              <a:gd name="connsiteY13" fmla="*/ 3917032 h 3917032"/>
              <a:gd name="connsiteX14" fmla="*/ 1586253 w 3837709"/>
              <a:gd name="connsiteY14" fmla="*/ 3917032 h 3917032"/>
              <a:gd name="connsiteX15" fmla="*/ 985012 w 3837709"/>
              <a:gd name="connsiteY15" fmla="*/ 3917032 h 3917032"/>
              <a:gd name="connsiteX16" fmla="*/ 0 w 3837709"/>
              <a:gd name="connsiteY16" fmla="*/ 3917032 h 3917032"/>
              <a:gd name="connsiteX17" fmla="*/ 0 w 3837709"/>
              <a:gd name="connsiteY17" fmla="*/ 3225023 h 3917032"/>
              <a:gd name="connsiteX18" fmla="*/ 0 w 3837709"/>
              <a:gd name="connsiteY18" fmla="*/ 2493844 h 3917032"/>
              <a:gd name="connsiteX19" fmla="*/ 0 w 3837709"/>
              <a:gd name="connsiteY19" fmla="*/ 1801835 h 3917032"/>
              <a:gd name="connsiteX20" fmla="*/ 0 w 3837709"/>
              <a:gd name="connsiteY20" fmla="*/ 1266507 h 3917032"/>
              <a:gd name="connsiteX21" fmla="*/ 0 w 3837709"/>
              <a:gd name="connsiteY21" fmla="*/ 731179 h 3917032"/>
              <a:gd name="connsiteX22" fmla="*/ 0 w 3837709"/>
              <a:gd name="connsiteY22" fmla="*/ 0 h 3917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837709" h="3917032" extrusionOk="0">
                <a:moveTo>
                  <a:pt x="0" y="0"/>
                </a:moveTo>
                <a:cubicBezTo>
                  <a:pt x="245845" y="-34738"/>
                  <a:pt x="495190" y="-23254"/>
                  <a:pt x="716372" y="0"/>
                </a:cubicBezTo>
                <a:cubicBezTo>
                  <a:pt x="937554" y="23254"/>
                  <a:pt x="1037487" y="-15172"/>
                  <a:pt x="1240859" y="0"/>
                </a:cubicBezTo>
                <a:cubicBezTo>
                  <a:pt x="1444231" y="15172"/>
                  <a:pt x="1642262" y="-18371"/>
                  <a:pt x="1918855" y="0"/>
                </a:cubicBezTo>
                <a:cubicBezTo>
                  <a:pt x="2195448" y="18371"/>
                  <a:pt x="2286265" y="33263"/>
                  <a:pt x="2635227" y="0"/>
                </a:cubicBezTo>
                <a:cubicBezTo>
                  <a:pt x="2984189" y="-33263"/>
                  <a:pt x="3310616" y="-38499"/>
                  <a:pt x="3837709" y="0"/>
                </a:cubicBezTo>
                <a:cubicBezTo>
                  <a:pt x="3871184" y="148044"/>
                  <a:pt x="3807832" y="410906"/>
                  <a:pt x="3837709" y="692009"/>
                </a:cubicBezTo>
                <a:cubicBezTo>
                  <a:pt x="3867586" y="973112"/>
                  <a:pt x="3847735" y="1133672"/>
                  <a:pt x="3837709" y="1423188"/>
                </a:cubicBezTo>
                <a:cubicBezTo>
                  <a:pt x="3827683" y="1712704"/>
                  <a:pt x="3823175" y="1804838"/>
                  <a:pt x="3837709" y="2154368"/>
                </a:cubicBezTo>
                <a:cubicBezTo>
                  <a:pt x="3852243" y="2503898"/>
                  <a:pt x="3809717" y="2713231"/>
                  <a:pt x="3837709" y="2885547"/>
                </a:cubicBezTo>
                <a:cubicBezTo>
                  <a:pt x="3865701" y="3057863"/>
                  <a:pt x="3803657" y="3406595"/>
                  <a:pt x="3837709" y="3917032"/>
                </a:cubicBezTo>
                <a:cubicBezTo>
                  <a:pt x="3719964" y="3923652"/>
                  <a:pt x="3426679" y="3912227"/>
                  <a:pt x="3313222" y="3917032"/>
                </a:cubicBezTo>
                <a:cubicBezTo>
                  <a:pt x="3199765" y="3921837"/>
                  <a:pt x="2993245" y="3918752"/>
                  <a:pt x="2750358" y="3917032"/>
                </a:cubicBezTo>
                <a:cubicBezTo>
                  <a:pt x="2507471" y="3915312"/>
                  <a:pt x="2422373" y="3891511"/>
                  <a:pt x="2110740" y="3917032"/>
                </a:cubicBezTo>
                <a:cubicBezTo>
                  <a:pt x="1799107" y="3942553"/>
                  <a:pt x="1756114" y="3894893"/>
                  <a:pt x="1586253" y="3917032"/>
                </a:cubicBezTo>
                <a:cubicBezTo>
                  <a:pt x="1416392" y="3939171"/>
                  <a:pt x="1173383" y="3894983"/>
                  <a:pt x="985012" y="3917032"/>
                </a:cubicBezTo>
                <a:cubicBezTo>
                  <a:pt x="796641" y="3939081"/>
                  <a:pt x="408032" y="3941551"/>
                  <a:pt x="0" y="3917032"/>
                </a:cubicBezTo>
                <a:cubicBezTo>
                  <a:pt x="-12664" y="3722212"/>
                  <a:pt x="-25243" y="3433104"/>
                  <a:pt x="0" y="3225023"/>
                </a:cubicBezTo>
                <a:cubicBezTo>
                  <a:pt x="25243" y="3016942"/>
                  <a:pt x="5411" y="2668514"/>
                  <a:pt x="0" y="2493844"/>
                </a:cubicBezTo>
                <a:cubicBezTo>
                  <a:pt x="-5411" y="2319174"/>
                  <a:pt x="6077" y="2072744"/>
                  <a:pt x="0" y="1801835"/>
                </a:cubicBezTo>
                <a:cubicBezTo>
                  <a:pt x="-6077" y="1530926"/>
                  <a:pt x="14491" y="1375558"/>
                  <a:pt x="0" y="1266507"/>
                </a:cubicBezTo>
                <a:cubicBezTo>
                  <a:pt x="-14491" y="1157456"/>
                  <a:pt x="-21127" y="854455"/>
                  <a:pt x="0" y="731179"/>
                </a:cubicBezTo>
                <a:cubicBezTo>
                  <a:pt x="21127" y="607903"/>
                  <a:pt x="16108" y="330602"/>
                  <a:pt x="0" y="0"/>
                </a:cubicBezTo>
                <a:close/>
              </a:path>
            </a:pathLst>
          </a:custGeom>
          <a:ln>
            <a:solidFill>
              <a:schemeClr val="accent3">
                <a:lumMod val="75000"/>
              </a:schemeClr>
            </a:solidFill>
            <a:prstDash val="lgDash"/>
            <a:extLst>
              <a:ext uri="{C807C97D-BFC1-408E-A445-0C87EB9F89A2}">
                <ask:lineSketchStyleProps xmlns:ask="http://schemas.microsoft.com/office/drawing/2018/sketchyshapes" sd="2441213965">
                  <ask:type>
                    <ask:lineSketchFreehand/>
                  </ask:type>
                </ask:lineSketchStyleProps>
              </a:ext>
            </a:extLst>
          </a:ln>
        </p:spPr>
        <p:txBody>
          <a:bodyPr/>
          <a:lstStyle/>
          <a:p>
            <a:r>
              <a:rPr lang="en-GB" sz="1800" dirty="0"/>
              <a:t>Communication</a:t>
            </a:r>
          </a:p>
          <a:p>
            <a:r>
              <a:rPr lang="en-GB" sz="1800" dirty="0"/>
              <a:t>Interpersonal communication</a:t>
            </a:r>
          </a:p>
          <a:p>
            <a:r>
              <a:rPr lang="en-GB" sz="1800" dirty="0"/>
              <a:t>Organisational communication</a:t>
            </a:r>
          </a:p>
          <a:p>
            <a:r>
              <a:rPr lang="en-GB" sz="1800" dirty="0"/>
              <a:t>Control</a:t>
            </a:r>
          </a:p>
          <a:p>
            <a:r>
              <a:rPr lang="en-GB" sz="1800" dirty="0"/>
              <a:t>Sender</a:t>
            </a:r>
          </a:p>
          <a:p>
            <a:r>
              <a:rPr lang="en-GB" sz="1800" dirty="0"/>
              <a:t>Message</a:t>
            </a:r>
          </a:p>
          <a:p>
            <a:r>
              <a:rPr lang="en-GB" sz="1800" dirty="0"/>
              <a:t>Channel</a:t>
            </a:r>
          </a:p>
          <a:p>
            <a:r>
              <a:rPr lang="en-GB" sz="1800" dirty="0"/>
              <a:t>Encoding</a:t>
            </a:r>
          </a:p>
          <a:p>
            <a:r>
              <a:rPr lang="en-GB" sz="1800" dirty="0"/>
              <a:t>Decoding</a:t>
            </a:r>
          </a:p>
          <a:p>
            <a:r>
              <a:rPr lang="en-GB" sz="1800" dirty="0"/>
              <a:t>Receiver</a:t>
            </a:r>
          </a:p>
          <a:p>
            <a:r>
              <a:rPr lang="en-GB" sz="1800" dirty="0"/>
              <a:t>Feedback</a:t>
            </a:r>
          </a:p>
          <a:p>
            <a:r>
              <a:rPr lang="en-GB" sz="1800" dirty="0"/>
              <a:t>Noise</a:t>
            </a:r>
          </a:p>
        </p:txBody>
      </p:sp>
      <p:sp>
        <p:nvSpPr>
          <p:cNvPr id="4" name="Date Placeholder 3">
            <a:extLst>
              <a:ext uri="{FF2B5EF4-FFF2-40B4-BE49-F238E27FC236}">
                <a16:creationId xmlns:a16="http://schemas.microsoft.com/office/drawing/2014/main" id="{2BCD1C38-2A62-815C-2407-268504546D45}"/>
              </a:ext>
            </a:extLst>
          </p:cNvPr>
          <p:cNvSpPr>
            <a:spLocks noGrp="1"/>
          </p:cNvSpPr>
          <p:nvPr>
            <p:ph type="dt" sz="half" idx="10"/>
          </p:nvPr>
        </p:nvSpPr>
        <p:spPr/>
        <p:txBody>
          <a:bodyPr/>
          <a:lstStyle/>
          <a:p>
            <a:pPr>
              <a:defRPr/>
            </a:pPr>
            <a:fld id="{842CFAC4-2C7F-4861-A89F-BA2B10A35058}" type="datetime1">
              <a:rPr lang="en-GB" altLang="en-US" smtClean="0"/>
              <a:pPr>
                <a:defRPr/>
              </a:pPr>
              <a:t>16/02/2024</a:t>
            </a:fld>
            <a:endParaRPr lang="en-GB" altLang="en-US"/>
          </a:p>
        </p:txBody>
      </p:sp>
      <p:sp>
        <p:nvSpPr>
          <p:cNvPr id="5" name="Slide Number Placeholder 4">
            <a:extLst>
              <a:ext uri="{FF2B5EF4-FFF2-40B4-BE49-F238E27FC236}">
                <a16:creationId xmlns:a16="http://schemas.microsoft.com/office/drawing/2014/main" id="{09E8A505-7EF4-3F12-CE90-B4C00198E7A4}"/>
              </a:ext>
            </a:extLst>
          </p:cNvPr>
          <p:cNvSpPr>
            <a:spLocks noGrp="1"/>
          </p:cNvSpPr>
          <p:nvPr>
            <p:ph type="sldNum" sz="quarter" idx="12"/>
          </p:nvPr>
        </p:nvSpPr>
        <p:spPr/>
        <p:txBody>
          <a:bodyPr/>
          <a:lstStyle/>
          <a:p>
            <a:pPr>
              <a:defRPr/>
            </a:pPr>
            <a:fld id="{0A693F5B-1C3B-4885-B62D-B41009808F97}" type="slidenum">
              <a:rPr lang="en-GB" altLang="en-US" smtClean="0"/>
              <a:pPr>
                <a:defRPr/>
              </a:pPr>
              <a:t>20</a:t>
            </a:fld>
            <a:endParaRPr lang="en-GB" altLang="en-US"/>
          </a:p>
        </p:txBody>
      </p:sp>
      <p:sp>
        <p:nvSpPr>
          <p:cNvPr id="6" name="Content Placeholder 2">
            <a:extLst>
              <a:ext uri="{FF2B5EF4-FFF2-40B4-BE49-F238E27FC236}">
                <a16:creationId xmlns:a16="http://schemas.microsoft.com/office/drawing/2014/main" id="{12C77B3C-9D92-ACE7-D4D2-B345FB18B400}"/>
              </a:ext>
            </a:extLst>
          </p:cNvPr>
          <p:cNvSpPr txBox="1">
            <a:spLocks/>
          </p:cNvSpPr>
          <p:nvPr/>
        </p:nvSpPr>
        <p:spPr bwMode="auto">
          <a:xfrm>
            <a:off x="4853420" y="1600201"/>
            <a:ext cx="3837709" cy="3917032"/>
          </a:xfrm>
          <a:custGeom>
            <a:avLst/>
            <a:gdLst>
              <a:gd name="connsiteX0" fmla="*/ 0 w 3837709"/>
              <a:gd name="connsiteY0" fmla="*/ 0 h 3917032"/>
              <a:gd name="connsiteX1" fmla="*/ 562864 w 3837709"/>
              <a:gd name="connsiteY1" fmla="*/ 0 h 3917032"/>
              <a:gd name="connsiteX2" fmla="*/ 1164105 w 3837709"/>
              <a:gd name="connsiteY2" fmla="*/ 0 h 3917032"/>
              <a:gd name="connsiteX3" fmla="*/ 1842100 w 3837709"/>
              <a:gd name="connsiteY3" fmla="*/ 0 h 3917032"/>
              <a:gd name="connsiteX4" fmla="*/ 2404964 w 3837709"/>
              <a:gd name="connsiteY4" fmla="*/ 0 h 3917032"/>
              <a:gd name="connsiteX5" fmla="*/ 3006205 w 3837709"/>
              <a:gd name="connsiteY5" fmla="*/ 0 h 3917032"/>
              <a:gd name="connsiteX6" fmla="*/ 3837709 w 3837709"/>
              <a:gd name="connsiteY6" fmla="*/ 0 h 3917032"/>
              <a:gd name="connsiteX7" fmla="*/ 3837709 w 3837709"/>
              <a:gd name="connsiteY7" fmla="*/ 692009 h 3917032"/>
              <a:gd name="connsiteX8" fmla="*/ 3837709 w 3837709"/>
              <a:gd name="connsiteY8" fmla="*/ 1423188 h 3917032"/>
              <a:gd name="connsiteX9" fmla="*/ 3837709 w 3837709"/>
              <a:gd name="connsiteY9" fmla="*/ 2154368 h 3917032"/>
              <a:gd name="connsiteX10" fmla="*/ 3837709 w 3837709"/>
              <a:gd name="connsiteY10" fmla="*/ 2846377 h 3917032"/>
              <a:gd name="connsiteX11" fmla="*/ 3837709 w 3837709"/>
              <a:gd name="connsiteY11" fmla="*/ 3917032 h 3917032"/>
              <a:gd name="connsiteX12" fmla="*/ 3274845 w 3837709"/>
              <a:gd name="connsiteY12" fmla="*/ 3917032 h 3917032"/>
              <a:gd name="connsiteX13" fmla="*/ 2711981 w 3837709"/>
              <a:gd name="connsiteY13" fmla="*/ 3917032 h 3917032"/>
              <a:gd name="connsiteX14" fmla="*/ 2187494 w 3837709"/>
              <a:gd name="connsiteY14" fmla="*/ 3917032 h 3917032"/>
              <a:gd name="connsiteX15" fmla="*/ 1547876 w 3837709"/>
              <a:gd name="connsiteY15" fmla="*/ 3917032 h 3917032"/>
              <a:gd name="connsiteX16" fmla="*/ 908258 w 3837709"/>
              <a:gd name="connsiteY16" fmla="*/ 3917032 h 3917032"/>
              <a:gd name="connsiteX17" fmla="*/ 0 w 3837709"/>
              <a:gd name="connsiteY17" fmla="*/ 3917032 h 3917032"/>
              <a:gd name="connsiteX18" fmla="*/ 0 w 3837709"/>
              <a:gd name="connsiteY18" fmla="*/ 3264193 h 3917032"/>
              <a:gd name="connsiteX19" fmla="*/ 0 w 3837709"/>
              <a:gd name="connsiteY19" fmla="*/ 2533014 h 3917032"/>
              <a:gd name="connsiteX20" fmla="*/ 0 w 3837709"/>
              <a:gd name="connsiteY20" fmla="*/ 1841005 h 3917032"/>
              <a:gd name="connsiteX21" fmla="*/ 0 w 3837709"/>
              <a:gd name="connsiteY21" fmla="*/ 1109826 h 3917032"/>
              <a:gd name="connsiteX22" fmla="*/ 0 w 3837709"/>
              <a:gd name="connsiteY22" fmla="*/ 574498 h 3917032"/>
              <a:gd name="connsiteX23" fmla="*/ 0 w 3837709"/>
              <a:gd name="connsiteY23" fmla="*/ 0 h 39170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3837709" h="3917032" extrusionOk="0">
                <a:moveTo>
                  <a:pt x="0" y="0"/>
                </a:moveTo>
                <a:cubicBezTo>
                  <a:pt x="279197" y="-15717"/>
                  <a:pt x="329150" y="2600"/>
                  <a:pt x="562864" y="0"/>
                </a:cubicBezTo>
                <a:cubicBezTo>
                  <a:pt x="796578" y="-2600"/>
                  <a:pt x="962782" y="17375"/>
                  <a:pt x="1164105" y="0"/>
                </a:cubicBezTo>
                <a:cubicBezTo>
                  <a:pt x="1365428" y="-17375"/>
                  <a:pt x="1545316" y="-2707"/>
                  <a:pt x="1842100" y="0"/>
                </a:cubicBezTo>
                <a:cubicBezTo>
                  <a:pt x="2138884" y="2707"/>
                  <a:pt x="2255078" y="20613"/>
                  <a:pt x="2404964" y="0"/>
                </a:cubicBezTo>
                <a:cubicBezTo>
                  <a:pt x="2554850" y="-20613"/>
                  <a:pt x="2791326" y="27993"/>
                  <a:pt x="3006205" y="0"/>
                </a:cubicBezTo>
                <a:cubicBezTo>
                  <a:pt x="3221084" y="-27993"/>
                  <a:pt x="3434851" y="-15827"/>
                  <a:pt x="3837709" y="0"/>
                </a:cubicBezTo>
                <a:cubicBezTo>
                  <a:pt x="3867200" y="255993"/>
                  <a:pt x="3819372" y="509466"/>
                  <a:pt x="3837709" y="692009"/>
                </a:cubicBezTo>
                <a:cubicBezTo>
                  <a:pt x="3856046" y="874552"/>
                  <a:pt x="3844659" y="1119253"/>
                  <a:pt x="3837709" y="1423188"/>
                </a:cubicBezTo>
                <a:cubicBezTo>
                  <a:pt x="3830759" y="1727123"/>
                  <a:pt x="3854461" y="1925884"/>
                  <a:pt x="3837709" y="2154368"/>
                </a:cubicBezTo>
                <a:cubicBezTo>
                  <a:pt x="3820957" y="2382852"/>
                  <a:pt x="3818435" y="2620781"/>
                  <a:pt x="3837709" y="2846377"/>
                </a:cubicBezTo>
                <a:cubicBezTo>
                  <a:pt x="3856983" y="3071973"/>
                  <a:pt x="3826311" y="3546939"/>
                  <a:pt x="3837709" y="3917032"/>
                </a:cubicBezTo>
                <a:cubicBezTo>
                  <a:pt x="3606762" y="3938247"/>
                  <a:pt x="3467033" y="3912502"/>
                  <a:pt x="3274845" y="3917032"/>
                </a:cubicBezTo>
                <a:cubicBezTo>
                  <a:pt x="3082657" y="3921562"/>
                  <a:pt x="2877095" y="3920676"/>
                  <a:pt x="2711981" y="3917032"/>
                </a:cubicBezTo>
                <a:cubicBezTo>
                  <a:pt x="2546867" y="3913388"/>
                  <a:pt x="2365286" y="3934527"/>
                  <a:pt x="2187494" y="3917032"/>
                </a:cubicBezTo>
                <a:cubicBezTo>
                  <a:pt x="2009702" y="3899537"/>
                  <a:pt x="1771223" y="3891365"/>
                  <a:pt x="1547876" y="3917032"/>
                </a:cubicBezTo>
                <a:cubicBezTo>
                  <a:pt x="1324529" y="3942699"/>
                  <a:pt x="1053520" y="3905961"/>
                  <a:pt x="908258" y="3917032"/>
                </a:cubicBezTo>
                <a:cubicBezTo>
                  <a:pt x="762996" y="3928103"/>
                  <a:pt x="433872" y="3887900"/>
                  <a:pt x="0" y="3917032"/>
                </a:cubicBezTo>
                <a:cubicBezTo>
                  <a:pt x="-20405" y="3758991"/>
                  <a:pt x="2153" y="3554223"/>
                  <a:pt x="0" y="3264193"/>
                </a:cubicBezTo>
                <a:cubicBezTo>
                  <a:pt x="-2153" y="2974163"/>
                  <a:pt x="-15549" y="2760119"/>
                  <a:pt x="0" y="2533014"/>
                </a:cubicBezTo>
                <a:cubicBezTo>
                  <a:pt x="15549" y="2305909"/>
                  <a:pt x="14825" y="2006986"/>
                  <a:pt x="0" y="1841005"/>
                </a:cubicBezTo>
                <a:cubicBezTo>
                  <a:pt x="-14825" y="1675024"/>
                  <a:pt x="-21645" y="1375260"/>
                  <a:pt x="0" y="1109826"/>
                </a:cubicBezTo>
                <a:cubicBezTo>
                  <a:pt x="21645" y="844392"/>
                  <a:pt x="-5146" y="791555"/>
                  <a:pt x="0" y="574498"/>
                </a:cubicBezTo>
                <a:cubicBezTo>
                  <a:pt x="5146" y="357441"/>
                  <a:pt x="-19193" y="154800"/>
                  <a:pt x="0" y="0"/>
                </a:cubicBezTo>
                <a:close/>
              </a:path>
            </a:pathLst>
          </a:custGeom>
          <a:noFill/>
          <a:ln w="9525">
            <a:solidFill>
              <a:srgbClr val="000000"/>
            </a:solidFill>
            <a:prstDash val="lgDash"/>
            <a:miter lim="800000"/>
            <a:headEnd/>
            <a:tailEnd/>
            <a:extLst>
              <a:ext uri="{C807C97D-BFC1-408E-A445-0C87EB9F89A2}">
                <ask:lineSketchStyleProps xmlns:ask="http://schemas.microsoft.com/office/drawing/2018/sketchyshapes" sd="2533799587">
                  <a:prstGeom prst="rect">
                    <a:avLst/>
                  </a:prstGeom>
                  <ask:type>
                    <ask:lineSketchFreehand/>
                  </ask:type>
                </ask:lineSketchStyleProps>
              </a:ext>
            </a:extLst>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r>
              <a:rPr lang="en-GB" sz="1800" dirty="0"/>
              <a:t>Oral communication</a:t>
            </a:r>
          </a:p>
          <a:p>
            <a:r>
              <a:rPr lang="en-GB" sz="1800" dirty="0"/>
              <a:t>Written communication</a:t>
            </a:r>
          </a:p>
          <a:p>
            <a:r>
              <a:rPr lang="en-GB" sz="1800" dirty="0"/>
              <a:t>Nonverbal communication</a:t>
            </a:r>
          </a:p>
          <a:p>
            <a:r>
              <a:rPr lang="en-GB" sz="1800" dirty="0"/>
              <a:t>Barriers to effective communication</a:t>
            </a:r>
          </a:p>
          <a:p>
            <a:r>
              <a:rPr lang="en-GB" sz="1800" dirty="0"/>
              <a:t>Information overload</a:t>
            </a:r>
          </a:p>
          <a:p>
            <a:r>
              <a:rPr lang="en-GB" sz="1800" dirty="0"/>
              <a:t>Filtering</a:t>
            </a:r>
          </a:p>
          <a:p>
            <a:r>
              <a:rPr lang="en-GB" sz="1800" dirty="0"/>
              <a:t>Emotions</a:t>
            </a:r>
          </a:p>
          <a:p>
            <a:r>
              <a:rPr lang="en-GB" sz="1800" dirty="0"/>
              <a:t>Language</a:t>
            </a:r>
          </a:p>
          <a:p>
            <a:r>
              <a:rPr lang="en-GB" sz="1800" dirty="0"/>
              <a:t>Silence</a:t>
            </a:r>
          </a:p>
          <a:p>
            <a:r>
              <a:rPr lang="en-GB" sz="1800" dirty="0"/>
              <a:t>National culture</a:t>
            </a:r>
          </a:p>
        </p:txBody>
      </p:sp>
    </p:spTree>
    <p:extLst>
      <p:ext uri="{BB962C8B-B14F-4D97-AF65-F5344CB8AC3E}">
        <p14:creationId xmlns:p14="http://schemas.microsoft.com/office/powerpoint/2010/main" val="21249643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418" name="Title 1">
            <a:extLst>
              <a:ext uri="{FF2B5EF4-FFF2-40B4-BE49-F238E27FC236}">
                <a16:creationId xmlns:a16="http://schemas.microsoft.com/office/drawing/2014/main" id="{99ABB4E6-669B-42B0-A3EA-9218ECC21F80}"/>
              </a:ext>
            </a:extLst>
          </p:cNvPr>
          <p:cNvSpPr>
            <a:spLocks noGrp="1"/>
          </p:cNvSpPr>
          <p:nvPr>
            <p:ph type="title"/>
          </p:nvPr>
        </p:nvSpPr>
        <p:spPr/>
        <p:txBody>
          <a:bodyPr/>
          <a:lstStyle/>
          <a:p>
            <a:r>
              <a:rPr lang="en-GB" altLang="en-US" b="1" dirty="0"/>
              <a:t>References</a:t>
            </a:r>
            <a:endParaRPr lang="en-GB" altLang="en-US" dirty="0"/>
          </a:p>
        </p:txBody>
      </p:sp>
      <p:sp>
        <p:nvSpPr>
          <p:cNvPr id="3" name="Content Placeholder 2">
            <a:extLst>
              <a:ext uri="{FF2B5EF4-FFF2-40B4-BE49-F238E27FC236}">
                <a16:creationId xmlns:a16="http://schemas.microsoft.com/office/drawing/2014/main" id="{C1384EE9-6F40-1556-CB6F-BEDBE6E6A81C}"/>
              </a:ext>
            </a:extLst>
          </p:cNvPr>
          <p:cNvSpPr>
            <a:spLocks noGrp="1"/>
          </p:cNvSpPr>
          <p:nvPr>
            <p:ph idx="1"/>
          </p:nvPr>
        </p:nvSpPr>
        <p:spPr>
          <a:xfrm>
            <a:off x="457200" y="1600200"/>
            <a:ext cx="8229600" cy="3916363"/>
          </a:xfrm>
        </p:spPr>
        <p:txBody>
          <a:bodyPr/>
          <a:lstStyle/>
          <a:p>
            <a:pPr marL="514350" indent="-514350" algn="just">
              <a:buFont typeface="+mj-lt"/>
              <a:buAutoNum type="arabicPeriod"/>
              <a:defRPr/>
            </a:pPr>
            <a:r>
              <a:rPr lang="en-GB" altLang="en-US" sz="2000" dirty="0">
                <a:ea typeface="Calibri" panose="020F0502020204030204" pitchFamily="34" charset="0"/>
              </a:rPr>
              <a:t>Mullins, L. J. and McLean, J.E. (2019) </a:t>
            </a:r>
            <a:r>
              <a:rPr lang="en-GB" altLang="en-US" sz="2000" i="1" dirty="0">
                <a:ea typeface="Calibri" panose="020F0502020204030204" pitchFamily="34" charset="0"/>
              </a:rPr>
              <a:t>Organisational behaviour in the workplace</a:t>
            </a:r>
            <a:r>
              <a:rPr lang="en-GB" altLang="en-US" sz="2000" dirty="0">
                <a:ea typeface="Calibri" panose="020F0502020204030204" pitchFamily="34" charset="0"/>
              </a:rPr>
              <a:t>. 12th </a:t>
            </a:r>
            <a:r>
              <a:rPr lang="en-GB" altLang="en-US" sz="2000" dirty="0" err="1">
                <a:ea typeface="Calibri" panose="020F0502020204030204" pitchFamily="34" charset="0"/>
              </a:rPr>
              <a:t>edn</a:t>
            </a:r>
            <a:r>
              <a:rPr lang="en-GB" altLang="en-US" sz="2000" dirty="0">
                <a:ea typeface="Calibri" panose="020F0502020204030204" pitchFamily="34" charset="0"/>
              </a:rPr>
              <a:t>. Harlow: Pearson Education Limited.</a:t>
            </a:r>
          </a:p>
          <a:p>
            <a:pPr marL="514350" indent="-514350" algn="just">
              <a:buFont typeface="+mj-lt"/>
              <a:buAutoNum type="arabicPeriod"/>
              <a:defRPr/>
            </a:pPr>
            <a:r>
              <a:rPr lang="en-GB" altLang="en-US" sz="2000" dirty="0">
                <a:ea typeface="Calibri" panose="020F0502020204030204" pitchFamily="34" charset="0"/>
              </a:rPr>
              <a:t>Huczynski, A. and Buchanan, D.A. (2019) </a:t>
            </a:r>
            <a:r>
              <a:rPr lang="en-GB" altLang="en-US" sz="2000" i="1" dirty="0">
                <a:ea typeface="Calibri" panose="020F0502020204030204" pitchFamily="34" charset="0"/>
              </a:rPr>
              <a:t>Organizational behaviour</a:t>
            </a:r>
            <a:r>
              <a:rPr lang="en-GB" altLang="en-US" sz="2000" dirty="0">
                <a:ea typeface="Calibri" panose="020F0502020204030204" pitchFamily="34" charset="0"/>
              </a:rPr>
              <a:t>. 10th </a:t>
            </a:r>
            <a:r>
              <a:rPr lang="en-GB" altLang="en-US" sz="2000" dirty="0" err="1">
                <a:ea typeface="Calibri" panose="020F0502020204030204" pitchFamily="34" charset="0"/>
              </a:rPr>
              <a:t>edn</a:t>
            </a:r>
            <a:r>
              <a:rPr lang="en-GB" altLang="en-US" sz="2000" dirty="0">
                <a:ea typeface="Calibri" panose="020F0502020204030204" pitchFamily="34" charset="0"/>
              </a:rPr>
              <a:t>. Harlow: Pearson</a:t>
            </a:r>
          </a:p>
          <a:p>
            <a:pPr marL="514350" indent="-514350" algn="just">
              <a:buFont typeface="+mj-lt"/>
              <a:buAutoNum type="arabicPeriod"/>
              <a:defRPr/>
            </a:pPr>
            <a:r>
              <a:rPr lang="en-GB" altLang="en-US" sz="2000" dirty="0">
                <a:ea typeface="Calibri" panose="020F0502020204030204" pitchFamily="34" charset="0"/>
              </a:rPr>
              <a:t>Robbins, S. and Coulter, M. (2021) </a:t>
            </a:r>
            <a:r>
              <a:rPr lang="en-GB" altLang="en-US" sz="2000" i="1" dirty="0">
                <a:ea typeface="Calibri" panose="020F0502020204030204" pitchFamily="34" charset="0"/>
              </a:rPr>
              <a:t>Management, Global Edition</a:t>
            </a:r>
            <a:r>
              <a:rPr lang="en-GB" altLang="en-US" sz="2000" dirty="0">
                <a:ea typeface="Calibri" panose="020F0502020204030204" pitchFamily="34" charset="0"/>
              </a:rPr>
              <a:t>. 15th </a:t>
            </a:r>
            <a:r>
              <a:rPr lang="en-GB" altLang="en-US" sz="2000" dirty="0" err="1">
                <a:ea typeface="Calibri" panose="020F0502020204030204" pitchFamily="34" charset="0"/>
              </a:rPr>
              <a:t>edn</a:t>
            </a:r>
            <a:r>
              <a:rPr lang="en-GB" altLang="en-US" sz="2000" dirty="0">
                <a:ea typeface="Calibri" panose="020F0502020204030204" pitchFamily="34" charset="0"/>
              </a:rPr>
              <a:t>. Pearson.</a:t>
            </a:r>
          </a:p>
          <a:p>
            <a:pPr marL="514350" indent="-514350" algn="just">
              <a:buFont typeface="+mj-lt"/>
              <a:buAutoNum type="arabicPeriod"/>
              <a:defRPr/>
            </a:pPr>
            <a:r>
              <a:rPr lang="en-GB" altLang="en-US" sz="2000" dirty="0">
                <a:ea typeface="Calibri" panose="020F0502020204030204" pitchFamily="34" charset="0"/>
              </a:rPr>
              <a:t>Cole, G. A. and Kelly, P. (2020) </a:t>
            </a:r>
            <a:r>
              <a:rPr lang="en-GB" altLang="en-US" sz="2000" i="1" dirty="0">
                <a:ea typeface="Calibri" panose="020F0502020204030204" pitchFamily="34" charset="0"/>
              </a:rPr>
              <a:t>Management theory and practice</a:t>
            </a:r>
            <a:r>
              <a:rPr lang="en-GB" altLang="en-US" sz="2000" dirty="0">
                <a:ea typeface="Calibri" panose="020F0502020204030204" pitchFamily="34" charset="0"/>
              </a:rPr>
              <a:t>. 9th </a:t>
            </a:r>
            <a:r>
              <a:rPr lang="en-GB" altLang="en-US" sz="2000" dirty="0" err="1">
                <a:ea typeface="Calibri" panose="020F0502020204030204" pitchFamily="34" charset="0"/>
              </a:rPr>
              <a:t>edn</a:t>
            </a:r>
            <a:r>
              <a:rPr lang="en-GB" altLang="en-US" sz="2000" dirty="0">
                <a:ea typeface="Calibri" panose="020F0502020204030204" pitchFamily="34" charset="0"/>
              </a:rPr>
              <a:t>. Hampshire: Cengage Learning EMEA.</a:t>
            </a:r>
            <a:endParaRPr lang="en-US" altLang="en-US" sz="2000" b="0" dirty="0">
              <a:cs typeface="Arial" panose="020B0604020202020204" pitchFamily="34" charset="0"/>
            </a:endParaRPr>
          </a:p>
        </p:txBody>
      </p:sp>
      <p:sp>
        <p:nvSpPr>
          <p:cNvPr id="4" name="Date Placeholder 3">
            <a:extLst>
              <a:ext uri="{FF2B5EF4-FFF2-40B4-BE49-F238E27FC236}">
                <a16:creationId xmlns:a16="http://schemas.microsoft.com/office/drawing/2014/main" id="{B05BD664-4610-08F3-9322-1554BF6403E2}"/>
              </a:ext>
            </a:extLst>
          </p:cNvPr>
          <p:cNvSpPr>
            <a:spLocks noGrp="1"/>
          </p:cNvSpPr>
          <p:nvPr>
            <p:ph type="dt" sz="quarter" idx="10"/>
          </p:nvPr>
        </p:nvSpPr>
        <p:spPr/>
        <p:txBody>
          <a:bodyPr/>
          <a:lstStyle/>
          <a:p>
            <a:pPr>
              <a:defRPr/>
            </a:pPr>
            <a:fld id="{D2A88EF9-FD6A-4E22-AD5B-99F4A855266A}" type="datetime1">
              <a:rPr lang="en-GB" altLang="en-US" smtClean="0"/>
              <a:pPr>
                <a:defRPr/>
              </a:pPr>
              <a:t>16/02/2024</a:t>
            </a:fld>
            <a:endParaRPr lang="en-GB" altLang="en-US"/>
          </a:p>
        </p:txBody>
      </p:sp>
      <p:sp>
        <p:nvSpPr>
          <p:cNvPr id="60421" name="Slide Number Placeholder 4">
            <a:extLst>
              <a:ext uri="{FF2B5EF4-FFF2-40B4-BE49-F238E27FC236}">
                <a16:creationId xmlns:a16="http://schemas.microsoft.com/office/drawing/2014/main" id="{ED915BBD-4E5A-D57D-D9C3-59D9E531D296}"/>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E85FF9A3-D1F7-49E0-A611-F81A6F5A2CDB}" type="slidenum">
              <a:rPr lang="en-GB" altLang="en-US" sz="1200" smtClean="0">
                <a:solidFill>
                  <a:srgbClr val="898989"/>
                </a:solidFill>
              </a:rPr>
              <a:pPr>
                <a:spcBef>
                  <a:spcPct val="0"/>
                </a:spcBef>
                <a:buFontTx/>
                <a:buNone/>
              </a:pPr>
              <a:t>21</a:t>
            </a:fld>
            <a:endParaRPr lang="en-GB" altLang="en-US" sz="1200">
              <a:solidFill>
                <a:srgbClr val="898989"/>
              </a:solidFil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2" name="Picture 2" descr="A picture containing text, people&#10;&#10;Description automatically generated">
            <a:extLst>
              <a:ext uri="{FF2B5EF4-FFF2-40B4-BE49-F238E27FC236}">
                <a16:creationId xmlns:a16="http://schemas.microsoft.com/office/drawing/2014/main" id="{C1CBE29A-75DC-633D-6818-DCCFC6DDCA5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58738"/>
            <a:ext cx="9144000" cy="564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Date Placeholder 4">
            <a:extLst>
              <a:ext uri="{FF2B5EF4-FFF2-40B4-BE49-F238E27FC236}">
                <a16:creationId xmlns:a16="http://schemas.microsoft.com/office/drawing/2014/main" id="{88B32086-942D-C8A5-DAFA-F71219648925}"/>
              </a:ext>
            </a:extLst>
          </p:cNvPr>
          <p:cNvSpPr>
            <a:spLocks noGrp="1"/>
          </p:cNvSpPr>
          <p:nvPr>
            <p:ph type="dt" sz="quarter" idx="10"/>
          </p:nvPr>
        </p:nvSpPr>
        <p:spPr/>
        <p:txBody>
          <a:bodyPr/>
          <a:lstStyle/>
          <a:p>
            <a:pPr>
              <a:defRPr/>
            </a:pPr>
            <a:fld id="{F3D86518-6479-48A0-A9D3-08C8076AEFA7}" type="datetime1">
              <a:rPr lang="en-GB" altLang="en-US"/>
              <a:pPr>
                <a:defRPr/>
              </a:pPr>
              <a:t>16/02/2024</a:t>
            </a:fld>
            <a:endParaRPr lang="en-GB" altLang="en-US"/>
          </a:p>
        </p:txBody>
      </p:sp>
      <p:sp>
        <p:nvSpPr>
          <p:cNvPr id="61444" name="Slide Number Placeholder 5">
            <a:extLst>
              <a:ext uri="{FF2B5EF4-FFF2-40B4-BE49-F238E27FC236}">
                <a16:creationId xmlns:a16="http://schemas.microsoft.com/office/drawing/2014/main" id="{C93C190D-CA9C-0AD7-12AC-FF0AD733F9A8}"/>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A4C9C1F8-A82F-4DFA-B9AC-B4BFF5DDB941}" type="slidenum">
              <a:rPr lang="en-GB" altLang="en-US" sz="1200" smtClean="0">
                <a:solidFill>
                  <a:srgbClr val="898989"/>
                </a:solidFill>
              </a:rPr>
              <a:pPr>
                <a:spcBef>
                  <a:spcPct val="0"/>
                </a:spcBef>
                <a:buFontTx/>
                <a:buNone/>
              </a:pPr>
              <a:t>22</a:t>
            </a:fld>
            <a:endParaRPr lang="en-GB" altLang="en-US" sz="1200">
              <a:solidFill>
                <a:srgbClr val="898989"/>
              </a:solidFill>
            </a:endParaRPr>
          </a:p>
        </p:txBody>
      </p:sp>
      <p:sp>
        <p:nvSpPr>
          <p:cNvPr id="6" name="Speech Bubble: Oval 5">
            <a:extLst>
              <a:ext uri="{FF2B5EF4-FFF2-40B4-BE49-F238E27FC236}">
                <a16:creationId xmlns:a16="http://schemas.microsoft.com/office/drawing/2014/main" id="{DBCA5D71-F00A-634A-8081-3E954315DCDE}"/>
              </a:ext>
            </a:extLst>
          </p:cNvPr>
          <p:cNvSpPr/>
          <p:nvPr/>
        </p:nvSpPr>
        <p:spPr>
          <a:xfrm>
            <a:off x="5435600" y="908050"/>
            <a:ext cx="3313113" cy="1973263"/>
          </a:xfrm>
          <a:prstGeom prst="wedgeEllipseCallout">
            <a:avLst/>
          </a:prstGeom>
          <a:solidFill>
            <a:schemeClr val="accent6">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2400" b="1">
                <a:solidFill>
                  <a:schemeClr val="tx1"/>
                </a:solidFill>
              </a:rPr>
              <a:t>I have a question…</a:t>
            </a:r>
          </a:p>
        </p:txBody>
      </p:sp>
    </p:spTree>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2767</Words>
  <Application>Microsoft Office PowerPoint</Application>
  <PresentationFormat>On-screen Show (4:3)</PresentationFormat>
  <Paragraphs>226</Paragraphs>
  <Slides>22</Slides>
  <Notes>18</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22</vt:i4>
      </vt:variant>
    </vt:vector>
  </HeadingPairs>
  <TitlesOfParts>
    <vt:vector size="29" baseType="lpstr">
      <vt:lpstr>Myriad Pro</vt:lpstr>
      <vt:lpstr>Aharoni</vt:lpstr>
      <vt:lpstr>Arial</vt:lpstr>
      <vt:lpstr>Calibri</vt:lpstr>
      <vt:lpstr>Roboto</vt:lpstr>
      <vt:lpstr>Verdana</vt:lpstr>
      <vt:lpstr>20140311PresentationUWTSDTemplate</vt:lpstr>
      <vt:lpstr>LCBB4009</vt:lpstr>
      <vt:lpstr>What we did the last time</vt:lpstr>
      <vt:lpstr>Lesson Aims</vt:lpstr>
      <vt:lpstr>What is Communication?</vt:lpstr>
      <vt:lpstr>What make them great communicators?</vt:lpstr>
      <vt:lpstr>Functions of Communication</vt:lpstr>
      <vt:lpstr>Functions of Communication</vt:lpstr>
      <vt:lpstr>Communication process</vt:lpstr>
      <vt:lpstr>Methods</vt:lpstr>
      <vt:lpstr>The Communication Process</vt:lpstr>
      <vt:lpstr>Encoding</vt:lpstr>
      <vt:lpstr>Modes of Communication</vt:lpstr>
      <vt:lpstr>Which methods of Communication is the best?</vt:lpstr>
      <vt:lpstr>Which methods of Communication is the best?</vt:lpstr>
      <vt:lpstr>Which method is the best for a given situation?</vt:lpstr>
      <vt:lpstr>Barriers to Effective Communication</vt:lpstr>
      <vt:lpstr>Barriers to Effective Communication</vt:lpstr>
      <vt:lpstr>Overcoming the Barriers</vt:lpstr>
      <vt:lpstr>Barriers of communication</vt:lpstr>
      <vt:lpstr>Key terms</vt:lpstr>
      <vt:lpstr>References</vt:lpstr>
      <vt:lpstr>PowerPoint Presentation</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code</dc:title>
  <dc:creator>Hoang Dang Nguyen</dc:creator>
  <cp:lastModifiedBy>Doreen Nyaa Amundam</cp:lastModifiedBy>
  <cp:revision>2</cp:revision>
  <dcterms:created xsi:type="dcterms:W3CDTF">2023-09-20T11:13:31Z</dcterms:created>
  <dcterms:modified xsi:type="dcterms:W3CDTF">2024-02-16T08:20:14Z</dcterms:modified>
</cp:coreProperties>
</file>