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  <p:sldMasterId id="2147483694" r:id="rId5"/>
    <p:sldMasterId id="2147483705" r:id="rId6"/>
  </p:sldMasterIdLst>
  <p:notesMasterIdLst>
    <p:notesMasterId r:id="rId26"/>
  </p:notesMasterIdLst>
  <p:sldIdLst>
    <p:sldId id="311" r:id="rId7"/>
    <p:sldId id="310" r:id="rId8"/>
    <p:sldId id="320" r:id="rId9"/>
    <p:sldId id="339" r:id="rId10"/>
    <p:sldId id="321" r:id="rId11"/>
    <p:sldId id="322" r:id="rId12"/>
    <p:sldId id="324" r:id="rId13"/>
    <p:sldId id="338" r:id="rId14"/>
    <p:sldId id="337" r:id="rId15"/>
    <p:sldId id="332" r:id="rId16"/>
    <p:sldId id="325" r:id="rId17"/>
    <p:sldId id="328" r:id="rId18"/>
    <p:sldId id="327" r:id="rId19"/>
    <p:sldId id="334" r:id="rId20"/>
    <p:sldId id="336" r:id="rId21"/>
    <p:sldId id="335" r:id="rId22"/>
    <p:sldId id="264" r:id="rId23"/>
    <p:sldId id="279" r:id="rId24"/>
    <p:sldId id="33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87C8FAF-2D9D-59D9-235E-799EB8D6ABF0}" name="Meinir Jones" initials="MJ" userId="S::Meinir.Jones@uwtsd.ac.uk::5a45abc3-175e-478a-8e49-007c33304c0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7F1"/>
    <a:srgbClr val="344529"/>
    <a:srgbClr val="2B3922"/>
    <a:srgbClr val="2E3722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A5AD1A-198B-464D-8C37-C1BC804126FA}" v="3" dt="2026-07-20T06:30:19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8/10/relationships/authors" Target="author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744EBC-AEFB-40DF-B691-84F912F0FB9F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49B9C-97D4-417D-9A05-18BB7614F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26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9556213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50606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498954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976999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2690035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09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027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0716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351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7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603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932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99266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9296C-7574-4E96-0239-4DD609C2A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52A24-F4C4-152F-181B-B419762A3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C9E59-F11F-221C-8E9B-9C1FBFAC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02516-3A3A-BCB6-E01A-EAF5F9CF3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E9592-DFAB-637D-C695-AFFB92D9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7A9B21-1A62-9F03-14E4-835764943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420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91E-55C5-42EB-9DED-CEBD7B92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D034-454F-2886-757A-D5943E3AD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1D0C6-D1F7-144D-234C-3F6145DF0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82454-1254-3018-F2E8-900333A7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F47EC-9383-3D90-FC56-A53AA91D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607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930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864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725" r:id="rId3"/>
    <p:sldLayoutId id="214748372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008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28" r:id="rId3"/>
    <p:sldLayoutId id="214748372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digital-inclusion-progress-report-towards-digitally-confident-wales-html" TargetMode="External"/><Relationship Id="rId3" Type="http://schemas.openxmlformats.org/officeDocument/2006/relationships/hyperlink" Target="https://www.llyw.cymru/adroddiad-cynnydd-ar-gynhwysiant-digidol-tuag-gymru-ddigidol-hyderus-html?_gl=1*1tvuobq*_ga*ODM4MTUxNjY5LjE3NTY4MTI1NzM.*_ga_L1471V4N02*czE3NjAzNDYwNTgkbzckZzAkdDE3NjAzNDYwNTgkajYwJGwwJGgw" TargetMode="External"/><Relationship Id="rId7" Type="http://schemas.openxmlformats.org/officeDocument/2006/relationships/hyperlink" Target="https://www.unicef.org/innocenti/reports/childhood-digital-world" TargetMode="External"/><Relationship Id="rId2" Type="http://schemas.openxmlformats.org/officeDocument/2006/relationships/hyperlink" Target="https://assets.publishing.service.gov.uk/media/67bdc3edb0d253f92e213c47/digital_inclusion_action_plan_first_steps.pdf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oecd.org/en/publications/how-s-life-for-children-in-the-digital-age_0854b900-en.html" TargetMode="External"/><Relationship Id="rId5" Type="http://schemas.openxmlformats.org/officeDocument/2006/relationships/hyperlink" Target="https://www.oecd.org/en/publications/digital-equity-and-inclusion-in-education_7cb15030-en.html" TargetMode="External"/><Relationship Id="rId4" Type="http://schemas.openxmlformats.org/officeDocument/2006/relationships/hyperlink" Target="https://www.llyw.cymru/strategaeth-ddigidol-trosolwg?_gl=1*d3ms33*_ga*ODM4MTUxNjY5LjE3NTY4MTI1NzM.*_ga_L1471V4N02*czE3NjAzNDk2MTEkbzgkZzAkdDE3NjAzNDk2MTEkajYwJGwwJGgw" TargetMode="External"/><Relationship Id="rId9" Type="http://schemas.openxmlformats.org/officeDocument/2006/relationships/hyperlink" Target="https://www.gov.wales/digital-strategy-ov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FE83A4-9EF2-3621-DC52-D3018E0DDFBD}"/>
              </a:ext>
            </a:extLst>
          </p:cNvPr>
          <p:cNvSpPr txBox="1"/>
          <p:nvPr/>
        </p:nvSpPr>
        <p:spPr>
          <a:xfrm>
            <a:off x="3048000" y="3107220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ECIE6007  Digital Pedagogies and Professional Practice</a:t>
            </a: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 err="1">
                <a:solidFill>
                  <a:schemeClr val="bg1"/>
                </a:solidFill>
              </a:rPr>
              <a:t>Darlith</a:t>
            </a:r>
            <a:r>
              <a:rPr lang="en-GB" sz="2000" b="1" dirty="0">
                <a:solidFill>
                  <a:schemeClr val="bg1"/>
                </a:solidFill>
              </a:rPr>
              <a:t> 2/ Lecture 2</a:t>
            </a: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800" dirty="0">
                <a:solidFill>
                  <a:schemeClr val="bg1"/>
                </a:solidFill>
              </a:rPr>
              <a:t>Disclaimer: </a:t>
            </a:r>
            <a:r>
              <a:rPr lang="en-GB" sz="800" dirty="0" err="1">
                <a:solidFill>
                  <a:schemeClr val="bg1"/>
                </a:solidFill>
              </a:rPr>
              <a:t>Drafftiwyd</a:t>
            </a:r>
            <a:r>
              <a:rPr lang="en-GB" sz="800" dirty="0">
                <a:solidFill>
                  <a:schemeClr val="bg1"/>
                </a:solidFill>
              </a:rPr>
              <a:t> y </a:t>
            </a:r>
            <a:r>
              <a:rPr lang="en-GB" sz="800" dirty="0" err="1">
                <a:solidFill>
                  <a:schemeClr val="bg1"/>
                </a:solidFill>
              </a:rPr>
              <a:t>testun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hwn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drwy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ddefnyddio</a:t>
            </a:r>
            <a:r>
              <a:rPr lang="en-GB" sz="800" dirty="0">
                <a:solidFill>
                  <a:schemeClr val="bg1"/>
                </a:solidFill>
              </a:rPr>
              <a:t> Microsoft Translator This text was drafted using Microsoft Translator </a:t>
            </a:r>
          </a:p>
        </p:txBody>
      </p:sp>
    </p:spTree>
    <p:extLst>
      <p:ext uri="{BB962C8B-B14F-4D97-AF65-F5344CB8AC3E}">
        <p14:creationId xmlns:p14="http://schemas.microsoft.com/office/powerpoint/2010/main" val="3578033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78CDD0-5DE9-CF3E-1B0E-C75A44C31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ECIE6007C                               </a:t>
            </a:r>
            <a:r>
              <a:rPr lang="en-GB" i="1" dirty="0">
                <a:solidFill>
                  <a:srgbClr val="0070C0"/>
                </a:solidFill>
                <a:latin typeface="+mn-lt"/>
              </a:rPr>
              <a:t>ECIE6007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ACE409-B68B-5D03-F5D0-0CC324A3C66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Darlith </a:t>
            </a:r>
            <a:r>
              <a:rPr lang="cy-GB" sz="3200" dirty="0">
                <a:solidFill>
                  <a:prstClr val="black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99075-106E-F037-F3E3-41EAD1C50D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i="1" dirty="0">
                <a:solidFill>
                  <a:srgbClr val="0070C0"/>
                </a:solidFill>
                <a:latin typeface="Arial" panose="020B0604020202020204" pitchFamily="34" charset="0"/>
                <a:ea typeface="Calibri Light" panose="020F0302020204030204" pitchFamily="34" charset="0"/>
                <a:cs typeface="Arial" panose="020B0604020202020204" pitchFamily="34" charset="0"/>
              </a:rPr>
              <a:t>Lecture 2</a:t>
            </a:r>
          </a:p>
        </p:txBody>
      </p:sp>
    </p:spTree>
    <p:extLst>
      <p:ext uri="{BB962C8B-B14F-4D97-AF65-F5344CB8AC3E}">
        <p14:creationId xmlns:p14="http://schemas.microsoft.com/office/powerpoint/2010/main" val="2997553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10CD0-1CCE-0465-EB24-8388F7867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ea typeface="Calibri Light"/>
                <a:cs typeface="Calibri Light"/>
              </a:rPr>
              <a:t>               Heddiw                         </a:t>
            </a:r>
            <a:r>
              <a:rPr lang="en-US" b="1">
                <a:solidFill>
                  <a:srgbClr val="000000"/>
                </a:solidFill>
                <a:ea typeface="Calibri Light"/>
                <a:cs typeface="Calibri Light"/>
              </a:rPr>
              <a:t>                        </a:t>
            </a:r>
            <a:r>
              <a:rPr lang="en-US" b="1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Today</a:t>
            </a:r>
            <a:r>
              <a:rPr lang="en-US" b="1">
                <a:ea typeface="Calibri Light"/>
                <a:cs typeface="Calibri Light"/>
              </a:rPr>
              <a:t>                                  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95B20-A1EE-C256-9CE6-04A2AF0F0E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Nodi ac </a:t>
            </a:r>
            <a:r>
              <a:rPr lang="en-US" err="1">
                <a:ea typeface="+mn-lt"/>
                <a:cs typeface="+mn-lt"/>
              </a:rPr>
              <a:t>egluro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manteision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allweddol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ac </a:t>
            </a:r>
            <a:r>
              <a:rPr lang="en-US" err="1">
                <a:ea typeface="+mn-lt"/>
                <a:cs typeface="+mn-lt"/>
              </a:rPr>
              <a:t>addysgu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ea typeface="+mn-lt"/>
                <a:cs typeface="+mn-lt"/>
              </a:rPr>
              <a:t>Adnabod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rhwystrau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cyffredin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gynhwysiant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Cynnig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strategaethau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oresgyn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rhwystrau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hyn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Nodi </a:t>
            </a:r>
            <a:r>
              <a:rPr lang="en-US" err="1">
                <a:ea typeface="+mn-lt"/>
                <a:cs typeface="+mn-lt"/>
              </a:rPr>
              <a:t>strwythur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gyfer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blogbost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pwnc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D7D49-175B-A0C8-CA90-E9BF69C3ED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and explain key benefits of digital teaching and learning.</a:t>
            </a:r>
            <a:endParaRPr lang="en-US" i="1" dirty="0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i="1" dirty="0" err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Recognise</a:t>
            </a:r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common barriers to digital inclusion.</a:t>
            </a:r>
            <a:endParaRPr lang="en-US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Propose strategies to overcome these barriers.</a:t>
            </a:r>
            <a:endParaRPr lang="en-US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Identify a structure for a blog post on the topic.</a:t>
            </a:r>
            <a:endParaRPr lang="en-US" i="1" dirty="0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2984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EF7EB1-FA7E-066C-5080-4A5B156B0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DEED8-DAB2-99E3-5556-D20107149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#2 (1000 o eiriau)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#2 (1000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339AE-F9DD-8EE9-B24B-D537A94CBDC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b="1" i="1" dirty="0" err="1"/>
              <a:t>Dysgu</a:t>
            </a:r>
            <a:r>
              <a:rPr lang="en-GB" b="1" i="1" dirty="0"/>
              <a:t> </a:t>
            </a:r>
            <a:r>
              <a:rPr lang="en-GB" b="1" i="1" dirty="0" err="1"/>
              <a:t>Digidol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Bawb</a:t>
            </a:r>
            <a:r>
              <a:rPr lang="en-GB" b="1" i="1" dirty="0"/>
              <a:t>? </a:t>
            </a:r>
            <a:r>
              <a:rPr lang="en-GB" b="1" i="1" dirty="0" err="1"/>
              <a:t>Archwilio'r</a:t>
            </a:r>
            <a:r>
              <a:rPr lang="en-GB" b="1" i="1" dirty="0"/>
              <a:t> </a:t>
            </a:r>
            <a:r>
              <a:rPr lang="en-GB" b="1" i="1" dirty="0" err="1"/>
              <a:t>Manteision</a:t>
            </a:r>
            <a:r>
              <a:rPr lang="en-GB" b="1" i="1" dirty="0"/>
              <a:t> a </a:t>
            </a:r>
            <a:r>
              <a:rPr lang="en-GB" b="1" i="1" dirty="0" err="1"/>
              <a:t>Chwalu'r</a:t>
            </a:r>
            <a:r>
              <a:rPr lang="en-GB" b="1" i="1" dirty="0"/>
              <a:t> </a:t>
            </a:r>
            <a:r>
              <a:rPr lang="en-GB" b="1" i="1" dirty="0" err="1"/>
              <a:t>Rhwystrau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Gynhwysiant</a:t>
            </a:r>
            <a:r>
              <a:rPr lang="en-GB" b="1" i="1" dirty="0"/>
              <a:t> 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i="1" dirty="0" err="1"/>
              <a:t>Edrychwch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y </a:t>
            </a:r>
            <a:r>
              <a:rPr lang="en-GB" i="1" dirty="0" err="1"/>
              <a:t>canllawiau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gyfer</a:t>
            </a:r>
            <a:r>
              <a:rPr lang="en-GB" i="1" dirty="0"/>
              <a:t> y blog </a:t>
            </a:r>
            <a:r>
              <a:rPr lang="en-GB" i="1" dirty="0" err="1"/>
              <a:t>hwn</a:t>
            </a:r>
            <a:r>
              <a:rPr lang="en-GB" i="1" dirty="0"/>
              <a:t> (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gael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Moodle a Teams)</a:t>
            </a:r>
            <a:endParaRPr lang="en-GB" dirty="0"/>
          </a:p>
          <a:p>
            <a:pPr marL="0" lvl="0" indent="0">
              <a:buNone/>
              <a:defRPr/>
            </a:pPr>
            <a:endParaRPr lang="en-GB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E17953-112C-F689-765D-4D080DDE7F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Digital Learning for Everyone? Exploring the Benefits and Breaking Down the Barriers to Inclusion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Look at the guidance for this blog (available on Moodle and Teams)</a:t>
            </a:r>
          </a:p>
        </p:txBody>
      </p:sp>
    </p:spTree>
    <p:extLst>
      <p:ext uri="{BB962C8B-B14F-4D97-AF65-F5344CB8AC3E}">
        <p14:creationId xmlns:p14="http://schemas.microsoft.com/office/powerpoint/2010/main" val="44697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477BD-94BE-AADA-07BD-C42C693DB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a typeface="Calibri Light"/>
                <a:cs typeface="Calibri Light"/>
              </a:rPr>
              <a:t>           </a:t>
            </a:r>
            <a:r>
              <a:rPr lang="cy-GB" sz="3600" dirty="0">
                <a:latin typeface="Arial"/>
                <a:ea typeface="Calibri Light"/>
                <a:cs typeface="Arial"/>
              </a:rPr>
              <a:t>Chwyldro digidol </a:t>
            </a:r>
            <a:r>
              <a:rPr lang="cy-GB" sz="3600" dirty="0">
                <a:solidFill>
                  <a:srgbClr val="000000"/>
                </a:solidFill>
                <a:latin typeface="Arial"/>
                <a:ea typeface="Calibri Light"/>
                <a:cs typeface="Arial"/>
              </a:rPr>
              <a:t>         </a:t>
            </a:r>
            <a:r>
              <a:rPr lang="en-US" sz="3600" i="1" dirty="0">
                <a:solidFill>
                  <a:srgbClr val="0070C0"/>
                </a:solidFill>
                <a:latin typeface="Arial"/>
                <a:ea typeface="Calibri Light"/>
                <a:cs typeface="Arial"/>
              </a:rPr>
              <a:t>A digital revolution</a:t>
            </a:r>
            <a:endParaRPr lang="en-US" b="1" i="1" dirty="0">
              <a:solidFill>
                <a:schemeClr val="accent1">
                  <a:lumMod val="76000"/>
                </a:schemeClr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32C85-2A3D-E8D4-2A5A-EB49F508EA2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ea typeface="+mn-lt"/>
                <a:cs typeface="+mn-lt"/>
              </a:rPr>
              <a:t>Pa un </a:t>
            </a:r>
            <a:r>
              <a:rPr lang="en-US" sz="3200" err="1">
                <a:ea typeface="+mn-lt"/>
                <a:cs typeface="+mn-lt"/>
              </a:rPr>
              <a:t>o’r</a:t>
            </a:r>
            <a:r>
              <a:rPr lang="en-US" sz="3200">
                <a:ea typeface="+mn-lt"/>
                <a:cs typeface="+mn-lt"/>
              </a:rPr>
              <a:t> offer </a:t>
            </a:r>
            <a:r>
              <a:rPr lang="en-US" sz="3200" err="1">
                <a:ea typeface="+mn-lt"/>
                <a:cs typeface="+mn-lt"/>
              </a:rPr>
              <a:t>digidol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sydd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wedi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helpu</a:t>
            </a:r>
            <a:r>
              <a:rPr lang="en-US" sz="3200">
                <a:ea typeface="+mn-lt"/>
                <a:cs typeface="+mn-lt"/>
              </a:rPr>
              <a:t> chi </a:t>
            </a:r>
            <a:r>
              <a:rPr lang="en-US" sz="3200" err="1">
                <a:ea typeface="+mn-lt"/>
                <a:cs typeface="+mn-lt"/>
              </a:rPr>
              <a:t>i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ddysgu’n</a:t>
            </a:r>
            <a:r>
              <a:rPr lang="en-US" sz="3200">
                <a:ea typeface="+mn-lt"/>
                <a:cs typeface="+mn-lt"/>
              </a:rPr>
              <a:t> well?</a:t>
            </a:r>
            <a:endParaRPr lang="en-US" sz="3200">
              <a:ea typeface="Calibri" panose="020F0502020204030204"/>
              <a:cs typeface="Calibri" panose="020F0502020204030204"/>
            </a:endParaRPr>
          </a:p>
          <a:p>
            <a:r>
              <a:rPr lang="en-US" sz="3200">
                <a:ea typeface="+mn-lt"/>
                <a:cs typeface="+mn-lt"/>
              </a:rPr>
              <a:t>Beth </a:t>
            </a:r>
            <a:r>
              <a:rPr lang="en-US" sz="3200" err="1">
                <a:ea typeface="+mn-lt"/>
                <a:cs typeface="+mn-lt"/>
              </a:rPr>
              <a:t>yw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addysgu</a:t>
            </a:r>
            <a:r>
              <a:rPr lang="en-US" sz="3200">
                <a:ea typeface="+mn-lt"/>
                <a:cs typeface="+mn-lt"/>
              </a:rPr>
              <a:t> a </a:t>
            </a:r>
            <a:r>
              <a:rPr lang="en-US" sz="3200" err="1">
                <a:ea typeface="+mn-lt"/>
                <a:cs typeface="+mn-lt"/>
              </a:rPr>
              <a:t>dysgu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digidol</a:t>
            </a:r>
            <a:r>
              <a:rPr lang="en-US" sz="3200">
                <a:ea typeface="+mn-lt"/>
                <a:cs typeface="+mn-lt"/>
              </a:rPr>
              <a:t>?</a:t>
            </a:r>
            <a:endParaRPr lang="en-US" sz="3200">
              <a:ea typeface="Calibri"/>
              <a:cs typeface="Calibri"/>
            </a:endParaRPr>
          </a:p>
          <a:p>
            <a:r>
              <a:rPr lang="en-US" sz="3200">
                <a:ea typeface="+mn-lt"/>
                <a:cs typeface="+mn-lt"/>
              </a:rPr>
              <a:t>Y </a:t>
            </a:r>
            <a:r>
              <a:rPr lang="en-US" sz="3200" err="1">
                <a:ea typeface="+mn-lt"/>
                <a:cs typeface="+mn-lt"/>
              </a:rPr>
              <a:t>newid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tuag</a:t>
            </a:r>
            <a:r>
              <a:rPr lang="en-US" sz="3200">
                <a:ea typeface="+mn-lt"/>
                <a:cs typeface="+mn-lt"/>
              </a:rPr>
              <a:t> at </a:t>
            </a:r>
            <a:r>
              <a:rPr lang="en-US" sz="3200" err="1">
                <a:ea typeface="+mn-lt"/>
                <a:cs typeface="+mn-lt"/>
              </a:rPr>
              <a:t>addysg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ddigidol</a:t>
            </a:r>
            <a:r>
              <a:rPr lang="en-US" sz="3200">
                <a:ea typeface="+mn-lt"/>
                <a:cs typeface="+mn-lt"/>
              </a:rPr>
              <a:t> (</a:t>
            </a:r>
            <a:r>
              <a:rPr lang="en-US" sz="3200" err="1">
                <a:ea typeface="+mn-lt"/>
                <a:cs typeface="+mn-lt"/>
              </a:rPr>
              <a:t>e.e.</a:t>
            </a:r>
            <a:r>
              <a:rPr lang="en-US" sz="3200">
                <a:ea typeface="+mn-lt"/>
                <a:cs typeface="+mn-lt"/>
              </a:rPr>
              <a:t>, </a:t>
            </a:r>
            <a:r>
              <a:rPr lang="en-US" sz="3200" err="1">
                <a:ea typeface="+mn-lt"/>
                <a:cs typeface="+mn-lt"/>
              </a:rPr>
              <a:t>cyn</a:t>
            </a:r>
            <a:r>
              <a:rPr lang="en-US" sz="3200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pandemig</a:t>
            </a:r>
            <a:r>
              <a:rPr lang="en-US">
                <a:ea typeface="+mn-lt"/>
                <a:cs typeface="+mn-lt"/>
              </a:rPr>
              <a:t> ac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ôl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pandemig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EFF930-E57C-E33C-085E-DF01C98F19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What’s one digital tool that’s helped you learn better?</a:t>
            </a:r>
            <a:endParaRPr lang="en-US" sz="3200" i="1" dirty="0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32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What is digital teaching and learning?</a:t>
            </a:r>
            <a:endParaRPr lang="en-US" sz="32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Think about the shift to digital education (e.g. pre-pandemic and post-pandemic)</a:t>
            </a:r>
            <a:endParaRPr lang="en-US" i="1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4126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D334A-D01C-80FD-1F33-D4E020639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ea typeface="+mj-lt"/>
                <a:cs typeface="+mj-lt"/>
              </a:rPr>
              <a:t>Manteision</a:t>
            </a:r>
            <a:r>
              <a:rPr lang="en-US" b="1" dirty="0">
                <a:ea typeface="+mj-lt"/>
                <a:cs typeface="+mj-lt"/>
              </a:rPr>
              <a:t> </a:t>
            </a:r>
            <a:r>
              <a:rPr lang="en-US" b="1" dirty="0" err="1">
                <a:ea typeface="+mj-lt"/>
                <a:cs typeface="+mj-lt"/>
              </a:rPr>
              <a:t>Dysgu</a:t>
            </a:r>
            <a:r>
              <a:rPr lang="en-US" b="1" dirty="0">
                <a:ea typeface="+mj-lt"/>
                <a:cs typeface="+mj-lt"/>
              </a:rPr>
              <a:t> ac </a:t>
            </a:r>
            <a:r>
              <a:rPr lang="en-US" b="1" dirty="0" err="1">
                <a:ea typeface="+mj-lt"/>
                <a:cs typeface="+mj-lt"/>
              </a:rPr>
              <a:t>Addysgu</a:t>
            </a:r>
            <a:r>
              <a:rPr lang="en-US" b="1" dirty="0">
                <a:ea typeface="+mj-lt"/>
                <a:cs typeface="+mj-lt"/>
              </a:rPr>
              <a:t> </a:t>
            </a:r>
            <a:r>
              <a:rPr lang="en-US" b="1" dirty="0" err="1">
                <a:ea typeface="+mj-lt"/>
                <a:cs typeface="+mj-lt"/>
              </a:rPr>
              <a:t>Digidol</a:t>
            </a:r>
            <a:br>
              <a:rPr lang="en-US" b="1" dirty="0">
                <a:solidFill>
                  <a:schemeClr val="accent1">
                    <a:lumMod val="76000"/>
                  </a:schemeClr>
                </a:solidFill>
                <a:ea typeface="+mj-lt"/>
                <a:cs typeface="+mj-lt"/>
              </a:rPr>
            </a:br>
            <a:r>
              <a:rPr lang="en-US" b="1" i="1" dirty="0">
                <a:solidFill>
                  <a:schemeClr val="accent1">
                    <a:lumMod val="76000"/>
                  </a:schemeClr>
                </a:solidFill>
                <a:ea typeface="+mj-lt"/>
                <a:cs typeface="+mj-lt"/>
              </a:rPr>
              <a:t>Benefits of Digital Teaching and Learning</a:t>
            </a:r>
            <a:endParaRPr lang="en-US" b="1" i="1" dirty="0">
              <a:solidFill>
                <a:schemeClr val="accent1">
                  <a:lumMod val="76000"/>
                </a:schemeClr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39FA8-E265-99B0-44AF-1C592CBCBD4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err="1">
                <a:ea typeface="+mn-lt"/>
                <a:cs typeface="+mn-lt"/>
              </a:rPr>
              <a:t>Hyblygrwydd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hygyrchedd</a:t>
            </a:r>
            <a:r>
              <a:rPr lang="en-US">
                <a:ea typeface="+mn-lt"/>
                <a:cs typeface="+mn-lt"/>
              </a:rPr>
              <a:t> (</a:t>
            </a:r>
            <a:r>
              <a:rPr lang="en-US" err="1">
                <a:ea typeface="+mn-lt"/>
                <a:cs typeface="+mn-lt"/>
              </a:rPr>
              <a:t>e.e.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anghydamserol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mynediad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symudol</a:t>
            </a:r>
            <a:r>
              <a:rPr lang="en-US">
                <a:ea typeface="+mn-lt"/>
                <a:cs typeface="+mn-lt"/>
              </a:rPr>
              <a:t>)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ea typeface="+mn-lt"/>
                <a:cs typeface="+mn-lt"/>
              </a:rPr>
              <a:t>Personoli</a:t>
            </a:r>
            <a:r>
              <a:rPr lang="en-US">
                <a:ea typeface="+mn-lt"/>
                <a:cs typeface="+mn-lt"/>
              </a:rPr>
              <a:t> (</a:t>
            </a:r>
            <a:r>
              <a:rPr lang="en-US" err="1">
                <a:ea typeface="+mn-lt"/>
                <a:cs typeface="+mn-lt"/>
              </a:rPr>
              <a:t>llwyfannau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addasol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Ymgysylltiad</a:t>
            </a:r>
            <a:r>
              <a:rPr lang="en-US">
                <a:ea typeface="+mn-lt"/>
                <a:cs typeface="+mn-lt"/>
              </a:rPr>
              <a:t> (gamification, </a:t>
            </a:r>
            <a:r>
              <a:rPr lang="en-US" err="1">
                <a:ea typeface="+mn-lt"/>
                <a:cs typeface="+mn-lt"/>
              </a:rPr>
              <a:t>amlgyfrwng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Cydweithio</a:t>
            </a:r>
            <a:r>
              <a:rPr lang="en-US">
                <a:ea typeface="+mn-lt"/>
                <a:cs typeface="+mn-lt"/>
              </a:rPr>
              <a:t> (</a:t>
            </a:r>
            <a:r>
              <a:rPr lang="en-US" err="1">
                <a:ea typeface="+mn-lt"/>
                <a:cs typeface="+mn-lt"/>
              </a:rPr>
              <a:t>fforymau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dogfennau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rennir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ystafelloedd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dosbarth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rhithwir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Mewnwelediadau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wedi’u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gyrru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gan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ddata</a:t>
            </a:r>
            <a:r>
              <a:rPr lang="en-US">
                <a:ea typeface="+mn-lt"/>
                <a:cs typeface="+mn-lt"/>
              </a:rPr>
              <a:t> (</a:t>
            </a:r>
            <a:r>
              <a:rPr lang="en-US" err="1">
                <a:ea typeface="+mn-lt"/>
                <a:cs typeface="+mn-lt"/>
              </a:rPr>
              <a:t>dadansoddeg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A2846B-A90D-55C1-B0BC-71B2BB543C9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Flexibility and accessibility (e.g., asynchronous learning, mobile access)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i="1" dirty="0" err="1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Personalisation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(adaptive learning platforms)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Engagement (gamification, multimedia)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Collaboration (forums, shared docs, virtual classrooms)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Data-driven insights (learning analytics)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75858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8B196-7951-FA53-7F56-1855A09E9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Beth </a:t>
            </a:r>
            <a:r>
              <a:rPr lang="en-US" dirty="0" err="1">
                <a:ea typeface="+mj-lt"/>
                <a:cs typeface="+mj-lt"/>
              </a:rPr>
              <a:t>yw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dirty="0" err="1">
                <a:ea typeface="+mj-lt"/>
                <a:cs typeface="+mj-lt"/>
              </a:rPr>
              <a:t>cynhwysiant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dirty="0" err="1">
                <a:ea typeface="+mj-lt"/>
                <a:cs typeface="+mj-lt"/>
              </a:rPr>
              <a:t>digidol</a:t>
            </a:r>
            <a:r>
              <a:rPr lang="en-US" dirty="0">
                <a:ea typeface="+mj-lt"/>
                <a:cs typeface="+mj-lt"/>
              </a:rPr>
              <a:t>?</a:t>
            </a:r>
            <a:br>
              <a:rPr lang="en-US" b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</a:br>
            <a:r>
              <a:rPr lang="en-US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What is digital inclusion?</a:t>
            </a:r>
            <a:endParaRPr lang="en-US" i="1" dirty="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A7504-511E-88F0-83CF-B3D1AA26F6F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>
                <a:ea typeface="+mn-lt"/>
                <a:cs typeface="+mn-lt"/>
              </a:rPr>
              <a:t>“Ensuring that everyone has the access, skills, support and confidence to participate in and benefit from our modern digital society.”</a:t>
            </a:r>
            <a:r>
              <a:rPr lang="en-US" sz="1000">
                <a:ea typeface="+mn-lt"/>
                <a:cs typeface="+mn-lt"/>
              </a:rPr>
              <a:t>(GOV.UK, 2025)</a:t>
            </a:r>
          </a:p>
          <a:p>
            <a:r>
              <a:rPr lang="en-US" sz="2400">
                <a:ea typeface="+mn-lt"/>
                <a:cs typeface="+mn-lt"/>
              </a:rPr>
              <a:t>Mae </a:t>
            </a:r>
            <a:r>
              <a:rPr lang="en-US" sz="2400" err="1">
                <a:ea typeface="+mn-lt"/>
                <a:cs typeface="+mn-lt"/>
              </a:rPr>
              <a:t>cynhwysiant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digidol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hanfodol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gyfer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mynediad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cyfartal</a:t>
            </a:r>
            <a:r>
              <a:rPr lang="en-US" sz="2400">
                <a:ea typeface="+mn-lt"/>
                <a:cs typeface="+mn-lt"/>
              </a:rPr>
              <a:t> at </a:t>
            </a:r>
            <a:r>
              <a:rPr lang="en-US" sz="2400" err="1">
                <a:ea typeface="+mn-lt"/>
                <a:cs typeface="+mn-lt"/>
              </a:rPr>
              <a:t>addysg</a:t>
            </a:r>
            <a:r>
              <a:rPr lang="en-US" sz="240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cyflogaeth</a:t>
            </a:r>
            <a:r>
              <a:rPr lang="en-US" sz="240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gofal</a:t>
            </a:r>
            <a:r>
              <a:rPr lang="en-US" sz="2400">
                <a:ea typeface="+mn-lt"/>
                <a:cs typeface="+mn-lt"/>
              </a:rPr>
              <a:t> iechyd, a </a:t>
            </a:r>
            <a:r>
              <a:rPr lang="en-US" sz="2400" err="1">
                <a:ea typeface="+mn-lt"/>
                <a:cs typeface="+mn-lt"/>
              </a:rPr>
              <a:t>chyfranogiad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cymdeithasol</a:t>
            </a:r>
            <a:r>
              <a:rPr lang="en-US" sz="2400">
                <a:ea typeface="+mn-lt"/>
                <a:cs typeface="+mn-lt"/>
              </a:rPr>
              <a:t>. </a:t>
            </a:r>
            <a:r>
              <a:rPr lang="en-US" sz="2400" err="1">
                <a:ea typeface="+mn-lt"/>
                <a:cs typeface="+mn-lt"/>
              </a:rPr>
              <a:t>Mae’n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mynd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i’r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afael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â’r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bwlch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digidol</a:t>
            </a:r>
            <a:r>
              <a:rPr lang="en-US" sz="2400">
                <a:ea typeface="+mn-lt"/>
                <a:cs typeface="+mn-lt"/>
              </a:rPr>
              <a:t>, </a:t>
            </a:r>
            <a:r>
              <a:rPr lang="en-US" sz="2400" err="1">
                <a:ea typeface="+mn-lt"/>
                <a:cs typeface="+mn-lt"/>
              </a:rPr>
              <a:t>sef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bwlch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rhwng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rhai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sydd</a:t>
            </a:r>
            <a:r>
              <a:rPr lang="en-US" sz="2400">
                <a:ea typeface="+mn-lt"/>
                <a:cs typeface="+mn-lt"/>
              </a:rPr>
              <a:t> â </a:t>
            </a:r>
            <a:r>
              <a:rPr lang="en-US" sz="2400" err="1">
                <a:ea typeface="+mn-lt"/>
                <a:cs typeface="+mn-lt"/>
              </a:rPr>
              <a:t>mynediad</a:t>
            </a:r>
            <a:r>
              <a:rPr lang="en-US" sz="2400">
                <a:ea typeface="+mn-lt"/>
                <a:cs typeface="+mn-lt"/>
              </a:rPr>
              <a:t> at </a:t>
            </a:r>
            <a:r>
              <a:rPr lang="en-US" sz="2400" err="1">
                <a:ea typeface="+mn-lt"/>
                <a:cs typeface="+mn-lt"/>
              </a:rPr>
              <a:t>dechnolegau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digidol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a’r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rhai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nad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oes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ganddynt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fynediad</a:t>
            </a:r>
            <a:r>
              <a:rPr lang="en-US" sz="2400">
                <a:ea typeface="+mn-lt"/>
                <a:cs typeface="+mn-lt"/>
              </a:rPr>
              <a:t>.</a:t>
            </a:r>
          </a:p>
          <a:p>
            <a:r>
              <a:rPr lang="en-US" sz="2400">
                <a:solidFill>
                  <a:schemeClr val="bg1"/>
                </a:solidFill>
                <a:ea typeface="Calibri"/>
                <a:cs typeface="Calibri"/>
              </a:rPr>
              <a:t>Covid-19?</a:t>
            </a:r>
          </a:p>
          <a:p>
            <a:pPr marL="0" indent="0">
              <a:buNone/>
            </a:pPr>
            <a:endParaRPr lang="en-US" sz="240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30780-6516-2043-56A3-139888CE94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“Ensuring that everyone has the access, skills, support and confidence to participate in and benefit from our modern digital society.</a:t>
            </a:r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” </a:t>
            </a:r>
            <a:r>
              <a:rPr lang="en-US" sz="10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(GOV.UK, 2025)</a:t>
            </a:r>
          </a:p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Calibri" panose="020F0502020204030204"/>
                <a:cs typeface="Calibri" panose="020F0502020204030204"/>
              </a:rPr>
              <a:t>Digital inclusion is essential for equitable access to education, employment, healthcare, and social participation. It addresses the </a:t>
            </a:r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Calibri" panose="020F0502020204030204"/>
                <a:cs typeface="Calibri" panose="020F0502020204030204"/>
              </a:rPr>
              <a:t>digital divide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Calibri" panose="020F0502020204030204"/>
                <a:cs typeface="Calibri" panose="020F0502020204030204"/>
              </a:rPr>
              <a:t>, which is the gap between those who have access to digital technologies and those who do not.</a:t>
            </a:r>
            <a:r>
              <a:rPr lang="en-US" sz="1000" i="1" dirty="0">
                <a:solidFill>
                  <a:schemeClr val="accent1">
                    <a:lumMod val="76000"/>
                  </a:schemeClr>
                </a:solidFill>
                <a:ea typeface="Calibri" panose="020F0502020204030204"/>
                <a:cs typeface="Calibri" panose="020F0502020204030204"/>
              </a:rPr>
              <a:t>(OECD, 2023)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Covid-19?</a:t>
            </a:r>
          </a:p>
        </p:txBody>
      </p:sp>
    </p:spTree>
    <p:extLst>
      <p:ext uri="{BB962C8B-B14F-4D97-AF65-F5344CB8AC3E}">
        <p14:creationId xmlns:p14="http://schemas.microsoft.com/office/powerpoint/2010/main" val="2559950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6881C-DF10-D74B-C60A-BBFD260D1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Marcus Rashford on Twitter (2020)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A6813-DF7A-15C1-A920-7ACACBBDB9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‘Let’s take a second to remember that a lot of families in need will not have access to the internet. They can’t sign petitions or scroll down my twitter. Their voices cannot be heard…….’</a:t>
            </a:r>
          </a:p>
        </p:txBody>
      </p:sp>
    </p:spTree>
    <p:extLst>
      <p:ext uri="{BB962C8B-B14F-4D97-AF65-F5344CB8AC3E}">
        <p14:creationId xmlns:p14="http://schemas.microsoft.com/office/powerpoint/2010/main" val="1867566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8E3BB-3855-9634-4FFA-34313DB47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Beth </a:t>
            </a:r>
            <a:r>
              <a:rPr lang="en-US" dirty="0" err="1">
                <a:ea typeface="Calibri Light"/>
                <a:cs typeface="Calibri Light"/>
              </a:rPr>
              <a:t>yw</a:t>
            </a:r>
            <a:r>
              <a:rPr lang="en-US" dirty="0">
                <a:ea typeface="Calibri Light"/>
                <a:cs typeface="Calibri Light"/>
              </a:rPr>
              <a:t> </a:t>
            </a:r>
            <a:r>
              <a:rPr lang="en-US" dirty="0" err="1">
                <a:ea typeface="Calibri Light"/>
                <a:cs typeface="Calibri Light"/>
              </a:rPr>
              <a:t>cynhwysiant</a:t>
            </a:r>
            <a:r>
              <a:rPr lang="en-US" dirty="0">
                <a:ea typeface="Calibri Light"/>
                <a:cs typeface="Calibri Light"/>
              </a:rPr>
              <a:t> </a:t>
            </a:r>
            <a:r>
              <a:rPr lang="en-US" dirty="0" err="1">
                <a:ea typeface="Calibri Light"/>
                <a:cs typeface="Calibri Light"/>
              </a:rPr>
              <a:t>digidol</a:t>
            </a:r>
            <a:r>
              <a:rPr lang="en-US" dirty="0">
                <a:ea typeface="Calibri Light"/>
                <a:cs typeface="Calibri Light"/>
              </a:rPr>
              <a:t>?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What does digital inclusion look like</a:t>
            </a:r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?</a:t>
            </a:r>
            <a:endParaRPr lang="en-US" i="1" dirty="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82985-41DD-15DC-C6E5-FE9F9C9970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err="1">
                <a:ea typeface="+mn-lt"/>
                <a:cs typeface="+mn-lt"/>
              </a:rPr>
              <a:t>Mynediad</a:t>
            </a:r>
            <a:r>
              <a:rPr lang="en-US">
                <a:ea typeface="+mn-lt"/>
                <a:cs typeface="+mn-lt"/>
              </a:rPr>
              <a:t> at fand </a:t>
            </a:r>
            <a:r>
              <a:rPr lang="en-US" err="1">
                <a:ea typeface="+mn-lt"/>
                <a:cs typeface="+mn-lt"/>
              </a:rPr>
              <a:t>eang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cyflym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fforddiadwy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ardaloedd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trefol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gwledig</a:t>
            </a:r>
            <a:r>
              <a:rPr lang="en-US">
                <a:ea typeface="+mn-lt"/>
                <a:cs typeface="+mn-lt"/>
              </a:rPr>
              <a:t>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ea typeface="+mn-lt"/>
                <a:cs typeface="+mn-lt"/>
              </a:rPr>
              <a:t>Hyfforddiant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llythrennedd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 am </a:t>
            </a:r>
            <a:r>
              <a:rPr lang="en-US" err="1">
                <a:ea typeface="+mn-lt"/>
                <a:cs typeface="+mn-lt"/>
              </a:rPr>
              <a:t>ddim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benthyciad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dyfeisiau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helpu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pobl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defnyddio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technoleg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effeithiol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Gwasanaethau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cymorth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rhai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sy'n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wynebu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rhwystrau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oherwydd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oedran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anabledd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iaith</a:t>
            </a:r>
            <a:r>
              <a:rPr lang="en-US">
                <a:ea typeface="+mn-lt"/>
                <a:cs typeface="+mn-lt"/>
              </a:rPr>
              <a:t>, neu </a:t>
            </a:r>
            <a:r>
              <a:rPr lang="en-US" err="1">
                <a:ea typeface="+mn-lt"/>
                <a:cs typeface="+mn-lt"/>
              </a:rPr>
              <a:t>statws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economaidd-gymdeithasol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err="1">
                <a:ea typeface="+mn-lt"/>
                <a:cs typeface="+mn-lt"/>
              </a:rPr>
              <a:t>Cynnwys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llwyfannau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cynhwysol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gwasanaethau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cyhoeddus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electronig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sy'n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hawdd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defnyddio</a:t>
            </a:r>
            <a:r>
              <a:rPr lang="en-US">
                <a:ea typeface="+mn-lt"/>
                <a:cs typeface="+mn-lt"/>
              </a:rPr>
              <a:t>; </a:t>
            </a:r>
            <a:r>
              <a:rPr lang="en-US" err="1">
                <a:ea typeface="+mn-lt"/>
                <a:cs typeface="+mn-lt"/>
              </a:rPr>
              <a:t>systemau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casglu</a:t>
            </a:r>
            <a:r>
              <a:rPr lang="en-US">
                <a:ea typeface="+mn-lt"/>
                <a:cs typeface="+mn-lt"/>
              </a:rPr>
              <a:t> data </a:t>
            </a:r>
            <a:r>
              <a:rPr lang="en-US" err="1">
                <a:ea typeface="+mn-lt"/>
                <a:cs typeface="+mn-lt"/>
              </a:rPr>
              <a:t>nad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ydynt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atgyfnerthu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rhagfarn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1495AB-7EE9-3BA8-C96D-B12689D58C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Access to affordable high-speed internet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in urban &amp; rural areas.</a:t>
            </a:r>
          </a:p>
          <a:p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Free digital literacy training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and device lending to help people learn to use technology effectively.</a:t>
            </a:r>
          </a:p>
          <a:p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Support services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for those who face barriers due to age, disability, language, or socioeconomic status.</a:t>
            </a:r>
          </a:p>
          <a:p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Inclusive content and platforms, 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easy to use e-public services; data collection systems that don't reinforce bias; </a:t>
            </a:r>
            <a:r>
              <a:rPr lang="en-US" sz="2400" i="1" dirty="0" err="1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marginalised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 groups are empowered/supported to participate in online civic life and education</a:t>
            </a:r>
          </a:p>
        </p:txBody>
      </p:sp>
    </p:spTree>
    <p:extLst>
      <p:ext uri="{BB962C8B-B14F-4D97-AF65-F5344CB8AC3E}">
        <p14:creationId xmlns:p14="http://schemas.microsoft.com/office/powerpoint/2010/main" val="2122889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2F1DA-6E30-0202-08E0-51D10A0E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 err="1">
                <a:latin typeface="Calibri"/>
                <a:ea typeface="Calibri"/>
                <a:cs typeface="Calibri"/>
              </a:rPr>
              <a:t>Rhwystrau</a:t>
            </a:r>
            <a:r>
              <a:rPr lang="en-US" sz="3600" b="1" dirty="0">
                <a:latin typeface="Calibri"/>
                <a:ea typeface="Calibri"/>
                <a:cs typeface="Calibri"/>
              </a:rPr>
              <a:t> </a:t>
            </a:r>
            <a:r>
              <a:rPr lang="en-US" sz="3600" b="1" dirty="0" err="1">
                <a:latin typeface="Calibri"/>
                <a:ea typeface="Calibri"/>
                <a:cs typeface="Calibri"/>
              </a:rPr>
              <a:t>i</a:t>
            </a:r>
            <a:r>
              <a:rPr lang="en-US" sz="3600" b="1" dirty="0">
                <a:latin typeface="Calibri"/>
                <a:ea typeface="Calibri"/>
                <a:cs typeface="Calibri"/>
              </a:rPr>
              <a:t> </a:t>
            </a:r>
            <a:r>
              <a:rPr lang="en-US" sz="3600" b="1" dirty="0" err="1">
                <a:latin typeface="Calibri"/>
                <a:ea typeface="Calibri"/>
                <a:cs typeface="Calibri"/>
              </a:rPr>
              <a:t>Gynhwysiant</a:t>
            </a:r>
            <a:r>
              <a:rPr lang="en-US" sz="3600" b="1" dirty="0">
                <a:latin typeface="Calibri"/>
                <a:ea typeface="Calibri"/>
                <a:cs typeface="Calibri"/>
              </a:rPr>
              <a:t> </a:t>
            </a:r>
            <a:r>
              <a:rPr lang="en-US" sz="3600" b="1" dirty="0" err="1">
                <a:latin typeface="Calibri"/>
                <a:ea typeface="Calibri"/>
                <a:cs typeface="Calibri"/>
              </a:rPr>
              <a:t>Digidol</a:t>
            </a:r>
            <a:br>
              <a:rPr lang="en-US" sz="3600" b="1" dirty="0">
                <a:latin typeface="Calibri"/>
                <a:ea typeface="Calibri"/>
                <a:cs typeface="Calibri"/>
              </a:rPr>
            </a:br>
            <a:r>
              <a:rPr lang="en-US" sz="3600" b="1" i="1" dirty="0">
                <a:solidFill>
                  <a:schemeClr val="accent1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Barriers to Digital Inclusion</a:t>
            </a:r>
            <a:endParaRPr lang="en-US" sz="3600" b="1" i="1" dirty="0">
              <a:solidFill>
                <a:schemeClr val="accent1">
                  <a:lumMod val="76000"/>
                </a:schemeClr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F33CD-C828-2BD2-406B-51EA7B9DAE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/>
            <a:r>
              <a:rPr lang="en-US" sz="3200" err="1">
                <a:ea typeface="+mn-lt"/>
                <a:cs typeface="+mn-lt"/>
              </a:rPr>
              <a:t>Diffyg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mynediad</a:t>
            </a:r>
            <a:r>
              <a:rPr lang="en-US" sz="3200">
                <a:ea typeface="+mn-lt"/>
                <a:cs typeface="+mn-lt"/>
              </a:rPr>
              <a:t> at </a:t>
            </a:r>
            <a:r>
              <a:rPr lang="en-US" sz="3200" err="1">
                <a:ea typeface="+mn-lt"/>
                <a:cs typeface="+mn-lt"/>
              </a:rPr>
              <a:t>ddyfeisiau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neu’r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rhyngrwyd</a:t>
            </a:r>
            <a:endParaRPr lang="en-US" sz="3200">
              <a:ea typeface="Calibri"/>
              <a:cs typeface="Calibri"/>
            </a:endParaRPr>
          </a:p>
          <a:p>
            <a:r>
              <a:rPr lang="en-US" sz="3200" err="1">
                <a:ea typeface="+mn-lt"/>
                <a:cs typeface="+mn-lt"/>
              </a:rPr>
              <a:t>Llythrennedd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digidol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isel</a:t>
            </a:r>
            <a:endParaRPr lang="en-US" sz="3200">
              <a:ea typeface="Calibri"/>
              <a:cs typeface="Calibri"/>
            </a:endParaRPr>
          </a:p>
          <a:p>
            <a:r>
              <a:rPr lang="en-US" sz="3200" err="1">
                <a:ea typeface="+mn-lt"/>
                <a:cs typeface="+mn-lt"/>
              </a:rPr>
              <a:t>Heriau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iaith</a:t>
            </a:r>
            <a:r>
              <a:rPr lang="en-US" sz="3200">
                <a:ea typeface="+mn-lt"/>
                <a:cs typeface="+mn-lt"/>
              </a:rPr>
              <a:t> a </a:t>
            </a:r>
            <a:r>
              <a:rPr lang="en-US" sz="3200" err="1">
                <a:ea typeface="+mn-lt"/>
                <a:cs typeface="+mn-lt"/>
              </a:rPr>
              <a:t>hygyrchedd</a:t>
            </a:r>
            <a:endParaRPr lang="en-US" sz="3200">
              <a:ea typeface="Calibri"/>
              <a:cs typeface="Calibri"/>
            </a:endParaRPr>
          </a:p>
          <a:p>
            <a:r>
              <a:rPr lang="en-US" sz="3200" err="1">
                <a:ea typeface="+mn-lt"/>
                <a:cs typeface="+mn-lt"/>
              </a:rPr>
              <a:t>Anghydraddoldebau</a:t>
            </a:r>
            <a:r>
              <a:rPr lang="en-US" sz="3200">
                <a:ea typeface="+mn-lt"/>
                <a:cs typeface="+mn-lt"/>
              </a:rPr>
              <a:t> </a:t>
            </a:r>
            <a:r>
              <a:rPr lang="en-US" sz="3200" err="1">
                <a:ea typeface="+mn-lt"/>
                <a:cs typeface="+mn-lt"/>
              </a:rPr>
              <a:t>economaidd-gymdeithasol</a:t>
            </a:r>
            <a:r>
              <a:rPr lang="en-US" sz="3200">
                <a:ea typeface="+mn-lt"/>
                <a:cs typeface="+mn-lt"/>
              </a:rPr>
              <a:t> a </a:t>
            </a:r>
            <a:r>
              <a:rPr lang="en-US" sz="3200" err="1">
                <a:ea typeface="+mn-lt"/>
                <a:cs typeface="+mn-lt"/>
              </a:rPr>
              <a:t>daearyddol</a:t>
            </a:r>
            <a:endParaRPr lang="en-US" sz="3200" err="1"/>
          </a:p>
          <a:p>
            <a:r>
              <a:rPr lang="en-US" sz="3200" err="1">
                <a:ea typeface="Calibri"/>
                <a:cs typeface="Calibri"/>
              </a:rPr>
              <a:t>Eraill</a:t>
            </a:r>
            <a:r>
              <a:rPr lang="en-US" sz="3200">
                <a:ea typeface="Calibri"/>
                <a:cs typeface="Calibri"/>
              </a:rPr>
              <a:t>?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515F82-14D5-71AE-7E90-8C5D91339A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32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Lack of access to devices or internet </a:t>
            </a:r>
          </a:p>
          <a:p>
            <a:r>
              <a:rPr lang="en-US" sz="32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Low digital literacy /lack of training</a:t>
            </a:r>
          </a:p>
          <a:p>
            <a:r>
              <a:rPr lang="en-US" sz="32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Language and accessibility challenges </a:t>
            </a:r>
          </a:p>
          <a:p>
            <a:r>
              <a:rPr lang="en-US" sz="32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Socioeconomic and geographic disparities</a:t>
            </a:r>
          </a:p>
          <a:p>
            <a:r>
              <a:rPr lang="en-US" sz="32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981026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A7686-509A-2C7F-B789-DFE556267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dirty="0" err="1">
                <a:ea typeface="+mj-lt"/>
                <a:cs typeface="+mj-lt"/>
              </a:rPr>
              <a:t>Goresgyn</a:t>
            </a:r>
            <a:r>
              <a:rPr lang="en-US" sz="4000" b="1" dirty="0">
                <a:ea typeface="+mj-lt"/>
                <a:cs typeface="+mj-lt"/>
              </a:rPr>
              <a:t> y </a:t>
            </a:r>
            <a:r>
              <a:rPr lang="en-US" sz="4000" b="1" dirty="0" err="1">
                <a:ea typeface="+mj-lt"/>
                <a:cs typeface="+mj-lt"/>
              </a:rPr>
              <a:t>rhwystrau</a:t>
            </a:r>
            <a:r>
              <a:rPr lang="en-US" sz="4000" b="1" dirty="0">
                <a:ea typeface="+mj-lt"/>
                <a:cs typeface="+mj-lt"/>
              </a:rPr>
              <a:t> </a:t>
            </a:r>
            <a:r>
              <a:rPr lang="en-US" sz="4000" b="1" dirty="0" err="1">
                <a:ea typeface="+mj-lt"/>
                <a:cs typeface="+mj-lt"/>
              </a:rPr>
              <a:t>i</a:t>
            </a:r>
            <a:r>
              <a:rPr lang="en-US" sz="4000" b="1" dirty="0">
                <a:ea typeface="+mj-lt"/>
                <a:cs typeface="+mj-lt"/>
              </a:rPr>
              <a:t> </a:t>
            </a:r>
            <a:r>
              <a:rPr lang="en-US" sz="4000" b="1" dirty="0" err="1">
                <a:ea typeface="+mj-lt"/>
                <a:cs typeface="+mj-lt"/>
              </a:rPr>
              <a:t>gynhwysiant</a:t>
            </a:r>
            <a:r>
              <a:rPr lang="en-US" sz="4000" b="1" dirty="0">
                <a:ea typeface="+mj-lt"/>
                <a:cs typeface="+mj-lt"/>
              </a:rPr>
              <a:t> </a:t>
            </a:r>
            <a:r>
              <a:rPr lang="en-US" sz="4000" b="1" dirty="0" err="1">
                <a:ea typeface="+mj-lt"/>
                <a:cs typeface="+mj-lt"/>
              </a:rPr>
              <a:t>digidol</a:t>
            </a:r>
            <a:r>
              <a:rPr lang="en-US" sz="4000" b="1" dirty="0">
                <a:ea typeface="+mj-lt"/>
                <a:cs typeface="+mj-lt"/>
              </a:rPr>
              <a:t> </a:t>
            </a:r>
            <a:r>
              <a:rPr lang="en-US" sz="4000" b="1" dirty="0" err="1">
                <a:ea typeface="+mj-lt"/>
                <a:cs typeface="+mj-lt"/>
              </a:rPr>
              <a:t>yng</a:t>
            </a:r>
            <a:r>
              <a:rPr lang="en-US" sz="4000" b="1" dirty="0">
                <a:ea typeface="+mj-lt"/>
                <a:cs typeface="+mj-lt"/>
              </a:rPr>
              <a:t> </a:t>
            </a:r>
            <a:r>
              <a:rPr lang="en-US" sz="4000" b="1" dirty="0" err="1">
                <a:ea typeface="+mj-lt"/>
                <a:cs typeface="+mj-lt"/>
              </a:rPr>
              <a:t>Nghymru</a:t>
            </a:r>
            <a:br>
              <a:rPr lang="en-US" sz="4000" b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</a:br>
            <a:r>
              <a:rPr lang="en-US" sz="4000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Overcoming the barriers to digital inclusion in Wales</a:t>
            </a:r>
            <a:endParaRPr lang="en-US" i="1" dirty="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06FEB-A627-2579-C6A4-15BF07C3CD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ea typeface="+mn-lt"/>
                <a:cs typeface="+mn-lt"/>
              </a:rPr>
              <a:t>Gwella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mynediad</a:t>
            </a:r>
            <a:r>
              <a:rPr lang="en-US">
                <a:ea typeface="+mn-lt"/>
                <a:cs typeface="+mn-lt"/>
              </a:rPr>
              <a:t> at </a:t>
            </a:r>
            <a:r>
              <a:rPr lang="en-US" err="1">
                <a:ea typeface="+mn-lt"/>
                <a:cs typeface="+mn-lt"/>
              </a:rPr>
              <a:t>ddyfeisiau</a:t>
            </a:r>
            <a:r>
              <a:rPr lang="en-US">
                <a:ea typeface="+mn-lt"/>
                <a:cs typeface="+mn-lt"/>
              </a:rPr>
              <a:t> a </a:t>
            </a:r>
            <a:r>
              <a:rPr lang="en-US" err="1">
                <a:ea typeface="+mn-lt"/>
                <a:cs typeface="+mn-lt"/>
              </a:rPr>
              <a:t>chysylltedd</a:t>
            </a:r>
            <a:endParaRPr lang="en-US" err="1">
              <a:ea typeface="Calibri" panose="020F0502020204030204"/>
              <a:cs typeface="Calibri" panose="020F0502020204030204"/>
            </a:endParaRPr>
          </a:p>
          <a:p>
            <a:r>
              <a:rPr lang="en-US" err="1">
                <a:ea typeface="+mn-lt"/>
                <a:cs typeface="+mn-lt"/>
              </a:rPr>
              <a:t>Gwella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sgiliau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endParaRPr lang="en-US" err="1"/>
          </a:p>
          <a:p>
            <a:r>
              <a:rPr lang="en-US" err="1">
                <a:ea typeface="+mn-lt"/>
                <a:cs typeface="+mn-lt"/>
              </a:rPr>
              <a:t>Dylunio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amgylcheddau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cynhwysol</a:t>
            </a:r>
            <a:endParaRPr lang="en-US" err="1"/>
          </a:p>
          <a:p>
            <a:r>
              <a:rPr lang="en-US" err="1">
                <a:ea typeface="+mn-lt"/>
                <a:cs typeface="+mn-lt"/>
              </a:rPr>
              <a:t>Mentrau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Llywodraeth</a:t>
            </a:r>
            <a:r>
              <a:rPr lang="en-US">
                <a:ea typeface="+mn-lt"/>
                <a:cs typeface="+mn-lt"/>
              </a:rPr>
              <a:t> Cymru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fynd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afael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â’r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heriau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hyn</a:t>
            </a:r>
            <a:r>
              <a:rPr lang="en-US">
                <a:ea typeface="+mn-lt"/>
                <a:cs typeface="+mn-lt"/>
              </a:rPr>
              <a:t>....</a:t>
            </a:r>
            <a:endParaRPr lang="en-US"/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58FAC7-DB64-FA97-EC38-7D54BF1F85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Improving access to devices and connectivity</a:t>
            </a:r>
            <a:endParaRPr lang="en-US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Enhancing digital skills </a:t>
            </a: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Designing inclusive learning environments.</a:t>
            </a: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What are the Welsh Government initiatives to address these challenges.....?</a:t>
            </a:r>
            <a:endParaRPr lang="en-US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4018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FA0E0-59C4-9303-53BA-AF8EE0A1B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ea typeface="Calibri Light"/>
                <a:cs typeface="Calibri Light"/>
              </a:rPr>
              <a:t>Llywodraeth</a:t>
            </a:r>
            <a:r>
              <a:rPr lang="en-US" b="1" dirty="0">
                <a:ea typeface="Calibri Light"/>
                <a:cs typeface="Calibri Light"/>
              </a:rPr>
              <a:t> Cymru</a:t>
            </a:r>
            <a:br>
              <a:rPr lang="en-US" b="1" dirty="0">
                <a:ea typeface="Calibri Light"/>
                <a:cs typeface="Calibri Light"/>
              </a:rPr>
            </a:br>
            <a:r>
              <a:rPr lang="en-US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Welsh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C6F2B-8ED5-2F99-6ED1-0EBC307158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'Er </a:t>
            </a:r>
            <a:r>
              <a:rPr lang="en-US" err="1">
                <a:ea typeface="+mn-lt"/>
                <a:cs typeface="+mn-lt"/>
              </a:rPr>
              <a:t>mwyn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sicrhau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ysgolion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Nghymru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mae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ymdrechion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canolbwyntio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fynediad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cyfartal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datblygu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sgiliau</a:t>
            </a:r>
            <a:r>
              <a:rPr lang="en-US">
                <a:ea typeface="+mn-lt"/>
                <a:cs typeface="+mn-lt"/>
              </a:rPr>
              <a:t>, a </a:t>
            </a:r>
            <a:r>
              <a:rPr lang="en-US" err="1">
                <a:ea typeface="+mn-lt"/>
                <a:cs typeface="+mn-lt"/>
              </a:rPr>
              <a:t>dylunio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cynhwysol</a:t>
            </a:r>
            <a:r>
              <a:rPr lang="en-US">
                <a:ea typeface="+mn-lt"/>
                <a:cs typeface="+mn-lt"/>
              </a:rPr>
              <a:t>. Mae </a:t>
            </a:r>
            <a:r>
              <a:rPr lang="en-US" err="1">
                <a:ea typeface="+mn-lt"/>
                <a:cs typeface="+mn-lt"/>
              </a:rPr>
              <a:t>cydweithredu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rhwng</a:t>
            </a:r>
            <a:r>
              <a:rPr lang="en-US">
                <a:ea typeface="+mn-lt"/>
                <a:cs typeface="+mn-lt"/>
              </a:rPr>
              <a:t> y </a:t>
            </a:r>
            <a:r>
              <a:rPr lang="en-US" err="1">
                <a:ea typeface="+mn-lt"/>
                <a:cs typeface="+mn-lt"/>
              </a:rPr>
              <a:t>llywodraeth</a:t>
            </a:r>
            <a:r>
              <a:rPr lang="en-US">
                <a:ea typeface="+mn-lt"/>
                <a:cs typeface="+mn-lt"/>
              </a:rPr>
              <a:t>, </a:t>
            </a:r>
            <a:r>
              <a:rPr lang="en-US" err="1">
                <a:ea typeface="+mn-lt"/>
                <a:cs typeface="+mn-lt"/>
              </a:rPr>
              <a:t>addysgwyr</a:t>
            </a:r>
            <a:r>
              <a:rPr lang="en-US">
                <a:ea typeface="+mn-lt"/>
                <a:cs typeface="+mn-lt"/>
              </a:rPr>
              <a:t>, a </a:t>
            </a:r>
            <a:r>
              <a:rPr lang="en-US" err="1">
                <a:ea typeface="+mn-lt"/>
                <a:cs typeface="+mn-lt"/>
              </a:rPr>
              <a:t>chymunedau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allweddol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gau’r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bwlch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.' </a:t>
            </a:r>
            <a:r>
              <a:rPr lang="en-US" sz="1000">
                <a:ea typeface="+mn-lt"/>
                <a:cs typeface="+mn-lt"/>
              </a:rPr>
              <a:t>(LC, 2022)</a:t>
            </a:r>
            <a:endParaRPr lang="en-US" sz="1000">
              <a:ea typeface="Calibri" panose="020F0502020204030204"/>
              <a:cs typeface="Calibri" panose="020F0502020204030204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B3EAC3-3728-E525-AD13-3BCEEA2681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'To ensure digital inclusion in Welsh schools, efforts focus on equitable access, skill development, and inclusive design. Collaboration between government, educators, and communities is key to closing the digital divide.' </a:t>
            </a:r>
            <a:r>
              <a:rPr lang="en-US" sz="10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(WG, 2022)</a:t>
            </a:r>
            <a:endParaRPr lang="en-US" sz="10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5453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85754-CF47-DBD8-E252-878CAF4D8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 dirty="0" err="1">
                <a:ea typeface="+mj-lt"/>
                <a:cs typeface="+mj-lt"/>
              </a:rPr>
              <a:t>Strategaethau</a:t>
            </a:r>
            <a:r>
              <a:rPr lang="en-US" sz="3600" b="1" dirty="0">
                <a:ea typeface="+mj-lt"/>
                <a:cs typeface="+mj-lt"/>
              </a:rPr>
              <a:t> </a:t>
            </a:r>
            <a:r>
              <a:rPr lang="en-US" sz="3600" b="1" dirty="0" err="1">
                <a:ea typeface="+mj-lt"/>
                <a:cs typeface="+mj-lt"/>
              </a:rPr>
              <a:t>allweddol</a:t>
            </a:r>
            <a:r>
              <a:rPr lang="en-US" sz="3600" b="1" dirty="0">
                <a:ea typeface="+mj-lt"/>
                <a:cs typeface="+mj-lt"/>
              </a:rPr>
              <a:t> </a:t>
            </a:r>
            <a:r>
              <a:rPr lang="en-US" sz="3600" b="1" dirty="0" err="1">
                <a:ea typeface="+mj-lt"/>
                <a:cs typeface="+mj-lt"/>
              </a:rPr>
              <a:t>ar</a:t>
            </a:r>
            <a:r>
              <a:rPr lang="en-US" sz="3600" b="1" dirty="0">
                <a:ea typeface="+mj-lt"/>
                <a:cs typeface="+mj-lt"/>
              </a:rPr>
              <a:t> </a:t>
            </a:r>
            <a:r>
              <a:rPr lang="en-US" sz="3600" b="1" dirty="0" err="1">
                <a:ea typeface="+mj-lt"/>
                <a:cs typeface="+mj-lt"/>
              </a:rPr>
              <a:t>gyfer</a:t>
            </a:r>
            <a:r>
              <a:rPr lang="en-US" sz="3600" b="1" dirty="0">
                <a:ea typeface="+mj-lt"/>
                <a:cs typeface="+mj-lt"/>
              </a:rPr>
              <a:t> </a:t>
            </a:r>
            <a:r>
              <a:rPr lang="en-US" sz="3600" b="1" dirty="0" err="1">
                <a:ea typeface="+mj-lt"/>
                <a:cs typeface="+mj-lt"/>
              </a:rPr>
              <a:t>cynhwysiant</a:t>
            </a:r>
            <a:r>
              <a:rPr lang="en-US" sz="3600" b="1" dirty="0">
                <a:ea typeface="+mj-lt"/>
                <a:cs typeface="+mj-lt"/>
              </a:rPr>
              <a:t> </a:t>
            </a:r>
            <a:r>
              <a:rPr lang="en-US" sz="3600" b="1" dirty="0" err="1">
                <a:ea typeface="+mj-lt"/>
                <a:cs typeface="+mj-lt"/>
              </a:rPr>
              <a:t>digidol</a:t>
            </a:r>
            <a:r>
              <a:rPr lang="en-US" sz="3600" b="1" dirty="0">
                <a:ea typeface="+mj-lt"/>
                <a:cs typeface="+mj-lt"/>
              </a:rPr>
              <a:t> </a:t>
            </a:r>
            <a:r>
              <a:rPr lang="en-US" sz="3600" b="1" dirty="0" err="1">
                <a:ea typeface="+mj-lt"/>
                <a:cs typeface="+mj-lt"/>
              </a:rPr>
              <a:t>mewn</a:t>
            </a:r>
            <a:r>
              <a:rPr lang="en-US" sz="3600" b="1" dirty="0">
                <a:ea typeface="+mj-lt"/>
                <a:cs typeface="+mj-lt"/>
              </a:rPr>
              <a:t> </a:t>
            </a:r>
            <a:r>
              <a:rPr lang="en-US" sz="3600" b="1" dirty="0" err="1">
                <a:ea typeface="+mj-lt"/>
                <a:cs typeface="+mj-lt"/>
              </a:rPr>
              <a:t>ysgolion</a:t>
            </a:r>
            <a:br>
              <a:rPr lang="en-US" sz="3600" b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</a:br>
            <a:r>
              <a:rPr lang="en-US" sz="3600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Key strategies for digital inclusion in schools</a:t>
            </a:r>
            <a:endParaRPr lang="en-US" i="1" dirty="0">
              <a:solidFill>
                <a:schemeClr val="accent1">
                  <a:lumMod val="76000"/>
                </a:schemeClr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40BE0-ADDB-55AD-A55A-0CA3BE530C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 err="1">
                <a:ea typeface="+mn-lt"/>
                <a:cs typeface="+mn-lt"/>
              </a:rPr>
              <a:t>Gwella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mynediad</a:t>
            </a:r>
            <a:r>
              <a:rPr lang="en-US" dirty="0">
                <a:ea typeface="+mn-lt"/>
                <a:cs typeface="+mn-lt"/>
              </a:rPr>
              <a:t> at </a:t>
            </a:r>
            <a:r>
              <a:rPr lang="en-US" dirty="0" err="1">
                <a:ea typeface="+mn-lt"/>
                <a:cs typeface="+mn-lt"/>
              </a:rPr>
              <a:t>ddyfeisiau</a:t>
            </a:r>
            <a:r>
              <a:rPr lang="en-US" dirty="0">
                <a:ea typeface="+mn-lt"/>
                <a:cs typeface="+mn-lt"/>
              </a:rPr>
              <a:t> a </a:t>
            </a:r>
            <a:r>
              <a:rPr lang="en-US" dirty="0" err="1">
                <a:ea typeface="+mn-lt"/>
                <a:cs typeface="+mn-lt"/>
              </a:rPr>
              <a:t>chysylltedd</a:t>
            </a:r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ea typeface="+mn-lt"/>
                <a:cs typeface="+mn-lt"/>
              </a:rPr>
              <a:t>Gwella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sgiliau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digidol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ddysgwyr</a:t>
            </a:r>
            <a:r>
              <a:rPr lang="en-US" dirty="0">
                <a:ea typeface="+mn-lt"/>
                <a:cs typeface="+mn-lt"/>
              </a:rPr>
              <a:t> ac </a:t>
            </a:r>
            <a:r>
              <a:rPr lang="en-US" dirty="0" err="1">
                <a:ea typeface="+mn-lt"/>
                <a:cs typeface="+mn-lt"/>
              </a:rPr>
              <a:t>aelodau</a:t>
            </a:r>
            <a:r>
              <a:rPr lang="en-US" dirty="0">
                <a:ea typeface="+mn-lt"/>
                <a:cs typeface="+mn-lt"/>
              </a:rPr>
              <a:t> staff</a:t>
            </a:r>
          </a:p>
          <a:p>
            <a:r>
              <a:rPr lang="en-US" dirty="0" err="1">
                <a:ea typeface="+mn-lt"/>
                <a:cs typeface="+mn-lt"/>
              </a:rPr>
              <a:t>Dylunio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amgylcheddau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dysgu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cynhwysol</a:t>
            </a:r>
            <a:r>
              <a:rPr lang="en-US" dirty="0">
                <a:ea typeface="+mn-lt"/>
                <a:cs typeface="+mn-lt"/>
              </a:rPr>
              <a:t> (DCD)</a:t>
            </a:r>
          </a:p>
          <a:p>
            <a:r>
              <a:rPr lang="en-US" dirty="0" err="1">
                <a:ea typeface="+mn-lt"/>
                <a:cs typeface="+mn-lt"/>
              </a:rPr>
              <a:t>Cydweithio</a:t>
            </a:r>
            <a:r>
              <a:rPr lang="en-US" dirty="0">
                <a:ea typeface="+mn-lt"/>
                <a:cs typeface="+mn-lt"/>
              </a:rPr>
              <a:t> â </a:t>
            </a:r>
            <a:r>
              <a:rPr lang="en-US" dirty="0" err="1">
                <a:ea typeface="+mn-lt"/>
                <a:cs typeface="+mn-lt"/>
              </a:rPr>
              <a:t>mentrau’r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Llywodraeth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a’r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cymuned</a:t>
            </a:r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ea typeface="+mn-lt"/>
                <a:cs typeface="+mn-lt"/>
              </a:rPr>
              <a:t>Defnyddio</a:t>
            </a:r>
            <a:r>
              <a:rPr lang="en-US" dirty="0">
                <a:ea typeface="+mn-lt"/>
                <a:cs typeface="+mn-lt"/>
              </a:rPr>
              <a:t> data 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 </a:t>
            </a:r>
            <a:r>
              <a:rPr lang="en-US" dirty="0" err="1">
                <a:ea typeface="+mn-lt"/>
                <a:cs typeface="+mn-lt"/>
              </a:rPr>
              <a:t>dargedu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cymorth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6DEC7-DE86-88AC-A43D-6DF816F3BD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</a:rPr>
              <a:t>Improving access to devices and connectivity</a:t>
            </a:r>
            <a:endParaRPr lang="en-US" i="1" dirty="0">
              <a:solidFill>
                <a:schemeClr val="accent1">
                  <a:lumMod val="76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Enhance digital skills for learners and staff</a:t>
            </a:r>
            <a:endParaRPr lang="en-US" b="1" i="1" dirty="0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Design inclusive learning environments (UDL)</a:t>
            </a: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Collaborate with government and community initiatives</a:t>
            </a:r>
          </a:p>
          <a:p>
            <a:r>
              <a:rPr lang="en-US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Use data to target support</a:t>
            </a:r>
          </a:p>
          <a:p>
            <a:endParaRPr lang="en-US" dirty="0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  <a:ea typeface="+mn-lt"/>
              <a:cs typeface="+mn-lt"/>
            </a:endParaRPr>
          </a:p>
          <a:p>
            <a:endParaRPr lang="en-US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10176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43941-35ED-6F97-B01F-64DEF023F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ea typeface="+mj-lt"/>
                <a:cs typeface="+mj-lt"/>
              </a:rPr>
              <a:t>Cysylltiadau</a:t>
            </a:r>
            <a:r>
              <a:rPr lang="en-US" b="1" dirty="0">
                <a:ea typeface="+mj-lt"/>
                <a:cs typeface="+mj-lt"/>
              </a:rPr>
              <a:t> a </a:t>
            </a:r>
            <a:r>
              <a:rPr lang="en-US" b="1" dirty="0" err="1">
                <a:ea typeface="+mj-lt"/>
                <a:cs typeface="+mj-lt"/>
              </a:rPr>
              <a:t>pholisi</a:t>
            </a:r>
            <a:br>
              <a:rPr lang="en-US" dirty="0">
                <a:ea typeface="+mj-lt"/>
                <a:cs typeface="+mj-lt"/>
              </a:rPr>
            </a:br>
            <a:r>
              <a:rPr lang="en-US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Links to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DFE66-A569-8FD1-9464-DDB52662B4C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>
                <a:ea typeface="Calibri"/>
                <a:cs typeface="Calibri"/>
              </a:rPr>
              <a:t>Saith Nod </a:t>
            </a:r>
            <a:r>
              <a:rPr lang="en-US" sz="2000" b="1" err="1">
                <a:ea typeface="Calibri"/>
                <a:cs typeface="Calibri"/>
              </a:rPr>
              <a:t>Craidd</a:t>
            </a:r>
            <a:r>
              <a:rPr lang="en-US" sz="2000" b="1">
                <a:ea typeface="Calibri"/>
                <a:cs typeface="Calibri"/>
              </a:rPr>
              <a:t> (2002)</a:t>
            </a:r>
            <a:endParaRPr lang="en-US" sz="2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b="1" err="1">
                <a:ea typeface="+mn-lt"/>
                <a:cs typeface="+mn-lt"/>
              </a:rPr>
              <a:t>Addysg</a:t>
            </a:r>
            <a:r>
              <a:rPr lang="en-US" sz="2000" b="1">
                <a:ea typeface="+mn-lt"/>
                <a:cs typeface="+mn-lt"/>
              </a:rPr>
              <a:t> a </a:t>
            </a:r>
            <a:r>
              <a:rPr lang="en-US" sz="2000" b="1" err="1">
                <a:ea typeface="+mn-lt"/>
                <a:cs typeface="+mn-lt"/>
              </a:rPr>
              <a:t>hyfforddiant</a:t>
            </a:r>
            <a:r>
              <a:rPr lang="en-US" sz="2000">
                <a:ea typeface="+mn-lt"/>
                <a:cs typeface="+mn-lt"/>
              </a:rPr>
              <a:t> – </a:t>
            </a:r>
            <a:r>
              <a:rPr lang="en-US" sz="2000" err="1">
                <a:ea typeface="+mn-lt"/>
                <a:cs typeface="+mn-lt"/>
              </a:rPr>
              <a:t>Cyfleoedd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ddysgu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cyflawni</a:t>
            </a:r>
            <a:r>
              <a:rPr lang="en-US" sz="2000">
                <a:ea typeface="+mn-lt"/>
                <a:cs typeface="+mn-lt"/>
              </a:rPr>
              <a:t>, a </a:t>
            </a:r>
            <a:r>
              <a:rPr lang="en-US" sz="2000" err="1">
                <a:ea typeface="+mn-lt"/>
                <a:cs typeface="+mn-lt"/>
              </a:rPr>
              <a:t>datblygu</a:t>
            </a:r>
            <a:r>
              <a:rPr lang="en-US" sz="2000">
                <a:ea typeface="+mn-lt"/>
                <a:cs typeface="+mn-lt"/>
              </a:rPr>
              <a:t> sgiliau ar gyfer bywyd.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b="1"/>
              <a:t>Lles </a:t>
            </a:r>
            <a:r>
              <a:rPr lang="en-US" sz="2000" b="1" err="1"/>
              <a:t>Cenedlaethau’r</a:t>
            </a:r>
            <a:r>
              <a:rPr lang="en-US" sz="2000" b="1"/>
              <a:t> </a:t>
            </a:r>
            <a:r>
              <a:rPr lang="en-US" sz="2000" b="1" err="1"/>
              <a:t>Dyfodol</a:t>
            </a:r>
            <a:r>
              <a:rPr lang="en-US" sz="2000" b="1"/>
              <a:t> (2015)</a:t>
            </a:r>
            <a:endParaRPr lang="en-US" sz="20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000" b="1">
                <a:ea typeface="+mn-lt"/>
                <a:cs typeface="+mn-lt"/>
              </a:rPr>
              <a:t>Cymru </a:t>
            </a:r>
            <a:r>
              <a:rPr lang="en-US" sz="2000" b="1" err="1">
                <a:ea typeface="+mn-lt"/>
                <a:cs typeface="+mn-lt"/>
              </a:rPr>
              <a:t>fwy</a:t>
            </a:r>
            <a:r>
              <a:rPr lang="en-US" sz="2000" b="1">
                <a:ea typeface="+mn-lt"/>
                <a:cs typeface="+mn-lt"/>
              </a:rPr>
              <a:t> </a:t>
            </a:r>
            <a:r>
              <a:rPr lang="en-US" sz="2000" b="1" err="1">
                <a:ea typeface="+mn-lt"/>
                <a:cs typeface="+mn-lt"/>
              </a:rPr>
              <a:t>cyfartal</a:t>
            </a:r>
            <a:r>
              <a:rPr lang="en-US" sz="2000" b="1">
                <a:ea typeface="+mn-lt"/>
                <a:cs typeface="+mn-lt"/>
              </a:rPr>
              <a:t>, </a:t>
            </a:r>
            <a:r>
              <a:rPr lang="en-US" sz="2000" b="1" err="1">
                <a:ea typeface="+mn-lt"/>
                <a:cs typeface="+mn-lt"/>
              </a:rPr>
              <a:t>ffyniannus</a:t>
            </a:r>
            <a:r>
              <a:rPr lang="en-US" sz="2000" b="1">
                <a:ea typeface="+mn-lt"/>
                <a:cs typeface="+mn-lt"/>
              </a:rPr>
              <a:t> a </a:t>
            </a:r>
            <a:r>
              <a:rPr lang="en-US" sz="2000" b="1" err="1">
                <a:ea typeface="+mn-lt"/>
                <a:cs typeface="+mn-lt"/>
              </a:rPr>
              <a:t>chydlynus</a:t>
            </a:r>
            <a:r>
              <a:rPr lang="en-US" sz="2000">
                <a:ea typeface="+mn-lt"/>
                <a:cs typeface="+mn-lt"/>
              </a:rPr>
              <a:t> – Yn </a:t>
            </a:r>
            <a:r>
              <a:rPr lang="en-US" sz="2000" err="1">
                <a:ea typeface="+mn-lt"/>
                <a:cs typeface="+mn-lt"/>
              </a:rPr>
              <a:t>cefnogi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cynhwysiant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digidol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drwy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hyrwyddo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mynediad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cyfartal</a:t>
            </a:r>
            <a:r>
              <a:rPr lang="en-US" sz="2000">
                <a:ea typeface="+mn-lt"/>
                <a:cs typeface="+mn-lt"/>
              </a:rPr>
              <a:t> at </a:t>
            </a:r>
            <a:r>
              <a:rPr lang="en-US" sz="2000" err="1">
                <a:ea typeface="+mn-lt"/>
                <a:cs typeface="+mn-lt"/>
              </a:rPr>
              <a:t>dechnoleg</a:t>
            </a:r>
            <a:r>
              <a:rPr lang="en-US" sz="2000">
                <a:ea typeface="+mn-lt"/>
                <a:cs typeface="+mn-lt"/>
              </a:rPr>
              <a:t>. Yn </a:t>
            </a:r>
            <a:r>
              <a:rPr lang="en-US" sz="2000" err="1">
                <a:ea typeface="+mn-lt"/>
                <a:cs typeface="+mn-lt"/>
              </a:rPr>
              <a:t>annog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cyrff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cyhoeddus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fabwysiadu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dulliau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hirdymor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chydweithredol</a:t>
            </a:r>
            <a:r>
              <a:rPr lang="en-US" sz="2000">
                <a:ea typeface="+mn-lt"/>
                <a:cs typeface="+mn-lt"/>
              </a:rPr>
              <a:t>—</a:t>
            </a:r>
            <a:r>
              <a:rPr lang="en-US" sz="2000" err="1">
                <a:ea typeface="+mn-lt"/>
                <a:cs typeface="+mn-lt"/>
              </a:rPr>
              <a:t>gan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wneud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cynhwysiant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digidol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allwedd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les </a:t>
            </a:r>
            <a:r>
              <a:rPr lang="en-US" sz="2000" err="1">
                <a:ea typeface="+mn-lt"/>
                <a:cs typeface="+mn-lt"/>
              </a:rPr>
              <a:t>cymdeithasol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economaidd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diwylliannol</a:t>
            </a:r>
            <a:r>
              <a:rPr lang="en-US" sz="2000">
                <a:ea typeface="+mn-lt"/>
                <a:cs typeface="+mn-lt"/>
              </a:rPr>
              <a:t>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1F082C-3344-01D8-0DA1-25FF0EF526E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Seven Core Aims (2002)</a:t>
            </a:r>
          </a:p>
          <a:p>
            <a:pPr marL="0" indent="0">
              <a:buNone/>
            </a:pPr>
            <a:r>
              <a:rPr lang="en-US" sz="2000" b="1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Education and training</a:t>
            </a:r>
            <a:r>
              <a:rPr lang="en-US" sz="20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– Opportunities to learn, achieve, and develop skills for life.</a:t>
            </a:r>
            <a:endParaRPr lang="en-US" sz="20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000" b="1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Wellbeing of Future Generations (2015)</a:t>
            </a:r>
          </a:p>
          <a:p>
            <a:pPr marL="0" indent="0">
              <a:buNone/>
            </a:pPr>
            <a:r>
              <a:rPr lang="en-US" sz="2000" b="1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A more equal, prosperous and cohesive Wales - </a:t>
            </a:r>
            <a:r>
              <a:rPr lang="en-US" sz="20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Supports digital inclusion by promoting equal access to technology. Encourages public bodies to take long-term, collaborative approaches—making digital inclusion a key enabler of social, economic and cultural well-being.</a:t>
            </a:r>
            <a:endParaRPr lang="en-US" sz="20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28782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14410-58BF-CB3C-52BA-7A4DC7C829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4BF74-A1A2-77E6-E380-9F104D5A1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ea typeface="+mj-lt"/>
                <a:cs typeface="+mj-lt"/>
              </a:rPr>
              <a:t>Cysylltiadau</a:t>
            </a:r>
            <a:r>
              <a:rPr lang="en-US" b="1" dirty="0">
                <a:ea typeface="+mj-lt"/>
                <a:cs typeface="+mj-lt"/>
              </a:rPr>
              <a:t> a </a:t>
            </a:r>
            <a:r>
              <a:rPr lang="en-US" b="1" dirty="0" err="1">
                <a:ea typeface="+mj-lt"/>
                <a:cs typeface="+mj-lt"/>
              </a:rPr>
              <a:t>pholisi</a:t>
            </a:r>
            <a:br>
              <a:rPr lang="en-US" dirty="0">
                <a:ea typeface="+mj-lt"/>
                <a:cs typeface="+mj-lt"/>
              </a:rPr>
            </a:br>
            <a:r>
              <a:rPr lang="en-US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Links to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5FBA1-64FF-F49A-481F-BA5CA08BCE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>
                <a:ea typeface="+mn-lt"/>
                <a:cs typeface="+mn-lt"/>
              </a:rPr>
              <a:t>Mae </a:t>
            </a:r>
            <a:r>
              <a:rPr lang="en-US" sz="2400" b="1" err="1">
                <a:ea typeface="+mn-lt"/>
                <a:cs typeface="+mn-lt"/>
              </a:rPr>
              <a:t>Strategaeth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Ddigidol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Llywodraeth</a:t>
            </a:r>
            <a:r>
              <a:rPr lang="en-US" sz="2400">
                <a:ea typeface="+mn-lt"/>
                <a:cs typeface="+mn-lt"/>
              </a:rPr>
              <a:t> Cymru </a:t>
            </a:r>
            <a:r>
              <a:rPr lang="en-US" sz="2400" err="1">
                <a:ea typeface="+mn-lt"/>
                <a:cs typeface="+mn-lt"/>
              </a:rPr>
              <a:t>ar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gyfer</a:t>
            </a:r>
            <a:r>
              <a:rPr lang="en-US" sz="2400">
                <a:ea typeface="+mn-lt"/>
                <a:cs typeface="+mn-lt"/>
              </a:rPr>
              <a:t> Cymru (2022) </a:t>
            </a:r>
            <a:r>
              <a:rPr lang="en-US" sz="2400" err="1">
                <a:ea typeface="+mn-lt"/>
                <a:cs typeface="+mn-lt"/>
              </a:rPr>
              <a:t>Ddeddf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drwy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Cenhadaeth</a:t>
            </a:r>
            <a:r>
              <a:rPr lang="en-US" sz="2400" b="1">
                <a:ea typeface="+mn-lt"/>
                <a:cs typeface="+mn-lt"/>
              </a:rPr>
              <a:t> 2: </a:t>
            </a:r>
            <a:r>
              <a:rPr lang="en-US" sz="2400" b="1" err="1">
                <a:ea typeface="+mn-lt"/>
                <a:cs typeface="+mn-lt"/>
              </a:rPr>
              <a:t>Cynhwysiant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Digidol</a:t>
            </a:r>
            <a:r>
              <a:rPr lang="en-US" sz="2400" b="1">
                <a:ea typeface="+mn-lt"/>
                <a:cs typeface="+mn-lt"/>
              </a:rPr>
              <a:t>, </a:t>
            </a:r>
            <a:r>
              <a:rPr lang="en-US" sz="2400" b="1" err="1">
                <a:ea typeface="+mn-lt"/>
                <a:cs typeface="+mn-lt"/>
              </a:rPr>
              <a:t>sy’n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anelu</a:t>
            </a:r>
            <a:r>
              <a:rPr lang="en-US" sz="2400" b="1">
                <a:ea typeface="+mn-lt"/>
                <a:cs typeface="+mn-lt"/>
              </a:rPr>
              <a:t> at: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err="1">
                <a:ea typeface="+mn-lt"/>
                <a:cs typeface="+mn-lt"/>
              </a:rPr>
              <a:t>Sicrhau</a:t>
            </a:r>
            <a:r>
              <a:rPr lang="en-US" sz="2400">
                <a:ea typeface="+mn-lt"/>
                <a:cs typeface="+mn-lt"/>
              </a:rPr>
              <a:t> bod </a:t>
            </a:r>
            <a:r>
              <a:rPr lang="en-US" sz="2400" err="1">
                <a:ea typeface="+mn-lt"/>
                <a:cs typeface="+mn-lt"/>
              </a:rPr>
              <a:t>pawb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gallu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ymgysylltu’n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hyderus</a:t>
            </a:r>
            <a:r>
              <a:rPr lang="en-US" sz="2400">
                <a:ea typeface="+mn-lt"/>
                <a:cs typeface="+mn-lt"/>
              </a:rPr>
              <a:t> ac </a:t>
            </a:r>
            <a:r>
              <a:rPr lang="en-US" sz="2400" err="1">
                <a:ea typeface="+mn-lt"/>
                <a:cs typeface="+mn-lt"/>
              </a:rPr>
              <a:t>yn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ddiogel</a:t>
            </a:r>
            <a:r>
              <a:rPr lang="en-US" sz="2400">
                <a:ea typeface="+mn-lt"/>
                <a:cs typeface="+mn-lt"/>
              </a:rPr>
              <a:t> â </a:t>
            </a:r>
            <a:r>
              <a:rPr lang="en-US" sz="2400" err="1">
                <a:ea typeface="+mn-lt"/>
                <a:cs typeface="+mn-lt"/>
              </a:rPr>
              <a:t>thechnoleg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ddigidol</a:t>
            </a:r>
            <a:r>
              <a:rPr lang="en-US" sz="240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err="1">
                <a:ea typeface="+mn-lt"/>
                <a:cs typeface="+mn-lt"/>
              </a:rPr>
              <a:t>Hyrwyddo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safon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byw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ddigidol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isafswm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gyfer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pob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dinesydd</a:t>
            </a:r>
            <a:r>
              <a:rPr lang="en-US" sz="240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err="1">
                <a:ea typeface="+mn-lt"/>
                <a:cs typeface="+mn-lt"/>
              </a:rPr>
              <a:t>Cefnogi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mentrau</a:t>
            </a:r>
            <a:r>
              <a:rPr lang="en-US" sz="2400">
                <a:ea typeface="+mn-lt"/>
                <a:cs typeface="+mn-lt"/>
              </a:rPr>
              <a:t> a </a:t>
            </a:r>
            <a:r>
              <a:rPr lang="en-US" sz="2400" err="1">
                <a:ea typeface="+mn-lt"/>
                <a:cs typeface="+mn-lt"/>
              </a:rPr>
              <a:t>phartneriaethau</a:t>
            </a:r>
            <a:r>
              <a:rPr lang="en-US" sz="2400">
                <a:ea typeface="+mn-lt"/>
                <a:cs typeface="+mn-lt"/>
              </a:rPr>
              <a:t> dan </a:t>
            </a:r>
            <a:r>
              <a:rPr lang="en-US" sz="2400" err="1">
                <a:ea typeface="+mn-lt"/>
                <a:cs typeface="+mn-lt"/>
              </a:rPr>
              <a:t>arweiniad</a:t>
            </a:r>
            <a:r>
              <a:rPr lang="en-US" sz="2400">
                <a:ea typeface="+mn-lt"/>
                <a:cs typeface="+mn-lt"/>
              </a:rPr>
              <a:t> y </a:t>
            </a:r>
            <a:r>
              <a:rPr lang="en-US" sz="2400" err="1">
                <a:ea typeface="+mn-lt"/>
                <a:cs typeface="+mn-lt"/>
              </a:rPr>
              <a:t>gymuned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i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gau’r</a:t>
            </a:r>
            <a:r>
              <a:rPr lang="en-US" sz="2400">
                <a:ea typeface="+mn-lt"/>
                <a:cs typeface="+mn-lt"/>
              </a:rPr>
              <a:t> </a:t>
            </a:r>
            <a:r>
              <a:rPr lang="en-US" sz="2400" err="1">
                <a:solidFill>
                  <a:schemeClr val="bg1"/>
                </a:solidFill>
                <a:ea typeface="+mn-lt"/>
                <a:cs typeface="+mn-lt"/>
              </a:rPr>
              <a:t>bwlch</a:t>
            </a:r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400" err="1">
                <a:solidFill>
                  <a:schemeClr val="bg1"/>
                </a:solidFill>
                <a:ea typeface="+mn-lt"/>
                <a:cs typeface="+mn-lt"/>
              </a:rPr>
              <a:t>digidol</a:t>
            </a:r>
            <a:r>
              <a:rPr lang="en-US" sz="240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E66F0D-EFCD-6300-D89F-0533EB2F32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Welsh Government’s </a:t>
            </a:r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Digital Strategy for Wales (2022)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Mission 2: Digital Inclusion 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aims to: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Ensure everyone can </a:t>
            </a:r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engage confidently and safely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with digital technology.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Promote a </a:t>
            </a:r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minimum digital living standard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for all citizens.</a:t>
            </a:r>
            <a:endParaRPr lang="en-US" sz="2400" i="1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Support </a:t>
            </a:r>
            <a:r>
              <a:rPr lang="en-US" sz="2400" b="1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community-led initiatives</a:t>
            </a:r>
            <a:r>
              <a:rPr lang="en-US" sz="2400" i="1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and partnerships to close the digital divide</a:t>
            </a:r>
            <a:endParaRPr lang="en-US" sz="2400" i="1" dirty="0">
              <a:solidFill>
                <a:schemeClr val="accent1">
                  <a:lumMod val="76000"/>
                </a:schemeClr>
              </a:solidFill>
            </a:endParaRPr>
          </a:p>
          <a:p>
            <a:endParaRPr lang="en-US" sz="2000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79279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13B3D-A050-38F8-8A7B-E84502F28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F87BC-6180-3927-224A-1007FF1F2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ea typeface="+mj-lt"/>
                <a:cs typeface="+mj-lt"/>
              </a:rPr>
              <a:t>Cysylltiadau</a:t>
            </a:r>
            <a:r>
              <a:rPr lang="en-US" b="1" dirty="0">
                <a:ea typeface="+mj-lt"/>
                <a:cs typeface="+mj-lt"/>
              </a:rPr>
              <a:t> â </a:t>
            </a:r>
            <a:r>
              <a:rPr lang="en-US" b="1" dirty="0" err="1">
                <a:ea typeface="+mj-lt"/>
                <a:cs typeface="+mj-lt"/>
              </a:rPr>
              <a:t>damcaniaeth</a:t>
            </a:r>
            <a:r>
              <a:rPr lang="en-US" b="1" dirty="0">
                <a:ea typeface="+mj-lt"/>
                <a:cs typeface="+mj-lt"/>
              </a:rPr>
              <a:t> </a:t>
            </a:r>
            <a:br>
              <a:rPr lang="en-US" dirty="0">
                <a:ea typeface="+mj-lt"/>
                <a:cs typeface="+mj-lt"/>
              </a:rPr>
            </a:br>
            <a:r>
              <a:rPr lang="en-US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Draw links to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80AFE-9FB2-7729-3581-EAD40BB628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/>
            <a:r>
              <a:rPr lang="en-US" sz="3600" dirty="0">
                <a:ea typeface="+mn-lt"/>
                <a:cs typeface="+mn-lt"/>
              </a:rPr>
              <a:t>Vygotsky</a:t>
            </a:r>
          </a:p>
          <a:p>
            <a:pPr marL="342900" indent="-342900"/>
            <a:r>
              <a:rPr lang="en-US" sz="3600" dirty="0">
                <a:ea typeface="+mn-lt"/>
                <a:cs typeface="+mn-lt"/>
              </a:rPr>
              <a:t>Maslow</a:t>
            </a:r>
          </a:p>
          <a:p>
            <a:pPr marL="342900" indent="-342900"/>
            <a:r>
              <a:rPr lang="en-US" sz="3600" dirty="0">
                <a:ea typeface="+mn-lt"/>
                <a:cs typeface="+mn-lt"/>
              </a:rPr>
              <a:t>Bronfenbrenner</a:t>
            </a:r>
          </a:p>
          <a:p>
            <a:pPr marL="342900" indent="-342900"/>
            <a:r>
              <a:rPr lang="en-US" sz="3600" dirty="0" err="1">
                <a:ea typeface="+mn-lt"/>
                <a:cs typeface="+mn-lt"/>
              </a:rPr>
              <a:t>Bourdieu</a:t>
            </a:r>
            <a:r>
              <a:rPr lang="en-US" dirty="0" err="1">
                <a:ea typeface="+mn-lt"/>
                <a:cs typeface="+mn-lt"/>
              </a:rPr>
              <a:t>l</a:t>
            </a:r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CD5FE-CCDA-62D7-5C7C-CE72B3291B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/>
            <a:r>
              <a:rPr lang="en-US" sz="36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Vygotsky</a:t>
            </a:r>
          </a:p>
          <a:p>
            <a:pPr marL="342900" indent="-342900"/>
            <a:r>
              <a:rPr lang="en-US" sz="36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Maslow</a:t>
            </a:r>
          </a:p>
          <a:p>
            <a:pPr marL="342900" indent="-342900"/>
            <a:r>
              <a:rPr lang="en-US" sz="36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Bronfenbrenner</a:t>
            </a:r>
          </a:p>
          <a:p>
            <a:pPr marL="342900" indent="-342900"/>
            <a:r>
              <a:rPr lang="en-US" sz="3600" i="1" dirty="0">
                <a:solidFill>
                  <a:schemeClr val="accent1">
                    <a:lumMod val="76000"/>
                  </a:schemeClr>
                </a:solidFill>
                <a:ea typeface="Calibri"/>
                <a:cs typeface="Calibri"/>
              </a:rPr>
              <a:t>Bourdieu</a:t>
            </a:r>
          </a:p>
          <a:p>
            <a:pPr marL="0" indent="0">
              <a:buNone/>
            </a:pPr>
            <a:endParaRPr lang="en-US" sz="2400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  <a:p>
            <a:endParaRPr lang="en-US" sz="2000" dirty="0">
              <a:solidFill>
                <a:schemeClr val="accent1">
                  <a:lumMod val="76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8653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AC7BE-8E69-4A05-AA9B-9C056E684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cy-GB" sz="3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Asesu ECIE6007C                                    </a:t>
            </a:r>
            <a:r>
              <a:rPr lang="en-GB" sz="32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Assessment of ECIE6007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C0E0F-A96B-4900-9181-83E6BFD501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 leiaf 4 cofnod</a:t>
            </a:r>
          </a:p>
          <a:p>
            <a:pPr lvl="0">
              <a:defRPr/>
            </a:pPr>
            <a:r>
              <a:rPr kumimoji="0" lang="pt-BR" sz="3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Cyfanswm</a:t>
            </a: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 4000 o </a:t>
            </a:r>
            <a:r>
              <a:rPr kumimoji="0" lang="pt-BR" sz="3600" b="0" i="0" u="none" strike="noStrike" kern="1200" cap="none" spc="0" normalizeH="0" baseline="0" dirty="0" err="1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eiriau</a:t>
            </a: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tua 1,000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gair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fesul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blog,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gynnwys</a:t>
            </a:r>
            <a:r>
              <a:rPr lang="pt-BR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pt-BR" sz="36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delweddau</a:t>
            </a:r>
            <a:r>
              <a:rPr kumimoji="0" lang="pt-BR" sz="3600" b="0" i="0" u="none" strike="noStrike" kern="1200" cap="none" spc="0" normalizeH="0" baseline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3600" b="0" i="0" u="none" strike="noStrike" kern="1200" cap="none" spc="0" normalizeH="0" baseline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C579DF-36C8-C135-4515-4301396C81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</a:t>
            </a:r>
          </a:p>
          <a:p>
            <a:r>
              <a:rPr lang="en-GB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Minimum of 4 entries </a:t>
            </a:r>
          </a:p>
          <a:p>
            <a:r>
              <a:rPr lang="en-GB" sz="3600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4000 words in total (approx.1000 words per blog including images)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0355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6C6A5-B70D-44B9-963A-36540EAC3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#2 (1000 o eiriau)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i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Blog #2 (1000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3EF3A-A13C-4114-8941-0E0B04F370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b="1" i="1" dirty="0" err="1"/>
              <a:t>Dysgu</a:t>
            </a:r>
            <a:r>
              <a:rPr lang="en-GB" b="1" i="1" dirty="0"/>
              <a:t> </a:t>
            </a:r>
            <a:r>
              <a:rPr lang="en-GB" b="1" i="1" dirty="0" err="1"/>
              <a:t>Digidol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Bawb</a:t>
            </a:r>
            <a:r>
              <a:rPr lang="en-GB" b="1" i="1" dirty="0"/>
              <a:t>? </a:t>
            </a:r>
            <a:r>
              <a:rPr lang="en-GB" b="1" i="1" dirty="0" err="1"/>
              <a:t>Archwilio'r</a:t>
            </a:r>
            <a:r>
              <a:rPr lang="en-GB" b="1" i="1" dirty="0"/>
              <a:t> </a:t>
            </a:r>
            <a:r>
              <a:rPr lang="en-GB" b="1" i="1" dirty="0" err="1"/>
              <a:t>Manteision</a:t>
            </a:r>
            <a:r>
              <a:rPr lang="en-GB" b="1" i="1" dirty="0"/>
              <a:t> a </a:t>
            </a:r>
            <a:r>
              <a:rPr lang="en-GB" b="1" i="1" dirty="0" err="1"/>
              <a:t>Chwalu'r</a:t>
            </a:r>
            <a:r>
              <a:rPr lang="en-GB" b="1" i="1" dirty="0"/>
              <a:t> </a:t>
            </a:r>
            <a:r>
              <a:rPr lang="en-GB" b="1" i="1" dirty="0" err="1"/>
              <a:t>Rhwystrau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Gynhwysiant</a:t>
            </a:r>
            <a:r>
              <a:rPr lang="en-GB" b="1" i="1" dirty="0"/>
              <a:t> 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i="1" dirty="0" err="1"/>
              <a:t>Edrychwch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y </a:t>
            </a:r>
            <a:r>
              <a:rPr lang="en-GB" i="1" dirty="0" err="1"/>
              <a:t>canllawiau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gyfer</a:t>
            </a:r>
            <a:r>
              <a:rPr lang="en-GB" i="1" dirty="0"/>
              <a:t> y blog </a:t>
            </a:r>
            <a:r>
              <a:rPr lang="en-GB" i="1" dirty="0" err="1"/>
              <a:t>hwn</a:t>
            </a:r>
            <a:r>
              <a:rPr lang="en-GB" i="1" dirty="0"/>
              <a:t> (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gael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Moodle a Teams)</a:t>
            </a:r>
            <a:endParaRPr lang="en-GB" dirty="0"/>
          </a:p>
          <a:p>
            <a:pPr marL="0" lvl="0" indent="0">
              <a:buNone/>
              <a:defRPr/>
            </a:pPr>
            <a:endParaRPr lang="en-GB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FF1109-B24F-8A6E-3A5D-B192F41088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Digital Learning for Everyone? Exploring the Benefits and Breaking Down the Barriers to Inclusion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Look at the guidance for this blog (available on Moodle and Teams)</a:t>
            </a:r>
          </a:p>
        </p:txBody>
      </p:sp>
    </p:spTree>
    <p:extLst>
      <p:ext uri="{BB962C8B-B14F-4D97-AF65-F5344CB8AC3E}">
        <p14:creationId xmlns:p14="http://schemas.microsoft.com/office/powerpoint/2010/main" val="12591609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F0D71-61D2-43DD-61B3-8BE10914B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ea typeface="Calibri Light"/>
                <a:cs typeface="Calibri Light"/>
              </a:rPr>
              <a:t>Cyfeiriadau</a:t>
            </a:r>
            <a:r>
              <a:rPr lang="en-US" b="1" dirty="0">
                <a:ea typeface="Calibri Light"/>
                <a:cs typeface="Calibri Light"/>
              </a:rPr>
              <a:t> /</a:t>
            </a:r>
            <a:r>
              <a:rPr lang="en-US" b="1" i="1" dirty="0">
                <a:solidFill>
                  <a:schemeClr val="accent1">
                    <a:lumMod val="76000"/>
                  </a:schemeClr>
                </a:solidFill>
                <a:ea typeface="Calibri Light"/>
                <a:cs typeface="Calibri Light"/>
              </a:rPr>
              <a:t>References</a:t>
            </a:r>
            <a:endParaRPr lang="en-US" b="1" i="1" dirty="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C31E3-76DA-24FD-1C54-6E3F1B3C7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600" dirty="0">
                <a:ea typeface="+mn-lt"/>
                <a:cs typeface="+mn-lt"/>
              </a:rPr>
              <a:t>GOV.UK (2025) </a:t>
            </a:r>
            <a:r>
              <a:rPr lang="en-US" sz="1600" i="1" dirty="0">
                <a:ea typeface="+mn-lt"/>
                <a:cs typeface="+mn-lt"/>
              </a:rPr>
              <a:t>Digital Inclusion Action Plan: First Steps. </a:t>
            </a:r>
            <a:r>
              <a:rPr lang="en-US" sz="1600" dirty="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/Available at </a:t>
            </a:r>
            <a:r>
              <a:rPr lang="en-US" sz="1600" dirty="0">
                <a:ea typeface="+mn-lt"/>
                <a:cs typeface="+mn-lt"/>
                <a:hlinkClick r:id="rId2"/>
              </a:rPr>
              <a:t>Digital Inclusion Action Plan - First Steps</a:t>
            </a:r>
            <a:r>
              <a:rPr lang="en-US" sz="1600" dirty="0">
                <a:ea typeface="+mn-lt"/>
                <a:cs typeface="+mn-lt"/>
              </a:rPr>
              <a:t> (</a:t>
            </a:r>
            <a:r>
              <a:rPr lang="en-US" sz="1600" dirty="0" err="1">
                <a:ea typeface="+mn-lt"/>
                <a:cs typeface="+mn-lt"/>
              </a:rPr>
              <a:t>Cyrchwyd</a:t>
            </a:r>
            <a:r>
              <a:rPr lang="en-US" sz="1600" dirty="0">
                <a:ea typeface="+mn-lt"/>
                <a:cs typeface="+mn-lt"/>
              </a:rPr>
              <a:t>/Accessed 20.07.2026)</a:t>
            </a:r>
          </a:p>
          <a:p>
            <a:pPr marL="0" indent="0">
              <a:buNone/>
            </a:pPr>
            <a:r>
              <a:rPr lang="en-US" sz="1600" dirty="0" err="1">
                <a:ea typeface="+mn-lt"/>
                <a:cs typeface="+mn-lt"/>
              </a:rPr>
              <a:t>Llywodraeth</a:t>
            </a:r>
            <a:r>
              <a:rPr lang="en-US" sz="1600" dirty="0">
                <a:ea typeface="+mn-lt"/>
                <a:cs typeface="+mn-lt"/>
              </a:rPr>
              <a:t> Cymru (2022) </a:t>
            </a:r>
            <a:r>
              <a:rPr lang="en-US" sz="1600" i="1" dirty="0" err="1">
                <a:ea typeface="+mn-lt"/>
                <a:cs typeface="+mn-lt"/>
              </a:rPr>
              <a:t>Adroddiad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i="1" dirty="0" err="1">
                <a:ea typeface="+mn-lt"/>
                <a:cs typeface="+mn-lt"/>
              </a:rPr>
              <a:t>cynnydd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i="1" dirty="0" err="1">
                <a:ea typeface="+mn-lt"/>
                <a:cs typeface="+mn-lt"/>
              </a:rPr>
              <a:t>ar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i="1" dirty="0" err="1">
                <a:ea typeface="+mn-lt"/>
                <a:cs typeface="+mn-lt"/>
              </a:rPr>
              <a:t>gynhwysiant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i="1" dirty="0" err="1">
                <a:ea typeface="+mn-lt"/>
                <a:cs typeface="+mn-lt"/>
              </a:rPr>
              <a:t>digidol</a:t>
            </a:r>
            <a:r>
              <a:rPr lang="en-US" sz="1600" i="1" dirty="0">
                <a:ea typeface="+mn-lt"/>
                <a:cs typeface="+mn-lt"/>
              </a:rPr>
              <a:t>: </a:t>
            </a:r>
            <a:r>
              <a:rPr lang="en-US" sz="1600" i="1" dirty="0" err="1">
                <a:ea typeface="+mn-lt"/>
                <a:cs typeface="+mn-lt"/>
              </a:rPr>
              <a:t>tuag</a:t>
            </a:r>
            <a:r>
              <a:rPr lang="en-US" sz="1600" i="1" dirty="0">
                <a:ea typeface="+mn-lt"/>
                <a:cs typeface="+mn-lt"/>
              </a:rPr>
              <a:t> at </a:t>
            </a:r>
            <a:r>
              <a:rPr lang="en-US" sz="1600" i="1" dirty="0" err="1">
                <a:ea typeface="+mn-lt"/>
                <a:cs typeface="+mn-lt"/>
              </a:rPr>
              <a:t>Gymru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i="1" dirty="0" err="1">
                <a:ea typeface="+mn-lt"/>
                <a:cs typeface="+mn-lt"/>
              </a:rPr>
              <a:t>ddigidol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i="1" dirty="0" err="1">
                <a:ea typeface="+mn-lt"/>
                <a:cs typeface="+mn-lt"/>
              </a:rPr>
              <a:t>hyderus</a:t>
            </a:r>
            <a:r>
              <a:rPr lang="en-US" sz="1600" i="1" dirty="0">
                <a:ea typeface="+mn-lt"/>
                <a:cs typeface="+mn-lt"/>
              </a:rPr>
              <a:t>. </a:t>
            </a:r>
            <a:r>
              <a:rPr lang="en-US" sz="1600" dirty="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  <a:hlinkClick r:id="rId3"/>
              </a:rPr>
              <a:t>Adroddiad</a:t>
            </a:r>
            <a:r>
              <a:rPr lang="en-US" sz="1600" dirty="0">
                <a:ea typeface="+mn-lt"/>
                <a:cs typeface="+mn-lt"/>
                <a:hlinkClick r:id="rId3"/>
              </a:rPr>
              <a:t> </a:t>
            </a:r>
            <a:r>
              <a:rPr lang="en-US" sz="1600" dirty="0" err="1">
                <a:ea typeface="+mn-lt"/>
                <a:cs typeface="+mn-lt"/>
                <a:hlinkClick r:id="rId3"/>
              </a:rPr>
              <a:t>cynnydd</a:t>
            </a:r>
            <a:r>
              <a:rPr lang="en-US" sz="1600" dirty="0">
                <a:ea typeface="+mn-lt"/>
                <a:cs typeface="+mn-lt"/>
                <a:hlinkClick r:id="rId3"/>
              </a:rPr>
              <a:t> </a:t>
            </a:r>
            <a:r>
              <a:rPr lang="en-US" sz="1600" dirty="0" err="1">
                <a:ea typeface="+mn-lt"/>
                <a:cs typeface="+mn-lt"/>
                <a:hlinkClick r:id="rId3"/>
              </a:rPr>
              <a:t>ar</a:t>
            </a:r>
            <a:r>
              <a:rPr lang="en-US" sz="1600" dirty="0">
                <a:ea typeface="+mn-lt"/>
                <a:cs typeface="+mn-lt"/>
                <a:hlinkClick r:id="rId3"/>
              </a:rPr>
              <a:t> </a:t>
            </a:r>
            <a:r>
              <a:rPr lang="en-US" sz="1600" dirty="0" err="1">
                <a:ea typeface="+mn-lt"/>
                <a:cs typeface="+mn-lt"/>
                <a:hlinkClick r:id="rId3"/>
              </a:rPr>
              <a:t>gynhwysiant</a:t>
            </a:r>
            <a:r>
              <a:rPr lang="en-US" sz="1600" dirty="0">
                <a:ea typeface="+mn-lt"/>
                <a:cs typeface="+mn-lt"/>
                <a:hlinkClick r:id="rId3"/>
              </a:rPr>
              <a:t> </a:t>
            </a:r>
            <a:r>
              <a:rPr lang="en-US" sz="1600" dirty="0" err="1">
                <a:ea typeface="+mn-lt"/>
                <a:cs typeface="+mn-lt"/>
                <a:hlinkClick r:id="rId3"/>
              </a:rPr>
              <a:t>digidol</a:t>
            </a:r>
            <a:r>
              <a:rPr lang="en-US" sz="1600" dirty="0">
                <a:ea typeface="+mn-lt"/>
                <a:cs typeface="+mn-lt"/>
                <a:hlinkClick r:id="rId3"/>
              </a:rPr>
              <a:t>: </a:t>
            </a:r>
            <a:r>
              <a:rPr lang="en-US" sz="1600" dirty="0" err="1">
                <a:ea typeface="+mn-lt"/>
                <a:cs typeface="+mn-lt"/>
                <a:hlinkClick r:id="rId3"/>
              </a:rPr>
              <a:t>tuag</a:t>
            </a:r>
            <a:r>
              <a:rPr lang="en-US" sz="1600" dirty="0">
                <a:ea typeface="+mn-lt"/>
                <a:cs typeface="+mn-lt"/>
                <a:hlinkClick r:id="rId3"/>
              </a:rPr>
              <a:t> at </a:t>
            </a:r>
            <a:r>
              <a:rPr lang="en-US" sz="1600" dirty="0" err="1">
                <a:ea typeface="+mn-lt"/>
                <a:cs typeface="+mn-lt"/>
                <a:hlinkClick r:id="rId3"/>
              </a:rPr>
              <a:t>Gymru</a:t>
            </a:r>
            <a:r>
              <a:rPr lang="en-US" sz="1600" dirty="0">
                <a:ea typeface="+mn-lt"/>
                <a:cs typeface="+mn-lt"/>
                <a:hlinkClick r:id="rId3"/>
              </a:rPr>
              <a:t> </a:t>
            </a:r>
            <a:r>
              <a:rPr lang="en-US" sz="1600" dirty="0" err="1">
                <a:ea typeface="+mn-lt"/>
                <a:cs typeface="+mn-lt"/>
                <a:hlinkClick r:id="rId3"/>
              </a:rPr>
              <a:t>ddigidol</a:t>
            </a:r>
            <a:r>
              <a:rPr lang="en-US" sz="1600" dirty="0">
                <a:ea typeface="+mn-lt"/>
                <a:cs typeface="+mn-lt"/>
                <a:hlinkClick r:id="rId3"/>
              </a:rPr>
              <a:t> </a:t>
            </a:r>
            <a:r>
              <a:rPr lang="en-US" sz="1600" dirty="0" err="1">
                <a:ea typeface="+mn-lt"/>
                <a:cs typeface="+mn-lt"/>
                <a:hlinkClick r:id="rId3"/>
              </a:rPr>
              <a:t>hyderus</a:t>
            </a:r>
            <a:r>
              <a:rPr lang="en-US" sz="1600" dirty="0">
                <a:ea typeface="+mn-lt"/>
                <a:cs typeface="+mn-lt"/>
                <a:hlinkClick r:id="rId3"/>
              </a:rPr>
              <a:t> [HTML] | LLYW.CYMRU</a:t>
            </a:r>
            <a:r>
              <a:rPr lang="en-US" sz="1600" dirty="0">
                <a:ea typeface="+mn-lt"/>
                <a:cs typeface="+mn-lt"/>
              </a:rPr>
              <a:t> (</a:t>
            </a:r>
            <a:r>
              <a:rPr lang="en-US" sz="1600" dirty="0" err="1">
                <a:ea typeface="+mn-lt"/>
                <a:cs typeface="+mn-lt"/>
              </a:rPr>
              <a:t>Cyrchwyd</a:t>
            </a:r>
            <a:r>
              <a:rPr lang="en-US" sz="1600" dirty="0">
                <a:ea typeface="+mn-lt"/>
                <a:cs typeface="+mn-lt"/>
              </a:rPr>
              <a:t> 20.07.2026)</a:t>
            </a:r>
          </a:p>
          <a:p>
            <a:pPr marL="0" indent="0">
              <a:buNone/>
            </a:pPr>
            <a:r>
              <a:rPr lang="en-US" sz="1600" dirty="0" err="1">
                <a:ea typeface="+mn-lt"/>
                <a:cs typeface="+mn-lt"/>
              </a:rPr>
              <a:t>Llywodraeth</a:t>
            </a:r>
            <a:r>
              <a:rPr lang="en-US" sz="1600" dirty="0">
                <a:ea typeface="+mn-lt"/>
                <a:cs typeface="+mn-lt"/>
              </a:rPr>
              <a:t> Cymru (2022) </a:t>
            </a:r>
            <a:r>
              <a:rPr lang="en-US" sz="1600" i="1" dirty="0" err="1">
                <a:ea typeface="+mn-lt"/>
                <a:cs typeface="+mn-lt"/>
              </a:rPr>
              <a:t>Strategaeth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i="1" dirty="0" err="1">
                <a:ea typeface="+mn-lt"/>
                <a:cs typeface="+mn-lt"/>
              </a:rPr>
              <a:t>Ddigidol</a:t>
            </a:r>
            <a:r>
              <a:rPr lang="en-US" sz="1600" i="1" dirty="0">
                <a:ea typeface="+mn-lt"/>
                <a:cs typeface="+mn-lt"/>
              </a:rPr>
              <a:t>. </a:t>
            </a:r>
            <a:r>
              <a:rPr lang="en-US" sz="1600" dirty="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  <a:hlinkClick r:id="rId4"/>
              </a:rPr>
              <a:t>Strategaeth</a:t>
            </a:r>
            <a:r>
              <a:rPr lang="en-US" sz="1600" dirty="0">
                <a:ea typeface="+mn-lt"/>
                <a:cs typeface="+mn-lt"/>
                <a:hlinkClick r:id="rId4"/>
              </a:rPr>
              <a:t> </a:t>
            </a:r>
            <a:r>
              <a:rPr lang="en-US" sz="1600" dirty="0" err="1">
                <a:ea typeface="+mn-lt"/>
                <a:cs typeface="+mn-lt"/>
                <a:hlinkClick r:id="rId4"/>
              </a:rPr>
              <a:t>ddigidol</a:t>
            </a:r>
            <a:r>
              <a:rPr lang="en-US" sz="1600" dirty="0">
                <a:ea typeface="+mn-lt"/>
                <a:cs typeface="+mn-lt"/>
                <a:hlinkClick r:id="rId4"/>
              </a:rPr>
              <a:t> | LLYW.CYMRU</a:t>
            </a:r>
            <a:r>
              <a:rPr lang="en-US" sz="1600" dirty="0">
                <a:ea typeface="+mn-lt"/>
                <a:cs typeface="+mn-lt"/>
              </a:rPr>
              <a:t> (</a:t>
            </a:r>
            <a:r>
              <a:rPr lang="en-US" sz="1600" dirty="0" err="1">
                <a:ea typeface="+mn-lt"/>
                <a:cs typeface="+mn-lt"/>
              </a:rPr>
              <a:t>Cyrchwyd</a:t>
            </a:r>
            <a:r>
              <a:rPr lang="en-US" sz="1600" dirty="0">
                <a:ea typeface="+mn-lt"/>
                <a:cs typeface="+mn-lt"/>
              </a:rPr>
              <a:t> 20.07.2026)</a:t>
            </a:r>
          </a:p>
          <a:p>
            <a:pPr>
              <a:buNone/>
            </a:pPr>
            <a:r>
              <a:rPr lang="en-US" sz="1600" dirty="0">
                <a:ea typeface="+mn-lt"/>
                <a:cs typeface="+mn-lt"/>
              </a:rPr>
              <a:t>OECD (2023) </a:t>
            </a:r>
            <a:r>
              <a:rPr lang="en-US" sz="1600" i="1" dirty="0">
                <a:ea typeface="+mn-lt"/>
                <a:cs typeface="+mn-lt"/>
              </a:rPr>
              <a:t>Digital Equity and Inclusion. </a:t>
            </a:r>
            <a:r>
              <a:rPr lang="en-US" sz="1600" dirty="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/ Available at </a:t>
            </a:r>
            <a:r>
              <a:rPr lang="en-GB" sz="1600" dirty="0">
                <a:hlinkClick r:id="rId5"/>
              </a:rPr>
              <a:t>Digital equity and inclusion in education | OECD</a:t>
            </a:r>
            <a:r>
              <a:rPr lang="en-GB" sz="1600" dirty="0"/>
              <a:t> (</a:t>
            </a:r>
            <a:r>
              <a:rPr lang="en-GB" sz="1600" dirty="0" err="1"/>
              <a:t>Cyrchwyd</a:t>
            </a:r>
            <a:r>
              <a:rPr lang="en-GB" sz="1600" dirty="0"/>
              <a:t>/Accessed 20.07.2026)</a:t>
            </a:r>
            <a:endParaRPr lang="en-US" sz="1600" i="1" dirty="0">
              <a:ea typeface="+mn-lt"/>
              <a:cs typeface="+mn-lt"/>
            </a:endParaRPr>
          </a:p>
          <a:p>
            <a:pPr>
              <a:buNone/>
            </a:pPr>
            <a:r>
              <a:rPr lang="en-US" sz="1600" dirty="0">
                <a:ea typeface="+mn-lt"/>
                <a:cs typeface="+mn-lt"/>
              </a:rPr>
              <a:t>OECD (2025) </a:t>
            </a:r>
            <a:r>
              <a:rPr lang="en-US" sz="1600" i="1" dirty="0">
                <a:ea typeface="+mn-lt"/>
                <a:cs typeface="+mn-lt"/>
              </a:rPr>
              <a:t>How's life for children in the digital age? </a:t>
            </a:r>
            <a:r>
              <a:rPr lang="en-US" sz="1600" dirty="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/Available at </a:t>
            </a:r>
            <a:r>
              <a:rPr lang="en-US" sz="1600" dirty="0">
                <a:ea typeface="+mn-lt"/>
                <a:cs typeface="+mn-lt"/>
                <a:hlinkClick r:id="rId6"/>
              </a:rPr>
              <a:t>How's Life for Children in the Digital Age? | OECD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dirty="0">
                <a:ea typeface="+mn-lt"/>
                <a:cs typeface="+mn-lt"/>
              </a:rPr>
              <a:t>(</a:t>
            </a:r>
            <a:r>
              <a:rPr lang="en-US" sz="1600" dirty="0" err="1">
                <a:ea typeface="+mn-lt"/>
                <a:cs typeface="+mn-lt"/>
              </a:rPr>
              <a:t>Cyrchwyd</a:t>
            </a:r>
            <a:r>
              <a:rPr lang="en-US" sz="1600" dirty="0">
                <a:ea typeface="+mn-lt"/>
                <a:cs typeface="+mn-lt"/>
              </a:rPr>
              <a:t>/Accessed 20.07.2026)</a:t>
            </a:r>
            <a:endParaRPr lang="en-US" dirty="0"/>
          </a:p>
          <a:p>
            <a:pPr>
              <a:buNone/>
            </a:pPr>
            <a:r>
              <a:rPr lang="en-US" sz="1600" dirty="0">
                <a:ea typeface="+mn-lt"/>
                <a:cs typeface="+mn-lt"/>
              </a:rPr>
              <a:t>UNICEF (2025) </a:t>
            </a:r>
            <a:r>
              <a:rPr lang="en-US" sz="1600" i="1" dirty="0">
                <a:ea typeface="+mn-lt"/>
                <a:cs typeface="+mn-lt"/>
              </a:rPr>
              <a:t>Childhood in a Digital World </a:t>
            </a:r>
            <a:r>
              <a:rPr lang="en-US" sz="1600" dirty="0" err="1">
                <a:ea typeface="+mn-lt"/>
                <a:cs typeface="+mn-lt"/>
              </a:rPr>
              <a:t>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gael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yn</a:t>
            </a:r>
            <a:r>
              <a:rPr lang="en-US" sz="1600" dirty="0">
                <a:ea typeface="+mn-lt"/>
                <a:cs typeface="+mn-lt"/>
              </a:rPr>
              <a:t>/Available</a:t>
            </a:r>
            <a:r>
              <a:rPr lang="en-US" sz="1600" i="1" dirty="0">
                <a:ea typeface="+mn-lt"/>
                <a:cs typeface="+mn-lt"/>
              </a:rPr>
              <a:t> </a:t>
            </a:r>
            <a:r>
              <a:rPr lang="en-US" sz="1600" dirty="0">
                <a:ea typeface="+mn-lt"/>
                <a:cs typeface="+mn-lt"/>
              </a:rPr>
              <a:t>at  </a:t>
            </a:r>
            <a:r>
              <a:rPr lang="en-US" sz="1600" dirty="0">
                <a:ea typeface="+mn-lt"/>
                <a:cs typeface="+mn-lt"/>
                <a:hlinkClick r:id="rId7"/>
              </a:rPr>
              <a:t>Childhood in a Digital World | Innocenti Global Office of Research and Foresight</a:t>
            </a:r>
            <a:r>
              <a:rPr lang="en-US" sz="1600" dirty="0">
                <a:ea typeface="+mn-lt"/>
                <a:cs typeface="+mn-lt"/>
              </a:rPr>
              <a:t> (</a:t>
            </a:r>
            <a:r>
              <a:rPr lang="en-US" sz="1600" dirty="0" err="1">
                <a:ea typeface="+mn-lt"/>
                <a:cs typeface="+mn-lt"/>
              </a:rPr>
              <a:t>Cyrchwyd</a:t>
            </a:r>
            <a:r>
              <a:rPr lang="en-US" sz="1600" dirty="0">
                <a:ea typeface="+mn-lt"/>
                <a:cs typeface="+mn-lt"/>
              </a:rPr>
              <a:t>/Accessed 20.07.26)</a:t>
            </a:r>
            <a:endParaRPr lang="en-US" sz="16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>
                <a:ea typeface="+mn-lt"/>
                <a:cs typeface="+mn-lt"/>
              </a:rPr>
              <a:t>Welsh Government (2022) </a:t>
            </a:r>
            <a:r>
              <a:rPr lang="en-US" sz="1600" i="1" dirty="0">
                <a:ea typeface="+mn-lt"/>
                <a:cs typeface="+mn-lt"/>
              </a:rPr>
              <a:t>Digital Inclusion Progress Report: towards a digitally confident Wales. </a:t>
            </a:r>
            <a:r>
              <a:rPr lang="en-US" sz="1600" dirty="0">
                <a:ea typeface="+mn-lt"/>
                <a:cs typeface="+mn-lt"/>
              </a:rPr>
              <a:t>Available at </a:t>
            </a:r>
            <a:r>
              <a:rPr lang="en-US" sz="1600" dirty="0">
                <a:ea typeface="+mn-lt"/>
                <a:cs typeface="+mn-lt"/>
                <a:hlinkClick r:id="rId8"/>
              </a:rPr>
              <a:t>Digital inclusion progress report: towards a </a:t>
            </a:r>
            <a:r>
              <a:rPr lang="en-US" sz="1600" dirty="0" err="1">
                <a:ea typeface="+mn-lt"/>
                <a:cs typeface="+mn-lt"/>
                <a:hlinkClick r:id="rId8"/>
              </a:rPr>
              <a:t>digitallyconfidentWales</a:t>
            </a:r>
            <a:r>
              <a:rPr lang="en-US" sz="1600" dirty="0">
                <a:ea typeface="+mn-lt"/>
                <a:cs typeface="+mn-lt"/>
                <a:hlinkClick r:id="rId8"/>
              </a:rPr>
              <a:t>[HTML] | GOV.WALES</a:t>
            </a:r>
            <a:r>
              <a:rPr lang="en-US" sz="1600" dirty="0">
                <a:ea typeface="+mn-lt"/>
                <a:cs typeface="+mn-lt"/>
              </a:rPr>
              <a:t> (Accessed 20.07.2026)</a:t>
            </a:r>
          </a:p>
          <a:p>
            <a:pPr marL="0" indent="0">
              <a:buNone/>
            </a:pPr>
            <a:r>
              <a:rPr lang="en-US" sz="1600" dirty="0">
                <a:ea typeface="Calibri" panose="020F0502020204030204"/>
                <a:cs typeface="Calibri" panose="020F0502020204030204"/>
              </a:rPr>
              <a:t>Welsh Government (2022)  </a:t>
            </a:r>
            <a:r>
              <a:rPr lang="en-US" sz="1600" i="1" dirty="0">
                <a:ea typeface="Calibri" panose="020F0502020204030204"/>
                <a:cs typeface="Calibri" panose="020F0502020204030204"/>
              </a:rPr>
              <a:t>Digital Strategy for Wale</a:t>
            </a:r>
            <a:r>
              <a:rPr lang="en-US" sz="1600" dirty="0">
                <a:ea typeface="Calibri" panose="020F0502020204030204"/>
                <a:cs typeface="Calibri" panose="020F0502020204030204"/>
              </a:rPr>
              <a:t>s. Available at </a:t>
            </a:r>
            <a:r>
              <a:rPr lang="en-US" sz="1600" dirty="0">
                <a:ea typeface="+mn-lt"/>
                <a:cs typeface="+mn-lt"/>
                <a:hlinkClick r:id="rId9"/>
              </a:rPr>
              <a:t>Digital strategy | GOV.WALES</a:t>
            </a:r>
            <a:r>
              <a:rPr lang="en-US" sz="1600" dirty="0">
                <a:ea typeface="+mn-lt"/>
                <a:cs typeface="+mn-lt"/>
              </a:rPr>
              <a:t> (Accessed 13.10.2025)</a:t>
            </a:r>
          </a:p>
        </p:txBody>
      </p:sp>
    </p:spTree>
    <p:extLst>
      <p:ext uri="{BB962C8B-B14F-4D97-AF65-F5344CB8AC3E}">
        <p14:creationId xmlns:p14="http://schemas.microsoft.com/office/powerpoint/2010/main" val="30579694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3" ma:contentTypeDescription="Create a new document." ma:contentTypeScope="" ma:versionID="afbd2957145aba05f3db3e90c94508f3">
  <xsd:schema xmlns:xsd="http://www.w3.org/2001/XMLSchema" xmlns:xs="http://www.w3.org/2001/XMLSchema" xmlns:p="http://schemas.microsoft.com/office/2006/metadata/properties" xmlns:ns2="c9412f1f-c5de-433b-90f0-e30b35783b17" targetNamespace="http://schemas.microsoft.com/office/2006/metadata/properties" ma:root="true" ma:fieldsID="6f8bbc5714e253bba62b0fa192732a83" ns2:_="">
    <xsd:import namespace="c9412f1f-c5de-433b-90f0-e30b35783b1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0D61CF0-B28F-4587-9DD6-4B7095066C9A}">
  <ds:schemaRefs>
    <ds:schemaRef ds:uri="c9412f1f-c5de-433b-90f0-e30b35783b1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37651BA-F45C-4845-9AB3-E0A65B39F5E1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0</TotalTime>
  <Words>1689</Words>
  <Application>Microsoft Office PowerPoint</Application>
  <PresentationFormat>Widescreen</PresentationFormat>
  <Paragraphs>144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Aptos</vt:lpstr>
      <vt:lpstr>Arial</vt:lpstr>
      <vt:lpstr>Calibri</vt:lpstr>
      <vt:lpstr>Calibri Light</vt:lpstr>
      <vt:lpstr>UWTSD Title Page 1</vt:lpstr>
      <vt:lpstr>UWTSD Holding Page</vt:lpstr>
      <vt:lpstr>UWTSD Text 2</vt:lpstr>
      <vt:lpstr>PowerPoint Presentation</vt:lpstr>
      <vt:lpstr>ECIE6007C                               ECIE6007</vt:lpstr>
      <vt:lpstr>               Heddiw                                                 Today                                  </vt:lpstr>
      <vt:lpstr>Blog #2 (1000 o eiriau)  Blog #2 (1000 words)</vt:lpstr>
      <vt:lpstr>           Chwyldro digidol          A digital revolution</vt:lpstr>
      <vt:lpstr>Manteision Dysgu ac Addysgu Digidol Benefits of Digital Teaching and Learning</vt:lpstr>
      <vt:lpstr>Beth yw cynhwysiant digidol? What is digital inclusion?</vt:lpstr>
      <vt:lpstr>Marcus Rashford on Twitter (2020)</vt:lpstr>
      <vt:lpstr>Beth yw cynhwysiant digidol? What does digital inclusion look like?</vt:lpstr>
      <vt:lpstr>Rhwystrau i Gynhwysiant Digidol Barriers to Digital Inclusion</vt:lpstr>
      <vt:lpstr>Goresgyn y rhwystrau i gynhwysiant digidol yng Nghymru Overcoming the barriers to digital inclusion in Wales</vt:lpstr>
      <vt:lpstr>Llywodraeth Cymru Welsh Government</vt:lpstr>
      <vt:lpstr>Strategaethau allweddol ar gyfer cynhwysiant digidol mewn ysgolion Key strategies for digital inclusion in schools</vt:lpstr>
      <vt:lpstr>Cysylltiadau a pholisi Links to policy</vt:lpstr>
      <vt:lpstr>Cysylltiadau a pholisi Links to policy</vt:lpstr>
      <vt:lpstr>Cysylltiadau â damcaniaeth  Draw links to theory </vt:lpstr>
      <vt:lpstr>Asesu ECIE6007C                                    Assessment of ECIE6007</vt:lpstr>
      <vt:lpstr>Blog #2 (1000 o eiriau)  Blog #2 (1000 words)</vt:lpstr>
      <vt:lpstr>Cyfeiriadau /References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ECIE6002</dc:title>
  <dc:creator>Sue Ainsworth</dc:creator>
  <cp:lastModifiedBy>Sue Ainsworth</cp:lastModifiedBy>
  <cp:revision>10</cp:revision>
  <dcterms:created xsi:type="dcterms:W3CDTF">2021-10-14T08:24:06Z</dcterms:created>
  <dcterms:modified xsi:type="dcterms:W3CDTF">2026-10-14T10:24:56Z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</Properties>
</file>