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F782A5-6800-E010-6D77-EDA0F1895518}" v="604" dt="2026-10-23T10:10:37.493"/>
    <p1510:client id="{E0230990-9DDD-F745-93D1-3C6ABA075D91}" v="68" dt="2026-10-23T09:49:26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3388" y="2813675"/>
            <a:ext cx="6047163" cy="309806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Module: Developing and Managing Individuals and Teams</a:t>
            </a:r>
            <a:endParaRPr lang="en-US" sz="2800">
              <a:latin typeface="Arial"/>
              <a:cs typeface="Arial"/>
            </a:endParaRPr>
          </a:p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Module code: LCLM5002</a:t>
            </a:r>
            <a:endParaRPr lang="en-GB" sz="2800">
              <a:latin typeface="Arial"/>
              <a:cs typeface="Arial"/>
            </a:endParaRPr>
          </a:p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Lecturers: Amer Kareem and Samson Oladejo</a:t>
            </a:r>
            <a:endParaRPr lang="en-GB" sz="2800">
              <a:latin typeface="Arial"/>
              <a:cs typeface="Arial"/>
            </a:endParaRPr>
          </a:p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Student name: Elena-Beatrice Paun</a:t>
            </a:r>
            <a:endParaRPr lang="en-GB" sz="2800">
              <a:latin typeface="Arial"/>
              <a:cs typeface="Arial"/>
            </a:endParaRPr>
          </a:p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Student ID: 2508054</a:t>
            </a:r>
            <a:endParaRPr lang="en-GB" sz="2800">
              <a:latin typeface="Arial"/>
              <a:cs typeface="Arial"/>
            </a:endParaRPr>
          </a:p>
          <a:p>
            <a:pPr algn="l"/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30" y="215580"/>
            <a:ext cx="7811071" cy="124448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3200" b="1">
                <a:solidFill>
                  <a:srgbClr val="FFFFFF"/>
                </a:solidFill>
                <a:latin typeface="Arial"/>
                <a:cs typeface="Arial"/>
              </a:rPr>
              <a:t>Improve Employee Performance and Retention at HealthConnect UK </a:t>
            </a:r>
            <a:endParaRPr lang="en-US">
              <a:solidFill>
                <a:srgbClr val="000000"/>
              </a:solidFill>
              <a:latin typeface="Aptos" panose="02110004020202020204"/>
              <a:cs typeface="Arial"/>
            </a:endParaRPr>
          </a:p>
          <a:p>
            <a:pPr algn="l"/>
            <a:r>
              <a:rPr lang="en-GB" sz="1600">
                <a:solidFill>
                  <a:srgbClr val="FFFFFF"/>
                </a:solidFill>
                <a:latin typeface="Arial"/>
                <a:cs typeface="Arial"/>
              </a:rPr>
              <a:t>HRM recommendations for sustainable growth at </a:t>
            </a:r>
            <a:r>
              <a:rPr lang="en-GB" sz="1600" err="1">
                <a:solidFill>
                  <a:srgbClr val="FFFFFF"/>
                </a:solidFill>
                <a:latin typeface="Arial"/>
                <a:cs typeface="Arial"/>
              </a:rPr>
              <a:t>HealthConnect</a:t>
            </a:r>
            <a:r>
              <a:rPr lang="en-GB" sz="1600">
                <a:solidFill>
                  <a:srgbClr val="FFFFFF"/>
                </a:solidFill>
                <a:latin typeface="Arial"/>
                <a:cs typeface="Arial"/>
              </a:rPr>
              <a:t> UK</a:t>
            </a:r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is public health?">
            <a:extLst>
              <a:ext uri="{FF2B5EF4-FFF2-40B4-BE49-F238E27FC236}">
                <a16:creationId xmlns:a16="http://schemas.microsoft.com/office/drawing/2014/main" id="{EF160BFA-59E1-E42B-4A6A-055228487B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02" t="2174" r="-7099" b="-2536"/>
          <a:stretch>
            <a:fillRect/>
          </a:stretch>
        </p:blipFill>
        <p:spPr>
          <a:xfrm>
            <a:off x="6507025" y="1062877"/>
            <a:ext cx="4655158" cy="47488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CAD8B7-9C8B-F33C-E154-6A683CD615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F68E73-AC64-F829-6D53-C84D3A7C37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044" y="164843"/>
            <a:ext cx="7055893" cy="107805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3200">
                <a:solidFill>
                  <a:srgbClr val="FFFFFF"/>
                </a:solidFill>
                <a:latin typeface="Arial"/>
                <a:cs typeface="Arial"/>
              </a:rPr>
              <a:t>Introduction to HealthConnect UK</a:t>
            </a:r>
            <a:endParaRPr lang="ro-RO" sz="1600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r>
              <a:rPr lang="en-RO" sz="1800" i="0">
                <a:solidFill>
                  <a:srgbClr val="FFFFFF"/>
                </a:solidFill>
                <a:effectLst/>
                <a:latin typeface=".SFUI-Semibold"/>
              </a:rPr>
              <a:t>A growing digital healthcare organisation facing workforce challenges</a:t>
            </a:r>
            <a:endParaRPr lang="en-RO" sz="1800">
              <a:solidFill>
                <a:srgbClr val="FFFFFF"/>
              </a:solidFill>
              <a:effectLst/>
              <a:latin typeface=".AppleSystemUIFont"/>
            </a:endParaRPr>
          </a:p>
          <a:p>
            <a:pPr algn="l"/>
            <a:endParaRPr lang="en-GB" sz="16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81F68CD-A7BF-6A0A-8FFA-D24CD1B0F31C}"/>
              </a:ext>
            </a:extLst>
          </p:cNvPr>
          <p:cNvSpPr/>
          <p:nvPr/>
        </p:nvSpPr>
        <p:spPr>
          <a:xfrm>
            <a:off x="220781" y="1579103"/>
            <a:ext cx="4466291" cy="2002130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2000" b="1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What the </a:t>
            </a:r>
            <a:r>
              <a:rPr lang="en-RO" sz="2000" b="1" i="0" u="none" strike="noStrike" err="1">
                <a:solidFill>
                  <a:schemeClr val="bg1"/>
                </a:solidFill>
                <a:effectLst/>
                <a:latin typeface="Arial"/>
                <a:cs typeface="Arial"/>
              </a:rPr>
              <a:t>organisation</a:t>
            </a:r>
            <a:r>
              <a:rPr lang="en-RO" sz="2000" b="1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 does</a:t>
            </a:r>
            <a:endParaRPr lang="en-US" sz="2000" b="0" i="0" u="none" strike="noStrike"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endParaRPr lang="en-RO" b="1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RO" sz="1800" b="0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Provides online consultations, remote patient monitoring and other digital health services across the UK.</a:t>
            </a:r>
          </a:p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721F77-1454-0DC0-B22E-E866BC9ED0DF}"/>
              </a:ext>
            </a:extLst>
          </p:cNvPr>
          <p:cNvSpPr/>
          <p:nvPr/>
        </p:nvSpPr>
        <p:spPr>
          <a:xfrm>
            <a:off x="6765016" y="1579103"/>
            <a:ext cx="4466291" cy="20021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Current HR challenges</a:t>
            </a:r>
            <a:endParaRPr lang="en-US" sz="2000" b="1" i="0" u="none" strike="noStrike"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endParaRPr lang="en-RO" b="1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RO" sz="1800" b="0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Hard-to-fill roles • high turnover • burnout concerns • digital skills shortages • lower engagement • leadership gaps.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80AA6F-7037-C592-4E77-C3F432CEC91E}"/>
              </a:ext>
            </a:extLst>
          </p:cNvPr>
          <p:cNvSpPr txBox="1"/>
          <p:nvPr/>
        </p:nvSpPr>
        <p:spPr>
          <a:xfrm>
            <a:off x="789410" y="3703957"/>
            <a:ext cx="969066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 u="none" strike="noStrike">
                <a:solidFill>
                  <a:srgbClr val="C00000"/>
                </a:solidFill>
                <a:effectLst/>
                <a:latin typeface="Arial"/>
                <a:cs typeface="Arial"/>
              </a:rPr>
              <a:t>Why HRM matters</a:t>
            </a:r>
            <a:r>
              <a:rPr lang="en-RO" sz="2000" b="1">
                <a:solidFill>
                  <a:srgbClr val="C00000"/>
                </a:solidFill>
                <a:latin typeface="Arial"/>
                <a:cs typeface="Arial"/>
              </a:rPr>
              <a:t> </a:t>
            </a:r>
            <a:endParaRPr lang="en-US" sz="2000" b="1" i="0" u="none" strike="noStrike">
              <a:solidFill>
                <a:srgbClr val="C00000"/>
              </a:solidFill>
              <a:effectLst/>
              <a:latin typeface="Arial"/>
              <a:cs typeface="Arial"/>
            </a:endParaRPr>
          </a:p>
          <a:p>
            <a:endParaRPr lang="en-RO" b="1">
              <a:solidFill>
                <a:srgbClr val="C00000"/>
              </a:solidFill>
              <a:latin typeface="Arial"/>
              <a:cs typeface="Arial"/>
            </a:endParaRPr>
          </a:p>
          <a:p>
            <a:r>
              <a:rPr lang="en-RO" sz="1800" b="0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HRM helps the </a:t>
            </a:r>
            <a:r>
              <a:rPr lang="en-RO" sz="1800" b="0" i="0" u="none" strike="noStrike" err="1">
                <a:solidFill>
                  <a:schemeClr val="bg1"/>
                </a:solidFill>
                <a:effectLst/>
                <a:latin typeface="Arial"/>
                <a:cs typeface="Arial"/>
              </a:rPr>
              <a:t>organisation</a:t>
            </a:r>
            <a:r>
              <a:rPr lang="en-RO" sz="1800" b="0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 recruit suitable people, develop skills, improve motivation and retain employees. These practices can support reliable healthcare services as the business grows.</a:t>
            </a:r>
          </a:p>
          <a:p>
            <a:pPr algn="l"/>
            <a:endParaRPr lang="ro-RO"/>
          </a:p>
          <a:p>
            <a:r>
              <a:rPr lang="en-RO" sz="1800" b="1" i="0" u="none" strike="noStrike">
                <a:solidFill>
                  <a:srgbClr val="308F8B"/>
                </a:solidFill>
                <a:effectLst/>
                <a:latin typeface="Arial" panose="020B0604020202020204" pitchFamily="34" charset="0"/>
              </a:rPr>
              <a:t>Key idea: business growth depends on having the right people, skills and support.</a:t>
            </a:r>
            <a:endParaRPr lang="en-RO" sz="18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RO" b="1">
              <a:solidFill>
                <a:srgbClr val="308F8B"/>
              </a:solidFill>
              <a:latin typeface="Arial"/>
              <a:cs typeface="Arial"/>
            </a:endParaRPr>
          </a:p>
          <a:p>
            <a:r>
              <a:rPr lang="en-RO" sz="1600" b="0" i="1" u="none" strike="noStrike">
                <a:solidFill>
                  <a:srgbClr val="64717D"/>
                </a:solidFill>
                <a:effectLst/>
                <a:latin typeface="Arial"/>
                <a:cs typeface="Arial"/>
              </a:rPr>
              <a:t>Sources: Armstrong and Taylor (2026); Bos-Nehles et al. (2023)</a:t>
            </a:r>
            <a:endParaRPr lang="en-RO" sz="1600" b="0" i="0" u="none" strike="noStrike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732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F66BEA-8F01-50A2-ECF8-F0745122A3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0101A1-BF19-EBF9-6DB7-0B203BA9B9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4" y="1668"/>
            <a:ext cx="7422836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3200" b="1">
                <a:solidFill>
                  <a:schemeClr val="bg1"/>
                </a:solidFill>
                <a:latin typeface="Helvetica"/>
                <a:cs typeface="Helvetica"/>
              </a:rPr>
              <a:t>Workforce</a:t>
            </a:r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 Planning and Skills Gaps</a:t>
            </a:r>
            <a:endParaRPr lang="en-US" sz="32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algn="l"/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Plan for the people and skills the organisation will need.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819F1F-A221-C3EE-AA3C-7CBA38C1A136}"/>
              </a:ext>
            </a:extLst>
          </p:cNvPr>
          <p:cNvSpPr/>
          <p:nvPr/>
        </p:nvSpPr>
        <p:spPr>
          <a:xfrm>
            <a:off x="332428" y="1242856"/>
            <a:ext cx="4956324" cy="14700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1. Forecast demand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Estimate staffing needs based on expected service demand and business growth.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9C4285-8AC0-F5F7-156B-90AF0727AE1E}"/>
              </a:ext>
            </a:extLst>
          </p:cNvPr>
          <p:cNvSpPr/>
          <p:nvPr/>
        </p:nvSpPr>
        <p:spPr>
          <a:xfrm>
            <a:off x="332427" y="3010696"/>
            <a:ext cx="4956324" cy="14700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3. Identify the gap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Compare the </a:t>
            </a:r>
            <a:r>
              <a:rPr lang="en-RO">
                <a:latin typeface="Helvetica"/>
                <a:cs typeface="Helvetica"/>
              </a:rPr>
              <a:t>skills ava</a:t>
            </a:r>
            <a:r>
              <a:rPr lang="ro-RO">
                <a:latin typeface="Helvetica"/>
                <a:cs typeface="Helvetica"/>
              </a:rPr>
              <a:t>ilable</a:t>
            </a:r>
            <a:r>
              <a:rPr lang="en-RO" sz="1800" b="0" i="0">
                <a:effectLst/>
                <a:latin typeface="Helvetica"/>
                <a:cs typeface="Helvetica"/>
              </a:rPr>
              <a:t> now </a:t>
            </a:r>
            <a:r>
              <a:rPr lang="en-RO">
                <a:latin typeface="Helvetica"/>
                <a:cs typeface="Helvetica"/>
              </a:rPr>
              <a:t>with</a:t>
            </a:r>
            <a:r>
              <a:rPr lang="en-RO" sz="1800" b="0" i="0">
                <a:effectLst/>
                <a:latin typeface="Helvetica"/>
                <a:cs typeface="Helvetica"/>
              </a:rPr>
              <a:t> </a:t>
            </a:r>
            <a:r>
              <a:rPr lang="en-RO">
                <a:latin typeface="Helvetica"/>
                <a:cs typeface="Helvetica"/>
              </a:rPr>
              <a:t>the skills</a:t>
            </a:r>
            <a:r>
              <a:rPr lang="en-RO" sz="1800" b="0" i="0">
                <a:effectLst/>
                <a:latin typeface="Helvetica"/>
                <a:cs typeface="Helvetica"/>
              </a:rPr>
              <a:t> needed in </a:t>
            </a:r>
            <a:r>
              <a:rPr lang="en-RO">
                <a:latin typeface="Helvetica"/>
                <a:cs typeface="Helvetica"/>
              </a:rPr>
              <a:t>the future.</a:t>
            </a:r>
            <a:endParaRPr lang="en-RO" sz="1800">
              <a:effectLst/>
              <a:latin typeface="Helvetica"/>
              <a:cs typeface="Helvetic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3F225C-C00E-41C8-6249-230622207088}"/>
              </a:ext>
            </a:extLst>
          </p:cNvPr>
          <p:cNvSpPr/>
          <p:nvPr/>
        </p:nvSpPr>
        <p:spPr>
          <a:xfrm>
            <a:off x="6651947" y="3010696"/>
            <a:ext cx="4956324" cy="14700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4. Choose the response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Train current employees, recruit new staff or use temporary specialist support.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7B7715-422D-CE49-6B08-C5467F9F2F4B}"/>
              </a:ext>
            </a:extLst>
          </p:cNvPr>
          <p:cNvSpPr/>
          <p:nvPr/>
        </p:nvSpPr>
        <p:spPr>
          <a:xfrm>
            <a:off x="6651947" y="1242856"/>
            <a:ext cx="4956324" cy="14700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2. Review current skills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Map employee skills, experience, capacity and roles that are difficult to</a:t>
            </a:r>
            <a:r>
              <a:rPr lang="en-RO">
                <a:latin typeface="Helvetica"/>
                <a:cs typeface="Helvetica"/>
              </a:rPr>
              <a:t> cover.</a:t>
            </a:r>
            <a:endParaRPr lang="en-RO" sz="1800">
              <a:effectLst/>
              <a:latin typeface="Helvetica" pitchFamily="2" charset="0"/>
              <a:cs typeface="Helvetica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E568C0-0955-DDE0-47DF-6A01CB02AD47}"/>
              </a:ext>
            </a:extLst>
          </p:cNvPr>
          <p:cNvSpPr txBox="1"/>
          <p:nvPr/>
        </p:nvSpPr>
        <p:spPr>
          <a:xfrm>
            <a:off x="115827" y="4475574"/>
            <a:ext cx="1117029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Examples of skills gaps</a:t>
            </a:r>
            <a:endParaRPr lang="en-US" sz="20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﻿﻿Clinical staff: confidence with remote-monitoring systems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﻿﻿Technology staff: data and cybersecurity skills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﻿﻿Managers: coaching, communication and workload planning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indent="-285750">
              <a:buFont typeface="Arial"/>
              <a:buChar char="•"/>
            </a:pPr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800" b="0" i="0">
                <a:solidFill>
                  <a:schemeClr val="accent6">
                    <a:lumMod val="76000"/>
                  </a:schemeClr>
                </a:solidFill>
                <a:effectLst/>
                <a:latin typeface="Helvetica"/>
                <a:cs typeface="Helvetica"/>
              </a:rPr>
              <a:t>Critical point: recruitment may fill urgent gaps, while training supports longer-term development.</a:t>
            </a:r>
            <a:endParaRPr lang="en-RO" sz="1800">
              <a:solidFill>
                <a:schemeClr val="accent6">
                  <a:lumMod val="76000"/>
                </a:schemeClr>
              </a:solidFill>
              <a:effectLst/>
              <a:latin typeface="Helvetica"/>
              <a:cs typeface="Helvetica"/>
            </a:endParaRPr>
          </a:p>
          <a:p>
            <a:endParaRPr lang="en-RO">
              <a:solidFill>
                <a:schemeClr val="accent6">
                  <a:lumMod val="76000"/>
                </a:schemeClr>
              </a:solidFill>
              <a:latin typeface="Helvetica"/>
              <a:cs typeface="Helvetica"/>
            </a:endParaRPr>
          </a:p>
          <a:p>
            <a:r>
              <a:rPr lang="en-RO" sz="16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C PO 2020): NHS Eno and 2023</a:t>
            </a:r>
            <a:endParaRPr lang="en-RO" sz="16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4239913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8FF937-3C96-AAB5-232E-EED60B0E7B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9BAD3EE-4821-4E33-ADA2-DA6BDE76C992}"/>
              </a:ext>
            </a:extLst>
          </p:cNvPr>
          <p:cNvSpPr/>
          <p:nvPr/>
        </p:nvSpPr>
        <p:spPr>
          <a:xfrm>
            <a:off x="986756" y="1848121"/>
            <a:ext cx="4417975" cy="157504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b="1" i="0">
                <a:effectLst/>
                <a:latin typeface="Helvetica"/>
                <a:cs typeface="Helvetica"/>
              </a:rPr>
              <a:t>Internal recruitment</a:t>
            </a:r>
            <a:endParaRPr lang="en-US" b="1">
              <a:effectLst/>
              <a:latin typeface="Helvetica"/>
              <a:cs typeface="Helvetica"/>
            </a:endParaRPr>
          </a:p>
          <a:p>
            <a:endParaRPr lang="en-RO" b="1">
              <a:latin typeface="Helvetica"/>
              <a:cs typeface="Helvetica"/>
            </a:endParaRPr>
          </a:p>
          <a:p>
            <a:r>
              <a:rPr lang="en-RO" sz="1600" b="0" i="0">
                <a:effectLst/>
                <a:latin typeface="Helvetica"/>
                <a:cs typeface="Helvetica"/>
              </a:rPr>
              <a:t>Promote or transfer current staff.</a:t>
            </a:r>
            <a:endParaRPr lang="en-RO" sz="1600">
              <a:effectLst/>
              <a:latin typeface="Helvetica"/>
              <a:cs typeface="Helvetica"/>
            </a:endParaRPr>
          </a:p>
          <a:p>
            <a:r>
              <a:rPr lang="en-RO" sz="1600" b="0" i="0">
                <a:effectLst/>
                <a:latin typeface="Helvetica"/>
                <a:cs typeface="Helvetica"/>
              </a:rPr>
              <a:t>+ Faster; supports progression.</a:t>
            </a:r>
            <a:endParaRPr lang="en-RO" sz="1600">
              <a:effectLst/>
              <a:latin typeface="Helvetica"/>
              <a:cs typeface="Helvetica"/>
            </a:endParaRPr>
          </a:p>
          <a:p>
            <a:r>
              <a:rPr lang="en-RO" sz="1600" b="0" i="0">
                <a:effectLst/>
                <a:latin typeface="Helvetica"/>
                <a:cs typeface="Helvetica"/>
              </a:rPr>
              <a:t>- May leave another vacancy.</a:t>
            </a:r>
            <a:endParaRPr lang="en-RO" sz="1600">
              <a:effectLst/>
              <a:latin typeface="Helvetica"/>
              <a:cs typeface="Helvetic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0BC987-26A2-FC16-930E-9A7F46E22B9F}"/>
              </a:ext>
            </a:extLst>
          </p:cNvPr>
          <p:cNvSpPr/>
          <p:nvPr/>
        </p:nvSpPr>
        <p:spPr>
          <a:xfrm>
            <a:off x="7153875" y="3941080"/>
            <a:ext cx="4722775" cy="1544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Social media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 sz="2000" b="1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Use Linked</a:t>
            </a:r>
            <a:r>
              <a:rPr lang="ro-RO" sz="1800" b="0" i="0">
                <a:effectLst/>
                <a:latin typeface="Helvetica"/>
                <a:cs typeface="Helvetica"/>
              </a:rPr>
              <a:t>ln</a:t>
            </a:r>
            <a:r>
              <a:rPr lang="en-RO" sz="1800" b="0" i="0">
                <a:effectLst/>
                <a:latin typeface="Helvetica"/>
                <a:cs typeface="Helvetica"/>
              </a:rPr>
              <a:t> and professional networks</a:t>
            </a:r>
            <a:endParaRPr lang="en-RO" sz="1800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* Reaches specialist candidates.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- Not all suitable people use these platforms.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E3062F-73ED-0CDC-CD38-2D20D564AFD2}"/>
              </a:ext>
            </a:extLst>
          </p:cNvPr>
          <p:cNvSpPr/>
          <p:nvPr/>
        </p:nvSpPr>
        <p:spPr>
          <a:xfrm>
            <a:off x="7164035" y="1716040"/>
            <a:ext cx="4580535" cy="148360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000" b="1">
                <a:latin typeface="Helvetica"/>
                <a:cs typeface="Helvetica"/>
              </a:rPr>
              <a:t>External recruitment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 sz="2000" b="1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Hire candidates from outside.</a:t>
            </a:r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+ Adds new skills and ideas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- Can cost more and take longer.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3E84188-AFC8-E33D-A99E-6CE7BD84C24E}"/>
              </a:ext>
            </a:extLst>
          </p:cNvPr>
          <p:cNvSpPr/>
          <p:nvPr/>
        </p:nvSpPr>
        <p:spPr>
          <a:xfrm>
            <a:off x="996916" y="3930921"/>
            <a:ext cx="4397655" cy="15547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Online recruitment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 sz="2000" b="1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Use careers pages and job platforms.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* Reaches many applicants.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- May attract unsuitable applications.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8F3668-831E-D534-3F83-FE7EB664D406}"/>
              </a:ext>
            </a:extLst>
          </p:cNvPr>
          <p:cNvSpPr txBox="1"/>
          <p:nvPr/>
        </p:nvSpPr>
        <p:spPr>
          <a:xfrm>
            <a:off x="211250" y="5581282"/>
            <a:ext cx="8862579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Recommendation: promote internally where suitable, and use external, online and social media recruitment to find missing skills.</a:t>
            </a:r>
            <a:endParaRPr lang="en-US" sz="1800" b="0" i="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US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US" sz="1400">
                <a:solidFill>
                  <a:schemeClr val="bg1">
                    <a:lumMod val="76000"/>
                  </a:schemeClr>
                </a:solidFill>
                <a:latin typeface="Helvetica"/>
                <a:cs typeface="Helvetica"/>
              </a:rPr>
              <a:t>Sources: CIPD (2024); Armstrong and Taylor (2026)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3DB1334-EBED-F696-ECDA-C6A2E5C7CF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539" y="103304"/>
            <a:ext cx="91440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Recruitment Methods</a:t>
            </a:r>
            <a:endParaRPr lang="en-US" sz="3200" b="1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Use different methods depending on the role and skills required.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2692168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58C159-3970-5976-183E-00EBA3E74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C1084F-CDE7-F288-0F21-6A273998F3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2514" y="479188"/>
            <a:ext cx="7727636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Recruitment and Selection Process</a:t>
            </a:r>
            <a:endParaRPr lang="en-US" sz="4000" b="1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4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A clear process can make hiring more consistent and fair.</a:t>
            </a:r>
            <a:endParaRPr lang="en-RO" sz="14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457016D4-484D-E41F-9AF3-E4DDA9904F30}"/>
              </a:ext>
            </a:extLst>
          </p:cNvPr>
          <p:cNvSpPr/>
          <p:nvPr/>
        </p:nvSpPr>
        <p:spPr>
          <a:xfrm>
            <a:off x="930500" y="1981190"/>
            <a:ext cx="1148075" cy="1106072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/>
              <a:t>1</a:t>
            </a: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79DC4BD0-1429-4084-1F01-A08556F5F17E}"/>
              </a:ext>
            </a:extLst>
          </p:cNvPr>
          <p:cNvSpPr/>
          <p:nvPr/>
        </p:nvSpPr>
        <p:spPr>
          <a:xfrm>
            <a:off x="3744820" y="1981190"/>
            <a:ext cx="1148075" cy="1106072"/>
          </a:xfrm>
          <a:prstGeom prst="flowChartConnector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/>
              <a:t>2</a:t>
            </a: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E99AE6A4-6735-42BF-7896-AE0BE83EAF89}"/>
              </a:ext>
            </a:extLst>
          </p:cNvPr>
          <p:cNvSpPr/>
          <p:nvPr/>
        </p:nvSpPr>
        <p:spPr>
          <a:xfrm>
            <a:off x="6508340" y="1981190"/>
            <a:ext cx="1148075" cy="1106072"/>
          </a:xfrm>
          <a:prstGeom prst="flowChartConnector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/>
              <a:t>3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04A169DF-E915-AA37-FDA6-6EF214552A1C}"/>
              </a:ext>
            </a:extLst>
          </p:cNvPr>
          <p:cNvSpPr/>
          <p:nvPr/>
        </p:nvSpPr>
        <p:spPr>
          <a:xfrm>
            <a:off x="2309525" y="2419927"/>
            <a:ext cx="924060" cy="2240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2E0D639B-9717-7552-434A-9A23BE81306D}"/>
              </a:ext>
            </a:extLst>
          </p:cNvPr>
          <p:cNvSpPr/>
          <p:nvPr/>
        </p:nvSpPr>
        <p:spPr>
          <a:xfrm>
            <a:off x="5174645" y="2419927"/>
            <a:ext cx="924060" cy="2240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686D86-C3C8-D8D3-2451-47138B7B88CD}"/>
              </a:ext>
            </a:extLst>
          </p:cNvPr>
          <p:cNvSpPr txBox="1"/>
          <p:nvPr/>
        </p:nvSpPr>
        <p:spPr>
          <a:xfrm>
            <a:off x="11143" y="3310782"/>
            <a:ext cx="30105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Identify vacancy</a:t>
            </a:r>
            <a:endParaRPr lang="en-US" b="1">
              <a:solidFill>
                <a:schemeClr val="bg1"/>
              </a:solidFill>
            </a:endParaRPr>
          </a:p>
          <a:p>
            <a:r>
              <a:rPr lang="en-US" sz="1600">
                <a:solidFill>
                  <a:schemeClr val="bg1"/>
                </a:solidFill>
                <a:latin typeface="Helvetica"/>
                <a:cs typeface="Helvetica"/>
              </a:rPr>
              <a:t>Confirm role and skills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DCB9F1-FC44-74EB-4FF5-1F050BDB95A7}"/>
              </a:ext>
            </a:extLst>
          </p:cNvPr>
          <p:cNvSpPr txBox="1"/>
          <p:nvPr/>
        </p:nvSpPr>
        <p:spPr>
          <a:xfrm>
            <a:off x="2640833" y="3270142"/>
            <a:ext cx="345563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Advertise </a:t>
            </a:r>
          </a:p>
          <a:p>
            <a:r>
              <a:rPr lang="en-US" sz="1600">
                <a:solidFill>
                  <a:schemeClr val="bg1"/>
                </a:solidFill>
              </a:rPr>
              <a:t>Choose suitable channel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7BD9DAD5-F74C-CD57-71C9-2670ECFBD634}"/>
              </a:ext>
            </a:extLst>
          </p:cNvPr>
          <p:cNvSpPr/>
          <p:nvPr/>
        </p:nvSpPr>
        <p:spPr>
          <a:xfrm>
            <a:off x="8794340" y="1960870"/>
            <a:ext cx="1148075" cy="1106072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/>
              <a:t>4</a:t>
            </a:r>
            <a:endParaRPr lang="en-US" sz="3600">
              <a:solidFill>
                <a:schemeClr val="bg1"/>
              </a:solidFill>
            </a:endParaRPr>
          </a:p>
        </p:txBody>
      </p:sp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E1B963F7-8669-5089-3AAF-6E943000860B}"/>
              </a:ext>
            </a:extLst>
          </p:cNvPr>
          <p:cNvSpPr/>
          <p:nvPr/>
        </p:nvSpPr>
        <p:spPr>
          <a:xfrm>
            <a:off x="11029540" y="1981190"/>
            <a:ext cx="1148075" cy="1106072"/>
          </a:xfrm>
          <a:prstGeom prst="flowChartConnector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/>
              <a:t>5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9C21D7C6-796F-83CC-4669-4B2AA098E9D9}"/>
              </a:ext>
            </a:extLst>
          </p:cNvPr>
          <p:cNvSpPr/>
          <p:nvPr/>
        </p:nvSpPr>
        <p:spPr>
          <a:xfrm>
            <a:off x="10102244" y="2419926"/>
            <a:ext cx="924060" cy="2240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1D7F84EF-1F2E-A01A-1059-0190B17DA75D}"/>
              </a:ext>
            </a:extLst>
          </p:cNvPr>
          <p:cNvSpPr/>
          <p:nvPr/>
        </p:nvSpPr>
        <p:spPr>
          <a:xfrm>
            <a:off x="7775604" y="2419926"/>
            <a:ext cx="924060" cy="2240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56FEB8-EAC1-C6BD-3297-248280E4EEE2}"/>
              </a:ext>
            </a:extLst>
          </p:cNvPr>
          <p:cNvSpPr txBox="1"/>
          <p:nvPr/>
        </p:nvSpPr>
        <p:spPr>
          <a:xfrm>
            <a:off x="5568644" y="3267911"/>
            <a:ext cx="26661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Shortlist</a:t>
            </a:r>
          </a:p>
          <a:p>
            <a:r>
              <a:rPr lang="en-US" sz="1600">
                <a:solidFill>
                  <a:schemeClr val="bg1"/>
                </a:solidFill>
              </a:rPr>
              <a:t>Use job-related criteria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D46757-F91A-8384-FED7-983404A2A82B}"/>
              </a:ext>
            </a:extLst>
          </p:cNvPr>
          <p:cNvSpPr txBox="1"/>
          <p:nvPr/>
        </p:nvSpPr>
        <p:spPr>
          <a:xfrm>
            <a:off x="7890318" y="3087509"/>
            <a:ext cx="2354510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Assess</a:t>
            </a:r>
            <a:endParaRPr lang="en-US"/>
          </a:p>
          <a:p>
            <a:r>
              <a:rPr lang="en-US" sz="1600">
                <a:solidFill>
                  <a:schemeClr val="bg1"/>
                </a:solidFill>
              </a:rPr>
              <a:t>Structured interview and work </a:t>
            </a:r>
            <a:r>
              <a:rPr lang="en-US" sz="1600" err="1">
                <a:solidFill>
                  <a:schemeClr val="bg1"/>
                </a:solidFill>
              </a:rPr>
              <a:t>tas</a:t>
            </a:r>
            <a:r>
              <a:rPr lang="en-US" sz="1600">
                <a:solidFill>
                  <a:schemeClr val="bg1"/>
                </a:solidFill>
              </a:rPr>
              <a:t>k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4555A3-4B98-9ABB-17B0-C30BE0DB1EA4}"/>
              </a:ext>
            </a:extLst>
          </p:cNvPr>
          <p:cNvSpPr txBox="1"/>
          <p:nvPr/>
        </p:nvSpPr>
        <p:spPr>
          <a:xfrm>
            <a:off x="10373189" y="3183658"/>
            <a:ext cx="1807606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Onboard</a:t>
            </a:r>
          </a:p>
          <a:p>
            <a:r>
              <a:rPr lang="en-US" sz="1600">
                <a:solidFill>
                  <a:schemeClr val="bg1"/>
                </a:solidFill>
              </a:rPr>
              <a:t>Complete checks and </a:t>
            </a:r>
            <a:r>
              <a:rPr lang="en-US" sz="1600" err="1">
                <a:solidFill>
                  <a:schemeClr val="bg1"/>
                </a:solidFill>
              </a:rPr>
              <a:t>tra</a:t>
            </a:r>
            <a:r>
              <a:rPr lang="en-US" sz="1600">
                <a:solidFill>
                  <a:schemeClr val="bg1"/>
                </a:solidFill>
              </a:rPr>
              <a:t>ining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060C25C-30BC-FC2E-08DC-0205934CB0F5}"/>
              </a:ext>
            </a:extLst>
          </p:cNvPr>
          <p:cNvSpPr/>
          <p:nvPr/>
        </p:nvSpPr>
        <p:spPr>
          <a:xfrm>
            <a:off x="318427" y="4495656"/>
            <a:ext cx="5460356" cy="13982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Example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For a remote-monitoring role, ask candidates to explain how they would follow procedures and escalate a problem.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9B9BD83-CF8A-148D-C5BD-A0EBBDC6895A}"/>
              </a:ext>
            </a:extLst>
          </p:cNvPr>
          <p:cNvSpPr/>
          <p:nvPr/>
        </p:nvSpPr>
        <p:spPr>
          <a:xfrm>
            <a:off x="6505867" y="4505816"/>
            <a:ext cx="5460356" cy="13880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Fairness and equality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Use the same core questions and scoring criteria. Provide reasonable adjustments when needed.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34B5C2C-E393-B883-5CBE-15C6583391C6}"/>
              </a:ext>
            </a:extLst>
          </p:cNvPr>
          <p:cNvSpPr txBox="1"/>
          <p:nvPr/>
        </p:nvSpPr>
        <p:spPr>
          <a:xfrm>
            <a:off x="110142" y="6005961"/>
            <a:ext cx="125921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structured interviews reduce reliance on personal impressions, although no selection method is perfect</a:t>
            </a:r>
            <a:r>
              <a:rPr lang="ro-RO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.</a:t>
            </a:r>
            <a:endParaRPr lang="en-US">
              <a:solidFill>
                <a:schemeClr val="bg1"/>
              </a:solidFill>
              <a:latin typeface="Helvetica"/>
              <a:cs typeface="Helvetica"/>
            </a:endParaRPr>
          </a:p>
          <a:p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>
                <a:solidFill>
                  <a:schemeClr val="bg1">
                    <a:lumMod val="65000"/>
                  </a:schemeClr>
                </a:solidFill>
                <a:latin typeface="Helvetica"/>
                <a:cs typeface="Helvetica"/>
              </a:rPr>
              <a:t>Sources: CIPD (2024); GOV.UK (n.d).</a:t>
            </a:r>
            <a:endParaRPr lang="en-US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644301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D3DA89-FE85-088C-B723-8C6D29822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" name="Rectangle 204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" name="Oval 208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31289-6610-F22B-B985-9374A61034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674" y="215028"/>
            <a:ext cx="6051236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Learning and Development</a:t>
            </a:r>
            <a:endParaRPr lang="en-US" sz="3200" b="1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Example: training a remote patient-monitoring support coordinator.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36B3158-DA66-EFDC-3EA7-F0CA6ADA9088}"/>
              </a:ext>
            </a:extLst>
          </p:cNvPr>
          <p:cNvSpPr/>
          <p:nvPr/>
        </p:nvSpPr>
        <p:spPr>
          <a:xfrm>
            <a:off x="1185494" y="1303195"/>
            <a:ext cx="3333081" cy="17390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600" b="0" i="0">
                <a:effectLst/>
                <a:latin typeface="Helvetica"/>
                <a:cs typeface="Helvetica"/>
              </a:rPr>
              <a:t>Weeks 1-2: </a:t>
            </a:r>
            <a:r>
              <a:rPr lang="en-RO" sz="1600">
                <a:latin typeface="Helvetica"/>
                <a:cs typeface="Helvetica"/>
              </a:rPr>
              <a:t>Identify needs</a:t>
            </a:r>
            <a:endParaRPr lang="en-US" sz="1600">
              <a:effectLst/>
              <a:latin typeface="Helvetica"/>
              <a:cs typeface="Helvetica"/>
            </a:endParaRPr>
          </a:p>
          <a:p>
            <a:r>
              <a:rPr lang="en-RO" sz="1600" b="0" i="0">
                <a:effectLst/>
                <a:latin typeface="Helvetica"/>
                <a:cs typeface="Helvetica"/>
              </a:rPr>
              <a:t>Review current skills and complete a basic </a:t>
            </a:r>
            <a:r>
              <a:rPr lang="en-RO" sz="1600" b="0" i="0" err="1">
                <a:effectLst/>
                <a:latin typeface="Helvetica"/>
                <a:cs typeface="Helvetica"/>
              </a:rPr>
              <a:t>knowedge</a:t>
            </a:r>
            <a:r>
              <a:rPr lang="en-RO" sz="1600" b="0" i="0">
                <a:effectLst/>
                <a:latin typeface="Helvetica"/>
                <a:cs typeface="Helvetica"/>
              </a:rPr>
              <a:t> check.</a:t>
            </a:r>
            <a:endParaRPr lang="en-RO" sz="1600">
              <a:effectLst/>
              <a:latin typeface="Helvetica"/>
              <a:cs typeface="Helvetica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2F0163A-252D-6EF6-821E-ED0503AACF80}"/>
              </a:ext>
            </a:extLst>
          </p:cNvPr>
          <p:cNvSpPr/>
          <p:nvPr/>
        </p:nvSpPr>
        <p:spPr>
          <a:xfrm>
            <a:off x="3959174" y="3040555"/>
            <a:ext cx="3383881" cy="17492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600" b="0" i="0">
                <a:effectLst/>
                <a:latin typeface="Helvetica"/>
                <a:cs typeface="Helvetica"/>
              </a:rPr>
              <a:t>Weeks 3-4:</a:t>
            </a:r>
            <a:r>
              <a:rPr lang="en-RO" sz="1600">
                <a:latin typeface="Helvetica"/>
                <a:cs typeface="Helvetica"/>
              </a:rPr>
              <a:t> Learn </a:t>
            </a:r>
            <a:endParaRPr lang="en-US" sz="1600">
              <a:latin typeface="Helvetica"/>
              <a:cs typeface="Helvetica"/>
            </a:endParaRPr>
          </a:p>
          <a:p>
            <a:r>
              <a:rPr lang="en-RO" sz="1600">
                <a:latin typeface="Helvetica"/>
                <a:cs typeface="Helvetica"/>
              </a:rPr>
              <a:t>Train</a:t>
            </a:r>
            <a:r>
              <a:rPr lang="en-RO" sz="1600" b="0" i="0">
                <a:effectLst/>
                <a:latin typeface="Helvetica"/>
                <a:cs typeface="Helvetica"/>
              </a:rPr>
              <a:t> on the</a:t>
            </a:r>
            <a:endParaRPr lang="en-US" sz="1600">
              <a:latin typeface="Helvetica"/>
              <a:cs typeface="Helvetica"/>
            </a:endParaRPr>
          </a:p>
          <a:p>
            <a:r>
              <a:rPr lang="en-RO" sz="1600">
                <a:latin typeface="Helvetica"/>
                <a:cs typeface="Helvetica"/>
              </a:rPr>
              <a:t> </a:t>
            </a:r>
            <a:r>
              <a:rPr lang="en-RO" sz="1600" b="0" i="0">
                <a:effectLst/>
                <a:latin typeface="Helvetica"/>
                <a:cs typeface="Helvetica"/>
              </a:rPr>
              <a:t>monitoring platform, data protection and escalation procedures.</a:t>
            </a:r>
            <a:endParaRPr lang="en-RO" sz="1600">
              <a:latin typeface="Helvetica"/>
              <a:cs typeface="Helvetica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FDBD406-F330-7BDE-D0FB-D823134C0A9F}"/>
              </a:ext>
            </a:extLst>
          </p:cNvPr>
          <p:cNvSpPr/>
          <p:nvPr/>
        </p:nvSpPr>
        <p:spPr>
          <a:xfrm>
            <a:off x="6875093" y="835834"/>
            <a:ext cx="3526121" cy="17492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0" i="0">
                <a:effectLst/>
                <a:latin typeface="Helvetica"/>
                <a:cs typeface="Helvetica"/>
              </a:rPr>
              <a:t>Weeks 5-8: </a:t>
            </a:r>
            <a:r>
              <a:rPr lang="en-RO">
                <a:latin typeface="Helvetica"/>
                <a:cs typeface="Helvetica"/>
              </a:rPr>
              <a:t>Practice</a:t>
            </a:r>
            <a:endParaRPr lang="en-US" sz="1800">
              <a:effectLst/>
              <a:latin typeface="Helvetica" pitchFamily="2" charset="0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Shadow </a:t>
            </a:r>
            <a:r>
              <a:rPr lang="en-RO">
                <a:latin typeface="Helvetica"/>
                <a:cs typeface="Helvetica"/>
              </a:rPr>
              <a:t>an experienced</a:t>
            </a:r>
            <a:r>
              <a:rPr lang="en-RO" sz="1800" b="0" i="0">
                <a:effectLst/>
                <a:latin typeface="Helvetica"/>
                <a:cs typeface="Helvetica"/>
              </a:rPr>
              <a:t> colleague and </a:t>
            </a:r>
            <a:r>
              <a:rPr lang="en-RO">
                <a:latin typeface="Helvetica"/>
                <a:cs typeface="Helvetica"/>
              </a:rPr>
              <a:t>practice</a:t>
            </a:r>
            <a:r>
              <a:rPr lang="en-RO" sz="1800" b="0" i="0">
                <a:effectLst/>
                <a:latin typeface="Helvetica"/>
                <a:cs typeface="Helvetica"/>
              </a:rPr>
              <a:t> tasks under supervision.</a:t>
            </a:r>
            <a:endParaRPr lang="en-RO" sz="1800">
              <a:effectLst/>
              <a:latin typeface="Helvetica"/>
              <a:cs typeface="Helvetica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E979749-DD89-1CD0-0A8C-83A90CDB1756}"/>
              </a:ext>
            </a:extLst>
          </p:cNvPr>
          <p:cNvSpPr/>
          <p:nvPr/>
        </p:nvSpPr>
        <p:spPr>
          <a:xfrm>
            <a:off x="8399093" y="3924474"/>
            <a:ext cx="3587081" cy="17492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0" i="0">
                <a:effectLst/>
                <a:latin typeface="Helvetica"/>
                <a:cs typeface="Helvetica"/>
              </a:rPr>
              <a:t>Weeks 9-12:</a:t>
            </a:r>
            <a:r>
              <a:rPr lang="en-RO">
                <a:latin typeface="Helvetica"/>
                <a:cs typeface="Helvetica"/>
              </a:rPr>
              <a:t> </a:t>
            </a:r>
            <a:r>
              <a:rPr lang="en-RO" sz="1800" b="0" i="0">
                <a:effectLst/>
                <a:latin typeface="Helvetica"/>
                <a:cs typeface="Helvetica"/>
              </a:rPr>
              <a:t>Review</a:t>
            </a:r>
            <a:endParaRPr lang="en-RO" sz="1800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Assess practical skills, give feedback and plan any further training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833A41-3899-E871-A83D-77C878DE0A9F}"/>
              </a:ext>
            </a:extLst>
          </p:cNvPr>
          <p:cNvSpPr txBox="1"/>
          <p:nvPr/>
        </p:nvSpPr>
        <p:spPr>
          <a:xfrm>
            <a:off x="33709" y="4212634"/>
            <a:ext cx="10158619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How to measure success</a:t>
            </a:r>
            <a:endParaRPr lang="en-US" sz="20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 b="1">
              <a:solidFill>
                <a:schemeClr val="bg1"/>
              </a:solidFill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﻿Better knowledge</a:t>
            </a:r>
            <a:r>
              <a:rPr lang="ro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 </a:t>
            </a: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check results • Improved practical performance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﻿Fewer avoidable errors • Greater employee confidence</a:t>
            </a:r>
            <a:endParaRPr lang="ro-RO" sz="1800" b="0" i="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indent="-285750">
              <a:buFont typeface="Arial"/>
              <a:buChar char="•"/>
            </a:pPr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800" b="0" i="1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Critical point: online learning is flexible, but practical healthcare tasks also need supervised practice. </a:t>
            </a:r>
            <a:endParaRPr lang="en-RO">
              <a:solidFill>
                <a:schemeClr val="bg1"/>
              </a:solidFill>
              <a:latin typeface="Arial"/>
              <a:cs typeface="Arial"/>
            </a:endParaRPr>
          </a:p>
          <a:p>
            <a:endParaRPr lang="en-RO" i="1">
              <a:solidFill>
                <a:schemeClr val="bg1"/>
              </a:solidFill>
              <a:latin typeface="Arial"/>
              <a:cs typeface="Arial"/>
            </a:endParaRPr>
          </a:p>
          <a:p>
            <a:pPr lvl="0"/>
            <a:r>
              <a:rPr lang="en-RO" sz="1600" b="0" i="1" u="none" strike="noStrike">
                <a:solidFill>
                  <a:srgbClr val="64717D"/>
                </a:solidFill>
                <a:effectLst/>
                <a:latin typeface="Arial"/>
                <a:cs typeface="Arial"/>
              </a:rPr>
              <a:t>Sources: CIPD (2025b); NHS England (2024).</a:t>
            </a:r>
            <a:endParaRPr lang="en-RO" sz="1600">
              <a:solidFill>
                <a:schemeClr val="bg1"/>
              </a:solidFill>
              <a:effectLst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0100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948F83-E45E-1761-D01C-DFA41D328F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D7CD3-1D77-F2B2-284F-98B1B040FF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954" y="215028"/>
            <a:ext cx="7432996" cy="1241828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algn="l"/>
            <a:r>
              <a:rPr lang="en-RO" sz="35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Talent Management and Employee Retention</a:t>
            </a:r>
            <a:endParaRPr lang="en-US" sz="3500" b="1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9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Develop people while bringing in skills the organisation cannot build quickly </a:t>
            </a:r>
            <a:r>
              <a:rPr lang="en-RO" sz="1900">
                <a:solidFill>
                  <a:schemeClr val="bg1"/>
                </a:solidFill>
                <a:latin typeface="Helvetica"/>
                <a:cs typeface="Helvetica"/>
              </a:rPr>
              <a:t>enough.</a:t>
            </a:r>
            <a:endParaRPr lang="en-RO" sz="19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59F4D63-2610-44AF-F608-E3C000EE3517}"/>
              </a:ext>
            </a:extLst>
          </p:cNvPr>
          <p:cNvSpPr/>
          <p:nvPr/>
        </p:nvSpPr>
        <p:spPr>
          <a:xfrm>
            <a:off x="-509" y="1788148"/>
            <a:ext cx="3840222" cy="14934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BUILD</a:t>
            </a:r>
            <a:endParaRPr lang="en-US" sz="2000" b="1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Train current employees when skills can be developed in time.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Examples: mentoring, digital learning and career pathways.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9D54FB1-79CB-B111-B43C-798FAF8E064A}"/>
              </a:ext>
            </a:extLst>
          </p:cNvPr>
          <p:cNvSpPr/>
          <p:nvPr/>
        </p:nvSpPr>
        <p:spPr>
          <a:xfrm>
            <a:off x="4172905" y="1788147"/>
            <a:ext cx="3840222" cy="14934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BUY</a:t>
            </a:r>
            <a:endParaRPr lang="en-US" sz="2000" b="1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Recruit externally when specialist skills are urgently needed.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Examples: clinical specialists or digital experts.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AC4375-4F6F-6AC6-6B74-90F2C40F27B5}"/>
              </a:ext>
            </a:extLst>
          </p:cNvPr>
          <p:cNvSpPr/>
          <p:nvPr/>
        </p:nvSpPr>
        <p:spPr>
          <a:xfrm>
            <a:off x="8369767" y="1788147"/>
            <a:ext cx="3840222" cy="14934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BORROW</a:t>
            </a:r>
            <a:endParaRPr lang="en-US" sz="2000" b="1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Use external expertise for short-term or specialist needs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Examples: project partners or temporary specialists.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2E406E7-F72A-54FB-C3B7-2D39BD5EEE86}"/>
              </a:ext>
            </a:extLst>
          </p:cNvPr>
          <p:cNvSpPr/>
          <p:nvPr/>
        </p:nvSpPr>
        <p:spPr>
          <a:xfrm>
            <a:off x="285237" y="3899713"/>
            <a:ext cx="6969293" cy="17209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Offer clear career progression and intemal vacancies.</a:t>
            </a:r>
            <a:endParaRPr lang="en-US"/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﻿﻿Use stay interviews and exit feedback to understand why people leave.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﻿﻿Review pay, workload, flexibility and manager support.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﻿﻿Provide coaching, mentoring and development opportunities.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AB9B58-B49D-750C-9371-260BBE2D4408}"/>
              </a:ext>
            </a:extLst>
          </p:cNvPr>
          <p:cNvSpPr txBox="1"/>
          <p:nvPr/>
        </p:nvSpPr>
        <p:spPr>
          <a:xfrm>
            <a:off x="120605" y="3436298"/>
            <a:ext cx="37260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Retention Actions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8EEF519-B547-33F0-4DD0-24920A3BAF5B}"/>
              </a:ext>
            </a:extLst>
          </p:cNvPr>
          <p:cNvSpPr txBox="1"/>
          <p:nvPr/>
        </p:nvSpPr>
        <p:spPr>
          <a:xfrm>
            <a:off x="-169" y="5780164"/>
            <a:ext cx="10723078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bonuses may attract staff, but they will not solve poor working conditions on their own.</a:t>
            </a:r>
            <a:endParaRPr lang="en-GB" sz="1800" b="0" i="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4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CID (2025a); Armstrong and Taylor (2026).</a:t>
            </a:r>
            <a:endParaRPr lang="en-RO" sz="14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  <a:p>
            <a:endParaRPr lang="en-US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775600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511A9D-135F-4103-4DB2-65CA8D2E2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A8F7C1-A6B9-3C75-3132-C8C765A59F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766" y="213465"/>
            <a:ext cx="7012528" cy="124182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Performance Management</a:t>
            </a:r>
            <a:endParaRPr lang="en-US" sz="32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algn="l"/>
            <a:r>
              <a:rPr lang="en-RO" sz="16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Use regular feedback instead of relying only on an annual approisal,</a:t>
            </a:r>
            <a:endParaRPr lang="en-RO" sz="16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7B5806C-A346-A181-2C24-62A3835DFB8B}"/>
              </a:ext>
            </a:extLst>
          </p:cNvPr>
          <p:cNvSpPr/>
          <p:nvPr/>
        </p:nvSpPr>
        <p:spPr>
          <a:xfrm>
            <a:off x="26707" y="1992963"/>
            <a:ext cx="2293356" cy="130179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Set objectives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Agree clear and realistic targets.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77ACB1F-3DDA-C5A7-A2DD-78A0B1B6C928}"/>
              </a:ext>
            </a:extLst>
          </p:cNvPr>
          <p:cNvSpPr/>
          <p:nvPr/>
        </p:nvSpPr>
        <p:spPr>
          <a:xfrm>
            <a:off x="2390999" y="2001395"/>
            <a:ext cx="2316802" cy="13135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Check progress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Hold regular one-to-one meetings.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ED766B9-375A-0C14-CEFF-511CB6A64896}"/>
              </a:ext>
            </a:extLst>
          </p:cNvPr>
          <p:cNvSpPr/>
          <p:nvPr/>
        </p:nvSpPr>
        <p:spPr>
          <a:xfrm>
            <a:off x="4741415" y="1989672"/>
            <a:ext cx="2457479" cy="130179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Give feedback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Discuss strengths and areas to improve.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2BFB69E-524B-27D5-60E7-3778F7D7A700}"/>
              </a:ext>
            </a:extLst>
          </p:cNvPr>
          <p:cNvSpPr/>
          <p:nvPr/>
        </p:nvSpPr>
        <p:spPr>
          <a:xfrm>
            <a:off x="7302967" y="1989672"/>
            <a:ext cx="2316802" cy="129007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Offer support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Agree training, coaching or workload changes.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DF5FC9C-CA31-F255-969C-627BAFB48DA8}"/>
              </a:ext>
            </a:extLst>
          </p:cNvPr>
          <p:cNvSpPr/>
          <p:nvPr/>
        </p:nvSpPr>
        <p:spPr>
          <a:xfrm>
            <a:off x="9764813" y="1989672"/>
            <a:ext cx="2387141" cy="130179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Review results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Update goals as needs change.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5FFF042-AA12-010C-CD97-6FB60805D40C}"/>
              </a:ext>
            </a:extLst>
          </p:cNvPr>
          <p:cNvSpPr/>
          <p:nvPr/>
        </p:nvSpPr>
        <p:spPr>
          <a:xfrm>
            <a:off x="8826968" y="4170165"/>
            <a:ext cx="2492649" cy="133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Teamwork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Cooperation and learning.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1FAA920-7B4E-C427-1D06-9FFAE62F96A0}"/>
              </a:ext>
            </a:extLst>
          </p:cNvPr>
          <p:cNvSpPr/>
          <p:nvPr/>
        </p:nvSpPr>
        <p:spPr>
          <a:xfrm>
            <a:off x="5978261" y="4170165"/>
            <a:ext cx="2621602" cy="133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Efficiency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Response times and avoidable rework.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5AEF9A3-D79C-4EC5-931E-1E29BFBC7BB7}"/>
              </a:ext>
            </a:extLst>
          </p:cNvPr>
          <p:cNvSpPr/>
          <p:nvPr/>
        </p:nvSpPr>
        <p:spPr>
          <a:xfrm>
            <a:off x="3270229" y="4170165"/>
            <a:ext cx="2527818" cy="133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Patient experience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Feedback and reliable communication.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0B0F9EA-8AD9-2983-9EC1-6BAF84186324}"/>
              </a:ext>
            </a:extLst>
          </p:cNvPr>
          <p:cNvSpPr/>
          <p:nvPr/>
        </p:nvSpPr>
        <p:spPr>
          <a:xfrm>
            <a:off x="444968" y="4170165"/>
            <a:ext cx="2598156" cy="133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Quality and safety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Following procedures and escalating concerns.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233C21-0162-54E7-6DF5-01D88CE6958C}"/>
              </a:ext>
            </a:extLst>
          </p:cNvPr>
          <p:cNvSpPr txBox="1"/>
          <p:nvPr/>
        </p:nvSpPr>
        <p:spPr>
          <a:xfrm>
            <a:off x="267" y="3542315"/>
            <a:ext cx="481651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Use a balanced set of measures</a:t>
            </a:r>
            <a:endParaRPr lang="en-US" sz="20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6AA4C4-067D-C2F1-EC95-0E0FB8BF8D2A}"/>
              </a:ext>
            </a:extLst>
          </p:cNvPr>
          <p:cNvSpPr txBox="1"/>
          <p:nvPr/>
        </p:nvSpPr>
        <p:spPr>
          <a:xfrm>
            <a:off x="120168" y="5601987"/>
            <a:ext cx="9952892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measuring only the number of tasks completed may encourage rushed work. Quality, safety and teamwork also matter.</a:t>
            </a:r>
            <a:endParaRPr lang="en-US" sz="20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4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CIPD (2026b); Armstrong and Taylor (2026).</a:t>
            </a:r>
            <a:endParaRPr lang="en-RO" sz="14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008749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CFDFBA-3E49-A9AA-DB4B-AD164FE04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D29070B-3FB6-C1A6-0607-CB5E5F6E6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58470B-1C3B-D301-8636-279F50808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EA89D4-8819-F07D-C418-DF36CE06B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6E7416-B8AA-2BD5-A3A9-4516E9A9C3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8AE1CAF-C1D3-F625-EDA6-13A595F93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F08256-93FC-A858-A657-8AE3FCC21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3E767F-613C-1546-E6F6-C54C9245CC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889" y="2449"/>
            <a:ext cx="7094589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2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Employee Motivation and Rewards</a:t>
            </a:r>
            <a:endParaRPr lang="en-US" sz="2800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6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Self-Determination Theory highlights three needs that support motivation.</a:t>
            </a:r>
            <a:endParaRPr lang="en-RO" sz="16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2C157D6-5B2C-0925-4D98-554930371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567634-B57B-2AB7-3ECF-ABF27452B36D}"/>
              </a:ext>
            </a:extLst>
          </p:cNvPr>
          <p:cNvSpPr/>
          <p:nvPr/>
        </p:nvSpPr>
        <p:spPr>
          <a:xfrm>
            <a:off x="189560" y="1735211"/>
            <a:ext cx="3754884" cy="18632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AUTONOMY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Give employees appropriate flexibility and involve them in decisions about how work is organised.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9C0680-854E-CC40-F69B-07F0E409A403}"/>
              </a:ext>
            </a:extLst>
          </p:cNvPr>
          <p:cNvSpPr/>
          <p:nvPr/>
        </p:nvSpPr>
        <p:spPr>
          <a:xfrm>
            <a:off x="4316082" y="1735210"/>
            <a:ext cx="3754884" cy="18632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>
                <a:latin typeface="Helvetica"/>
                <a:cs typeface="Helvetica"/>
              </a:rPr>
              <a:t>COMPETENCE</a:t>
            </a:r>
            <a:endParaRPr lang="en-US" sz="2000" b="1">
              <a:effectLst/>
              <a:latin typeface="Helvetica" pitchFamily="2" charset="0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Provide training, useful feedback and opportunities to develop new skills.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17B2C6-95C7-EFD5-D5CC-3CD7955A243C}"/>
              </a:ext>
            </a:extLst>
          </p:cNvPr>
          <p:cNvSpPr/>
          <p:nvPr/>
        </p:nvSpPr>
        <p:spPr>
          <a:xfrm>
            <a:off x="8419160" y="1735210"/>
            <a:ext cx="3754884" cy="18632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RELATEDNESS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Recognise contributions, encourage teamwork and help employees feel supported.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50D58B-74E8-4AE5-932D-47B4180F0B8C}"/>
              </a:ext>
            </a:extLst>
          </p:cNvPr>
          <p:cNvSpPr txBox="1"/>
          <p:nvPr/>
        </p:nvSpPr>
        <p:spPr>
          <a:xfrm>
            <a:off x="304460" y="3721876"/>
            <a:ext cx="588834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4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Reward recommendations</a:t>
            </a:r>
            <a:endParaRPr lang="en-US" sz="24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400" b="1">
              <a:solidFill>
                <a:schemeClr val="bg1"/>
              </a:solidFill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﻿﻿Offer fair and competitive pay.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﻿﻿Recognise good work and teamwork.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﻿﻿Provide clear opportunities for promotion.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﻿﻿Consider flexible working where the role allows it.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6083BE-70EF-B177-D805-F214BD6E3613}"/>
              </a:ext>
            </a:extLst>
          </p:cNvPr>
          <p:cNvSpPr txBox="1"/>
          <p:nvPr/>
        </p:nvSpPr>
        <p:spPr>
          <a:xfrm>
            <a:off x="183783" y="5667933"/>
            <a:ext cx="11500007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financial rewards can attract employees, but money alone may not solve poor management, limited progression or excessive workloads.</a:t>
            </a:r>
            <a:endParaRPr lang="en-US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4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Source: Deci, Olafsen and Ryan (2017); Armstrong and Taylor (2026).</a:t>
            </a:r>
            <a:endParaRPr lang="en-RO" sz="14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560465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F4CC55-F796-C2DC-A44B-734544B8A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8844B2-723C-DEBA-2A97-AFA33C83E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716572-7150-F7B4-0460-AC8552606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0CBA82-B934-BC75-8D75-8A8644786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8E6E72-BD15-8637-DBED-6D1633546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4E15242-AB10-C9F1-DD00-744357981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34FB80-F506-3571-29D7-DBE05AB74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41E12-2EC5-F247-6390-4B59477F4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766" y="213465"/>
            <a:ext cx="7516620" cy="1241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Employee Wellbeing and Teamwork</a:t>
            </a:r>
            <a:endParaRPr lang="en-US" sz="32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algn="l"/>
            <a:r>
              <a:rPr lang="en-RO" sz="16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The Job Demands-Resources model helps explain workplace stress and support.</a:t>
            </a:r>
            <a:endParaRPr lang="en-RO" sz="16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2BC73FE-2102-CB40-E436-B56E4386F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DDDD520-C64B-E7E1-7167-C0B94D79CAE0}"/>
              </a:ext>
            </a:extLst>
          </p:cNvPr>
          <p:cNvSpPr/>
          <p:nvPr/>
        </p:nvSpPr>
        <p:spPr>
          <a:xfrm>
            <a:off x="454190" y="1459294"/>
            <a:ext cx="5401989" cy="196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Job demands to monitor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 sz="2000" b="1"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﻿﻿Heavy workloads and pressure to respond quickly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﻿﻿Emotional demands of healthcare work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﻿﻿Technical problems and unclear responsibilities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﻿﻿Poor communication between teams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E0C802-C9FB-B232-EDCA-B92EB5092978}"/>
              </a:ext>
            </a:extLst>
          </p:cNvPr>
          <p:cNvSpPr/>
          <p:nvPr/>
        </p:nvSpPr>
        <p:spPr>
          <a:xfrm>
            <a:off x="6728056" y="1426620"/>
            <a:ext cx="5167527" cy="20037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Resources to build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﻿﻿Review workload and staffing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﻿﻿Train supportive managers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﻿﻿Hold short cross-team meetings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﻿﻿Clarify responsibilities and escalation routes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518B85A-FAC1-1940-1A24-8FC8E1CBF423}"/>
              </a:ext>
            </a:extLst>
          </p:cNvPr>
          <p:cNvSpPr/>
          <p:nvPr/>
        </p:nvSpPr>
        <p:spPr>
          <a:xfrm>
            <a:off x="449021" y="4224245"/>
            <a:ext cx="3555762" cy="13938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Weekly huddle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Discuss issues, priorities and service pressures.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0F97350-CC93-53F9-D93D-0AAF65D28181}"/>
              </a:ext>
            </a:extLst>
          </p:cNvPr>
          <p:cNvSpPr/>
          <p:nvPr/>
        </p:nvSpPr>
        <p:spPr>
          <a:xfrm>
            <a:off x="4399697" y="4224244"/>
            <a:ext cx="3555762" cy="13938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Clear handovers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Make sure information passes between teams.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DF03798-9D32-DF1E-72FF-ECEC9870295C}"/>
              </a:ext>
            </a:extLst>
          </p:cNvPr>
          <p:cNvSpPr/>
          <p:nvPr/>
        </p:nvSpPr>
        <p:spPr>
          <a:xfrm>
            <a:off x="8444158" y="4224243"/>
            <a:ext cx="3555762" cy="13938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Learning reviews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Focus on preventing repeat problems, not blame.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F96B16-7231-9E5C-FCFF-966E13779A6A}"/>
              </a:ext>
            </a:extLst>
          </p:cNvPr>
          <p:cNvSpPr txBox="1"/>
          <p:nvPr/>
        </p:nvSpPr>
        <p:spPr>
          <a:xfrm>
            <a:off x="696929" y="3669546"/>
            <a:ext cx="45101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4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Practical team routines</a:t>
            </a:r>
            <a:endParaRPr lang="en-US" sz="24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571536-58D4-7BDA-088A-DFB746635986}"/>
              </a:ext>
            </a:extLst>
          </p:cNvPr>
          <p:cNvSpPr txBox="1"/>
          <p:nvPr/>
        </p:nvSpPr>
        <p:spPr>
          <a:xfrm>
            <a:off x="347549" y="5856246"/>
            <a:ext cx="1149221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wellbeing activities alone will not fix excessive workloads or poor working conditions.</a:t>
            </a:r>
            <a:endParaRPr lang="en-US" sz="20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6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Bakker, Demerouti and Sanz-Vergel (2023); CIPD (2026a).</a:t>
            </a:r>
            <a:endParaRPr lang="en-RO" sz="16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820822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0CD04C-C276-C90D-8DB0-D48475EA7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7B1A89A-5FA3-35A1-36A4-197815C31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E731C1-210F-2D24-9730-960269A09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4FD043-BC85-2023-851D-EEFB5B806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E7389A-ABAB-A4A7-20FE-482AE952F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FF95C8A-F5A8-EC74-AD20-A0300CA2B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E47669-8290-387F-01D3-8F1E95791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A9CEF2-9D6A-A5C2-6948-E458C02D8B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3" y="6744"/>
            <a:ext cx="8533880" cy="125411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28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90-Day Action Plan and Conclusion</a:t>
            </a:r>
            <a:endParaRPr lang="en-US" sz="28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algn="l"/>
            <a:r>
              <a:rPr lang="en-RO" sz="17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Start small, measure results and expand changes that work</a:t>
            </a: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1C7A592-FF4A-74DD-9C0E-306C07E4F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55D0EB-F507-9076-288F-BCF28FB62FFE}"/>
              </a:ext>
            </a:extLst>
          </p:cNvPr>
          <p:cNvSpPr/>
          <p:nvPr/>
        </p:nvSpPr>
        <p:spPr>
          <a:xfrm>
            <a:off x="584301" y="1254542"/>
            <a:ext cx="3888773" cy="156780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800" b="0" i="0">
                <a:effectLst/>
                <a:latin typeface="Helvetica" pitchFamily="2" charset="0"/>
              </a:rPr>
              <a:t>DAYS 1-30 | REVIEW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Analyse recruitment, turnover, skills gaps. workload and employee feedback.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630E81-C2DD-7871-8CF7-7E4BC9775577}"/>
              </a:ext>
            </a:extLst>
          </p:cNvPr>
          <p:cNvSpPr/>
          <p:nvPr/>
        </p:nvSpPr>
        <p:spPr>
          <a:xfrm>
            <a:off x="5672494" y="2643347"/>
            <a:ext cx="3888773" cy="156780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800" b="0" i="0">
                <a:effectLst/>
                <a:latin typeface="Helvetica" pitchFamily="2" charset="0"/>
              </a:rPr>
              <a:t>DAYS 31-60 | PILOT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Test structured selection, onboarding, digital training and manager check-ins.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B9F3E9E-8124-C019-2CCC-807D35BDEC7A}"/>
              </a:ext>
            </a:extLst>
          </p:cNvPr>
          <p:cNvSpPr/>
          <p:nvPr/>
        </p:nvSpPr>
        <p:spPr>
          <a:xfrm>
            <a:off x="7454591" y="627735"/>
            <a:ext cx="3888773" cy="156780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800" b="0" i="0">
                <a:effectLst/>
                <a:latin typeface="Helvetica" pitchFamily="2" charset="0"/>
              </a:rPr>
              <a:t>DAYS 61-90 | EVALUATE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Review results, identify what needs changing and plan wider implementation.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5E2F85-8434-5651-1BDC-F8A097F9A77B}"/>
              </a:ext>
            </a:extLst>
          </p:cNvPr>
          <p:cNvSpPr txBox="1"/>
          <p:nvPr/>
        </p:nvSpPr>
        <p:spPr>
          <a:xfrm>
            <a:off x="-2430" y="2982958"/>
            <a:ext cx="5969196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How success will be measured</a:t>
            </a:r>
            <a:endParaRPr lang="en-US" sz="20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 b="1">
              <a:solidFill>
                <a:schemeClr val="bg1"/>
              </a:solidFill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﻿﻿Time to fill vacancies and candidate progress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﻿﻿Voluntary turnover and new-starter retention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﻿﻿Training results and practical skills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﻿﻿Engagement, workload and service quality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40CB99B-4358-AE7B-49F7-9D83A5C7C821}"/>
              </a:ext>
            </a:extLst>
          </p:cNvPr>
          <p:cNvSpPr/>
          <p:nvPr/>
        </p:nvSpPr>
        <p:spPr>
          <a:xfrm>
            <a:off x="864888" y="4921933"/>
            <a:ext cx="10468848" cy="5778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RO" sz="2400" b="1" i="0">
                <a:effectLst/>
                <a:latin typeface="Helvetica"/>
                <a:cs typeface="Helvetica"/>
              </a:rPr>
              <a:t>Recruit well. Develop continuously. Manage fairly. Protect wellbeing.</a:t>
            </a:r>
            <a:endParaRPr lang="en-US" sz="2400" b="1">
              <a:effectLst/>
              <a:latin typeface="Helvetica"/>
              <a:cs typeface="Helvetic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CFEC0-60F4-BE37-5D5E-D99F3730857D}"/>
              </a:ext>
            </a:extLst>
          </p:cNvPr>
          <p:cNvSpPr txBox="1"/>
          <p:nvPr/>
        </p:nvSpPr>
        <p:spPr>
          <a:xfrm>
            <a:off x="9457" y="5856154"/>
            <a:ext cx="12233082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Expected benefits: stronger skills, better engagement and retention, and more reliable healthcare services.</a:t>
            </a:r>
            <a:endParaRPr lang="en-US" sz="20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6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CIPD (2025a, 2025b, 2026a, 2026b); NHS England (2023).</a:t>
            </a:r>
            <a:endParaRPr lang="en-RO" sz="16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251309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C4ED45-5A14-3E67-4E96-EE028E778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7C861-1DCB-E525-CCBE-640733153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086F3A-F010-93AB-600C-AAAA1B5B9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FC6E8B-C020-19F1-FD8E-F4E2DCC1B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AC94FE0-60B1-9AC9-A060-0EF3AC6D5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09B7DAF-0476-2A68-3209-C585A11F9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93A1B4B-3526-4C05-823F-A511F48C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82EFBD9-F3FB-2AB5-395A-103DA9E08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047C6A-B711-D683-9CBB-3165F463DBF6}"/>
              </a:ext>
            </a:extLst>
          </p:cNvPr>
          <p:cNvSpPr txBox="1"/>
          <p:nvPr/>
        </p:nvSpPr>
        <p:spPr>
          <a:xfrm>
            <a:off x="454927" y="-2524"/>
            <a:ext cx="74346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C4785B7-5100-65B5-0FE0-84DC16CDD17B}"/>
              </a:ext>
            </a:extLst>
          </p:cNvPr>
          <p:cNvSpPr/>
          <p:nvPr/>
        </p:nvSpPr>
        <p:spPr>
          <a:xfrm>
            <a:off x="95276" y="651113"/>
            <a:ext cx="6224801" cy="588359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400">
              <a:effectLst/>
              <a:latin typeface="Helvetica"/>
              <a:cs typeface="Helvetica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75E2430-2742-7AA6-489B-BBD54A0EC603}"/>
              </a:ext>
            </a:extLst>
          </p:cNvPr>
          <p:cNvSpPr/>
          <p:nvPr/>
        </p:nvSpPr>
        <p:spPr>
          <a:xfrm>
            <a:off x="6572642" y="-8529"/>
            <a:ext cx="5659448" cy="66455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sz="1400"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388049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Module: Developing and Managing Individuals and Teams Module code: LCLM5002 Lecturers: Amer Kareem and Samson Oladejo Student name: Elena-Beatrice Paun Student ID: 2508054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Developing and Managing Individuals and Teams Module code: LCLM5002 Lecturers: Amer Kareem and Samson Oladejo Student name: Elena-Beatrice Paun Student ID: 2508054 </dc:title>
  <dc:creator/>
  <cp:revision>2</cp:revision>
  <dcterms:created xsi:type="dcterms:W3CDTF">2026-10-16T09:02:06Z</dcterms:created>
  <dcterms:modified xsi:type="dcterms:W3CDTF">2026-10-26T10:31:53Z</dcterms:modified>
</cp:coreProperties>
</file>