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81" r:id="rId3"/>
    <p:sldId id="285" r:id="rId4"/>
    <p:sldId id="282" r:id="rId5"/>
    <p:sldId id="286" r:id="rId6"/>
    <p:sldId id="283" r:id="rId7"/>
    <p:sldId id="284" r:id="rId8"/>
    <p:sldId id="287" r:id="rId9"/>
    <p:sldId id="29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1A08"/>
    <a:srgbClr val="01030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84190" autoAdjust="0"/>
  </p:normalViewPr>
  <p:slideViewPr>
    <p:cSldViewPr snapToGrid="0">
      <p:cViewPr varScale="1">
        <p:scale>
          <a:sx n="73" d="100"/>
          <a:sy n="73" d="100"/>
        </p:scale>
        <p:origin x="1252"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B2CCEC-2DC6-4982-8C9B-1B0CBCEDADB3}" type="doc">
      <dgm:prSet loTypeId="urn:microsoft.com/office/officeart/2008/layout/AlternatingHexagons" loCatId="list" qsTypeId="urn:microsoft.com/office/officeart/2005/8/quickstyle/simple1" qsCatId="simple" csTypeId="urn:microsoft.com/office/officeart/2005/8/colors/accent0_1" csCatId="mainScheme" phldr="1"/>
      <dgm:spPr/>
      <dgm:t>
        <a:bodyPr/>
        <a:lstStyle/>
        <a:p>
          <a:endParaRPr lang="en-GB"/>
        </a:p>
      </dgm:t>
    </dgm:pt>
    <dgm:pt modelId="{5AF8CC49-96D4-4F32-B492-0373319BA82C}">
      <dgm:prSet phldrT="[Text]"/>
      <dgm:spPr>
        <a:solidFill>
          <a:srgbClr val="081A08"/>
        </a:solidFill>
      </dgm:spPr>
      <dgm:t>
        <a:bodyPr/>
        <a:lstStyle/>
        <a:p>
          <a:r>
            <a:rPr lang="en-GB" dirty="0"/>
            <a:t>.</a:t>
          </a:r>
        </a:p>
      </dgm:t>
    </dgm:pt>
    <dgm:pt modelId="{3C074BCB-171A-4A71-B2C3-165B24C91772}" type="parTrans" cxnId="{9CDEAB61-EFF5-4E34-9CE9-44A04695DDBC}">
      <dgm:prSet/>
      <dgm:spPr/>
      <dgm:t>
        <a:bodyPr/>
        <a:lstStyle/>
        <a:p>
          <a:endParaRPr lang="en-GB"/>
        </a:p>
      </dgm:t>
    </dgm:pt>
    <dgm:pt modelId="{684F178B-22A2-450D-A740-586F3125F385}" type="sibTrans" cxnId="{9CDEAB61-EFF5-4E34-9CE9-44A04695DDBC}">
      <dgm:prSet/>
      <dgm:spPr>
        <a:solidFill>
          <a:srgbClr val="081A08"/>
        </a:solidFill>
      </dgm:spPr>
      <dgm:t>
        <a:bodyPr/>
        <a:lstStyle/>
        <a:p>
          <a:endParaRPr lang="en-GB"/>
        </a:p>
      </dgm:t>
    </dgm:pt>
    <dgm:pt modelId="{9A013EAF-DD0B-4B7A-A372-146B8F99D4FE}">
      <dgm:prSet phldrT="[Text]"/>
      <dgm:spPr/>
      <dgm:t>
        <a:bodyPr/>
        <a:lstStyle/>
        <a:p>
          <a:r>
            <a:rPr lang="en-GB" dirty="0"/>
            <a:t>.</a:t>
          </a:r>
        </a:p>
      </dgm:t>
    </dgm:pt>
    <dgm:pt modelId="{DC3E552E-8397-405A-B29B-987679C83506}" type="parTrans" cxnId="{3BABA328-A3AD-41AA-AB15-7B7A942873E0}">
      <dgm:prSet/>
      <dgm:spPr/>
      <dgm:t>
        <a:bodyPr/>
        <a:lstStyle/>
        <a:p>
          <a:endParaRPr lang="en-GB"/>
        </a:p>
      </dgm:t>
    </dgm:pt>
    <dgm:pt modelId="{F1E6528B-82DF-4B7E-8A2A-C39E78D81609}" type="sibTrans" cxnId="{3BABA328-A3AD-41AA-AB15-7B7A942873E0}">
      <dgm:prSet/>
      <dgm:spPr/>
      <dgm:t>
        <a:bodyPr/>
        <a:lstStyle/>
        <a:p>
          <a:endParaRPr lang="en-GB"/>
        </a:p>
      </dgm:t>
    </dgm:pt>
    <dgm:pt modelId="{C18A3385-6A54-4B29-A650-562AB8A2F16A}">
      <dgm:prSet phldrT="[Text]"/>
      <dgm:spPr>
        <a:solidFill>
          <a:srgbClr val="081A08"/>
        </a:solidFill>
      </dgm:spPr>
      <dgm:t>
        <a:bodyPr/>
        <a:lstStyle/>
        <a:p>
          <a:r>
            <a:rPr lang="en-GB" dirty="0"/>
            <a:t>.</a:t>
          </a:r>
        </a:p>
      </dgm:t>
    </dgm:pt>
    <dgm:pt modelId="{06A186A6-C43D-4D67-BAA2-2D700B6A47FA}" type="parTrans" cxnId="{AEFA8737-F07E-416E-A16A-ACE3F7E068B7}">
      <dgm:prSet/>
      <dgm:spPr/>
      <dgm:t>
        <a:bodyPr/>
        <a:lstStyle/>
        <a:p>
          <a:endParaRPr lang="en-GB"/>
        </a:p>
      </dgm:t>
    </dgm:pt>
    <dgm:pt modelId="{DA516F6D-9BB7-4299-9155-99A487E381A8}" type="sibTrans" cxnId="{AEFA8737-F07E-416E-A16A-ACE3F7E068B7}">
      <dgm:prSet/>
      <dgm:spPr>
        <a:solidFill>
          <a:srgbClr val="081A08"/>
        </a:solidFill>
      </dgm:spPr>
      <dgm:t>
        <a:bodyPr/>
        <a:lstStyle/>
        <a:p>
          <a:endParaRPr lang="en-GB"/>
        </a:p>
      </dgm:t>
    </dgm:pt>
    <dgm:pt modelId="{7FBE6879-E1E0-4690-86FA-06869EDB7B23}">
      <dgm:prSet phldrT="[Text]"/>
      <dgm:spPr/>
      <dgm:t>
        <a:bodyPr/>
        <a:lstStyle/>
        <a:p>
          <a:r>
            <a:rPr lang="en-GB" dirty="0"/>
            <a:t>.</a:t>
          </a:r>
        </a:p>
      </dgm:t>
    </dgm:pt>
    <dgm:pt modelId="{F51DA476-DB1C-44F9-B78D-E01F232E1477}" type="parTrans" cxnId="{8385D06A-FAB4-4D32-9DBE-AD8DD2B374DC}">
      <dgm:prSet/>
      <dgm:spPr/>
      <dgm:t>
        <a:bodyPr/>
        <a:lstStyle/>
        <a:p>
          <a:endParaRPr lang="en-GB"/>
        </a:p>
      </dgm:t>
    </dgm:pt>
    <dgm:pt modelId="{CD0095F5-4D54-4AA5-A0DD-DD5016AE9DE6}" type="sibTrans" cxnId="{8385D06A-FAB4-4D32-9DBE-AD8DD2B374DC}">
      <dgm:prSet/>
      <dgm:spPr/>
      <dgm:t>
        <a:bodyPr/>
        <a:lstStyle/>
        <a:p>
          <a:endParaRPr lang="en-GB"/>
        </a:p>
      </dgm:t>
    </dgm:pt>
    <dgm:pt modelId="{3DF81D00-EBC6-4619-BB15-21C802070874}">
      <dgm:prSet phldrT="[Text]"/>
      <dgm:spPr>
        <a:solidFill>
          <a:srgbClr val="081A08"/>
        </a:solidFill>
      </dgm:spPr>
      <dgm:t>
        <a:bodyPr/>
        <a:lstStyle/>
        <a:p>
          <a:r>
            <a:rPr lang="en-GB" dirty="0"/>
            <a:t>.</a:t>
          </a:r>
        </a:p>
      </dgm:t>
    </dgm:pt>
    <dgm:pt modelId="{99C0A21C-EA49-46FA-B2A5-C51709D41ECF}" type="parTrans" cxnId="{2D70751B-8C30-4607-B76A-292751BF332F}">
      <dgm:prSet/>
      <dgm:spPr/>
      <dgm:t>
        <a:bodyPr/>
        <a:lstStyle/>
        <a:p>
          <a:endParaRPr lang="en-GB"/>
        </a:p>
      </dgm:t>
    </dgm:pt>
    <dgm:pt modelId="{D3FD7653-580C-419D-8F68-998F81C0512F}" type="sibTrans" cxnId="{2D70751B-8C30-4607-B76A-292751BF332F}">
      <dgm:prSet/>
      <dgm:spPr>
        <a:solidFill>
          <a:srgbClr val="081A08"/>
        </a:solidFill>
      </dgm:spPr>
      <dgm:t>
        <a:bodyPr/>
        <a:lstStyle/>
        <a:p>
          <a:endParaRPr lang="en-GB"/>
        </a:p>
      </dgm:t>
    </dgm:pt>
    <dgm:pt modelId="{678DE8B4-879A-48A9-B455-B0A436983868}">
      <dgm:prSet phldrT="[Text]"/>
      <dgm:spPr/>
      <dgm:t>
        <a:bodyPr/>
        <a:lstStyle/>
        <a:p>
          <a:r>
            <a:rPr lang="en-GB" dirty="0"/>
            <a:t>.</a:t>
          </a:r>
        </a:p>
      </dgm:t>
    </dgm:pt>
    <dgm:pt modelId="{34443460-50B3-49C2-922B-8F7CA1091AEF}" type="parTrans" cxnId="{CBF06E33-A087-4019-B971-BCC21F085570}">
      <dgm:prSet/>
      <dgm:spPr/>
      <dgm:t>
        <a:bodyPr/>
        <a:lstStyle/>
        <a:p>
          <a:endParaRPr lang="en-GB"/>
        </a:p>
      </dgm:t>
    </dgm:pt>
    <dgm:pt modelId="{0BD122AA-6A3F-44D3-B099-9F7573AFFC6F}" type="sibTrans" cxnId="{CBF06E33-A087-4019-B971-BCC21F085570}">
      <dgm:prSet/>
      <dgm:spPr/>
      <dgm:t>
        <a:bodyPr/>
        <a:lstStyle/>
        <a:p>
          <a:endParaRPr lang="en-GB"/>
        </a:p>
      </dgm:t>
    </dgm:pt>
    <dgm:pt modelId="{2E657502-E395-43F1-AE2B-5653F9F9DC8D}" type="pres">
      <dgm:prSet presAssocID="{01B2CCEC-2DC6-4982-8C9B-1B0CBCEDADB3}" presName="Name0" presStyleCnt="0">
        <dgm:presLayoutVars>
          <dgm:chMax/>
          <dgm:chPref/>
          <dgm:dir/>
          <dgm:animLvl val="lvl"/>
        </dgm:presLayoutVars>
      </dgm:prSet>
      <dgm:spPr/>
    </dgm:pt>
    <dgm:pt modelId="{79635937-8CFC-4447-B739-EAD4125332AF}" type="pres">
      <dgm:prSet presAssocID="{5AF8CC49-96D4-4F32-B492-0373319BA82C}" presName="composite" presStyleCnt="0"/>
      <dgm:spPr/>
    </dgm:pt>
    <dgm:pt modelId="{F0F76960-653C-40FF-B7A4-6AF9E5874E4E}" type="pres">
      <dgm:prSet presAssocID="{5AF8CC49-96D4-4F32-B492-0373319BA82C}" presName="Parent1" presStyleLbl="node1" presStyleIdx="0" presStyleCnt="6">
        <dgm:presLayoutVars>
          <dgm:chMax val="1"/>
          <dgm:chPref val="1"/>
          <dgm:bulletEnabled val="1"/>
        </dgm:presLayoutVars>
      </dgm:prSet>
      <dgm:spPr/>
    </dgm:pt>
    <dgm:pt modelId="{9ACF738C-B941-4945-A398-2EA290F522A2}" type="pres">
      <dgm:prSet presAssocID="{5AF8CC49-96D4-4F32-B492-0373319BA82C}" presName="Childtext1" presStyleLbl="revTx" presStyleIdx="0" presStyleCnt="3">
        <dgm:presLayoutVars>
          <dgm:chMax val="0"/>
          <dgm:chPref val="0"/>
          <dgm:bulletEnabled val="1"/>
        </dgm:presLayoutVars>
      </dgm:prSet>
      <dgm:spPr/>
    </dgm:pt>
    <dgm:pt modelId="{FC1844C0-2E01-4D4F-9E5F-EFB51E72C2A2}" type="pres">
      <dgm:prSet presAssocID="{5AF8CC49-96D4-4F32-B492-0373319BA82C}" presName="BalanceSpacing" presStyleCnt="0"/>
      <dgm:spPr/>
    </dgm:pt>
    <dgm:pt modelId="{31D4AFDF-B37B-4649-BDBB-1ED97F4CC0FB}" type="pres">
      <dgm:prSet presAssocID="{5AF8CC49-96D4-4F32-B492-0373319BA82C}" presName="BalanceSpacing1" presStyleCnt="0"/>
      <dgm:spPr/>
    </dgm:pt>
    <dgm:pt modelId="{EA4805A1-A063-4399-A028-78ED627A4B62}" type="pres">
      <dgm:prSet presAssocID="{684F178B-22A2-450D-A740-586F3125F385}" presName="Accent1Text" presStyleLbl="node1" presStyleIdx="1" presStyleCnt="6"/>
      <dgm:spPr/>
    </dgm:pt>
    <dgm:pt modelId="{B4F21F5A-258D-4872-B52C-1975C8760CCB}" type="pres">
      <dgm:prSet presAssocID="{684F178B-22A2-450D-A740-586F3125F385}" presName="spaceBetweenRectangles" presStyleCnt="0"/>
      <dgm:spPr/>
    </dgm:pt>
    <dgm:pt modelId="{92D2C9C9-20B0-4F52-98F0-720F243AAA58}" type="pres">
      <dgm:prSet presAssocID="{C18A3385-6A54-4B29-A650-562AB8A2F16A}" presName="composite" presStyleCnt="0"/>
      <dgm:spPr/>
    </dgm:pt>
    <dgm:pt modelId="{881129FD-8421-4469-B544-A84D71B3CF3D}" type="pres">
      <dgm:prSet presAssocID="{C18A3385-6A54-4B29-A650-562AB8A2F16A}" presName="Parent1" presStyleLbl="node1" presStyleIdx="2" presStyleCnt="6">
        <dgm:presLayoutVars>
          <dgm:chMax val="1"/>
          <dgm:chPref val="1"/>
          <dgm:bulletEnabled val="1"/>
        </dgm:presLayoutVars>
      </dgm:prSet>
      <dgm:spPr/>
    </dgm:pt>
    <dgm:pt modelId="{B54FABE5-6A64-433A-AC15-482A2DBDE82A}" type="pres">
      <dgm:prSet presAssocID="{C18A3385-6A54-4B29-A650-562AB8A2F16A}" presName="Childtext1" presStyleLbl="revTx" presStyleIdx="1" presStyleCnt="3">
        <dgm:presLayoutVars>
          <dgm:chMax val="0"/>
          <dgm:chPref val="0"/>
          <dgm:bulletEnabled val="1"/>
        </dgm:presLayoutVars>
      </dgm:prSet>
      <dgm:spPr/>
    </dgm:pt>
    <dgm:pt modelId="{23D41BA5-8A86-448A-BCDB-2B3DBD4BD2A0}" type="pres">
      <dgm:prSet presAssocID="{C18A3385-6A54-4B29-A650-562AB8A2F16A}" presName="BalanceSpacing" presStyleCnt="0"/>
      <dgm:spPr/>
    </dgm:pt>
    <dgm:pt modelId="{0F323D07-379C-4837-A654-4BED01242534}" type="pres">
      <dgm:prSet presAssocID="{C18A3385-6A54-4B29-A650-562AB8A2F16A}" presName="BalanceSpacing1" presStyleCnt="0"/>
      <dgm:spPr/>
    </dgm:pt>
    <dgm:pt modelId="{5DB06A48-D27F-433F-A3A6-79C290833421}" type="pres">
      <dgm:prSet presAssocID="{DA516F6D-9BB7-4299-9155-99A487E381A8}" presName="Accent1Text" presStyleLbl="node1" presStyleIdx="3" presStyleCnt="6"/>
      <dgm:spPr/>
    </dgm:pt>
    <dgm:pt modelId="{B6C1CF8B-A8C2-4D42-9A63-2CBBF1E04A24}" type="pres">
      <dgm:prSet presAssocID="{DA516F6D-9BB7-4299-9155-99A487E381A8}" presName="spaceBetweenRectangles" presStyleCnt="0"/>
      <dgm:spPr/>
    </dgm:pt>
    <dgm:pt modelId="{00530E81-C08A-4EA6-BC76-A3C72060E055}" type="pres">
      <dgm:prSet presAssocID="{3DF81D00-EBC6-4619-BB15-21C802070874}" presName="composite" presStyleCnt="0"/>
      <dgm:spPr/>
    </dgm:pt>
    <dgm:pt modelId="{A8CAB3D6-EBA8-419C-B2F3-DB3C621B8488}" type="pres">
      <dgm:prSet presAssocID="{3DF81D00-EBC6-4619-BB15-21C802070874}" presName="Parent1" presStyleLbl="node1" presStyleIdx="4" presStyleCnt="6">
        <dgm:presLayoutVars>
          <dgm:chMax val="1"/>
          <dgm:chPref val="1"/>
          <dgm:bulletEnabled val="1"/>
        </dgm:presLayoutVars>
      </dgm:prSet>
      <dgm:spPr/>
    </dgm:pt>
    <dgm:pt modelId="{F142D327-688F-4A89-A77C-1425B80FC5F3}" type="pres">
      <dgm:prSet presAssocID="{3DF81D00-EBC6-4619-BB15-21C802070874}" presName="Childtext1" presStyleLbl="revTx" presStyleIdx="2" presStyleCnt="3">
        <dgm:presLayoutVars>
          <dgm:chMax val="0"/>
          <dgm:chPref val="0"/>
          <dgm:bulletEnabled val="1"/>
        </dgm:presLayoutVars>
      </dgm:prSet>
      <dgm:spPr/>
    </dgm:pt>
    <dgm:pt modelId="{33020425-BD01-446F-A4C0-D1DF70005920}" type="pres">
      <dgm:prSet presAssocID="{3DF81D00-EBC6-4619-BB15-21C802070874}" presName="BalanceSpacing" presStyleCnt="0"/>
      <dgm:spPr/>
    </dgm:pt>
    <dgm:pt modelId="{ED00BE49-FE4D-4B12-AB22-2114A6AFF25A}" type="pres">
      <dgm:prSet presAssocID="{3DF81D00-EBC6-4619-BB15-21C802070874}" presName="BalanceSpacing1" presStyleCnt="0"/>
      <dgm:spPr/>
    </dgm:pt>
    <dgm:pt modelId="{BBCB540E-3EEC-4463-88BC-A9076D8762DE}" type="pres">
      <dgm:prSet presAssocID="{D3FD7653-580C-419D-8F68-998F81C0512F}" presName="Accent1Text" presStyleLbl="node1" presStyleIdx="5" presStyleCnt="6"/>
      <dgm:spPr/>
    </dgm:pt>
  </dgm:ptLst>
  <dgm:cxnLst>
    <dgm:cxn modelId="{37B2AF05-3DE4-4866-AF3C-20F79003A9C0}" type="presOf" srcId="{D3FD7653-580C-419D-8F68-998F81C0512F}" destId="{BBCB540E-3EEC-4463-88BC-A9076D8762DE}" srcOrd="0" destOrd="0" presId="urn:microsoft.com/office/officeart/2008/layout/AlternatingHexagons"/>
    <dgm:cxn modelId="{5D5DDB12-28FE-4265-A623-A9E493D82590}" type="presOf" srcId="{5AF8CC49-96D4-4F32-B492-0373319BA82C}" destId="{F0F76960-653C-40FF-B7A4-6AF9E5874E4E}" srcOrd="0" destOrd="0" presId="urn:microsoft.com/office/officeart/2008/layout/AlternatingHexagons"/>
    <dgm:cxn modelId="{2D70751B-8C30-4607-B76A-292751BF332F}" srcId="{01B2CCEC-2DC6-4982-8C9B-1B0CBCEDADB3}" destId="{3DF81D00-EBC6-4619-BB15-21C802070874}" srcOrd="2" destOrd="0" parTransId="{99C0A21C-EA49-46FA-B2A5-C51709D41ECF}" sibTransId="{D3FD7653-580C-419D-8F68-998F81C0512F}"/>
    <dgm:cxn modelId="{3BABA328-A3AD-41AA-AB15-7B7A942873E0}" srcId="{5AF8CC49-96D4-4F32-B492-0373319BA82C}" destId="{9A013EAF-DD0B-4B7A-A372-146B8F99D4FE}" srcOrd="0" destOrd="0" parTransId="{DC3E552E-8397-405A-B29B-987679C83506}" sibTransId="{F1E6528B-82DF-4B7E-8A2A-C39E78D81609}"/>
    <dgm:cxn modelId="{CBF06E33-A087-4019-B971-BCC21F085570}" srcId="{3DF81D00-EBC6-4619-BB15-21C802070874}" destId="{678DE8B4-879A-48A9-B455-B0A436983868}" srcOrd="0" destOrd="0" parTransId="{34443460-50B3-49C2-922B-8F7CA1091AEF}" sibTransId="{0BD122AA-6A3F-44D3-B099-9F7573AFFC6F}"/>
    <dgm:cxn modelId="{AEFA8737-F07E-416E-A16A-ACE3F7E068B7}" srcId="{01B2CCEC-2DC6-4982-8C9B-1B0CBCEDADB3}" destId="{C18A3385-6A54-4B29-A650-562AB8A2F16A}" srcOrd="1" destOrd="0" parTransId="{06A186A6-C43D-4D67-BAA2-2D700B6A47FA}" sibTransId="{DA516F6D-9BB7-4299-9155-99A487E381A8}"/>
    <dgm:cxn modelId="{9CDEAB61-EFF5-4E34-9CE9-44A04695DDBC}" srcId="{01B2CCEC-2DC6-4982-8C9B-1B0CBCEDADB3}" destId="{5AF8CC49-96D4-4F32-B492-0373319BA82C}" srcOrd="0" destOrd="0" parTransId="{3C074BCB-171A-4A71-B2C3-165B24C91772}" sibTransId="{684F178B-22A2-450D-A740-586F3125F385}"/>
    <dgm:cxn modelId="{8385D06A-FAB4-4D32-9DBE-AD8DD2B374DC}" srcId="{C18A3385-6A54-4B29-A650-562AB8A2F16A}" destId="{7FBE6879-E1E0-4690-86FA-06869EDB7B23}" srcOrd="0" destOrd="0" parTransId="{F51DA476-DB1C-44F9-B78D-E01F232E1477}" sibTransId="{CD0095F5-4D54-4AA5-A0DD-DD5016AE9DE6}"/>
    <dgm:cxn modelId="{F9EAE7C5-9EE1-4790-ABB3-3D0908A08D07}" type="presOf" srcId="{3DF81D00-EBC6-4619-BB15-21C802070874}" destId="{A8CAB3D6-EBA8-419C-B2F3-DB3C621B8488}" srcOrd="0" destOrd="0" presId="urn:microsoft.com/office/officeart/2008/layout/AlternatingHexagons"/>
    <dgm:cxn modelId="{E18765D4-8BC9-4E8F-B593-E7CFF9073FFB}" type="presOf" srcId="{01B2CCEC-2DC6-4982-8C9B-1B0CBCEDADB3}" destId="{2E657502-E395-43F1-AE2B-5653F9F9DC8D}" srcOrd="0" destOrd="0" presId="urn:microsoft.com/office/officeart/2008/layout/AlternatingHexagons"/>
    <dgm:cxn modelId="{F9E1FAD8-0413-4DE6-B443-8C133E4C1AD0}" type="presOf" srcId="{678DE8B4-879A-48A9-B455-B0A436983868}" destId="{F142D327-688F-4A89-A77C-1425B80FC5F3}" srcOrd="0" destOrd="0" presId="urn:microsoft.com/office/officeart/2008/layout/AlternatingHexagons"/>
    <dgm:cxn modelId="{CDE74ADB-6FED-4E4C-BB8C-8334D50FE845}" type="presOf" srcId="{684F178B-22A2-450D-A740-586F3125F385}" destId="{EA4805A1-A063-4399-A028-78ED627A4B62}" srcOrd="0" destOrd="0" presId="urn:microsoft.com/office/officeart/2008/layout/AlternatingHexagons"/>
    <dgm:cxn modelId="{EE093AE8-1B58-4EF6-B52A-2523C78B09B8}" type="presOf" srcId="{7FBE6879-E1E0-4690-86FA-06869EDB7B23}" destId="{B54FABE5-6A64-433A-AC15-482A2DBDE82A}" srcOrd="0" destOrd="0" presId="urn:microsoft.com/office/officeart/2008/layout/AlternatingHexagons"/>
    <dgm:cxn modelId="{C9E23EED-F897-4D7F-A0D0-9DCCCE8DB01B}" type="presOf" srcId="{C18A3385-6A54-4B29-A650-562AB8A2F16A}" destId="{881129FD-8421-4469-B544-A84D71B3CF3D}" srcOrd="0" destOrd="0" presId="urn:microsoft.com/office/officeart/2008/layout/AlternatingHexagons"/>
    <dgm:cxn modelId="{2ABD5EF1-A666-4929-A8E7-04F6DF7E4E91}" type="presOf" srcId="{9A013EAF-DD0B-4B7A-A372-146B8F99D4FE}" destId="{9ACF738C-B941-4945-A398-2EA290F522A2}" srcOrd="0" destOrd="0" presId="urn:microsoft.com/office/officeart/2008/layout/AlternatingHexagons"/>
    <dgm:cxn modelId="{7B337AF4-1B60-4AF7-AC96-B64E21D7FBCF}" type="presOf" srcId="{DA516F6D-9BB7-4299-9155-99A487E381A8}" destId="{5DB06A48-D27F-433F-A3A6-79C290833421}" srcOrd="0" destOrd="0" presId="urn:microsoft.com/office/officeart/2008/layout/AlternatingHexagons"/>
    <dgm:cxn modelId="{EFE19134-CE56-4D52-85E1-2455CA659C08}" type="presParOf" srcId="{2E657502-E395-43F1-AE2B-5653F9F9DC8D}" destId="{79635937-8CFC-4447-B739-EAD4125332AF}" srcOrd="0" destOrd="0" presId="urn:microsoft.com/office/officeart/2008/layout/AlternatingHexagons"/>
    <dgm:cxn modelId="{116B0DF1-2433-42D9-B21A-ACFE800373B9}" type="presParOf" srcId="{79635937-8CFC-4447-B739-EAD4125332AF}" destId="{F0F76960-653C-40FF-B7A4-6AF9E5874E4E}" srcOrd="0" destOrd="0" presId="urn:microsoft.com/office/officeart/2008/layout/AlternatingHexagons"/>
    <dgm:cxn modelId="{EAA1462C-9C25-4F6E-BED5-09F0D7603947}" type="presParOf" srcId="{79635937-8CFC-4447-B739-EAD4125332AF}" destId="{9ACF738C-B941-4945-A398-2EA290F522A2}" srcOrd="1" destOrd="0" presId="urn:microsoft.com/office/officeart/2008/layout/AlternatingHexagons"/>
    <dgm:cxn modelId="{73AC1A9F-2900-45FB-B5AB-2A5F8C3A6A61}" type="presParOf" srcId="{79635937-8CFC-4447-B739-EAD4125332AF}" destId="{FC1844C0-2E01-4D4F-9E5F-EFB51E72C2A2}" srcOrd="2" destOrd="0" presId="urn:microsoft.com/office/officeart/2008/layout/AlternatingHexagons"/>
    <dgm:cxn modelId="{4CE267A7-DE84-4A8D-8AFC-B472CCC697A8}" type="presParOf" srcId="{79635937-8CFC-4447-B739-EAD4125332AF}" destId="{31D4AFDF-B37B-4649-BDBB-1ED97F4CC0FB}" srcOrd="3" destOrd="0" presId="urn:microsoft.com/office/officeart/2008/layout/AlternatingHexagons"/>
    <dgm:cxn modelId="{066565ED-21CA-4211-8292-9F3E4D0B7704}" type="presParOf" srcId="{79635937-8CFC-4447-B739-EAD4125332AF}" destId="{EA4805A1-A063-4399-A028-78ED627A4B62}" srcOrd="4" destOrd="0" presId="urn:microsoft.com/office/officeart/2008/layout/AlternatingHexagons"/>
    <dgm:cxn modelId="{5DE37E2F-D6EF-4846-9D56-24D8974F6360}" type="presParOf" srcId="{2E657502-E395-43F1-AE2B-5653F9F9DC8D}" destId="{B4F21F5A-258D-4872-B52C-1975C8760CCB}" srcOrd="1" destOrd="0" presId="urn:microsoft.com/office/officeart/2008/layout/AlternatingHexagons"/>
    <dgm:cxn modelId="{062E0D02-D32C-4D8B-8A07-43394DCBC9D7}" type="presParOf" srcId="{2E657502-E395-43F1-AE2B-5653F9F9DC8D}" destId="{92D2C9C9-20B0-4F52-98F0-720F243AAA58}" srcOrd="2" destOrd="0" presId="urn:microsoft.com/office/officeart/2008/layout/AlternatingHexagons"/>
    <dgm:cxn modelId="{A3C87E31-92EF-4408-BFFE-F4BB65B02DF7}" type="presParOf" srcId="{92D2C9C9-20B0-4F52-98F0-720F243AAA58}" destId="{881129FD-8421-4469-B544-A84D71B3CF3D}" srcOrd="0" destOrd="0" presId="urn:microsoft.com/office/officeart/2008/layout/AlternatingHexagons"/>
    <dgm:cxn modelId="{7F0122DC-5980-4EAC-8076-F581CDFE1539}" type="presParOf" srcId="{92D2C9C9-20B0-4F52-98F0-720F243AAA58}" destId="{B54FABE5-6A64-433A-AC15-482A2DBDE82A}" srcOrd="1" destOrd="0" presId="urn:microsoft.com/office/officeart/2008/layout/AlternatingHexagons"/>
    <dgm:cxn modelId="{410703B2-55C7-49C6-A39C-2C403ECDD919}" type="presParOf" srcId="{92D2C9C9-20B0-4F52-98F0-720F243AAA58}" destId="{23D41BA5-8A86-448A-BCDB-2B3DBD4BD2A0}" srcOrd="2" destOrd="0" presId="urn:microsoft.com/office/officeart/2008/layout/AlternatingHexagons"/>
    <dgm:cxn modelId="{E588B797-7355-4879-8F76-E9DDF2020044}" type="presParOf" srcId="{92D2C9C9-20B0-4F52-98F0-720F243AAA58}" destId="{0F323D07-379C-4837-A654-4BED01242534}" srcOrd="3" destOrd="0" presId="urn:microsoft.com/office/officeart/2008/layout/AlternatingHexagons"/>
    <dgm:cxn modelId="{AA1DA0E6-D1F0-40C5-A76C-BE1B6CBCC0BC}" type="presParOf" srcId="{92D2C9C9-20B0-4F52-98F0-720F243AAA58}" destId="{5DB06A48-D27F-433F-A3A6-79C290833421}" srcOrd="4" destOrd="0" presId="urn:microsoft.com/office/officeart/2008/layout/AlternatingHexagons"/>
    <dgm:cxn modelId="{EB7C2736-C4BB-42E4-821F-75264BE77C13}" type="presParOf" srcId="{2E657502-E395-43F1-AE2B-5653F9F9DC8D}" destId="{B6C1CF8B-A8C2-4D42-9A63-2CBBF1E04A24}" srcOrd="3" destOrd="0" presId="urn:microsoft.com/office/officeart/2008/layout/AlternatingHexagons"/>
    <dgm:cxn modelId="{B875713D-274C-4E5E-AD17-BF9FC307E581}" type="presParOf" srcId="{2E657502-E395-43F1-AE2B-5653F9F9DC8D}" destId="{00530E81-C08A-4EA6-BC76-A3C72060E055}" srcOrd="4" destOrd="0" presId="urn:microsoft.com/office/officeart/2008/layout/AlternatingHexagons"/>
    <dgm:cxn modelId="{FD323CD5-7EFC-4FDB-9EB2-4FB4BB709B96}" type="presParOf" srcId="{00530E81-C08A-4EA6-BC76-A3C72060E055}" destId="{A8CAB3D6-EBA8-419C-B2F3-DB3C621B8488}" srcOrd="0" destOrd="0" presId="urn:microsoft.com/office/officeart/2008/layout/AlternatingHexagons"/>
    <dgm:cxn modelId="{6A5D5967-FEDF-4FB3-A521-76113627C9C3}" type="presParOf" srcId="{00530E81-C08A-4EA6-BC76-A3C72060E055}" destId="{F142D327-688F-4A89-A77C-1425B80FC5F3}" srcOrd="1" destOrd="0" presId="urn:microsoft.com/office/officeart/2008/layout/AlternatingHexagons"/>
    <dgm:cxn modelId="{74895B4B-C49D-4195-AB74-CE7D30BE7CB4}" type="presParOf" srcId="{00530E81-C08A-4EA6-BC76-A3C72060E055}" destId="{33020425-BD01-446F-A4C0-D1DF70005920}" srcOrd="2" destOrd="0" presId="urn:microsoft.com/office/officeart/2008/layout/AlternatingHexagons"/>
    <dgm:cxn modelId="{21F3A377-CA61-4423-AF32-E063EA2BC4BD}" type="presParOf" srcId="{00530E81-C08A-4EA6-BC76-A3C72060E055}" destId="{ED00BE49-FE4D-4B12-AB22-2114A6AFF25A}" srcOrd="3" destOrd="0" presId="urn:microsoft.com/office/officeart/2008/layout/AlternatingHexagons"/>
    <dgm:cxn modelId="{8E1FD4AE-462E-482D-B009-348400A07CAD}" type="presParOf" srcId="{00530E81-C08A-4EA6-BC76-A3C72060E055}" destId="{BBCB540E-3EEC-4463-88BC-A9076D8762DE}" srcOrd="4" destOrd="0" presId="urn:microsoft.com/office/officeart/2008/layout/AlternatingHexagon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76960-653C-40FF-B7A4-6AF9E5874E4E}">
      <dsp:nvSpPr>
        <dsp:cNvPr id="0" name=""/>
        <dsp:cNvSpPr/>
      </dsp:nvSpPr>
      <dsp:spPr>
        <a:xfrm rot="5400000">
          <a:off x="1062088"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05754"/>
        <a:ext cx="403337" cy="463604"/>
      </dsp:txXfrm>
    </dsp:sp>
    <dsp:sp modelId="{9ACF738C-B941-4945-A398-2EA290F522A2}">
      <dsp:nvSpPr>
        <dsp:cNvPr id="0" name=""/>
        <dsp:cNvSpPr/>
      </dsp:nvSpPr>
      <dsp:spPr>
        <a:xfrm>
          <a:off x="1709609" y="135500"/>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35500"/>
        <a:ext cx="751646" cy="404111"/>
      </dsp:txXfrm>
    </dsp:sp>
    <dsp:sp modelId="{EA4805A1-A063-4399-A028-78ED627A4B62}">
      <dsp:nvSpPr>
        <dsp:cNvPr id="0" name=""/>
        <dsp:cNvSpPr/>
      </dsp:nvSpPr>
      <dsp:spPr>
        <a:xfrm rot="5400000">
          <a:off x="429250" y="44575"/>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05754"/>
        <a:ext cx="403337" cy="463604"/>
      </dsp:txXfrm>
    </dsp:sp>
    <dsp:sp modelId="{881129FD-8421-4469-B544-A84D71B3CF3D}">
      <dsp:nvSpPr>
        <dsp:cNvPr id="0" name=""/>
        <dsp:cNvSpPr/>
      </dsp:nvSpPr>
      <dsp:spPr>
        <a:xfrm rot="5400000">
          <a:off x="744457"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879547" y="677437"/>
        <a:ext cx="403337" cy="463604"/>
      </dsp:txXfrm>
    </dsp:sp>
    <dsp:sp modelId="{B54FABE5-6A64-433A-AC15-482A2DBDE82A}">
      <dsp:nvSpPr>
        <dsp:cNvPr id="0" name=""/>
        <dsp:cNvSpPr/>
      </dsp:nvSpPr>
      <dsp:spPr>
        <a:xfrm>
          <a:off x="36589" y="707183"/>
          <a:ext cx="727400"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r" defTabSz="800100">
            <a:lnSpc>
              <a:spcPct val="90000"/>
            </a:lnSpc>
            <a:spcBef>
              <a:spcPct val="0"/>
            </a:spcBef>
            <a:spcAft>
              <a:spcPct val="35000"/>
            </a:spcAft>
            <a:buNone/>
          </a:pPr>
          <a:r>
            <a:rPr lang="en-GB" sz="1800" kern="1200" dirty="0"/>
            <a:t>.</a:t>
          </a:r>
        </a:p>
      </dsp:txBody>
      <dsp:txXfrm>
        <a:off x="36589" y="707183"/>
        <a:ext cx="727400" cy="404111"/>
      </dsp:txXfrm>
    </dsp:sp>
    <dsp:sp modelId="{5DB06A48-D27F-433F-A3A6-79C290833421}">
      <dsp:nvSpPr>
        <dsp:cNvPr id="0" name=""/>
        <dsp:cNvSpPr/>
      </dsp:nvSpPr>
      <dsp:spPr>
        <a:xfrm rot="5400000">
          <a:off x="1377295" y="616258"/>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1512385" y="677437"/>
        <a:ext cx="403337" cy="463604"/>
      </dsp:txXfrm>
    </dsp:sp>
    <dsp:sp modelId="{A8CAB3D6-EBA8-419C-B2F3-DB3C621B8488}">
      <dsp:nvSpPr>
        <dsp:cNvPr id="0" name=""/>
        <dsp:cNvSpPr/>
      </dsp:nvSpPr>
      <dsp:spPr>
        <a:xfrm rot="5400000">
          <a:off x="1062088"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t>
          </a:r>
        </a:p>
      </dsp:txBody>
      <dsp:txXfrm rot="-5400000">
        <a:off x="1197178" y="1249119"/>
        <a:ext cx="403337" cy="463604"/>
      </dsp:txXfrm>
    </dsp:sp>
    <dsp:sp modelId="{F142D327-688F-4A89-A77C-1425B80FC5F3}">
      <dsp:nvSpPr>
        <dsp:cNvPr id="0" name=""/>
        <dsp:cNvSpPr/>
      </dsp:nvSpPr>
      <dsp:spPr>
        <a:xfrm>
          <a:off x="1709609" y="1278866"/>
          <a:ext cx="751646" cy="4041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t>
          </a:r>
        </a:p>
      </dsp:txBody>
      <dsp:txXfrm>
        <a:off x="1709609" y="1278866"/>
        <a:ext cx="751646" cy="404111"/>
      </dsp:txXfrm>
    </dsp:sp>
    <dsp:sp modelId="{BBCB540E-3EEC-4463-88BC-A9076D8762DE}">
      <dsp:nvSpPr>
        <dsp:cNvPr id="0" name=""/>
        <dsp:cNvSpPr/>
      </dsp:nvSpPr>
      <dsp:spPr>
        <a:xfrm rot="5400000">
          <a:off x="429250" y="1187940"/>
          <a:ext cx="673518" cy="585961"/>
        </a:xfrm>
        <a:prstGeom prst="hexagon">
          <a:avLst>
            <a:gd name="adj" fmla="val 25000"/>
            <a:gd name="vf" fmla="val 115470"/>
          </a:avLst>
        </a:prstGeom>
        <a:solidFill>
          <a:srgbClr val="081A08"/>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GB" sz="3300" kern="1200"/>
        </a:p>
      </dsp:txBody>
      <dsp:txXfrm rot="-5400000">
        <a:off x="564340" y="1249119"/>
        <a:ext cx="403337" cy="463604"/>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1D5BAC-DA98-5303-9410-FECEE77E99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Improving Patient Outcomes Through Effective Healthcare Management </a:t>
            </a:r>
          </a:p>
        </p:txBody>
      </p:sp>
      <p:sp>
        <p:nvSpPr>
          <p:cNvPr id="3" name="Date Placeholder 2">
            <a:extLst>
              <a:ext uri="{FF2B5EF4-FFF2-40B4-BE49-F238E27FC236}">
                <a16:creationId xmlns:a16="http://schemas.microsoft.com/office/drawing/2014/main" id="{BD5248A5-34C8-4B19-EA4A-576D5F4D682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11ED104-AA3C-4480-AEB2-F109B9F75F3D}" type="datetimeFigureOut">
              <a:rPr lang="en-GB" smtClean="0"/>
              <a:t>07/05/2025</a:t>
            </a:fld>
            <a:endParaRPr lang="en-GB"/>
          </a:p>
        </p:txBody>
      </p:sp>
      <p:sp>
        <p:nvSpPr>
          <p:cNvPr id="4" name="Footer Placeholder 3">
            <a:extLst>
              <a:ext uri="{FF2B5EF4-FFF2-40B4-BE49-F238E27FC236}">
                <a16:creationId xmlns:a16="http://schemas.microsoft.com/office/drawing/2014/main" id="{43C793E8-DE15-73DC-489D-27ADEA6C09B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F301282-C7DF-4627-DDD7-8680241D216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33F73D9-BA49-4672-B0EA-1804D1850A06}" type="slidenum">
              <a:rPr lang="en-GB" smtClean="0"/>
              <a:t>‹#›</a:t>
            </a:fld>
            <a:endParaRPr lang="en-GB"/>
          </a:p>
        </p:txBody>
      </p:sp>
    </p:spTree>
    <p:extLst>
      <p:ext uri="{BB962C8B-B14F-4D97-AF65-F5344CB8AC3E}">
        <p14:creationId xmlns:p14="http://schemas.microsoft.com/office/powerpoint/2010/main" val="6153129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Improving Patient Outcomes Through Effective Healthcare Management </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7FAB43-8E1D-48BD-9D6B-6559054C300D}" type="datetimeFigureOut">
              <a:rPr lang="en-GB" smtClean="0"/>
              <a:t>07/05/2025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AE37D-9FB9-434D-AB46-DA5E68FA1584}" type="slidenum">
              <a:rPr lang="en-GB" smtClean="0"/>
              <a:t>‹#›</a:t>
            </a:fld>
            <a:endParaRPr lang="en-GB"/>
          </a:p>
        </p:txBody>
      </p:sp>
    </p:spTree>
    <p:extLst>
      <p:ext uri="{BB962C8B-B14F-4D97-AF65-F5344CB8AC3E}">
        <p14:creationId xmlns:p14="http://schemas.microsoft.com/office/powerpoint/2010/main" val="9317163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My name is Daniel bussell and this is My presentation, it focuses on how 'Improving Patient Outcomes with the use of Effective Healthcare Management' in the context of the UK healthcare system we all know,  the NHS. This assessment highlights how strategic healthcare management (SHM) can bridge the gap between strategy and compassionate care in addressing modern healthcare challenges."</a:t>
            </a:r>
          </a:p>
        </p:txBody>
      </p:sp>
      <p:sp>
        <p:nvSpPr>
          <p:cNvPr id="4" name="Slide Number Placeholder 3"/>
          <p:cNvSpPr>
            <a:spLocks noGrp="1"/>
          </p:cNvSpPr>
          <p:nvPr>
            <p:ph type="sldNum" sz="quarter" idx="5"/>
          </p:nvPr>
        </p:nvSpPr>
        <p:spPr/>
        <p:txBody>
          <a:bodyPr/>
          <a:lstStyle/>
          <a:p>
            <a:fld id="{20DAE37D-9FB9-434D-AB46-DA5E68FA1584}" type="slidenum">
              <a:rPr lang="en-GB" smtClean="0"/>
              <a:t>1</a:t>
            </a:fld>
            <a:endParaRPr lang="en-GB"/>
          </a:p>
        </p:txBody>
      </p:sp>
    </p:spTree>
    <p:extLst>
      <p:ext uri="{BB962C8B-B14F-4D97-AF65-F5344CB8AC3E}">
        <p14:creationId xmlns:p14="http://schemas.microsoft.com/office/powerpoint/2010/main" val="1491624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E37D-9FB9-434D-AB46-DA5E68FA1584}" type="slidenum">
              <a:rPr lang="en-GB" smtClean="0"/>
              <a:t>2</a:t>
            </a:fld>
            <a:endParaRPr lang="en-GB"/>
          </a:p>
        </p:txBody>
      </p:sp>
    </p:spTree>
    <p:extLst>
      <p:ext uri="{BB962C8B-B14F-4D97-AF65-F5344CB8AC3E}">
        <p14:creationId xmlns:p14="http://schemas.microsoft.com/office/powerpoint/2010/main" val="124650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SHM encompasses a wide array of activities aimed at planning, organizing, directing, and controlling healthcare resources to achieve specific organizational goals while ensuring quality care delivery.  Unlike traditional management practices, SHM emphasizes a proactive and long-term approach, focusing on creating sustainable solutions that balance operational efficiency, financial viability, and patient </a:t>
            </a:r>
            <a:r>
              <a:rPr lang="en-GB" dirty="0" err="1"/>
              <a:t>centered</a:t>
            </a:r>
            <a:r>
              <a:rPr lang="en-GB" dirty="0"/>
              <a:t> care.</a:t>
            </a:r>
          </a:p>
        </p:txBody>
      </p:sp>
      <p:sp>
        <p:nvSpPr>
          <p:cNvPr id="4" name="Slide Number Placeholder 3"/>
          <p:cNvSpPr>
            <a:spLocks noGrp="1"/>
          </p:cNvSpPr>
          <p:nvPr>
            <p:ph type="sldNum" sz="quarter" idx="5"/>
          </p:nvPr>
        </p:nvSpPr>
        <p:spPr/>
        <p:txBody>
          <a:bodyPr/>
          <a:lstStyle/>
          <a:p>
            <a:fld id="{20DAE37D-9FB9-434D-AB46-DA5E68FA1584}" type="slidenum">
              <a:rPr lang="en-GB" smtClean="0"/>
              <a:t>3</a:t>
            </a:fld>
            <a:endParaRPr lang="en-GB"/>
          </a:p>
        </p:txBody>
      </p:sp>
    </p:spTree>
    <p:extLst>
      <p:ext uri="{BB962C8B-B14F-4D97-AF65-F5344CB8AC3E}">
        <p14:creationId xmlns:p14="http://schemas.microsoft.com/office/powerpoint/2010/main" val="351297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instance, the introduction of the Nursing Associate Role in the NHS has been a successful strategy to address staffing shortages and bridge gaps in care delivery (Kessler et al., 2021). This real-world application exemplifies how innovative workforce development can enhance capabilities within healthcare settings With these two real world reports from The NHS long term plan give an example of how strategic healthcare management role has towards the overall core mission of the NHS which is high quality and equitable care for patients.  And a statement issued by Hughes in 2024 indicates a rise in mental health issues across the UK a with the correct implementation of strategic healthcare management both could be tackled head on and give a long-term solutions to issues such as staffing levels across board. </a:t>
            </a:r>
          </a:p>
        </p:txBody>
      </p:sp>
      <p:sp>
        <p:nvSpPr>
          <p:cNvPr id="4" name="Slide Number Placeholder 3"/>
          <p:cNvSpPr>
            <a:spLocks noGrp="1"/>
          </p:cNvSpPr>
          <p:nvPr>
            <p:ph type="sldNum" sz="quarter" idx="5"/>
          </p:nvPr>
        </p:nvSpPr>
        <p:spPr/>
        <p:txBody>
          <a:bodyPr/>
          <a:lstStyle/>
          <a:p>
            <a:fld id="{20DAE37D-9FB9-434D-AB46-DA5E68FA1584}" type="slidenum">
              <a:rPr lang="en-GB" smtClean="0"/>
              <a:t>4</a:t>
            </a:fld>
            <a:endParaRPr lang="en-GB"/>
          </a:p>
        </p:txBody>
      </p:sp>
    </p:spTree>
    <p:extLst>
      <p:ext uri="{BB962C8B-B14F-4D97-AF65-F5344CB8AC3E}">
        <p14:creationId xmlns:p14="http://schemas.microsoft.com/office/powerpoint/2010/main" val="3833115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09883-303E-59F8-FA76-40F779E838C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9F1C93C-5CB3-EFF6-8BAA-CABAEE4FDF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4608315-EB87-472C-7607-31A7B6D95159}"/>
              </a:ext>
            </a:extLst>
          </p:cNvPr>
          <p:cNvSpPr>
            <a:spLocks noGrp="1"/>
          </p:cNvSpPr>
          <p:nvPr>
            <p:ph type="dt" sz="half" idx="10"/>
          </p:nvPr>
        </p:nvSpPr>
        <p:spPr/>
        <p:txBody>
          <a:bodyPr/>
          <a:lstStyle/>
          <a:p>
            <a:fld id="{82AAB868-F595-4695-9194-CB605875258E}" type="datetime1">
              <a:rPr lang="en-GB" smtClean="0"/>
              <a:t>07/05/2025</a:t>
            </a:fld>
            <a:endParaRPr lang="en-GB"/>
          </a:p>
        </p:txBody>
      </p:sp>
      <p:sp>
        <p:nvSpPr>
          <p:cNvPr id="5" name="Footer Placeholder 4">
            <a:extLst>
              <a:ext uri="{FF2B5EF4-FFF2-40B4-BE49-F238E27FC236}">
                <a16:creationId xmlns:a16="http://schemas.microsoft.com/office/drawing/2014/main" id="{75B5E261-8656-0158-C866-B7D40228F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18105-7EB7-F7A3-71DE-460B80CC4BF0}"/>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1637664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E2BCE-412A-E605-382E-1381DFD53E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A142CE9-A39B-26CC-CA3B-D2F3FBCB4D9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C8B55FC-AE1D-31B6-563A-1060F5FE2EC3}"/>
              </a:ext>
            </a:extLst>
          </p:cNvPr>
          <p:cNvSpPr>
            <a:spLocks noGrp="1"/>
          </p:cNvSpPr>
          <p:nvPr>
            <p:ph type="dt" sz="half" idx="10"/>
          </p:nvPr>
        </p:nvSpPr>
        <p:spPr/>
        <p:txBody>
          <a:bodyPr/>
          <a:lstStyle/>
          <a:p>
            <a:fld id="{3BF11BFA-26F0-4BAC-9B10-6A6F0FF5F40D}" type="datetime1">
              <a:rPr lang="en-GB" smtClean="0"/>
              <a:t>07/05/2025</a:t>
            </a:fld>
            <a:endParaRPr lang="en-GB"/>
          </a:p>
        </p:txBody>
      </p:sp>
      <p:sp>
        <p:nvSpPr>
          <p:cNvPr id="5" name="Footer Placeholder 4">
            <a:extLst>
              <a:ext uri="{FF2B5EF4-FFF2-40B4-BE49-F238E27FC236}">
                <a16:creationId xmlns:a16="http://schemas.microsoft.com/office/drawing/2014/main" id="{66B98350-2346-CA2F-BE29-35EA99749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985E00-4C27-7AF3-51CD-22D9A9DAAB03}"/>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3111329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94A4D-5B02-415C-0C37-E28BC15698F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2F498AA-CD51-F9CC-3A29-91E5760E55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D33054-CE8B-7623-1268-3EC406AC2F52}"/>
              </a:ext>
            </a:extLst>
          </p:cNvPr>
          <p:cNvSpPr>
            <a:spLocks noGrp="1"/>
          </p:cNvSpPr>
          <p:nvPr>
            <p:ph type="dt" sz="half" idx="10"/>
          </p:nvPr>
        </p:nvSpPr>
        <p:spPr/>
        <p:txBody>
          <a:bodyPr/>
          <a:lstStyle/>
          <a:p>
            <a:fld id="{28A6B8BE-98FE-4A98-89CE-C4A36B57E8DB}" type="datetime1">
              <a:rPr lang="en-GB" smtClean="0"/>
              <a:t>07/05/2025</a:t>
            </a:fld>
            <a:endParaRPr lang="en-GB"/>
          </a:p>
        </p:txBody>
      </p:sp>
      <p:sp>
        <p:nvSpPr>
          <p:cNvPr id="5" name="Footer Placeholder 4">
            <a:extLst>
              <a:ext uri="{FF2B5EF4-FFF2-40B4-BE49-F238E27FC236}">
                <a16:creationId xmlns:a16="http://schemas.microsoft.com/office/drawing/2014/main" id="{B547A5EF-5BDB-39FA-841B-2D95C2DC5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F7321-424B-5016-70CF-8A46234A2589}"/>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346845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988A5-D315-C22F-A3C6-75FB688104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146922C-5399-2529-9590-2B0802399D7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A638BC1-3577-23E9-ABD2-B0D35B21A7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53D1BC4-4480-2834-FD6E-1C5C44418C6B}"/>
              </a:ext>
            </a:extLst>
          </p:cNvPr>
          <p:cNvSpPr>
            <a:spLocks noGrp="1"/>
          </p:cNvSpPr>
          <p:nvPr>
            <p:ph type="dt" sz="half" idx="10"/>
          </p:nvPr>
        </p:nvSpPr>
        <p:spPr/>
        <p:txBody>
          <a:bodyPr/>
          <a:lstStyle/>
          <a:p>
            <a:fld id="{816F78D8-1626-45F5-AE03-B4961C1F6F7A}" type="datetime1">
              <a:rPr lang="en-GB" smtClean="0"/>
              <a:t>07/05/2025</a:t>
            </a:fld>
            <a:endParaRPr lang="en-GB"/>
          </a:p>
        </p:txBody>
      </p:sp>
      <p:sp>
        <p:nvSpPr>
          <p:cNvPr id="6" name="Footer Placeholder 5">
            <a:extLst>
              <a:ext uri="{FF2B5EF4-FFF2-40B4-BE49-F238E27FC236}">
                <a16:creationId xmlns:a16="http://schemas.microsoft.com/office/drawing/2014/main" id="{DABF3D6F-0695-F421-7C0A-61E102E198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BF8D85-2B70-0068-4874-B42E1B820493}"/>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66938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23C5C-B0C8-92B2-4472-AD052778148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E6B0065-9658-EA3A-7CA8-BA739BDD5B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DCFB62D-3287-FDB3-45F6-F316E8B382B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2A82FF7-D9B5-E667-BA73-67AC081E8F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3477A9-4BB6-849A-3974-73EA54184C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46C5988-A105-66AE-38B9-A91E1A5E44EF}"/>
              </a:ext>
            </a:extLst>
          </p:cNvPr>
          <p:cNvSpPr>
            <a:spLocks noGrp="1"/>
          </p:cNvSpPr>
          <p:nvPr>
            <p:ph type="dt" sz="half" idx="10"/>
          </p:nvPr>
        </p:nvSpPr>
        <p:spPr/>
        <p:txBody>
          <a:bodyPr/>
          <a:lstStyle/>
          <a:p>
            <a:fld id="{87828D80-40DD-4277-A3F3-6EB78067FBE1}" type="datetime1">
              <a:rPr lang="en-GB" smtClean="0"/>
              <a:t>07/05/2025</a:t>
            </a:fld>
            <a:endParaRPr lang="en-GB"/>
          </a:p>
        </p:txBody>
      </p:sp>
      <p:sp>
        <p:nvSpPr>
          <p:cNvPr id="8" name="Footer Placeholder 7">
            <a:extLst>
              <a:ext uri="{FF2B5EF4-FFF2-40B4-BE49-F238E27FC236}">
                <a16:creationId xmlns:a16="http://schemas.microsoft.com/office/drawing/2014/main" id="{1568EEF7-10B2-4F82-04A6-A03F419478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11C0EC-0322-021B-A640-0BCF8035A22E}"/>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1378229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77592-B5E0-8673-D8A7-4D6E7F2D02E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C4857EF-1617-4F66-6DDB-13A303DCAC5C}"/>
              </a:ext>
            </a:extLst>
          </p:cNvPr>
          <p:cNvSpPr>
            <a:spLocks noGrp="1"/>
          </p:cNvSpPr>
          <p:nvPr>
            <p:ph type="dt" sz="half" idx="10"/>
          </p:nvPr>
        </p:nvSpPr>
        <p:spPr/>
        <p:txBody>
          <a:bodyPr/>
          <a:lstStyle/>
          <a:p>
            <a:fld id="{3BD5A81E-A5FF-49C9-8EEA-36240598265B}" type="datetime1">
              <a:rPr lang="en-GB" smtClean="0"/>
              <a:t>07/05/2025</a:t>
            </a:fld>
            <a:endParaRPr lang="en-GB"/>
          </a:p>
        </p:txBody>
      </p:sp>
      <p:sp>
        <p:nvSpPr>
          <p:cNvPr id="4" name="Footer Placeholder 3">
            <a:extLst>
              <a:ext uri="{FF2B5EF4-FFF2-40B4-BE49-F238E27FC236}">
                <a16:creationId xmlns:a16="http://schemas.microsoft.com/office/drawing/2014/main" id="{5BFAF4F0-98E6-A3B1-BD0C-57086439CFB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1849B86-F746-58ED-7C73-6292D3C57C74}"/>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260927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D12BE1-F2D5-CDD5-474F-8BFE78E55FF8}"/>
              </a:ext>
            </a:extLst>
          </p:cNvPr>
          <p:cNvSpPr>
            <a:spLocks noGrp="1"/>
          </p:cNvSpPr>
          <p:nvPr>
            <p:ph type="dt" sz="half" idx="10"/>
          </p:nvPr>
        </p:nvSpPr>
        <p:spPr/>
        <p:txBody>
          <a:bodyPr/>
          <a:lstStyle/>
          <a:p>
            <a:fld id="{B1F59B8E-0CEC-41AD-AD5F-4C4CE2EA8340}" type="datetime1">
              <a:rPr lang="en-GB" smtClean="0"/>
              <a:t>07/05/2025</a:t>
            </a:fld>
            <a:endParaRPr lang="en-GB"/>
          </a:p>
        </p:txBody>
      </p:sp>
      <p:sp>
        <p:nvSpPr>
          <p:cNvPr id="3" name="Footer Placeholder 2">
            <a:extLst>
              <a:ext uri="{FF2B5EF4-FFF2-40B4-BE49-F238E27FC236}">
                <a16:creationId xmlns:a16="http://schemas.microsoft.com/office/drawing/2014/main" id="{5E61B19A-6EE3-010A-A8AF-25AF225D81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0ADAA0-62B4-79B1-C68F-F27D89402DEB}"/>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2132805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A00-86F2-0362-B082-59D336F0CB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1842CB4-BA56-8CF1-24E4-C7F702BF98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CBDE9B2-9F0B-8BE0-15CE-908E688E69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DCAD0B-69EB-2047-DDF1-2E6E93D7B71A}"/>
              </a:ext>
            </a:extLst>
          </p:cNvPr>
          <p:cNvSpPr>
            <a:spLocks noGrp="1"/>
          </p:cNvSpPr>
          <p:nvPr>
            <p:ph type="dt" sz="half" idx="10"/>
          </p:nvPr>
        </p:nvSpPr>
        <p:spPr/>
        <p:txBody>
          <a:bodyPr/>
          <a:lstStyle/>
          <a:p>
            <a:fld id="{B186DA05-C575-47D4-B584-EF87E7C2ECBF}" type="datetime1">
              <a:rPr lang="en-GB" smtClean="0"/>
              <a:t>07/05/2025</a:t>
            </a:fld>
            <a:endParaRPr lang="en-GB"/>
          </a:p>
        </p:txBody>
      </p:sp>
      <p:sp>
        <p:nvSpPr>
          <p:cNvPr id="6" name="Footer Placeholder 5">
            <a:extLst>
              <a:ext uri="{FF2B5EF4-FFF2-40B4-BE49-F238E27FC236}">
                <a16:creationId xmlns:a16="http://schemas.microsoft.com/office/drawing/2014/main" id="{3881047F-DACC-753A-46E0-23B3554E5E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8608B7-F234-92B3-7CAF-FF73B44D011A}"/>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2094534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B6CA-B8E4-00CE-B0C0-DCFF91A9AC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26203C8-682E-7835-EB70-31154190DF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2792DD-9151-0B28-194E-3EC368F61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4908B2-B608-12B1-3DBD-18FCC46F3FE6}"/>
              </a:ext>
            </a:extLst>
          </p:cNvPr>
          <p:cNvSpPr>
            <a:spLocks noGrp="1"/>
          </p:cNvSpPr>
          <p:nvPr>
            <p:ph type="dt" sz="half" idx="10"/>
          </p:nvPr>
        </p:nvSpPr>
        <p:spPr/>
        <p:txBody>
          <a:bodyPr/>
          <a:lstStyle/>
          <a:p>
            <a:fld id="{D91FC11A-A46C-400D-964F-57B78E4F60F3}" type="datetime1">
              <a:rPr lang="en-GB" smtClean="0"/>
              <a:t>07/05/2025</a:t>
            </a:fld>
            <a:endParaRPr lang="en-GB"/>
          </a:p>
        </p:txBody>
      </p:sp>
      <p:sp>
        <p:nvSpPr>
          <p:cNvPr id="6" name="Footer Placeholder 5">
            <a:extLst>
              <a:ext uri="{FF2B5EF4-FFF2-40B4-BE49-F238E27FC236}">
                <a16:creationId xmlns:a16="http://schemas.microsoft.com/office/drawing/2014/main" id="{12F28655-0530-EBC6-8F65-A4B8C024F9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45935D-C212-DB80-0A5F-48AD43565A72}"/>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3052174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0E48D-A1A0-0ECC-F9DC-9315D6505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E1A8B1F-DFA9-A9A0-F9F1-1EB286B136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5DF7B2-ED09-BC7F-BB9A-AAD86B807283}"/>
              </a:ext>
            </a:extLst>
          </p:cNvPr>
          <p:cNvSpPr>
            <a:spLocks noGrp="1"/>
          </p:cNvSpPr>
          <p:nvPr>
            <p:ph type="dt" sz="half" idx="10"/>
          </p:nvPr>
        </p:nvSpPr>
        <p:spPr/>
        <p:txBody>
          <a:bodyPr/>
          <a:lstStyle/>
          <a:p>
            <a:fld id="{0737261C-28B1-439B-B60A-AEB918A00162}" type="datetime1">
              <a:rPr lang="en-GB" smtClean="0"/>
              <a:t>07/05/2025</a:t>
            </a:fld>
            <a:endParaRPr lang="en-GB"/>
          </a:p>
        </p:txBody>
      </p:sp>
      <p:sp>
        <p:nvSpPr>
          <p:cNvPr id="5" name="Footer Placeholder 4">
            <a:extLst>
              <a:ext uri="{FF2B5EF4-FFF2-40B4-BE49-F238E27FC236}">
                <a16:creationId xmlns:a16="http://schemas.microsoft.com/office/drawing/2014/main" id="{E412E58E-D149-D5CD-02F6-61CEB958ED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58FAB7-A4B7-2EC3-B571-977BEF0F78CC}"/>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1887181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0BE7C1-8C19-B476-C8ED-7525EB462AF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58ADAF3-DA2E-18D9-9FF4-818B42D4D4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6928CA-89FE-EA3D-55B5-391AE5117EBB}"/>
              </a:ext>
            </a:extLst>
          </p:cNvPr>
          <p:cNvSpPr>
            <a:spLocks noGrp="1"/>
          </p:cNvSpPr>
          <p:nvPr>
            <p:ph type="dt" sz="half" idx="10"/>
          </p:nvPr>
        </p:nvSpPr>
        <p:spPr/>
        <p:txBody>
          <a:bodyPr/>
          <a:lstStyle/>
          <a:p>
            <a:fld id="{AD3EAF7D-BA40-4CBF-9CE7-126F334F5C97}" type="datetime1">
              <a:rPr lang="en-GB" smtClean="0"/>
              <a:t>07/05/2025</a:t>
            </a:fld>
            <a:endParaRPr lang="en-GB"/>
          </a:p>
        </p:txBody>
      </p:sp>
      <p:sp>
        <p:nvSpPr>
          <p:cNvPr id="5" name="Footer Placeholder 4">
            <a:extLst>
              <a:ext uri="{FF2B5EF4-FFF2-40B4-BE49-F238E27FC236}">
                <a16:creationId xmlns:a16="http://schemas.microsoft.com/office/drawing/2014/main" id="{D9559757-3985-531A-8FCD-30A6A74E9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2E779-763C-1B1B-0FD8-82EAF4F28791}"/>
              </a:ext>
            </a:extLst>
          </p:cNvPr>
          <p:cNvSpPr>
            <a:spLocks noGrp="1"/>
          </p:cNvSpPr>
          <p:nvPr>
            <p:ph type="sldNum" sz="quarter" idx="12"/>
          </p:nvPr>
        </p:nvSpPr>
        <p:spPr/>
        <p:txBody>
          <a:bodyPr/>
          <a:lstStyle/>
          <a:p>
            <a:fld id="{9748D206-6F11-4622-AB77-31E039FCFBA2}" type="slidenum">
              <a:rPr lang="en-GB" smtClean="0"/>
              <a:t>‹#›</a:t>
            </a:fld>
            <a:endParaRPr lang="en-GB"/>
          </a:p>
        </p:txBody>
      </p:sp>
    </p:spTree>
    <p:extLst>
      <p:ext uri="{BB962C8B-B14F-4D97-AF65-F5344CB8AC3E}">
        <p14:creationId xmlns:p14="http://schemas.microsoft.com/office/powerpoint/2010/main" val="87469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642134-F14C-1EBC-4121-D9B8F59EA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6021716-C7AE-B21E-C5E0-AB91DF11D0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804303-95BD-F074-C683-5C678FBF32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023BAD-4E89-47BD-9644-3817F5CFC11C}" type="datetime1">
              <a:rPr lang="en-GB" smtClean="0"/>
              <a:t>07/05/2025</a:t>
            </a:fld>
            <a:endParaRPr lang="en-GB"/>
          </a:p>
        </p:txBody>
      </p:sp>
      <p:sp>
        <p:nvSpPr>
          <p:cNvPr id="5" name="Footer Placeholder 4">
            <a:extLst>
              <a:ext uri="{FF2B5EF4-FFF2-40B4-BE49-F238E27FC236}">
                <a16:creationId xmlns:a16="http://schemas.microsoft.com/office/drawing/2014/main" id="{046F6C1E-E38B-B467-26EB-E14A0595D6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E86C7B-6C62-2998-63DE-D9C81D5033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48D206-6F11-4622-AB77-31E039FCFBA2}" type="slidenum">
              <a:rPr lang="en-GB" smtClean="0"/>
              <a:t>‹#›</a:t>
            </a:fld>
            <a:endParaRPr lang="en-GB"/>
          </a:p>
        </p:txBody>
      </p:sp>
    </p:spTree>
    <p:extLst>
      <p:ext uri="{BB962C8B-B14F-4D97-AF65-F5344CB8AC3E}">
        <p14:creationId xmlns:p14="http://schemas.microsoft.com/office/powerpoint/2010/main" val="2331838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6.jpg"/><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1.xml"/><Relationship Id="rId5" Type="http://schemas.openxmlformats.org/officeDocument/2006/relationships/image" Target="../media/image3.png"/><Relationship Id="rId15" Type="http://schemas.openxmlformats.org/officeDocument/2006/relationships/image" Target="../media/image8.png"/><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2.xml"/><Relationship Id="rId5" Type="http://schemas.openxmlformats.org/officeDocument/2006/relationships/image" Target="../media/image3.png"/><Relationship Id="rId10" Type="http://schemas.openxmlformats.org/officeDocument/2006/relationships/diagramQuickStyle" Target="../diagrams/quickStyle2.xml"/><Relationship Id="rId4" Type="http://schemas.openxmlformats.org/officeDocument/2006/relationships/image" Target="../media/image2.png"/><Relationship Id="rId9" Type="http://schemas.openxmlformats.org/officeDocument/2006/relationships/diagramLayout" Target="../diagrams/layout2.xml"/><Relationship Id="rId1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3.xml"/><Relationship Id="rId5" Type="http://schemas.openxmlformats.org/officeDocument/2006/relationships/image" Target="../media/image3.png"/><Relationship Id="rId15" Type="http://schemas.openxmlformats.org/officeDocument/2006/relationships/image" Target="../media/image12.png"/><Relationship Id="rId10" Type="http://schemas.openxmlformats.org/officeDocument/2006/relationships/diagramQuickStyle" Target="../diagrams/quickStyle3.xml"/><Relationship Id="rId4" Type="http://schemas.openxmlformats.org/officeDocument/2006/relationships/image" Target="../media/image2.png"/><Relationship Id="rId9" Type="http://schemas.openxmlformats.org/officeDocument/2006/relationships/diagramLayout" Target="../diagrams/layout3.xml"/><Relationship Id="rId14" Type="http://schemas.openxmlformats.org/officeDocument/2006/relationships/image" Target="../media/image11.png"/></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5.png"/><Relationship Id="rId12" Type="http://schemas.microsoft.com/office/2007/relationships/diagramDrawing" Target="../diagrams/drawing4.xml"/><Relationship Id="rId2" Type="http://schemas.openxmlformats.org/officeDocument/2006/relationships/notesSlide" Target="../notesSlides/notesSlide4.xml"/><Relationship Id="rId16"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4.xml"/><Relationship Id="rId5" Type="http://schemas.openxmlformats.org/officeDocument/2006/relationships/image" Target="../media/image3.png"/><Relationship Id="rId15" Type="http://schemas.openxmlformats.org/officeDocument/2006/relationships/image" Target="../media/image11.png"/><Relationship Id="rId10" Type="http://schemas.openxmlformats.org/officeDocument/2006/relationships/diagramQuickStyle" Target="../diagrams/quickStyle4.xml"/><Relationship Id="rId4" Type="http://schemas.openxmlformats.org/officeDocument/2006/relationships/image" Target="../media/image2.png"/><Relationship Id="rId9" Type="http://schemas.openxmlformats.org/officeDocument/2006/relationships/diagramLayout" Target="../diagrams/layout4.xml"/><Relationship Id="rId1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diagramData" Target="../diagrams/data5.xml"/><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5.xml"/><Relationship Id="rId5" Type="http://schemas.openxmlformats.org/officeDocument/2006/relationships/image" Target="../media/image4.png"/><Relationship Id="rId10" Type="http://schemas.openxmlformats.org/officeDocument/2006/relationships/diagramColors" Target="../diagrams/colors5.xml"/><Relationship Id="rId4" Type="http://schemas.openxmlformats.org/officeDocument/2006/relationships/image" Target="../media/image3.png"/><Relationship Id="rId9" Type="http://schemas.openxmlformats.org/officeDocument/2006/relationships/diagramQuickStyle" Target="../diagrams/quickStyle5.xml"/><Relationship Id="rId14"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diagramData" Target="../diagrams/data6.xml"/><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6.xml"/><Relationship Id="rId5" Type="http://schemas.openxmlformats.org/officeDocument/2006/relationships/image" Target="../media/image4.png"/><Relationship Id="rId10" Type="http://schemas.openxmlformats.org/officeDocument/2006/relationships/diagramColors" Target="../diagrams/colors6.xml"/><Relationship Id="rId4" Type="http://schemas.openxmlformats.org/officeDocument/2006/relationships/image" Target="../media/image3.png"/><Relationship Id="rId9" Type="http://schemas.openxmlformats.org/officeDocument/2006/relationships/diagramQuickStyle" Target="../diagrams/quickStyle6.xml"/><Relationship Id="rId14" Type="http://schemas.openxmlformats.org/officeDocument/2006/relationships/image" Target="../media/image12.png"/></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diagramData" Target="../diagrams/data7.xml"/><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7.xml"/><Relationship Id="rId5" Type="http://schemas.openxmlformats.org/officeDocument/2006/relationships/image" Target="../media/image4.png"/><Relationship Id="rId10" Type="http://schemas.openxmlformats.org/officeDocument/2006/relationships/diagramColors" Target="../diagrams/colors7.xml"/><Relationship Id="rId4" Type="http://schemas.openxmlformats.org/officeDocument/2006/relationships/image" Target="../media/image3.png"/><Relationship Id="rId9" Type="http://schemas.openxmlformats.org/officeDocument/2006/relationships/diagramQuickStyle" Target="../diagrams/quickStyle7.xml"/><Relationship Id="rId14" Type="http://schemas.openxmlformats.org/officeDocument/2006/relationships/image" Target="../media/image12.png"/></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diagramData" Target="../diagrams/data8.xml"/><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8.xml"/><Relationship Id="rId5" Type="http://schemas.openxmlformats.org/officeDocument/2006/relationships/image" Target="../media/image4.png"/><Relationship Id="rId10" Type="http://schemas.openxmlformats.org/officeDocument/2006/relationships/diagramColors" Target="../diagrams/colors8.xml"/><Relationship Id="rId4" Type="http://schemas.openxmlformats.org/officeDocument/2006/relationships/image" Target="../media/image3.png"/><Relationship Id="rId9" Type="http://schemas.openxmlformats.org/officeDocument/2006/relationships/diagramQuickStyle" Target="../diagrams/quickStyle8.xml"/><Relationship Id="rId1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image" Target="../media/image14.png"/><Relationship Id="rId3" Type="http://schemas.openxmlformats.org/officeDocument/2006/relationships/image" Target="../media/image2.png"/><Relationship Id="rId7" Type="http://schemas.openxmlformats.org/officeDocument/2006/relationships/diagramData" Target="../diagrams/data9.xml"/><Relationship Id="rId12"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9.xml"/><Relationship Id="rId5" Type="http://schemas.openxmlformats.org/officeDocument/2006/relationships/image" Target="../media/image4.png"/><Relationship Id="rId10" Type="http://schemas.openxmlformats.org/officeDocument/2006/relationships/diagramColors" Target="../diagrams/colors9.xml"/><Relationship Id="rId4" Type="http://schemas.openxmlformats.org/officeDocument/2006/relationships/image" Target="../media/image3.png"/><Relationship Id="rId9" Type="http://schemas.openxmlformats.org/officeDocument/2006/relationships/diagramQuickStyle" Target="../diagrams/quickStyl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AAD60-87B6-0525-03B2-E45710BDFBDA}"/>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25DFDCF0-A6E8-40D0-BD27-941AA68E0833}"/>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40D2A02F-2982-E48E-0B7F-008C65941802}"/>
              </a:ext>
            </a:extLst>
          </p:cNvPr>
          <p:cNvSpPr/>
          <p:nvPr/>
        </p:nvSpPr>
        <p:spPr>
          <a:xfrm>
            <a:off x="-3276"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solidFill>
                <a:schemeClr val="bg1"/>
              </a:solidFill>
            </a:endParaRPr>
          </a:p>
        </p:txBody>
      </p:sp>
      <p:sp>
        <p:nvSpPr>
          <p:cNvPr id="32" name="Rectangle 31">
            <a:extLst>
              <a:ext uri="{FF2B5EF4-FFF2-40B4-BE49-F238E27FC236}">
                <a16:creationId xmlns:a16="http://schemas.microsoft.com/office/drawing/2014/main" id="{EC441A61-651D-1A75-4F61-F17CF11D630B}"/>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8206C342-C9D1-D774-0866-9BE4F16FC209}"/>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FC2C2612-024E-ED42-4559-A0F5C872DC7C}"/>
              </a:ext>
            </a:extLst>
          </p:cNvPr>
          <p:cNvPicPr>
            <a:picLocks noChangeAspect="1"/>
          </p:cNvPicPr>
          <p:nvPr/>
        </p:nvPicPr>
        <p:blipFill>
          <a:blip r:embed="rId3"/>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676E7067-104F-9B5C-6847-0C1726C6D11B}"/>
              </a:ext>
            </a:extLst>
          </p:cNvPr>
          <p:cNvPicPr>
            <a:picLocks noChangeAspect="1"/>
          </p:cNvPicPr>
          <p:nvPr/>
        </p:nvPicPr>
        <p:blipFill>
          <a:blip r:embed="rId4"/>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61FAC3FE-7306-22E8-A6F6-4F62A6D56A22}"/>
              </a:ext>
            </a:extLst>
          </p:cNvPr>
          <p:cNvPicPr>
            <a:picLocks noChangeAspect="1"/>
          </p:cNvPicPr>
          <p:nvPr/>
        </p:nvPicPr>
        <p:blipFill>
          <a:blip r:embed="rId5"/>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C75D5739-6C47-4904-7A17-706565C8FC19}"/>
              </a:ext>
            </a:extLst>
          </p:cNvPr>
          <p:cNvPicPr>
            <a:picLocks noChangeAspect="1"/>
          </p:cNvPicPr>
          <p:nvPr/>
        </p:nvPicPr>
        <p:blipFill>
          <a:blip r:embed="rId6"/>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03B36DC1-47D0-6BA9-6544-A7AE070B1C72}"/>
              </a:ext>
            </a:extLst>
          </p:cNvPr>
          <p:cNvPicPr>
            <a:picLocks noChangeAspect="1"/>
          </p:cNvPicPr>
          <p:nvPr/>
        </p:nvPicPr>
        <p:blipFill>
          <a:blip r:embed="rId6"/>
          <a:stretch>
            <a:fillRect/>
          </a:stretch>
        </p:blipFill>
        <p:spPr>
          <a:xfrm>
            <a:off x="6092724" y="5447576"/>
            <a:ext cx="3751667" cy="512108"/>
          </a:xfrm>
          <a:prstGeom prst="rect">
            <a:avLst/>
          </a:prstGeom>
        </p:spPr>
      </p:pic>
      <p:pic>
        <p:nvPicPr>
          <p:cNvPr id="41" name="Picture 40">
            <a:extLst>
              <a:ext uri="{FF2B5EF4-FFF2-40B4-BE49-F238E27FC236}">
                <a16:creationId xmlns:a16="http://schemas.microsoft.com/office/drawing/2014/main" id="{5823DD4A-9737-E392-D61E-7E61F05DD580}"/>
              </a:ext>
            </a:extLst>
          </p:cNvPr>
          <p:cNvPicPr>
            <a:picLocks noChangeAspect="1"/>
          </p:cNvPicPr>
          <p:nvPr/>
        </p:nvPicPr>
        <p:blipFill>
          <a:blip r:embed="rId6"/>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F551263D-79D9-9BDF-90E5-A8BCA6B32BA0}"/>
              </a:ext>
            </a:extLst>
          </p:cNvPr>
          <p:cNvPicPr>
            <a:picLocks noChangeAspect="1"/>
          </p:cNvPicPr>
          <p:nvPr/>
        </p:nvPicPr>
        <p:blipFill>
          <a:blip r:embed="rId6"/>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9458E666-4F8E-CCEF-2D0C-B6787DBAABD2}"/>
              </a:ext>
            </a:extLst>
          </p:cNvPr>
          <p:cNvPicPr>
            <a:picLocks noChangeAspect="1"/>
          </p:cNvPicPr>
          <p:nvPr/>
        </p:nvPicPr>
        <p:blipFill>
          <a:blip r:embed="rId7"/>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50748BE1-1184-5A65-80EC-061F517F8144}"/>
              </a:ext>
            </a:extLst>
          </p:cNvPr>
          <p:cNvPicPr>
            <a:picLocks noChangeAspect="1"/>
          </p:cNvPicPr>
          <p:nvPr/>
        </p:nvPicPr>
        <p:blipFill>
          <a:blip r:embed="rId7"/>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FDC249B7-1F76-C708-33D5-010145BFA861}"/>
              </a:ext>
            </a:extLst>
          </p:cNvPr>
          <p:cNvPicPr>
            <a:picLocks noChangeAspect="1"/>
          </p:cNvPicPr>
          <p:nvPr/>
        </p:nvPicPr>
        <p:blipFill>
          <a:blip r:embed="rId7"/>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8DAF7273-1334-DA29-68CE-25C162BFA36C}"/>
              </a:ext>
            </a:extLst>
          </p:cNvPr>
          <p:cNvPicPr>
            <a:picLocks noChangeAspect="1"/>
          </p:cNvPicPr>
          <p:nvPr/>
        </p:nvPicPr>
        <p:blipFill>
          <a:blip r:embed="rId7"/>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0F57EA59-CA3D-DD81-C5BC-73102A51E51A}"/>
              </a:ext>
            </a:extLst>
          </p:cNvPr>
          <p:cNvPicPr>
            <a:picLocks noChangeAspect="1"/>
          </p:cNvPicPr>
          <p:nvPr/>
        </p:nvPicPr>
        <p:blipFill>
          <a:blip r:embed="rId7"/>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D1C54BD8-E6AA-1508-60EA-FF80801DBCCA}"/>
              </a:ext>
            </a:extLst>
          </p:cNvPr>
          <p:cNvPicPr>
            <a:picLocks noChangeAspect="1"/>
          </p:cNvPicPr>
          <p:nvPr/>
        </p:nvPicPr>
        <p:blipFill>
          <a:blip r:embed="rId7"/>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77AC4BF2-BD4C-4E32-F565-5321430BBCB5}"/>
              </a:ext>
            </a:extLst>
          </p:cNvPr>
          <p:cNvGraphicFramePr/>
          <p:nvPr>
            <p:extLst>
              <p:ext uri="{D42A27DB-BD31-4B8C-83A1-F6EECF244321}">
                <p14:modId xmlns:p14="http://schemas.microsoft.com/office/powerpoint/2010/main" val="1513156389"/>
              </p:ext>
            </p:extLst>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6" name="Picture 55" descr="A stethoscope on a book&#10;&#10;AI-generated content may be incorrect.">
            <a:extLst>
              <a:ext uri="{FF2B5EF4-FFF2-40B4-BE49-F238E27FC236}">
                <a16:creationId xmlns:a16="http://schemas.microsoft.com/office/drawing/2014/main" id="{31D9BF26-2A21-89DA-0C8D-8D79F381C126}"/>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77394" y="1122363"/>
            <a:ext cx="3287972" cy="2911947"/>
          </a:xfrm>
          <a:prstGeom prst="ellipse">
            <a:avLst/>
          </a:prstGeom>
          <a:ln w="63500" cap="rnd">
            <a:solidFill>
              <a:srgbClr val="081A08"/>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57" name="Arc 56">
            <a:extLst>
              <a:ext uri="{FF2B5EF4-FFF2-40B4-BE49-F238E27FC236}">
                <a16:creationId xmlns:a16="http://schemas.microsoft.com/office/drawing/2014/main" id="{D2CAD69F-FE7D-2D9F-0016-FC36635A7C14}"/>
              </a:ext>
            </a:extLst>
          </p:cNvPr>
          <p:cNvSpPr/>
          <p:nvPr/>
        </p:nvSpPr>
        <p:spPr>
          <a:xfrm>
            <a:off x="1212132" y="899513"/>
            <a:ext cx="3203471" cy="2702525"/>
          </a:xfrm>
          <a:prstGeom prst="arc">
            <a:avLst>
              <a:gd name="adj1" fmla="val 16200000"/>
              <a:gd name="adj2" fmla="val 150206"/>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pic>
        <p:nvPicPr>
          <p:cNvPr id="60" name="Picture 59">
            <a:extLst>
              <a:ext uri="{FF2B5EF4-FFF2-40B4-BE49-F238E27FC236}">
                <a16:creationId xmlns:a16="http://schemas.microsoft.com/office/drawing/2014/main" id="{06711B8F-F76F-E1F4-7CEA-06B1DA08B23D}"/>
              </a:ext>
            </a:extLst>
          </p:cNvPr>
          <p:cNvPicPr>
            <a:picLocks noChangeAspect="1"/>
          </p:cNvPicPr>
          <p:nvPr/>
        </p:nvPicPr>
        <p:blipFill>
          <a:blip r:embed="rId14"/>
          <a:stretch>
            <a:fillRect/>
          </a:stretch>
        </p:blipFill>
        <p:spPr>
          <a:xfrm rot="10800000">
            <a:off x="827157" y="2865010"/>
            <a:ext cx="1609483" cy="1432684"/>
          </a:xfrm>
          <a:prstGeom prst="rect">
            <a:avLst/>
          </a:prstGeom>
        </p:spPr>
      </p:pic>
      <p:pic>
        <p:nvPicPr>
          <p:cNvPr id="63" name="Picture 62">
            <a:extLst>
              <a:ext uri="{FF2B5EF4-FFF2-40B4-BE49-F238E27FC236}">
                <a16:creationId xmlns:a16="http://schemas.microsoft.com/office/drawing/2014/main" id="{0F5BF32E-00BF-40F3-0F55-99B61293D3BB}"/>
              </a:ext>
            </a:extLst>
          </p:cNvPr>
          <p:cNvPicPr>
            <a:picLocks noChangeAspect="1"/>
          </p:cNvPicPr>
          <p:nvPr/>
        </p:nvPicPr>
        <p:blipFill>
          <a:blip r:embed="rId15"/>
          <a:stretch>
            <a:fillRect/>
          </a:stretch>
        </p:blipFill>
        <p:spPr>
          <a:xfrm>
            <a:off x="4805055" y="3458150"/>
            <a:ext cx="5005250" cy="512108"/>
          </a:xfrm>
          <a:prstGeom prst="rect">
            <a:avLst/>
          </a:prstGeom>
        </p:spPr>
      </p:pic>
      <p:sp>
        <p:nvSpPr>
          <p:cNvPr id="62" name="TextBox 61">
            <a:extLst>
              <a:ext uri="{FF2B5EF4-FFF2-40B4-BE49-F238E27FC236}">
                <a16:creationId xmlns:a16="http://schemas.microsoft.com/office/drawing/2014/main" id="{2CC0707C-3F85-EB1A-744C-05165210E3EE}"/>
              </a:ext>
            </a:extLst>
          </p:cNvPr>
          <p:cNvSpPr txBox="1"/>
          <p:nvPr/>
        </p:nvSpPr>
        <p:spPr>
          <a:xfrm>
            <a:off x="5498535" y="952588"/>
            <a:ext cx="6180462" cy="2800767"/>
          </a:xfrm>
          <a:prstGeom prst="rect">
            <a:avLst/>
          </a:prstGeom>
          <a:noFill/>
        </p:spPr>
        <p:txBody>
          <a:bodyPr wrap="square">
            <a:spAutoFit/>
          </a:bodyPr>
          <a:lstStyle/>
          <a:p>
            <a:r>
              <a:rPr lang="en-GB" sz="4400" b="1" dirty="0">
                <a:solidFill>
                  <a:schemeClr val="bg1"/>
                </a:solidFill>
              </a:rPr>
              <a:t>Improving Patient Outcomes Through Strategic Healthcare Management (SHM) </a:t>
            </a:r>
          </a:p>
        </p:txBody>
      </p:sp>
      <p:sp>
        <p:nvSpPr>
          <p:cNvPr id="64" name="TextBox 63">
            <a:extLst>
              <a:ext uri="{FF2B5EF4-FFF2-40B4-BE49-F238E27FC236}">
                <a16:creationId xmlns:a16="http://schemas.microsoft.com/office/drawing/2014/main" id="{8ABCDF93-913B-8F97-147E-BD035C22787B}"/>
              </a:ext>
            </a:extLst>
          </p:cNvPr>
          <p:cNvSpPr txBox="1"/>
          <p:nvPr/>
        </p:nvSpPr>
        <p:spPr>
          <a:xfrm>
            <a:off x="5455851" y="4197485"/>
            <a:ext cx="5639994" cy="2031325"/>
          </a:xfrm>
          <a:prstGeom prst="rect">
            <a:avLst/>
          </a:prstGeom>
          <a:noFill/>
        </p:spPr>
        <p:txBody>
          <a:bodyPr wrap="square" rtlCol="0">
            <a:spAutoFit/>
          </a:bodyPr>
          <a:lstStyle/>
          <a:p>
            <a:r>
              <a:rPr lang="en-GB" dirty="0">
                <a:solidFill>
                  <a:schemeClr val="bg1"/>
                </a:solidFill>
              </a:rPr>
              <a:t>A Comprehensive Overview of Key Strategies for a Resilient Healthcare System in the UK</a:t>
            </a:r>
          </a:p>
          <a:p>
            <a:endParaRPr lang="en-GB" dirty="0">
              <a:solidFill>
                <a:schemeClr val="bg1"/>
              </a:solidFill>
            </a:endParaRPr>
          </a:p>
          <a:p>
            <a:endParaRPr lang="en-GB" dirty="0">
              <a:solidFill>
                <a:schemeClr val="bg1"/>
              </a:solidFill>
            </a:endParaRPr>
          </a:p>
          <a:p>
            <a:r>
              <a:rPr lang="en-GB" dirty="0">
                <a:solidFill>
                  <a:schemeClr val="bg1"/>
                </a:solidFill>
              </a:rPr>
              <a:t>Daniel Bussell – 2313849</a:t>
            </a:r>
          </a:p>
          <a:p>
            <a:endParaRPr lang="en-GB" dirty="0">
              <a:solidFill>
                <a:schemeClr val="bg1"/>
              </a:solidFill>
            </a:endParaRPr>
          </a:p>
          <a:p>
            <a:r>
              <a:rPr lang="en-GB" dirty="0">
                <a:solidFill>
                  <a:schemeClr val="bg1"/>
                </a:solidFill>
              </a:rPr>
              <a:t>BMNS5009 -Janet Howells- Johnson </a:t>
            </a:r>
          </a:p>
        </p:txBody>
      </p:sp>
      <p:sp>
        <p:nvSpPr>
          <p:cNvPr id="65" name="Slide Number Placeholder 64">
            <a:extLst>
              <a:ext uri="{FF2B5EF4-FFF2-40B4-BE49-F238E27FC236}">
                <a16:creationId xmlns:a16="http://schemas.microsoft.com/office/drawing/2014/main" id="{D1965318-B767-0B02-1163-0D49821630FB}"/>
              </a:ext>
            </a:extLst>
          </p:cNvPr>
          <p:cNvSpPr>
            <a:spLocks noGrp="1"/>
          </p:cNvSpPr>
          <p:nvPr>
            <p:ph type="sldNum" sz="quarter" idx="12"/>
          </p:nvPr>
        </p:nvSpPr>
        <p:spPr>
          <a:xfrm>
            <a:off x="9208851" y="76177"/>
            <a:ext cx="2743200" cy="365125"/>
          </a:xfrm>
        </p:spPr>
        <p:txBody>
          <a:bodyPr/>
          <a:lstStyle/>
          <a:p>
            <a:fld id="{9748D206-6F11-4622-AB77-31E039FCFBA2}" type="slidenum">
              <a:rPr lang="en-GB" smtClean="0"/>
              <a:t>1</a:t>
            </a:fld>
            <a:endParaRPr lang="en-GB" dirty="0"/>
          </a:p>
        </p:txBody>
      </p:sp>
      <p:cxnSp>
        <p:nvCxnSpPr>
          <p:cNvPr id="67" name="Straight Connector 66">
            <a:extLst>
              <a:ext uri="{FF2B5EF4-FFF2-40B4-BE49-F238E27FC236}">
                <a16:creationId xmlns:a16="http://schemas.microsoft.com/office/drawing/2014/main" id="{4ABF1EB3-0B7E-1990-F557-EE0B759B8B7D}"/>
              </a:ext>
            </a:extLst>
          </p:cNvPr>
          <p:cNvCxnSpPr/>
          <p:nvPr/>
        </p:nvCxnSpPr>
        <p:spPr>
          <a:xfrm>
            <a:off x="396607" y="441302"/>
            <a:ext cx="11402458" cy="0"/>
          </a:xfrm>
          <a:prstGeom prst="line">
            <a:avLst/>
          </a:prstGeom>
          <a:ln>
            <a:solidFill>
              <a:srgbClr val="081A08"/>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355367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73E14-0BD9-552A-D6CE-756AD13164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DB1AE8-C866-2220-6941-FD769F377EA4}"/>
              </a:ext>
            </a:extLst>
          </p:cNvPr>
          <p:cNvSpPr>
            <a:spLocks noGrp="1"/>
          </p:cNvSpPr>
          <p:nvPr>
            <p:ph type="ctrTitle"/>
          </p:nvPr>
        </p:nvSpPr>
        <p:spPr/>
        <p:txBody>
          <a:bodyPr/>
          <a:lstStyle/>
          <a:p>
            <a:r>
              <a:rPr lang="en-GB" dirty="0"/>
              <a:t>2</a:t>
            </a:r>
          </a:p>
        </p:txBody>
      </p:sp>
      <p:sp>
        <p:nvSpPr>
          <p:cNvPr id="3" name="Subtitle 2">
            <a:extLst>
              <a:ext uri="{FF2B5EF4-FFF2-40B4-BE49-F238E27FC236}">
                <a16:creationId xmlns:a16="http://schemas.microsoft.com/office/drawing/2014/main" id="{E02757EA-4FF7-19CD-0391-9EC5C4FDE304}"/>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DD86BA86-2DC1-57E3-AF80-EAFA82E7CC60}"/>
              </a:ext>
            </a:extLst>
          </p:cNvPr>
          <p:cNvSpPr/>
          <p:nvPr/>
        </p:nvSpPr>
        <p:spPr>
          <a:xfrm>
            <a:off x="-3277"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4373AF80-2C88-6DDA-0F8F-F752E1A5FF4F}"/>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83995640-CE76-5B22-A50C-73B3E510D0A6}"/>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99711A75-AA1D-E711-661E-2DDBA2FED8AA}"/>
              </a:ext>
            </a:extLst>
          </p:cNvPr>
          <p:cNvPicPr>
            <a:picLocks noChangeAspect="1"/>
          </p:cNvPicPr>
          <p:nvPr/>
        </p:nvPicPr>
        <p:blipFill>
          <a:blip r:embed="rId3"/>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3A8B42EC-E8D5-3C55-4BA6-7C55C4EB9525}"/>
              </a:ext>
            </a:extLst>
          </p:cNvPr>
          <p:cNvPicPr>
            <a:picLocks noChangeAspect="1"/>
          </p:cNvPicPr>
          <p:nvPr/>
        </p:nvPicPr>
        <p:blipFill>
          <a:blip r:embed="rId4"/>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E95C3F3A-E31E-6CF5-4862-9A403C945C08}"/>
              </a:ext>
            </a:extLst>
          </p:cNvPr>
          <p:cNvPicPr>
            <a:picLocks noChangeAspect="1"/>
          </p:cNvPicPr>
          <p:nvPr/>
        </p:nvPicPr>
        <p:blipFill>
          <a:blip r:embed="rId5"/>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549E75C3-B102-D96A-CCC3-F4E5D6F2C516}"/>
              </a:ext>
            </a:extLst>
          </p:cNvPr>
          <p:cNvPicPr>
            <a:picLocks noChangeAspect="1"/>
          </p:cNvPicPr>
          <p:nvPr/>
        </p:nvPicPr>
        <p:blipFill>
          <a:blip r:embed="rId6"/>
          <a:stretch>
            <a:fillRect/>
          </a:stretch>
        </p:blipFill>
        <p:spPr>
          <a:xfrm>
            <a:off x="6215941" y="6601946"/>
            <a:ext cx="4364510" cy="512108"/>
          </a:xfrm>
          <a:prstGeom prst="rect">
            <a:avLst/>
          </a:prstGeom>
        </p:spPr>
      </p:pic>
      <p:pic>
        <p:nvPicPr>
          <p:cNvPr id="39" name="Picture 38">
            <a:extLst>
              <a:ext uri="{FF2B5EF4-FFF2-40B4-BE49-F238E27FC236}">
                <a16:creationId xmlns:a16="http://schemas.microsoft.com/office/drawing/2014/main" id="{58F2C002-F811-FEEA-38C5-DA473A084AC9}"/>
              </a:ext>
            </a:extLst>
          </p:cNvPr>
          <p:cNvPicPr>
            <a:picLocks noChangeAspect="1"/>
          </p:cNvPicPr>
          <p:nvPr/>
        </p:nvPicPr>
        <p:blipFill>
          <a:blip r:embed="rId6"/>
          <a:stretch>
            <a:fillRect/>
          </a:stretch>
        </p:blipFill>
        <p:spPr>
          <a:xfrm>
            <a:off x="6544502" y="5591839"/>
            <a:ext cx="3751667" cy="512108"/>
          </a:xfrm>
          <a:prstGeom prst="rect">
            <a:avLst/>
          </a:prstGeom>
        </p:spPr>
      </p:pic>
      <p:pic>
        <p:nvPicPr>
          <p:cNvPr id="40" name="Picture 39">
            <a:extLst>
              <a:ext uri="{FF2B5EF4-FFF2-40B4-BE49-F238E27FC236}">
                <a16:creationId xmlns:a16="http://schemas.microsoft.com/office/drawing/2014/main" id="{828F39E8-5AB0-C2B0-8026-9466AE65D1F8}"/>
              </a:ext>
            </a:extLst>
          </p:cNvPr>
          <p:cNvPicPr>
            <a:picLocks noChangeAspect="1"/>
          </p:cNvPicPr>
          <p:nvPr/>
        </p:nvPicPr>
        <p:blipFill>
          <a:blip r:embed="rId6"/>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153B65B3-9A92-1E5B-C0D4-3CB00D395428}"/>
              </a:ext>
            </a:extLst>
          </p:cNvPr>
          <p:cNvPicPr>
            <a:picLocks noChangeAspect="1"/>
          </p:cNvPicPr>
          <p:nvPr/>
        </p:nvPicPr>
        <p:blipFill>
          <a:blip r:embed="rId6"/>
          <a:stretch>
            <a:fillRect/>
          </a:stretch>
        </p:blipFill>
        <p:spPr>
          <a:xfrm>
            <a:off x="6107687" y="4411930"/>
            <a:ext cx="5003294" cy="910199"/>
          </a:xfrm>
          <a:prstGeom prst="rect">
            <a:avLst/>
          </a:prstGeom>
        </p:spPr>
      </p:pic>
      <p:pic>
        <p:nvPicPr>
          <p:cNvPr id="42" name="Picture 41">
            <a:extLst>
              <a:ext uri="{FF2B5EF4-FFF2-40B4-BE49-F238E27FC236}">
                <a16:creationId xmlns:a16="http://schemas.microsoft.com/office/drawing/2014/main" id="{D589792A-D5AF-E417-DDCE-6D066145B10C}"/>
              </a:ext>
            </a:extLst>
          </p:cNvPr>
          <p:cNvPicPr>
            <a:picLocks noChangeAspect="1"/>
          </p:cNvPicPr>
          <p:nvPr/>
        </p:nvPicPr>
        <p:blipFill>
          <a:blip r:embed="rId6"/>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A9A0008B-19D5-CCB1-A170-1B0C2633F98D}"/>
              </a:ext>
            </a:extLst>
          </p:cNvPr>
          <p:cNvPicPr>
            <a:picLocks noChangeAspect="1"/>
          </p:cNvPicPr>
          <p:nvPr/>
        </p:nvPicPr>
        <p:blipFill>
          <a:blip r:embed="rId7"/>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584FEDE4-39D3-9D07-B30E-C842BF0029C5}"/>
              </a:ext>
            </a:extLst>
          </p:cNvPr>
          <p:cNvPicPr>
            <a:picLocks noChangeAspect="1"/>
          </p:cNvPicPr>
          <p:nvPr/>
        </p:nvPicPr>
        <p:blipFill>
          <a:blip r:embed="rId7"/>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DFACDB1D-11C2-87F1-B0E9-85FFF21849FB}"/>
              </a:ext>
            </a:extLst>
          </p:cNvPr>
          <p:cNvPicPr>
            <a:picLocks noChangeAspect="1"/>
          </p:cNvPicPr>
          <p:nvPr/>
        </p:nvPicPr>
        <p:blipFill>
          <a:blip r:embed="rId7"/>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D627D375-9D0F-AFB4-D5C0-06101AC13E6E}"/>
              </a:ext>
            </a:extLst>
          </p:cNvPr>
          <p:cNvPicPr>
            <a:picLocks noChangeAspect="1"/>
          </p:cNvPicPr>
          <p:nvPr/>
        </p:nvPicPr>
        <p:blipFill>
          <a:blip r:embed="rId7"/>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03B12428-96A8-2D54-4004-74C1A7B13A83}"/>
              </a:ext>
            </a:extLst>
          </p:cNvPr>
          <p:cNvPicPr>
            <a:picLocks noChangeAspect="1"/>
          </p:cNvPicPr>
          <p:nvPr/>
        </p:nvPicPr>
        <p:blipFill>
          <a:blip r:embed="rId7"/>
          <a:stretch>
            <a:fillRect/>
          </a:stretch>
        </p:blipFill>
        <p:spPr>
          <a:xfrm>
            <a:off x="8169843" y="5097101"/>
            <a:ext cx="3869882" cy="512108"/>
          </a:xfrm>
          <a:prstGeom prst="rect">
            <a:avLst/>
          </a:prstGeom>
        </p:spPr>
      </p:pic>
      <p:pic>
        <p:nvPicPr>
          <p:cNvPr id="52" name="Picture 51">
            <a:extLst>
              <a:ext uri="{FF2B5EF4-FFF2-40B4-BE49-F238E27FC236}">
                <a16:creationId xmlns:a16="http://schemas.microsoft.com/office/drawing/2014/main" id="{7FF159AE-B778-7478-32EA-46F948084C87}"/>
              </a:ext>
            </a:extLst>
          </p:cNvPr>
          <p:cNvPicPr>
            <a:picLocks noChangeAspect="1"/>
          </p:cNvPicPr>
          <p:nvPr/>
        </p:nvPicPr>
        <p:blipFill>
          <a:blip r:embed="rId7"/>
          <a:stretch>
            <a:fillRect/>
          </a:stretch>
        </p:blipFill>
        <p:spPr>
          <a:xfrm>
            <a:off x="8232509" y="6097832"/>
            <a:ext cx="3845686" cy="512108"/>
          </a:xfrm>
          <a:prstGeom prst="rect">
            <a:avLst/>
          </a:prstGeom>
        </p:spPr>
      </p:pic>
      <p:graphicFrame>
        <p:nvGraphicFramePr>
          <p:cNvPr id="54" name="Diagram 53">
            <a:extLst>
              <a:ext uri="{FF2B5EF4-FFF2-40B4-BE49-F238E27FC236}">
                <a16:creationId xmlns:a16="http://schemas.microsoft.com/office/drawing/2014/main" id="{795687AB-55AD-4D57-6155-F6036648D3D4}"/>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1E548040-71F6-B263-CBFA-91C7F343DFAA}"/>
              </a:ext>
            </a:extLst>
          </p:cNvPr>
          <p:cNvSpPr txBox="1"/>
          <p:nvPr/>
        </p:nvSpPr>
        <p:spPr>
          <a:xfrm>
            <a:off x="381508" y="693532"/>
            <a:ext cx="9313335" cy="523220"/>
          </a:xfrm>
          <a:prstGeom prst="rect">
            <a:avLst/>
          </a:prstGeom>
          <a:noFill/>
        </p:spPr>
        <p:txBody>
          <a:bodyPr wrap="square" rtlCol="0">
            <a:spAutoFit/>
          </a:bodyPr>
          <a:lstStyle/>
          <a:p>
            <a:r>
              <a:rPr lang="en-GB" sz="2800" b="1" dirty="0">
                <a:solidFill>
                  <a:schemeClr val="bg1"/>
                </a:solidFill>
              </a:rPr>
              <a:t>Introduction </a:t>
            </a:r>
          </a:p>
        </p:txBody>
      </p:sp>
      <p:sp>
        <p:nvSpPr>
          <p:cNvPr id="6" name="Slide Number Placeholder 5">
            <a:extLst>
              <a:ext uri="{FF2B5EF4-FFF2-40B4-BE49-F238E27FC236}">
                <a16:creationId xmlns:a16="http://schemas.microsoft.com/office/drawing/2014/main" id="{B8D564BD-F4CF-73A1-61D2-6FE2A37CE20E}"/>
              </a:ext>
            </a:extLst>
          </p:cNvPr>
          <p:cNvSpPr>
            <a:spLocks noGrp="1"/>
          </p:cNvSpPr>
          <p:nvPr>
            <p:ph type="sldNum" sz="quarter" idx="12"/>
          </p:nvPr>
        </p:nvSpPr>
        <p:spPr>
          <a:xfrm>
            <a:off x="9208851" y="76590"/>
            <a:ext cx="2743200" cy="365125"/>
          </a:xfrm>
        </p:spPr>
        <p:txBody>
          <a:bodyPr/>
          <a:lstStyle/>
          <a:p>
            <a:fld id="{9748D206-6F11-4622-AB77-31E039FCFBA2}" type="slidenum">
              <a:rPr lang="en-GB" smtClean="0"/>
              <a:t>2</a:t>
            </a:fld>
            <a:endParaRPr lang="en-GB" dirty="0"/>
          </a:p>
        </p:txBody>
      </p:sp>
      <p:pic>
        <p:nvPicPr>
          <p:cNvPr id="7" name="Picture 6">
            <a:extLst>
              <a:ext uri="{FF2B5EF4-FFF2-40B4-BE49-F238E27FC236}">
                <a16:creationId xmlns:a16="http://schemas.microsoft.com/office/drawing/2014/main" id="{E3BBB295-B4E8-F463-4909-DAC72A7A07A5}"/>
              </a:ext>
            </a:extLst>
          </p:cNvPr>
          <p:cNvPicPr>
            <a:picLocks noChangeAspect="1"/>
          </p:cNvPicPr>
          <p:nvPr/>
        </p:nvPicPr>
        <p:blipFill>
          <a:blip r:embed="rId13"/>
          <a:stretch>
            <a:fillRect/>
          </a:stretch>
        </p:blipFill>
        <p:spPr>
          <a:xfrm>
            <a:off x="386373" y="470663"/>
            <a:ext cx="11412701" cy="12193"/>
          </a:xfrm>
          <a:prstGeom prst="rect">
            <a:avLst/>
          </a:prstGeom>
        </p:spPr>
      </p:pic>
      <p:sp>
        <p:nvSpPr>
          <p:cNvPr id="13" name="Arrow: Pentagon 12">
            <a:extLst>
              <a:ext uri="{FF2B5EF4-FFF2-40B4-BE49-F238E27FC236}">
                <a16:creationId xmlns:a16="http://schemas.microsoft.com/office/drawing/2014/main" id="{67FC11C9-D710-124A-9B34-DE87C39BD180}"/>
              </a:ext>
            </a:extLst>
          </p:cNvPr>
          <p:cNvSpPr/>
          <p:nvPr/>
        </p:nvSpPr>
        <p:spPr>
          <a:xfrm>
            <a:off x="408771" y="1287020"/>
            <a:ext cx="3825960" cy="798132"/>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Purpose of the viva voice</a:t>
            </a:r>
          </a:p>
        </p:txBody>
      </p:sp>
      <p:sp>
        <p:nvSpPr>
          <p:cNvPr id="53" name="Arrow: Pentagon 52">
            <a:extLst>
              <a:ext uri="{FF2B5EF4-FFF2-40B4-BE49-F238E27FC236}">
                <a16:creationId xmlns:a16="http://schemas.microsoft.com/office/drawing/2014/main" id="{93C82111-408C-471E-3C9A-E5C548A1C7AA}"/>
              </a:ext>
            </a:extLst>
          </p:cNvPr>
          <p:cNvSpPr/>
          <p:nvPr/>
        </p:nvSpPr>
        <p:spPr>
          <a:xfrm>
            <a:off x="1087302" y="5408748"/>
            <a:ext cx="4080720" cy="798132"/>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Overview of recommendations </a:t>
            </a:r>
          </a:p>
        </p:txBody>
      </p:sp>
      <p:sp>
        <p:nvSpPr>
          <p:cNvPr id="62" name="TextBox 61">
            <a:extLst>
              <a:ext uri="{FF2B5EF4-FFF2-40B4-BE49-F238E27FC236}">
                <a16:creationId xmlns:a16="http://schemas.microsoft.com/office/drawing/2014/main" id="{C4C3BA99-F708-FCCA-44F6-4504E16F1242}"/>
              </a:ext>
            </a:extLst>
          </p:cNvPr>
          <p:cNvSpPr txBox="1"/>
          <p:nvPr/>
        </p:nvSpPr>
        <p:spPr>
          <a:xfrm>
            <a:off x="4237159" y="1163042"/>
            <a:ext cx="7078493" cy="1477328"/>
          </a:xfrm>
          <a:prstGeom prst="rect">
            <a:avLst/>
          </a:prstGeom>
          <a:noFill/>
        </p:spPr>
        <p:txBody>
          <a:bodyPr wrap="square" rtlCol="0">
            <a:spAutoFit/>
          </a:bodyPr>
          <a:lstStyle/>
          <a:p>
            <a:r>
              <a:rPr lang="en-GB" dirty="0">
                <a:solidFill>
                  <a:schemeClr val="bg1"/>
                </a:solidFill>
              </a:rPr>
              <a:t>Provide insight and accreditation into information gained during the first assessment, offering strategic healthcare management an explanation to its relevance within the work.  </a:t>
            </a:r>
          </a:p>
          <a:p>
            <a:endParaRPr lang="en-GB" dirty="0">
              <a:solidFill>
                <a:schemeClr val="bg1"/>
              </a:solidFill>
            </a:endParaRPr>
          </a:p>
          <a:p>
            <a:r>
              <a:rPr lang="en-GB" dirty="0">
                <a:solidFill>
                  <a:schemeClr val="bg1"/>
                </a:solidFill>
              </a:rPr>
              <a:t> </a:t>
            </a:r>
          </a:p>
        </p:txBody>
      </p:sp>
      <p:sp>
        <p:nvSpPr>
          <p:cNvPr id="65" name="TextBox 64">
            <a:extLst>
              <a:ext uri="{FF2B5EF4-FFF2-40B4-BE49-F238E27FC236}">
                <a16:creationId xmlns:a16="http://schemas.microsoft.com/office/drawing/2014/main" id="{7871F453-D2C1-CBC1-2182-28BD11957616}"/>
              </a:ext>
            </a:extLst>
          </p:cNvPr>
          <p:cNvSpPr txBox="1"/>
          <p:nvPr/>
        </p:nvSpPr>
        <p:spPr>
          <a:xfrm>
            <a:off x="5314982" y="5368544"/>
            <a:ext cx="6763213" cy="1200329"/>
          </a:xfrm>
          <a:prstGeom prst="rect">
            <a:avLst/>
          </a:prstGeom>
          <a:noFill/>
        </p:spPr>
        <p:txBody>
          <a:bodyPr wrap="square" rtlCol="0">
            <a:spAutoFit/>
          </a:bodyPr>
          <a:lstStyle/>
          <a:p>
            <a:r>
              <a:rPr lang="en-GB" dirty="0">
                <a:solidFill>
                  <a:schemeClr val="bg1"/>
                </a:solidFill>
              </a:rPr>
              <a:t>With an aging population and a rising mental health crisis in the UK a few recommendations will be offered within the areas of, Enhancing the operational efficiency,  developing the workforce capabilities,  and leveraging technology </a:t>
            </a:r>
          </a:p>
        </p:txBody>
      </p:sp>
      <p:pic>
        <p:nvPicPr>
          <p:cNvPr id="67" name="Picture 66">
            <a:extLst>
              <a:ext uri="{FF2B5EF4-FFF2-40B4-BE49-F238E27FC236}">
                <a16:creationId xmlns:a16="http://schemas.microsoft.com/office/drawing/2014/main" id="{FFC388CD-B800-E7D3-E69D-74C0D0EF7C2E}"/>
              </a:ext>
            </a:extLst>
          </p:cNvPr>
          <p:cNvPicPr>
            <a:picLocks noChangeAspect="1"/>
          </p:cNvPicPr>
          <p:nvPr/>
        </p:nvPicPr>
        <p:blipFill>
          <a:blip r:embed="rId14"/>
          <a:stretch>
            <a:fillRect/>
          </a:stretch>
        </p:blipFill>
        <p:spPr>
          <a:xfrm>
            <a:off x="401336" y="127712"/>
            <a:ext cx="5706351" cy="256054"/>
          </a:xfrm>
          <a:prstGeom prst="rect">
            <a:avLst/>
          </a:prstGeom>
        </p:spPr>
      </p:pic>
      <p:sp>
        <p:nvSpPr>
          <p:cNvPr id="68" name="Arrow: Pentagon 67">
            <a:extLst>
              <a:ext uri="{FF2B5EF4-FFF2-40B4-BE49-F238E27FC236}">
                <a16:creationId xmlns:a16="http://schemas.microsoft.com/office/drawing/2014/main" id="{74369A65-B37E-1171-34EA-632B3EAC1E3A}"/>
              </a:ext>
            </a:extLst>
          </p:cNvPr>
          <p:cNvSpPr/>
          <p:nvPr/>
        </p:nvSpPr>
        <p:spPr>
          <a:xfrm>
            <a:off x="523299" y="2642667"/>
            <a:ext cx="4050987" cy="798132"/>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Strategic Healthcare Management</a:t>
            </a:r>
          </a:p>
        </p:txBody>
      </p:sp>
      <p:sp>
        <p:nvSpPr>
          <p:cNvPr id="69" name="TextBox 68">
            <a:extLst>
              <a:ext uri="{FF2B5EF4-FFF2-40B4-BE49-F238E27FC236}">
                <a16:creationId xmlns:a16="http://schemas.microsoft.com/office/drawing/2014/main" id="{6F710A7E-ACD6-5383-D3D9-9EA1A2660E2C}"/>
              </a:ext>
            </a:extLst>
          </p:cNvPr>
          <p:cNvSpPr txBox="1"/>
          <p:nvPr/>
        </p:nvSpPr>
        <p:spPr>
          <a:xfrm>
            <a:off x="4703455" y="2530177"/>
            <a:ext cx="7093371" cy="923330"/>
          </a:xfrm>
          <a:prstGeom prst="rect">
            <a:avLst/>
          </a:prstGeom>
          <a:noFill/>
        </p:spPr>
        <p:txBody>
          <a:bodyPr wrap="square" rtlCol="0">
            <a:spAutoFit/>
          </a:bodyPr>
          <a:lstStyle/>
          <a:p>
            <a:r>
              <a:rPr lang="en-GB" dirty="0">
                <a:solidFill>
                  <a:schemeClr val="bg1"/>
                </a:solidFill>
              </a:rPr>
              <a:t>Strategic Healthcare Management (SHM) is an essential framework within the healthcare sector, dedicated to optimizing health services and improving patient outcomes in a rapidly evolving environment</a:t>
            </a:r>
          </a:p>
        </p:txBody>
      </p:sp>
      <p:sp>
        <p:nvSpPr>
          <p:cNvPr id="70" name="Arrow: Pentagon 69">
            <a:extLst>
              <a:ext uri="{FF2B5EF4-FFF2-40B4-BE49-F238E27FC236}">
                <a16:creationId xmlns:a16="http://schemas.microsoft.com/office/drawing/2014/main" id="{9A80ED07-0415-59EB-257D-33ECF6352F91}"/>
              </a:ext>
            </a:extLst>
          </p:cNvPr>
          <p:cNvSpPr/>
          <p:nvPr/>
        </p:nvSpPr>
        <p:spPr>
          <a:xfrm>
            <a:off x="703616" y="4068897"/>
            <a:ext cx="4179383" cy="798132"/>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Real world application </a:t>
            </a:r>
            <a:endParaRPr lang="en-GB" dirty="0"/>
          </a:p>
        </p:txBody>
      </p:sp>
      <p:sp>
        <p:nvSpPr>
          <p:cNvPr id="71" name="TextBox 70">
            <a:extLst>
              <a:ext uri="{FF2B5EF4-FFF2-40B4-BE49-F238E27FC236}">
                <a16:creationId xmlns:a16="http://schemas.microsoft.com/office/drawing/2014/main" id="{AC1F0135-ED75-1BAB-AA7A-A0E1D6FAFEC8}"/>
              </a:ext>
            </a:extLst>
          </p:cNvPr>
          <p:cNvSpPr txBox="1"/>
          <p:nvPr/>
        </p:nvSpPr>
        <p:spPr>
          <a:xfrm>
            <a:off x="5100570" y="3976335"/>
            <a:ext cx="7094707" cy="923330"/>
          </a:xfrm>
          <a:prstGeom prst="rect">
            <a:avLst/>
          </a:prstGeom>
          <a:noFill/>
        </p:spPr>
        <p:txBody>
          <a:bodyPr wrap="square" rtlCol="0">
            <a:spAutoFit/>
          </a:bodyPr>
          <a:lstStyle/>
          <a:p>
            <a:r>
              <a:rPr lang="en-GB" dirty="0">
                <a:solidFill>
                  <a:schemeClr val="bg1"/>
                </a:solidFill>
              </a:rPr>
              <a:t>Real-world applications of strategic healthcare management are numerous and diverse, impacting everything from individual patient care to the overall functioning of healthcare systems.</a:t>
            </a:r>
          </a:p>
        </p:txBody>
      </p:sp>
      <p:sp>
        <p:nvSpPr>
          <p:cNvPr id="72" name="Rectangle 71">
            <a:extLst>
              <a:ext uri="{FF2B5EF4-FFF2-40B4-BE49-F238E27FC236}">
                <a16:creationId xmlns:a16="http://schemas.microsoft.com/office/drawing/2014/main" id="{CC5B210F-0F27-A439-C633-5FF412B29199}"/>
              </a:ext>
            </a:extLst>
          </p:cNvPr>
          <p:cNvSpPr/>
          <p:nvPr/>
        </p:nvSpPr>
        <p:spPr>
          <a:xfrm>
            <a:off x="-9356" y="6772913"/>
            <a:ext cx="12185446" cy="45719"/>
          </a:xfrm>
          <a:prstGeom prst="rect">
            <a:avLst/>
          </a:prstGeom>
          <a:solidFill>
            <a:srgbClr val="081A08"/>
          </a:solidFill>
          <a:ln>
            <a:solidFill>
              <a:srgbClr val="081A0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Rectangle 73">
            <a:extLst>
              <a:ext uri="{FF2B5EF4-FFF2-40B4-BE49-F238E27FC236}">
                <a16:creationId xmlns:a16="http://schemas.microsoft.com/office/drawing/2014/main" id="{51B33667-A943-BBB6-E361-04D3FE2B10F4}"/>
              </a:ext>
            </a:extLst>
          </p:cNvPr>
          <p:cNvSpPr/>
          <p:nvPr/>
        </p:nvSpPr>
        <p:spPr>
          <a:xfrm>
            <a:off x="-9356" y="6813099"/>
            <a:ext cx="12205109" cy="46484"/>
          </a:xfrm>
          <a:prstGeom prst="rect">
            <a:avLst/>
          </a:prstGeom>
          <a:solidFill>
            <a:srgbClr val="081A08"/>
          </a:solidFill>
          <a:ln>
            <a:solidFill>
              <a:srgbClr val="081A08"/>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88437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grpId="0" nodeType="withEffect">
                                  <p:stCondLst>
                                    <p:cond delay="0"/>
                                  </p:stCondLst>
                                  <p:childTnLst>
                                    <p:anim calcmode="lin" valueType="num">
                                      <p:cBhvr additive="base">
                                        <p:cTn id="6" dur="59000"/>
                                        <p:tgtEl>
                                          <p:spTgt spid="72"/>
                                        </p:tgtEl>
                                        <p:attrNameLst>
                                          <p:attrName>ppt_x</p:attrName>
                                        </p:attrNameLst>
                                      </p:cBhvr>
                                      <p:tavLst>
                                        <p:tav tm="0">
                                          <p:val>
                                            <p:strVal val="ppt_x"/>
                                          </p:val>
                                        </p:tav>
                                        <p:tav tm="100000">
                                          <p:val>
                                            <p:strVal val="0-ppt_w/2"/>
                                          </p:val>
                                        </p:tav>
                                      </p:tavLst>
                                    </p:anim>
                                    <p:anim calcmode="lin" valueType="num">
                                      <p:cBhvr additive="base">
                                        <p:cTn id="7" dur="59000"/>
                                        <p:tgtEl>
                                          <p:spTgt spid="72"/>
                                        </p:tgtEl>
                                        <p:attrNameLst>
                                          <p:attrName>ppt_y</p:attrName>
                                        </p:attrNameLst>
                                      </p:cBhvr>
                                      <p:tavLst>
                                        <p:tav tm="0">
                                          <p:val>
                                            <p:strVal val="ppt_y"/>
                                          </p:val>
                                        </p:tav>
                                        <p:tav tm="100000">
                                          <p:val>
                                            <p:strVal val="ppt_y"/>
                                          </p:val>
                                        </p:tav>
                                      </p:tavLst>
                                    </p:anim>
                                    <p:set>
                                      <p:cBhvr>
                                        <p:cTn id="8" dur="1" fill="hold">
                                          <p:stCondLst>
                                            <p:cond delay="58999"/>
                                          </p:stCondLst>
                                        </p:cTn>
                                        <p:tgtEl>
                                          <p:spTgt spid="72"/>
                                        </p:tgtEl>
                                        <p:attrNameLst>
                                          <p:attrName>style.visibility</p:attrName>
                                        </p:attrNameLst>
                                      </p:cBhvr>
                                      <p:to>
                                        <p:strVal val="hidden"/>
                                      </p:to>
                                    </p:set>
                                  </p:childTnLst>
                                </p:cTn>
                              </p:par>
                              <p:par>
                                <p:cTn id="9" presetID="2" presetClass="exit" presetSubtype="2" fill="hold" grpId="0" nodeType="withEffect">
                                  <p:stCondLst>
                                    <p:cond delay="59000"/>
                                  </p:stCondLst>
                                  <p:childTnLst>
                                    <p:anim calcmode="lin" valueType="num">
                                      <p:cBhvr additive="base">
                                        <p:cTn id="10" dur="59000"/>
                                        <p:tgtEl>
                                          <p:spTgt spid="74"/>
                                        </p:tgtEl>
                                        <p:attrNameLst>
                                          <p:attrName>ppt_x</p:attrName>
                                        </p:attrNameLst>
                                      </p:cBhvr>
                                      <p:tavLst>
                                        <p:tav tm="0">
                                          <p:val>
                                            <p:strVal val="ppt_x"/>
                                          </p:val>
                                        </p:tav>
                                        <p:tav tm="100000">
                                          <p:val>
                                            <p:strVal val="1+ppt_w/2"/>
                                          </p:val>
                                        </p:tav>
                                      </p:tavLst>
                                    </p:anim>
                                    <p:anim calcmode="lin" valueType="num">
                                      <p:cBhvr additive="base">
                                        <p:cTn id="11" dur="59000"/>
                                        <p:tgtEl>
                                          <p:spTgt spid="74"/>
                                        </p:tgtEl>
                                        <p:attrNameLst>
                                          <p:attrName>ppt_y</p:attrName>
                                        </p:attrNameLst>
                                      </p:cBhvr>
                                      <p:tavLst>
                                        <p:tav tm="0">
                                          <p:val>
                                            <p:strVal val="ppt_y"/>
                                          </p:val>
                                        </p:tav>
                                        <p:tav tm="100000">
                                          <p:val>
                                            <p:strVal val="ppt_y"/>
                                          </p:val>
                                        </p:tav>
                                      </p:tavLst>
                                    </p:anim>
                                    <p:set>
                                      <p:cBhvr>
                                        <p:cTn id="12" dur="1" fill="hold">
                                          <p:stCondLst>
                                            <p:cond delay="58999"/>
                                          </p:stCondLst>
                                        </p:cTn>
                                        <p:tgtEl>
                                          <p:spTgt spid="7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animBg="1"/>
      <p:bldP spid="7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E951B-651C-F124-2418-0D37A133F0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BE8149-331B-24CD-2ECE-1BA600892088}"/>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643F34AC-DFEF-A83B-7399-709FB45C4E0C}"/>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BB623B7A-2F37-1412-BCF2-9F10BD5AEB2B}"/>
              </a:ext>
            </a:extLst>
          </p:cNvPr>
          <p:cNvSpPr/>
          <p:nvPr/>
        </p:nvSpPr>
        <p:spPr>
          <a:xfrm>
            <a:off x="0"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6441B4E4-15D1-D53D-0637-E636A876A6BD}"/>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52BF9070-974B-2840-CBD7-BFA4AEBE0288}"/>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1E40C251-6DF4-152A-E128-FBF264CEB3DB}"/>
              </a:ext>
            </a:extLst>
          </p:cNvPr>
          <p:cNvPicPr>
            <a:picLocks noChangeAspect="1"/>
          </p:cNvPicPr>
          <p:nvPr/>
        </p:nvPicPr>
        <p:blipFill>
          <a:blip r:embed="rId3"/>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1F9500DE-D09F-552F-EC10-ED9A5484D8CC}"/>
              </a:ext>
            </a:extLst>
          </p:cNvPr>
          <p:cNvPicPr>
            <a:picLocks noChangeAspect="1"/>
          </p:cNvPicPr>
          <p:nvPr/>
        </p:nvPicPr>
        <p:blipFill>
          <a:blip r:embed="rId4"/>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7609AAF7-B9BC-72DB-F52D-D268D989C49D}"/>
              </a:ext>
            </a:extLst>
          </p:cNvPr>
          <p:cNvPicPr>
            <a:picLocks noChangeAspect="1"/>
          </p:cNvPicPr>
          <p:nvPr/>
        </p:nvPicPr>
        <p:blipFill>
          <a:blip r:embed="rId5"/>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BD6786A3-B78F-8AFB-6DF5-55844537D98E}"/>
              </a:ext>
            </a:extLst>
          </p:cNvPr>
          <p:cNvPicPr>
            <a:picLocks noChangeAspect="1"/>
          </p:cNvPicPr>
          <p:nvPr/>
        </p:nvPicPr>
        <p:blipFill>
          <a:blip r:embed="rId6"/>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24DFE75D-F154-BD33-2690-2A359FF744E2}"/>
              </a:ext>
            </a:extLst>
          </p:cNvPr>
          <p:cNvPicPr>
            <a:picLocks noChangeAspect="1"/>
          </p:cNvPicPr>
          <p:nvPr/>
        </p:nvPicPr>
        <p:blipFill>
          <a:blip r:embed="rId6"/>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1EA01F01-3D2A-1D46-D538-0FA86C8D0863}"/>
              </a:ext>
            </a:extLst>
          </p:cNvPr>
          <p:cNvPicPr>
            <a:picLocks noChangeAspect="1"/>
          </p:cNvPicPr>
          <p:nvPr/>
        </p:nvPicPr>
        <p:blipFill>
          <a:blip r:embed="rId6"/>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E01B3B9C-5288-DCA4-C009-AFC6293000EE}"/>
              </a:ext>
            </a:extLst>
          </p:cNvPr>
          <p:cNvPicPr>
            <a:picLocks noChangeAspect="1"/>
          </p:cNvPicPr>
          <p:nvPr/>
        </p:nvPicPr>
        <p:blipFill>
          <a:blip r:embed="rId6"/>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5910430F-67A0-866B-E1C3-5B167ECF15E3}"/>
              </a:ext>
            </a:extLst>
          </p:cNvPr>
          <p:cNvPicPr>
            <a:picLocks noChangeAspect="1"/>
          </p:cNvPicPr>
          <p:nvPr/>
        </p:nvPicPr>
        <p:blipFill>
          <a:blip r:embed="rId6"/>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6A593F3E-30E5-7CA3-E5F0-D87E61BF0443}"/>
              </a:ext>
            </a:extLst>
          </p:cNvPr>
          <p:cNvPicPr>
            <a:picLocks noChangeAspect="1"/>
          </p:cNvPicPr>
          <p:nvPr/>
        </p:nvPicPr>
        <p:blipFill>
          <a:blip r:embed="rId7"/>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0722B717-B256-B968-AAE1-F455FFD58EF4}"/>
              </a:ext>
            </a:extLst>
          </p:cNvPr>
          <p:cNvPicPr>
            <a:picLocks noChangeAspect="1"/>
          </p:cNvPicPr>
          <p:nvPr/>
        </p:nvPicPr>
        <p:blipFill>
          <a:blip r:embed="rId7"/>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D6D5DECC-2306-21C3-8D4C-35DDA24BC9EF}"/>
              </a:ext>
            </a:extLst>
          </p:cNvPr>
          <p:cNvPicPr>
            <a:picLocks noChangeAspect="1"/>
          </p:cNvPicPr>
          <p:nvPr/>
        </p:nvPicPr>
        <p:blipFill>
          <a:blip r:embed="rId7"/>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5C444F5A-F20D-52A6-083B-FC44A6FA12CB}"/>
              </a:ext>
            </a:extLst>
          </p:cNvPr>
          <p:cNvPicPr>
            <a:picLocks noChangeAspect="1"/>
          </p:cNvPicPr>
          <p:nvPr/>
        </p:nvPicPr>
        <p:blipFill>
          <a:blip r:embed="rId7"/>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8826831A-9736-6343-0238-AAC2FC5F42BE}"/>
              </a:ext>
            </a:extLst>
          </p:cNvPr>
          <p:cNvPicPr>
            <a:picLocks noChangeAspect="1"/>
          </p:cNvPicPr>
          <p:nvPr/>
        </p:nvPicPr>
        <p:blipFill>
          <a:blip r:embed="rId7"/>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501136C5-1B69-695D-8F81-49A88BA21583}"/>
              </a:ext>
            </a:extLst>
          </p:cNvPr>
          <p:cNvPicPr>
            <a:picLocks noChangeAspect="1"/>
          </p:cNvPicPr>
          <p:nvPr/>
        </p:nvPicPr>
        <p:blipFill>
          <a:blip r:embed="rId7"/>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979ADE49-6CCD-1511-E490-D5E114A6CB1C}"/>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Slide Number Placeholder 4">
            <a:extLst>
              <a:ext uri="{FF2B5EF4-FFF2-40B4-BE49-F238E27FC236}">
                <a16:creationId xmlns:a16="http://schemas.microsoft.com/office/drawing/2014/main" id="{B6ECBCB2-D2D4-EED0-2BBE-C095C7563FD3}"/>
              </a:ext>
            </a:extLst>
          </p:cNvPr>
          <p:cNvSpPr>
            <a:spLocks noGrp="1"/>
          </p:cNvSpPr>
          <p:nvPr>
            <p:ph type="sldNum" sz="quarter" idx="12"/>
          </p:nvPr>
        </p:nvSpPr>
        <p:spPr>
          <a:xfrm>
            <a:off x="9208851" y="120244"/>
            <a:ext cx="2743200" cy="365125"/>
          </a:xfrm>
        </p:spPr>
        <p:txBody>
          <a:bodyPr/>
          <a:lstStyle/>
          <a:p>
            <a:fld id="{9748D206-6F11-4622-AB77-31E039FCFBA2}" type="slidenum">
              <a:rPr lang="en-GB" smtClean="0"/>
              <a:t>3</a:t>
            </a:fld>
            <a:endParaRPr lang="en-GB" dirty="0"/>
          </a:p>
        </p:txBody>
      </p:sp>
      <p:pic>
        <p:nvPicPr>
          <p:cNvPr id="6" name="Picture 5">
            <a:extLst>
              <a:ext uri="{FF2B5EF4-FFF2-40B4-BE49-F238E27FC236}">
                <a16:creationId xmlns:a16="http://schemas.microsoft.com/office/drawing/2014/main" id="{556DF15A-9AEA-C742-9DAC-E2AEC48C6B8D}"/>
              </a:ext>
            </a:extLst>
          </p:cNvPr>
          <p:cNvPicPr>
            <a:picLocks noChangeAspect="1"/>
          </p:cNvPicPr>
          <p:nvPr/>
        </p:nvPicPr>
        <p:blipFill>
          <a:blip r:embed="rId13"/>
          <a:stretch>
            <a:fillRect/>
          </a:stretch>
        </p:blipFill>
        <p:spPr>
          <a:xfrm>
            <a:off x="386373" y="469156"/>
            <a:ext cx="11412701" cy="12193"/>
          </a:xfrm>
          <a:prstGeom prst="rect">
            <a:avLst/>
          </a:prstGeom>
        </p:spPr>
      </p:pic>
      <p:sp>
        <p:nvSpPr>
          <p:cNvPr id="8" name="TextBox 7">
            <a:extLst>
              <a:ext uri="{FF2B5EF4-FFF2-40B4-BE49-F238E27FC236}">
                <a16:creationId xmlns:a16="http://schemas.microsoft.com/office/drawing/2014/main" id="{D5CCEAB3-DB2B-96FC-56E4-0F63530060E5}"/>
              </a:ext>
            </a:extLst>
          </p:cNvPr>
          <p:cNvSpPr txBox="1"/>
          <p:nvPr/>
        </p:nvSpPr>
        <p:spPr>
          <a:xfrm>
            <a:off x="386373" y="624493"/>
            <a:ext cx="5689071" cy="1384995"/>
          </a:xfrm>
          <a:prstGeom prst="rect">
            <a:avLst/>
          </a:prstGeom>
          <a:noFill/>
        </p:spPr>
        <p:txBody>
          <a:bodyPr wrap="square" rtlCol="0">
            <a:spAutoFit/>
          </a:bodyPr>
          <a:lstStyle/>
          <a:p>
            <a:r>
              <a:rPr lang="en-GB" sz="2800" b="1" dirty="0">
                <a:solidFill>
                  <a:schemeClr val="bg1"/>
                </a:solidFill>
              </a:rPr>
              <a:t>Overall Key Components of Strategic Healthcare Management recommendations.</a:t>
            </a:r>
          </a:p>
        </p:txBody>
      </p:sp>
      <p:sp>
        <p:nvSpPr>
          <p:cNvPr id="9" name="TextBox 8">
            <a:extLst>
              <a:ext uri="{FF2B5EF4-FFF2-40B4-BE49-F238E27FC236}">
                <a16:creationId xmlns:a16="http://schemas.microsoft.com/office/drawing/2014/main" id="{65025DBF-0338-0EA4-4012-4D7CE786A325}"/>
              </a:ext>
            </a:extLst>
          </p:cNvPr>
          <p:cNvSpPr txBox="1"/>
          <p:nvPr/>
        </p:nvSpPr>
        <p:spPr>
          <a:xfrm>
            <a:off x="156468" y="2152632"/>
            <a:ext cx="5318549"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solidFill>
                  <a:schemeClr val="bg1"/>
                </a:solidFill>
              </a:rPr>
              <a:t>Operational Efficiency</a:t>
            </a:r>
          </a:p>
          <a:p>
            <a:endParaRPr lang="en-GB" sz="3200" dirty="0">
              <a:solidFill>
                <a:schemeClr val="bg1"/>
              </a:solidFill>
            </a:endParaRPr>
          </a:p>
          <a:p>
            <a:endParaRPr lang="en-GB" sz="3200" dirty="0">
              <a:solidFill>
                <a:schemeClr val="bg1"/>
              </a:solidFill>
            </a:endParaRPr>
          </a:p>
          <a:p>
            <a:pPr marL="457200" indent="-457200">
              <a:buFont typeface="Arial" panose="020B0604020202020204" pitchFamily="34" charset="0"/>
              <a:buChar char="•"/>
            </a:pPr>
            <a:r>
              <a:rPr lang="en-GB" sz="3200" b="1" dirty="0">
                <a:solidFill>
                  <a:schemeClr val="bg1"/>
                </a:solidFill>
              </a:rPr>
              <a:t>Workforce Development</a:t>
            </a:r>
          </a:p>
          <a:p>
            <a:endParaRPr lang="en-GB" sz="3200" dirty="0">
              <a:solidFill>
                <a:schemeClr val="bg1"/>
              </a:solidFill>
            </a:endParaRPr>
          </a:p>
          <a:p>
            <a:endParaRPr lang="en-GB" sz="3200" dirty="0">
              <a:solidFill>
                <a:schemeClr val="bg1"/>
              </a:solidFill>
            </a:endParaRPr>
          </a:p>
          <a:p>
            <a:pPr marL="457200" indent="-457200">
              <a:buFont typeface="Arial" panose="020B0604020202020204" pitchFamily="34" charset="0"/>
              <a:buChar char="•"/>
            </a:pPr>
            <a:r>
              <a:rPr lang="en-GB" sz="3200" b="1" dirty="0">
                <a:solidFill>
                  <a:schemeClr val="bg1"/>
                </a:solidFill>
              </a:rPr>
              <a:t>Technology Integration</a:t>
            </a:r>
          </a:p>
          <a:p>
            <a:endParaRPr lang="en-GB" sz="3200" b="1" dirty="0">
              <a:solidFill>
                <a:schemeClr val="bg1"/>
              </a:solidFill>
            </a:endParaRPr>
          </a:p>
        </p:txBody>
      </p:sp>
      <p:sp>
        <p:nvSpPr>
          <p:cNvPr id="10" name="TextBox 9">
            <a:extLst>
              <a:ext uri="{FF2B5EF4-FFF2-40B4-BE49-F238E27FC236}">
                <a16:creationId xmlns:a16="http://schemas.microsoft.com/office/drawing/2014/main" id="{4739E279-0046-98E9-469D-00F84CC46BB0}"/>
              </a:ext>
            </a:extLst>
          </p:cNvPr>
          <p:cNvSpPr txBox="1"/>
          <p:nvPr/>
        </p:nvSpPr>
        <p:spPr>
          <a:xfrm>
            <a:off x="156468" y="2599498"/>
            <a:ext cx="12035531" cy="923330"/>
          </a:xfrm>
          <a:prstGeom prst="rect">
            <a:avLst/>
          </a:prstGeom>
          <a:noFill/>
        </p:spPr>
        <p:txBody>
          <a:bodyPr wrap="square" rtlCol="0">
            <a:spAutoFit/>
          </a:bodyPr>
          <a:lstStyle/>
          <a:p>
            <a:r>
              <a:rPr lang="en-GB" dirty="0">
                <a:solidFill>
                  <a:schemeClr val="bg1"/>
                </a:solidFill>
              </a:rPr>
              <a:t>Enhance operational efficiency through streamlining processes to reduce waste. This involves analysing workflows within healthcare settings to identify bottlenecks that impede service delivery. For instance, Bhati (2023) emphasises the need for collaboration among healthcare teams to ensure seamless patient care.</a:t>
            </a:r>
          </a:p>
        </p:txBody>
      </p:sp>
      <p:sp>
        <p:nvSpPr>
          <p:cNvPr id="11" name="TextBox 10">
            <a:extLst>
              <a:ext uri="{FF2B5EF4-FFF2-40B4-BE49-F238E27FC236}">
                <a16:creationId xmlns:a16="http://schemas.microsoft.com/office/drawing/2014/main" id="{2E98A849-91B2-2F28-BD31-CFD468A4CFE8}"/>
              </a:ext>
            </a:extLst>
          </p:cNvPr>
          <p:cNvSpPr txBox="1"/>
          <p:nvPr/>
        </p:nvSpPr>
        <p:spPr>
          <a:xfrm>
            <a:off x="156468" y="4209553"/>
            <a:ext cx="12102287" cy="923330"/>
          </a:xfrm>
          <a:prstGeom prst="rect">
            <a:avLst/>
          </a:prstGeom>
          <a:noFill/>
        </p:spPr>
        <p:txBody>
          <a:bodyPr wrap="square" rtlCol="0">
            <a:spAutoFit/>
          </a:bodyPr>
          <a:lstStyle/>
          <a:p>
            <a:r>
              <a:rPr lang="en-GB">
                <a:solidFill>
                  <a:schemeClr val="bg1"/>
                </a:solidFill>
              </a:rPr>
              <a:t>A motivated and well-trained healthcare workforce is essential for delivering quality care. SHM includes workforce planning strategies to attract, train, and retain skilled professionals. This involves creating a supportive work environment, investing in professional development, and fostering team collaboration.</a:t>
            </a:r>
            <a:endParaRPr lang="en-GB" dirty="0">
              <a:solidFill>
                <a:schemeClr val="bg1"/>
              </a:solidFill>
            </a:endParaRPr>
          </a:p>
        </p:txBody>
      </p:sp>
      <p:sp>
        <p:nvSpPr>
          <p:cNvPr id="13" name="TextBox 12">
            <a:extLst>
              <a:ext uri="{FF2B5EF4-FFF2-40B4-BE49-F238E27FC236}">
                <a16:creationId xmlns:a16="http://schemas.microsoft.com/office/drawing/2014/main" id="{A82D0A46-CA1C-2DF3-8BC3-9BCF0A0916CA}"/>
              </a:ext>
            </a:extLst>
          </p:cNvPr>
          <p:cNvSpPr txBox="1"/>
          <p:nvPr/>
        </p:nvSpPr>
        <p:spPr>
          <a:xfrm>
            <a:off x="156467" y="5677333"/>
            <a:ext cx="11922044" cy="1200329"/>
          </a:xfrm>
          <a:prstGeom prst="rect">
            <a:avLst/>
          </a:prstGeom>
          <a:noFill/>
        </p:spPr>
        <p:txBody>
          <a:bodyPr wrap="square" rtlCol="0">
            <a:spAutoFit/>
          </a:bodyPr>
          <a:lstStyle/>
          <a:p>
            <a:r>
              <a:rPr lang="en-GB" dirty="0">
                <a:solidFill>
                  <a:schemeClr val="bg1"/>
                </a:solidFill>
              </a:rPr>
              <a:t>Rapid innovations in health technology present both opportunities and challenges for healthcare organisations. SHM incorporates technological advancements such as the use of artificial intelligence, telehealth, electronic health records (EHRs), and data analytics to enhance operational efficiency, improve care delivery, and engage patients more effectively.</a:t>
            </a:r>
          </a:p>
        </p:txBody>
      </p:sp>
      <p:pic>
        <p:nvPicPr>
          <p:cNvPr id="15" name="Picture 14">
            <a:extLst>
              <a:ext uri="{FF2B5EF4-FFF2-40B4-BE49-F238E27FC236}">
                <a16:creationId xmlns:a16="http://schemas.microsoft.com/office/drawing/2014/main" id="{B2724261-8403-3891-C0F2-A82C7D267A1D}"/>
              </a:ext>
            </a:extLst>
          </p:cNvPr>
          <p:cNvPicPr>
            <a:picLocks noChangeAspect="1"/>
          </p:cNvPicPr>
          <p:nvPr/>
        </p:nvPicPr>
        <p:blipFill>
          <a:blip r:embed="rId14"/>
          <a:stretch>
            <a:fillRect/>
          </a:stretch>
        </p:blipFill>
        <p:spPr>
          <a:xfrm>
            <a:off x="386373" y="205263"/>
            <a:ext cx="5706351" cy="256054"/>
          </a:xfrm>
          <a:prstGeom prst="rect">
            <a:avLst/>
          </a:prstGeom>
        </p:spPr>
      </p:pic>
      <p:pic>
        <p:nvPicPr>
          <p:cNvPr id="16" name="Picture 15">
            <a:extLst>
              <a:ext uri="{FF2B5EF4-FFF2-40B4-BE49-F238E27FC236}">
                <a16:creationId xmlns:a16="http://schemas.microsoft.com/office/drawing/2014/main" id="{45E9CF3D-A00A-1559-F32E-EF241AB1AB48}"/>
              </a:ext>
            </a:extLst>
          </p:cNvPr>
          <p:cNvPicPr>
            <a:picLocks noChangeAspect="1"/>
          </p:cNvPicPr>
          <p:nvPr/>
        </p:nvPicPr>
        <p:blipFill>
          <a:blip r:embed="rId15"/>
          <a:stretch>
            <a:fillRect/>
          </a:stretch>
        </p:blipFill>
        <p:spPr>
          <a:xfrm>
            <a:off x="0" y="6790944"/>
            <a:ext cx="12192000" cy="67056"/>
          </a:xfrm>
          <a:prstGeom prst="rect">
            <a:avLst/>
          </a:prstGeom>
        </p:spPr>
      </p:pic>
      <p:pic>
        <p:nvPicPr>
          <p:cNvPr id="19" name="Picture 18">
            <a:extLst>
              <a:ext uri="{FF2B5EF4-FFF2-40B4-BE49-F238E27FC236}">
                <a16:creationId xmlns:a16="http://schemas.microsoft.com/office/drawing/2014/main" id="{51F8EA25-1D0E-79DB-6184-2CE90CFB4AFD}"/>
              </a:ext>
            </a:extLst>
          </p:cNvPr>
          <p:cNvPicPr>
            <a:picLocks noChangeAspect="1"/>
          </p:cNvPicPr>
          <p:nvPr/>
        </p:nvPicPr>
        <p:blipFill>
          <a:blip r:embed="rId15"/>
          <a:stretch>
            <a:fillRect/>
          </a:stretch>
        </p:blipFill>
        <p:spPr>
          <a:xfrm>
            <a:off x="-3277" y="6813714"/>
            <a:ext cx="12192000" cy="67056"/>
          </a:xfrm>
          <a:prstGeom prst="rect">
            <a:avLst/>
          </a:prstGeom>
        </p:spPr>
      </p:pic>
    </p:spTree>
    <p:extLst>
      <p:ext uri="{BB962C8B-B14F-4D97-AF65-F5344CB8AC3E}">
        <p14:creationId xmlns:p14="http://schemas.microsoft.com/office/powerpoint/2010/main" val="2251820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59000"/>
                                        <p:tgtEl>
                                          <p:spTgt spid="16"/>
                                        </p:tgtEl>
                                        <p:attrNameLst>
                                          <p:attrName>ppt_x</p:attrName>
                                        </p:attrNameLst>
                                      </p:cBhvr>
                                      <p:tavLst>
                                        <p:tav tm="0">
                                          <p:val>
                                            <p:strVal val="ppt_x"/>
                                          </p:val>
                                        </p:tav>
                                        <p:tav tm="100000">
                                          <p:val>
                                            <p:strVal val="0-ppt_w/2"/>
                                          </p:val>
                                        </p:tav>
                                      </p:tavLst>
                                    </p:anim>
                                    <p:anim calcmode="lin" valueType="num">
                                      <p:cBhvr additive="base">
                                        <p:cTn id="7" dur="59000"/>
                                        <p:tgtEl>
                                          <p:spTgt spid="16"/>
                                        </p:tgtEl>
                                        <p:attrNameLst>
                                          <p:attrName>ppt_y</p:attrName>
                                        </p:attrNameLst>
                                      </p:cBhvr>
                                      <p:tavLst>
                                        <p:tav tm="0">
                                          <p:val>
                                            <p:strVal val="ppt_y"/>
                                          </p:val>
                                        </p:tav>
                                        <p:tav tm="100000">
                                          <p:val>
                                            <p:strVal val="ppt_y"/>
                                          </p:val>
                                        </p:tav>
                                      </p:tavLst>
                                    </p:anim>
                                    <p:set>
                                      <p:cBhvr>
                                        <p:cTn id="8" dur="1" fill="hold">
                                          <p:stCondLst>
                                            <p:cond delay="58999"/>
                                          </p:stCondLst>
                                        </p:cTn>
                                        <p:tgtEl>
                                          <p:spTgt spid="16"/>
                                        </p:tgtEl>
                                        <p:attrNameLst>
                                          <p:attrName>style.visibility</p:attrName>
                                        </p:attrNameLst>
                                      </p:cBhvr>
                                      <p:to>
                                        <p:strVal val="hidden"/>
                                      </p:to>
                                    </p:set>
                                  </p:childTnLst>
                                </p:cTn>
                              </p:par>
                            </p:childTnLst>
                          </p:cTn>
                        </p:par>
                        <p:par>
                          <p:cTn id="9" fill="hold">
                            <p:stCondLst>
                              <p:cond delay="59000"/>
                            </p:stCondLst>
                            <p:childTnLst>
                              <p:par>
                                <p:cTn id="10" presetID="2" presetClass="exit" presetSubtype="2" fill="hold" nodeType="afterEffect">
                                  <p:stCondLst>
                                    <p:cond delay="0"/>
                                  </p:stCondLst>
                                  <p:childTnLst>
                                    <p:anim calcmode="lin" valueType="num">
                                      <p:cBhvr additive="base">
                                        <p:cTn id="11" dur="59000"/>
                                        <p:tgtEl>
                                          <p:spTgt spid="19"/>
                                        </p:tgtEl>
                                        <p:attrNameLst>
                                          <p:attrName>ppt_x</p:attrName>
                                        </p:attrNameLst>
                                      </p:cBhvr>
                                      <p:tavLst>
                                        <p:tav tm="0">
                                          <p:val>
                                            <p:strVal val="ppt_x"/>
                                          </p:val>
                                        </p:tav>
                                        <p:tav tm="100000">
                                          <p:val>
                                            <p:strVal val="1+ppt_w/2"/>
                                          </p:val>
                                        </p:tav>
                                      </p:tavLst>
                                    </p:anim>
                                    <p:anim calcmode="lin" valueType="num">
                                      <p:cBhvr additive="base">
                                        <p:cTn id="12" dur="59000"/>
                                        <p:tgtEl>
                                          <p:spTgt spid="19"/>
                                        </p:tgtEl>
                                        <p:attrNameLst>
                                          <p:attrName>ppt_y</p:attrName>
                                        </p:attrNameLst>
                                      </p:cBhvr>
                                      <p:tavLst>
                                        <p:tav tm="0">
                                          <p:val>
                                            <p:strVal val="ppt_y"/>
                                          </p:val>
                                        </p:tav>
                                        <p:tav tm="100000">
                                          <p:val>
                                            <p:strVal val="ppt_y"/>
                                          </p:val>
                                        </p:tav>
                                      </p:tavLst>
                                    </p:anim>
                                    <p:set>
                                      <p:cBhvr>
                                        <p:cTn id="13" dur="1" fill="hold">
                                          <p:stCondLst>
                                            <p:cond delay="589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B655C-8397-03FB-8FD3-096739B6F2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836336-7957-7A5F-ECA5-34FB03A5FF79}"/>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FC80B0CC-951F-F64F-9C53-1ACC90871058}"/>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14766903-29BE-6966-4C6A-F18B28E19AEF}"/>
              </a:ext>
            </a:extLst>
          </p:cNvPr>
          <p:cNvSpPr/>
          <p:nvPr/>
        </p:nvSpPr>
        <p:spPr>
          <a:xfrm>
            <a:off x="0"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729CA532-EE82-7E9A-CC09-F4311B41BCD6}"/>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12C07CDF-2F90-9999-CC28-1A2C7840FAA5}"/>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2814D5FD-AF8A-0A79-26DC-8E7F7016C903}"/>
              </a:ext>
            </a:extLst>
          </p:cNvPr>
          <p:cNvPicPr>
            <a:picLocks noChangeAspect="1"/>
          </p:cNvPicPr>
          <p:nvPr/>
        </p:nvPicPr>
        <p:blipFill>
          <a:blip r:embed="rId3"/>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B3ECD79A-D72F-4B92-FE2F-0353F0B567EC}"/>
              </a:ext>
            </a:extLst>
          </p:cNvPr>
          <p:cNvPicPr>
            <a:picLocks noChangeAspect="1"/>
          </p:cNvPicPr>
          <p:nvPr/>
        </p:nvPicPr>
        <p:blipFill>
          <a:blip r:embed="rId4"/>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0CD524D3-CC97-61BA-7A14-0F20633587BC}"/>
              </a:ext>
            </a:extLst>
          </p:cNvPr>
          <p:cNvPicPr>
            <a:picLocks noChangeAspect="1"/>
          </p:cNvPicPr>
          <p:nvPr/>
        </p:nvPicPr>
        <p:blipFill>
          <a:blip r:embed="rId5"/>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6EF9525E-691A-D2F6-77FB-A92766872C6B}"/>
              </a:ext>
            </a:extLst>
          </p:cNvPr>
          <p:cNvPicPr>
            <a:picLocks noChangeAspect="1"/>
          </p:cNvPicPr>
          <p:nvPr/>
        </p:nvPicPr>
        <p:blipFill>
          <a:blip r:embed="rId6"/>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4852C36B-5FEA-9A2C-6BC5-BA7B4B0EB8DB}"/>
              </a:ext>
            </a:extLst>
          </p:cNvPr>
          <p:cNvPicPr>
            <a:picLocks noChangeAspect="1"/>
          </p:cNvPicPr>
          <p:nvPr/>
        </p:nvPicPr>
        <p:blipFill>
          <a:blip r:embed="rId6"/>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6E8379DA-2271-79E7-92E0-84CE836F551C}"/>
              </a:ext>
            </a:extLst>
          </p:cNvPr>
          <p:cNvPicPr>
            <a:picLocks noChangeAspect="1"/>
          </p:cNvPicPr>
          <p:nvPr/>
        </p:nvPicPr>
        <p:blipFill>
          <a:blip r:embed="rId6"/>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BD431F19-E270-D9FF-A2C3-B35D356E465A}"/>
              </a:ext>
            </a:extLst>
          </p:cNvPr>
          <p:cNvPicPr>
            <a:picLocks noChangeAspect="1"/>
          </p:cNvPicPr>
          <p:nvPr/>
        </p:nvPicPr>
        <p:blipFill>
          <a:blip r:embed="rId6"/>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76765022-E983-0EB3-A693-0F9BA89A8BEE}"/>
              </a:ext>
            </a:extLst>
          </p:cNvPr>
          <p:cNvPicPr>
            <a:picLocks noChangeAspect="1"/>
          </p:cNvPicPr>
          <p:nvPr/>
        </p:nvPicPr>
        <p:blipFill>
          <a:blip r:embed="rId6"/>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081DB9A2-AB60-7764-12AC-54AB663F9F3A}"/>
              </a:ext>
            </a:extLst>
          </p:cNvPr>
          <p:cNvPicPr>
            <a:picLocks noChangeAspect="1"/>
          </p:cNvPicPr>
          <p:nvPr/>
        </p:nvPicPr>
        <p:blipFill>
          <a:blip r:embed="rId7"/>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AC8706B9-217B-100A-4F48-A65B000EA563}"/>
              </a:ext>
            </a:extLst>
          </p:cNvPr>
          <p:cNvPicPr>
            <a:picLocks noChangeAspect="1"/>
          </p:cNvPicPr>
          <p:nvPr/>
        </p:nvPicPr>
        <p:blipFill>
          <a:blip r:embed="rId7"/>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B7601CB0-DDBB-1FC1-A7B7-95E335AE2D8E}"/>
              </a:ext>
            </a:extLst>
          </p:cNvPr>
          <p:cNvPicPr>
            <a:picLocks noChangeAspect="1"/>
          </p:cNvPicPr>
          <p:nvPr/>
        </p:nvPicPr>
        <p:blipFill>
          <a:blip r:embed="rId7"/>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AFE4B0AA-30BA-661E-F483-7F6F1C0292E6}"/>
              </a:ext>
            </a:extLst>
          </p:cNvPr>
          <p:cNvPicPr>
            <a:picLocks noChangeAspect="1"/>
          </p:cNvPicPr>
          <p:nvPr/>
        </p:nvPicPr>
        <p:blipFill>
          <a:blip r:embed="rId7"/>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A0F1F65B-E452-72D9-E0E3-11BA73DB3054}"/>
              </a:ext>
            </a:extLst>
          </p:cNvPr>
          <p:cNvPicPr>
            <a:picLocks noChangeAspect="1"/>
          </p:cNvPicPr>
          <p:nvPr/>
        </p:nvPicPr>
        <p:blipFill>
          <a:blip r:embed="rId7"/>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930F6CEB-C915-FA8A-E855-B128BCAACCC2}"/>
              </a:ext>
            </a:extLst>
          </p:cNvPr>
          <p:cNvPicPr>
            <a:picLocks noChangeAspect="1"/>
          </p:cNvPicPr>
          <p:nvPr/>
        </p:nvPicPr>
        <p:blipFill>
          <a:blip r:embed="rId7"/>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1B77CC35-2719-CC65-D954-4051892EEBA3}"/>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Slide Number Placeholder 4">
            <a:extLst>
              <a:ext uri="{FF2B5EF4-FFF2-40B4-BE49-F238E27FC236}">
                <a16:creationId xmlns:a16="http://schemas.microsoft.com/office/drawing/2014/main" id="{4F132349-3A29-F0AD-E4E8-0F8DC7A08DDB}"/>
              </a:ext>
            </a:extLst>
          </p:cNvPr>
          <p:cNvSpPr>
            <a:spLocks noGrp="1"/>
          </p:cNvSpPr>
          <p:nvPr>
            <p:ph type="sldNum" sz="quarter" idx="12"/>
          </p:nvPr>
        </p:nvSpPr>
        <p:spPr>
          <a:xfrm>
            <a:off x="9208851" y="97034"/>
            <a:ext cx="2743200" cy="365125"/>
          </a:xfrm>
        </p:spPr>
        <p:txBody>
          <a:bodyPr/>
          <a:lstStyle/>
          <a:p>
            <a:fld id="{9748D206-6F11-4622-AB77-31E039FCFBA2}" type="slidenum">
              <a:rPr lang="en-GB" smtClean="0"/>
              <a:t>4</a:t>
            </a:fld>
            <a:endParaRPr lang="en-GB" dirty="0"/>
          </a:p>
        </p:txBody>
      </p:sp>
      <p:pic>
        <p:nvPicPr>
          <p:cNvPr id="6" name="Picture 5">
            <a:extLst>
              <a:ext uri="{FF2B5EF4-FFF2-40B4-BE49-F238E27FC236}">
                <a16:creationId xmlns:a16="http://schemas.microsoft.com/office/drawing/2014/main" id="{C8525CDF-7139-F873-F731-C24A6316C22B}"/>
              </a:ext>
            </a:extLst>
          </p:cNvPr>
          <p:cNvPicPr>
            <a:picLocks noChangeAspect="1"/>
          </p:cNvPicPr>
          <p:nvPr/>
        </p:nvPicPr>
        <p:blipFill>
          <a:blip r:embed="rId13"/>
          <a:stretch>
            <a:fillRect/>
          </a:stretch>
        </p:blipFill>
        <p:spPr>
          <a:xfrm>
            <a:off x="386373" y="469156"/>
            <a:ext cx="11412701" cy="12193"/>
          </a:xfrm>
          <a:prstGeom prst="rect">
            <a:avLst/>
          </a:prstGeom>
        </p:spPr>
      </p:pic>
      <p:sp>
        <p:nvSpPr>
          <p:cNvPr id="8" name="TextBox 7">
            <a:extLst>
              <a:ext uri="{FF2B5EF4-FFF2-40B4-BE49-F238E27FC236}">
                <a16:creationId xmlns:a16="http://schemas.microsoft.com/office/drawing/2014/main" id="{23D2FC36-0ED6-7C4F-3A32-F335D3225FDC}"/>
              </a:ext>
            </a:extLst>
          </p:cNvPr>
          <p:cNvSpPr txBox="1"/>
          <p:nvPr/>
        </p:nvSpPr>
        <p:spPr>
          <a:xfrm>
            <a:off x="351513" y="695318"/>
            <a:ext cx="8802477" cy="1077218"/>
          </a:xfrm>
          <a:prstGeom prst="rect">
            <a:avLst/>
          </a:prstGeom>
          <a:noFill/>
        </p:spPr>
        <p:txBody>
          <a:bodyPr wrap="square" rtlCol="0">
            <a:spAutoFit/>
          </a:bodyPr>
          <a:lstStyle/>
          <a:p>
            <a:r>
              <a:rPr lang="en-GB" sz="3200" b="1" dirty="0">
                <a:solidFill>
                  <a:schemeClr val="bg1"/>
                </a:solidFill>
              </a:rPr>
              <a:t>Real world application on the growing challenges in UK healthcare</a:t>
            </a:r>
          </a:p>
        </p:txBody>
      </p:sp>
      <p:sp>
        <p:nvSpPr>
          <p:cNvPr id="13" name="Rectangle: Rounded Corners 12">
            <a:extLst>
              <a:ext uri="{FF2B5EF4-FFF2-40B4-BE49-F238E27FC236}">
                <a16:creationId xmlns:a16="http://schemas.microsoft.com/office/drawing/2014/main" id="{8676FF36-CA17-149D-AC60-E1B4AD17CCCF}"/>
              </a:ext>
            </a:extLst>
          </p:cNvPr>
          <p:cNvSpPr/>
          <p:nvPr/>
        </p:nvSpPr>
        <p:spPr>
          <a:xfrm>
            <a:off x="1029863" y="2316163"/>
            <a:ext cx="3894719" cy="3679634"/>
          </a:xfrm>
          <a:prstGeom prst="roundRect">
            <a:avLst/>
          </a:prstGeom>
          <a:solidFill>
            <a:srgbClr val="081A08">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CA8CDF88-B7C2-9FAA-BE4C-A842BDD536B9}"/>
              </a:ext>
            </a:extLst>
          </p:cNvPr>
          <p:cNvSpPr txBox="1"/>
          <p:nvPr/>
        </p:nvSpPr>
        <p:spPr>
          <a:xfrm>
            <a:off x="1179381" y="1647951"/>
            <a:ext cx="2275374" cy="1569660"/>
          </a:xfrm>
          <a:prstGeom prst="rect">
            <a:avLst/>
          </a:prstGeom>
          <a:noFill/>
        </p:spPr>
        <p:txBody>
          <a:bodyPr wrap="square" rtlCol="0">
            <a:spAutoFit/>
          </a:bodyPr>
          <a:lstStyle/>
          <a:p>
            <a:r>
              <a:rPr lang="en-GB" sz="9600" b="1" dirty="0">
                <a:solidFill>
                  <a:schemeClr val="bg1"/>
                </a:solidFill>
              </a:rPr>
              <a:t>1</a:t>
            </a:r>
            <a:endParaRPr lang="en-GB" sz="9600" b="1" dirty="0"/>
          </a:p>
        </p:txBody>
      </p:sp>
      <p:sp>
        <p:nvSpPr>
          <p:cNvPr id="11" name="TextBox 10">
            <a:extLst>
              <a:ext uri="{FF2B5EF4-FFF2-40B4-BE49-F238E27FC236}">
                <a16:creationId xmlns:a16="http://schemas.microsoft.com/office/drawing/2014/main" id="{2C4394DB-EE8E-F296-3A4C-BD27645DE7EC}"/>
              </a:ext>
            </a:extLst>
          </p:cNvPr>
          <p:cNvSpPr txBox="1"/>
          <p:nvPr/>
        </p:nvSpPr>
        <p:spPr>
          <a:xfrm>
            <a:off x="956357" y="3127752"/>
            <a:ext cx="3657600" cy="2862322"/>
          </a:xfrm>
          <a:prstGeom prst="rect">
            <a:avLst/>
          </a:prstGeom>
          <a:noFill/>
        </p:spPr>
        <p:txBody>
          <a:bodyPr wrap="square" rtlCol="0">
            <a:spAutoFit/>
          </a:bodyPr>
          <a:lstStyle/>
          <a:p>
            <a:r>
              <a:rPr lang="en-GB" dirty="0">
                <a:solidFill>
                  <a:schemeClr val="bg1"/>
                </a:solidFill>
              </a:rPr>
              <a:t>Aging Population Surge</a:t>
            </a:r>
          </a:p>
          <a:p>
            <a:endParaRPr lang="en-GB" dirty="0">
              <a:solidFill>
                <a:schemeClr val="bg1"/>
              </a:solidFill>
            </a:endParaRPr>
          </a:p>
          <a:p>
            <a:r>
              <a:rPr lang="en-GB" dirty="0">
                <a:solidFill>
                  <a:schemeClr val="bg1"/>
                </a:solidFill>
              </a:rPr>
              <a:t>The aging population in the UK is increasing the demand for healthcare services.</a:t>
            </a:r>
          </a:p>
          <a:p>
            <a:endParaRPr lang="en-GB" dirty="0">
              <a:solidFill>
                <a:schemeClr val="bg1"/>
              </a:solidFill>
            </a:endParaRPr>
          </a:p>
          <a:p>
            <a:r>
              <a:rPr lang="en-GB" dirty="0">
                <a:solidFill>
                  <a:schemeClr val="bg1"/>
                </a:solidFill>
              </a:rPr>
              <a:t>National health services (NHS) 2025 report offer insight towards a Raise in the aging population across UK. </a:t>
            </a:r>
          </a:p>
        </p:txBody>
      </p:sp>
      <p:pic>
        <p:nvPicPr>
          <p:cNvPr id="14" name="Picture 13">
            <a:extLst>
              <a:ext uri="{FF2B5EF4-FFF2-40B4-BE49-F238E27FC236}">
                <a16:creationId xmlns:a16="http://schemas.microsoft.com/office/drawing/2014/main" id="{B5E76EC5-16E0-697D-7A4A-3111D55FA084}"/>
              </a:ext>
            </a:extLst>
          </p:cNvPr>
          <p:cNvPicPr>
            <a:picLocks noChangeAspect="1"/>
          </p:cNvPicPr>
          <p:nvPr/>
        </p:nvPicPr>
        <p:blipFill>
          <a:blip r:embed="rId14"/>
          <a:stretch>
            <a:fillRect/>
          </a:stretch>
        </p:blipFill>
        <p:spPr>
          <a:xfrm>
            <a:off x="5715465" y="2254053"/>
            <a:ext cx="3895682" cy="3676207"/>
          </a:xfrm>
          <a:prstGeom prst="rect">
            <a:avLst/>
          </a:prstGeom>
        </p:spPr>
      </p:pic>
      <p:sp>
        <p:nvSpPr>
          <p:cNvPr id="10" name="TextBox 9">
            <a:extLst>
              <a:ext uri="{FF2B5EF4-FFF2-40B4-BE49-F238E27FC236}">
                <a16:creationId xmlns:a16="http://schemas.microsoft.com/office/drawing/2014/main" id="{D00B4FE1-5C07-AD74-5072-3911D777F667}"/>
              </a:ext>
            </a:extLst>
          </p:cNvPr>
          <p:cNvSpPr txBox="1"/>
          <p:nvPr/>
        </p:nvSpPr>
        <p:spPr>
          <a:xfrm>
            <a:off x="6344615" y="1535638"/>
            <a:ext cx="2990291" cy="1569660"/>
          </a:xfrm>
          <a:prstGeom prst="rect">
            <a:avLst/>
          </a:prstGeom>
          <a:noFill/>
        </p:spPr>
        <p:txBody>
          <a:bodyPr wrap="square" rtlCol="0">
            <a:spAutoFit/>
          </a:bodyPr>
          <a:lstStyle/>
          <a:p>
            <a:r>
              <a:rPr lang="en-GB" sz="9600" b="1" dirty="0">
                <a:solidFill>
                  <a:schemeClr val="bg1"/>
                </a:solidFill>
              </a:rPr>
              <a:t>2</a:t>
            </a:r>
          </a:p>
        </p:txBody>
      </p:sp>
      <p:sp>
        <p:nvSpPr>
          <p:cNvPr id="12" name="TextBox 11">
            <a:extLst>
              <a:ext uri="{FF2B5EF4-FFF2-40B4-BE49-F238E27FC236}">
                <a16:creationId xmlns:a16="http://schemas.microsoft.com/office/drawing/2014/main" id="{CA0470CC-BB08-185F-758A-E2C9E119830B}"/>
              </a:ext>
            </a:extLst>
          </p:cNvPr>
          <p:cNvSpPr txBox="1"/>
          <p:nvPr/>
        </p:nvSpPr>
        <p:spPr>
          <a:xfrm>
            <a:off x="6288322" y="3046378"/>
            <a:ext cx="4364510" cy="1477328"/>
          </a:xfrm>
          <a:prstGeom prst="rect">
            <a:avLst/>
          </a:prstGeom>
          <a:noFill/>
        </p:spPr>
        <p:txBody>
          <a:bodyPr wrap="square" rtlCol="0">
            <a:spAutoFit/>
          </a:bodyPr>
          <a:lstStyle/>
          <a:p>
            <a:r>
              <a:rPr lang="en-GB" dirty="0">
                <a:solidFill>
                  <a:schemeClr val="bg1"/>
                </a:solidFill>
              </a:rPr>
              <a:t>Mental Health Crisis</a:t>
            </a:r>
          </a:p>
          <a:p>
            <a:endParaRPr lang="en-GB" dirty="0">
              <a:solidFill>
                <a:schemeClr val="bg1"/>
              </a:solidFill>
            </a:endParaRPr>
          </a:p>
          <a:p>
            <a:r>
              <a:rPr lang="en-GB" dirty="0">
                <a:solidFill>
                  <a:schemeClr val="bg1"/>
                </a:solidFill>
              </a:rPr>
              <a:t>The UK is experiencing a mental health crisis, characterised by rising cases and longer waiting times.</a:t>
            </a:r>
          </a:p>
        </p:txBody>
      </p:sp>
      <p:pic>
        <p:nvPicPr>
          <p:cNvPr id="15" name="Picture 14">
            <a:extLst>
              <a:ext uri="{FF2B5EF4-FFF2-40B4-BE49-F238E27FC236}">
                <a16:creationId xmlns:a16="http://schemas.microsoft.com/office/drawing/2014/main" id="{C14DB7D3-BB4C-4E78-70B1-8AFE8D88E064}"/>
              </a:ext>
            </a:extLst>
          </p:cNvPr>
          <p:cNvPicPr>
            <a:picLocks noChangeAspect="1"/>
          </p:cNvPicPr>
          <p:nvPr/>
        </p:nvPicPr>
        <p:blipFill>
          <a:blip r:embed="rId15"/>
          <a:stretch>
            <a:fillRect/>
          </a:stretch>
        </p:blipFill>
        <p:spPr>
          <a:xfrm>
            <a:off x="386371" y="323373"/>
            <a:ext cx="5706351" cy="256054"/>
          </a:xfrm>
          <a:prstGeom prst="rect">
            <a:avLst/>
          </a:prstGeom>
        </p:spPr>
      </p:pic>
      <p:pic>
        <p:nvPicPr>
          <p:cNvPr id="16" name="Picture 15">
            <a:extLst>
              <a:ext uri="{FF2B5EF4-FFF2-40B4-BE49-F238E27FC236}">
                <a16:creationId xmlns:a16="http://schemas.microsoft.com/office/drawing/2014/main" id="{8D95C100-8916-3172-53DF-210531663D91}"/>
              </a:ext>
            </a:extLst>
          </p:cNvPr>
          <p:cNvPicPr>
            <a:picLocks noChangeAspect="1"/>
          </p:cNvPicPr>
          <p:nvPr/>
        </p:nvPicPr>
        <p:blipFill>
          <a:blip r:embed="rId16"/>
          <a:stretch>
            <a:fillRect/>
          </a:stretch>
        </p:blipFill>
        <p:spPr>
          <a:xfrm>
            <a:off x="0" y="6797476"/>
            <a:ext cx="12192000" cy="67056"/>
          </a:xfrm>
          <a:prstGeom prst="rect">
            <a:avLst/>
          </a:prstGeom>
        </p:spPr>
      </p:pic>
    </p:spTree>
    <p:extLst>
      <p:ext uri="{BB962C8B-B14F-4D97-AF65-F5344CB8AC3E}">
        <p14:creationId xmlns:p14="http://schemas.microsoft.com/office/powerpoint/2010/main" val="244725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30000"/>
                                        <p:tgtEl>
                                          <p:spTgt spid="16"/>
                                        </p:tgtEl>
                                        <p:attrNameLst>
                                          <p:attrName>ppt_x</p:attrName>
                                        </p:attrNameLst>
                                      </p:cBhvr>
                                      <p:tavLst>
                                        <p:tav tm="0">
                                          <p:val>
                                            <p:strVal val="ppt_x"/>
                                          </p:val>
                                        </p:tav>
                                        <p:tav tm="100000">
                                          <p:val>
                                            <p:strVal val="0-ppt_w/2"/>
                                          </p:val>
                                        </p:tav>
                                      </p:tavLst>
                                    </p:anim>
                                    <p:anim calcmode="lin" valueType="num">
                                      <p:cBhvr additive="base">
                                        <p:cTn id="7" dur="30000"/>
                                        <p:tgtEl>
                                          <p:spTgt spid="16"/>
                                        </p:tgtEl>
                                        <p:attrNameLst>
                                          <p:attrName>ppt_y</p:attrName>
                                        </p:attrNameLst>
                                      </p:cBhvr>
                                      <p:tavLst>
                                        <p:tav tm="0">
                                          <p:val>
                                            <p:strVal val="ppt_y"/>
                                          </p:val>
                                        </p:tav>
                                        <p:tav tm="100000">
                                          <p:val>
                                            <p:strVal val="ppt_y"/>
                                          </p:val>
                                        </p:tav>
                                      </p:tavLst>
                                    </p:anim>
                                    <p:set>
                                      <p:cBhvr>
                                        <p:cTn id="8" dur="1" fill="hold">
                                          <p:stCondLst>
                                            <p:cond delay="29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E06CA2-8A73-A42A-B97F-61C263E797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1FA8DA-6F85-DE03-FF1B-071E641DB869}"/>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D7FBC364-72D2-DFC7-3CAF-553BF4C67F38}"/>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BBBB770E-82C1-9052-A4F9-0D5561036B96}"/>
              </a:ext>
            </a:extLst>
          </p:cNvPr>
          <p:cNvSpPr/>
          <p:nvPr/>
        </p:nvSpPr>
        <p:spPr>
          <a:xfrm>
            <a:off x="0"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4495D04A-E303-C734-5447-9146B20F4FAD}"/>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80083554-92E1-5D3D-196F-FCF032E0F3C0}"/>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96365CB4-FFEB-3B35-680C-6AB177ACDA79}"/>
              </a:ext>
            </a:extLst>
          </p:cNvPr>
          <p:cNvPicPr>
            <a:picLocks noChangeAspect="1"/>
          </p:cNvPicPr>
          <p:nvPr/>
        </p:nvPicPr>
        <p:blipFill>
          <a:blip r:embed="rId2"/>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0329A03A-F3F4-17DC-E6D1-6C8265A5EF3E}"/>
              </a:ext>
            </a:extLst>
          </p:cNvPr>
          <p:cNvPicPr>
            <a:picLocks noChangeAspect="1"/>
          </p:cNvPicPr>
          <p:nvPr/>
        </p:nvPicPr>
        <p:blipFill>
          <a:blip r:embed="rId3"/>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F303F822-CDAC-E068-B43E-173A7CBD1695}"/>
              </a:ext>
            </a:extLst>
          </p:cNvPr>
          <p:cNvPicPr>
            <a:picLocks noChangeAspect="1"/>
          </p:cNvPicPr>
          <p:nvPr/>
        </p:nvPicPr>
        <p:blipFill>
          <a:blip r:embed="rId4"/>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596AC6BA-6185-D73C-0977-2593761C8DB2}"/>
              </a:ext>
            </a:extLst>
          </p:cNvPr>
          <p:cNvPicPr>
            <a:picLocks noChangeAspect="1"/>
          </p:cNvPicPr>
          <p:nvPr/>
        </p:nvPicPr>
        <p:blipFill>
          <a:blip r:embed="rId5"/>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12594932-2165-65E5-4179-05852B2A74DF}"/>
              </a:ext>
            </a:extLst>
          </p:cNvPr>
          <p:cNvPicPr>
            <a:picLocks noChangeAspect="1"/>
          </p:cNvPicPr>
          <p:nvPr/>
        </p:nvPicPr>
        <p:blipFill>
          <a:blip r:embed="rId5"/>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E37986E9-9B31-3802-9C4E-9C0F105FA3B9}"/>
              </a:ext>
            </a:extLst>
          </p:cNvPr>
          <p:cNvPicPr>
            <a:picLocks noChangeAspect="1"/>
          </p:cNvPicPr>
          <p:nvPr/>
        </p:nvPicPr>
        <p:blipFill>
          <a:blip r:embed="rId5"/>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8D837095-9886-4A85-99FC-2DD4DBC96738}"/>
              </a:ext>
            </a:extLst>
          </p:cNvPr>
          <p:cNvPicPr>
            <a:picLocks noChangeAspect="1"/>
          </p:cNvPicPr>
          <p:nvPr/>
        </p:nvPicPr>
        <p:blipFill>
          <a:blip r:embed="rId5"/>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C2347A08-835B-9781-02FD-F21DD17F5945}"/>
              </a:ext>
            </a:extLst>
          </p:cNvPr>
          <p:cNvPicPr>
            <a:picLocks noChangeAspect="1"/>
          </p:cNvPicPr>
          <p:nvPr/>
        </p:nvPicPr>
        <p:blipFill>
          <a:blip r:embed="rId5"/>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4A948F43-7E1C-2997-9578-3253AC4F4B4A}"/>
              </a:ext>
            </a:extLst>
          </p:cNvPr>
          <p:cNvPicPr>
            <a:picLocks noChangeAspect="1"/>
          </p:cNvPicPr>
          <p:nvPr/>
        </p:nvPicPr>
        <p:blipFill>
          <a:blip r:embed="rId6"/>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7A85CF8F-10E4-8E82-1219-823F5F93B6BF}"/>
              </a:ext>
            </a:extLst>
          </p:cNvPr>
          <p:cNvPicPr>
            <a:picLocks noChangeAspect="1"/>
          </p:cNvPicPr>
          <p:nvPr/>
        </p:nvPicPr>
        <p:blipFill>
          <a:blip r:embed="rId6"/>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277E369F-740C-82D9-91E7-4C2FCD3B557B}"/>
              </a:ext>
            </a:extLst>
          </p:cNvPr>
          <p:cNvPicPr>
            <a:picLocks noChangeAspect="1"/>
          </p:cNvPicPr>
          <p:nvPr/>
        </p:nvPicPr>
        <p:blipFill>
          <a:blip r:embed="rId6"/>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735195A5-626D-75FA-0636-4C50B99C64A8}"/>
              </a:ext>
            </a:extLst>
          </p:cNvPr>
          <p:cNvPicPr>
            <a:picLocks noChangeAspect="1"/>
          </p:cNvPicPr>
          <p:nvPr/>
        </p:nvPicPr>
        <p:blipFill>
          <a:blip r:embed="rId6"/>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F36A90AA-E4A7-71B1-F168-BAF17DE8B8E7}"/>
              </a:ext>
            </a:extLst>
          </p:cNvPr>
          <p:cNvPicPr>
            <a:picLocks noChangeAspect="1"/>
          </p:cNvPicPr>
          <p:nvPr/>
        </p:nvPicPr>
        <p:blipFill>
          <a:blip r:embed="rId6"/>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850BF2E2-D4A0-CD44-AADA-794E19AE9A78}"/>
              </a:ext>
            </a:extLst>
          </p:cNvPr>
          <p:cNvPicPr>
            <a:picLocks noChangeAspect="1"/>
          </p:cNvPicPr>
          <p:nvPr/>
        </p:nvPicPr>
        <p:blipFill>
          <a:blip r:embed="rId6"/>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E28BEFEC-9999-1055-6AAB-B01CAE3EEF6A}"/>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Slide Number Placeholder 4">
            <a:extLst>
              <a:ext uri="{FF2B5EF4-FFF2-40B4-BE49-F238E27FC236}">
                <a16:creationId xmlns:a16="http://schemas.microsoft.com/office/drawing/2014/main" id="{D5FD12A5-A74F-EABF-6922-0172FF448E63}"/>
              </a:ext>
            </a:extLst>
          </p:cNvPr>
          <p:cNvSpPr>
            <a:spLocks noGrp="1"/>
          </p:cNvSpPr>
          <p:nvPr>
            <p:ph type="sldNum" sz="quarter" idx="12"/>
          </p:nvPr>
        </p:nvSpPr>
        <p:spPr>
          <a:xfrm>
            <a:off x="9208851" y="55948"/>
            <a:ext cx="2743200" cy="365125"/>
          </a:xfrm>
        </p:spPr>
        <p:txBody>
          <a:bodyPr/>
          <a:lstStyle/>
          <a:p>
            <a:fld id="{9748D206-6F11-4622-AB77-31E039FCFBA2}" type="slidenum">
              <a:rPr lang="en-GB" smtClean="0"/>
              <a:t>5</a:t>
            </a:fld>
            <a:endParaRPr lang="en-GB" dirty="0"/>
          </a:p>
        </p:txBody>
      </p:sp>
      <p:pic>
        <p:nvPicPr>
          <p:cNvPr id="6" name="Picture 5">
            <a:extLst>
              <a:ext uri="{FF2B5EF4-FFF2-40B4-BE49-F238E27FC236}">
                <a16:creationId xmlns:a16="http://schemas.microsoft.com/office/drawing/2014/main" id="{C303C43A-7823-280E-421D-A68795A10F95}"/>
              </a:ext>
            </a:extLst>
          </p:cNvPr>
          <p:cNvPicPr>
            <a:picLocks noChangeAspect="1"/>
          </p:cNvPicPr>
          <p:nvPr/>
        </p:nvPicPr>
        <p:blipFill>
          <a:blip r:embed="rId12"/>
          <a:stretch>
            <a:fillRect/>
          </a:stretch>
        </p:blipFill>
        <p:spPr>
          <a:xfrm>
            <a:off x="386373" y="425802"/>
            <a:ext cx="11412701" cy="12193"/>
          </a:xfrm>
          <a:prstGeom prst="rect">
            <a:avLst/>
          </a:prstGeom>
        </p:spPr>
      </p:pic>
      <p:pic>
        <p:nvPicPr>
          <p:cNvPr id="7" name="Picture 6">
            <a:extLst>
              <a:ext uri="{FF2B5EF4-FFF2-40B4-BE49-F238E27FC236}">
                <a16:creationId xmlns:a16="http://schemas.microsoft.com/office/drawing/2014/main" id="{8AD360E9-40DD-5316-7307-37A53F67663E}"/>
              </a:ext>
            </a:extLst>
          </p:cNvPr>
          <p:cNvPicPr>
            <a:picLocks noChangeAspect="1"/>
          </p:cNvPicPr>
          <p:nvPr/>
        </p:nvPicPr>
        <p:blipFill>
          <a:blip r:embed="rId13"/>
          <a:stretch>
            <a:fillRect/>
          </a:stretch>
        </p:blipFill>
        <p:spPr>
          <a:xfrm>
            <a:off x="386372" y="149837"/>
            <a:ext cx="5706351" cy="256054"/>
          </a:xfrm>
          <a:prstGeom prst="rect">
            <a:avLst/>
          </a:prstGeom>
        </p:spPr>
      </p:pic>
      <p:sp>
        <p:nvSpPr>
          <p:cNvPr id="8" name="TextBox 7">
            <a:extLst>
              <a:ext uri="{FF2B5EF4-FFF2-40B4-BE49-F238E27FC236}">
                <a16:creationId xmlns:a16="http://schemas.microsoft.com/office/drawing/2014/main" id="{B42DAD50-BD2C-CE59-1EB6-63E8485DEED9}"/>
              </a:ext>
            </a:extLst>
          </p:cNvPr>
          <p:cNvSpPr txBox="1"/>
          <p:nvPr/>
        </p:nvSpPr>
        <p:spPr>
          <a:xfrm>
            <a:off x="694063" y="771181"/>
            <a:ext cx="1653546" cy="1200329"/>
          </a:xfrm>
          <a:prstGeom prst="rect">
            <a:avLst/>
          </a:prstGeom>
          <a:noFill/>
        </p:spPr>
        <p:txBody>
          <a:bodyPr wrap="square" rtlCol="0">
            <a:spAutoFit/>
          </a:bodyPr>
          <a:lstStyle/>
          <a:p>
            <a:r>
              <a:rPr lang="en-GB" sz="7200" dirty="0">
                <a:solidFill>
                  <a:schemeClr val="bg1"/>
                </a:solidFill>
              </a:rPr>
              <a:t>1</a:t>
            </a:r>
          </a:p>
        </p:txBody>
      </p:sp>
      <p:sp>
        <p:nvSpPr>
          <p:cNvPr id="9" name="TextBox 8">
            <a:extLst>
              <a:ext uri="{FF2B5EF4-FFF2-40B4-BE49-F238E27FC236}">
                <a16:creationId xmlns:a16="http://schemas.microsoft.com/office/drawing/2014/main" id="{D2EE1C50-9BA3-6A59-0B83-520E198D263F}"/>
              </a:ext>
            </a:extLst>
          </p:cNvPr>
          <p:cNvSpPr txBox="1"/>
          <p:nvPr/>
        </p:nvSpPr>
        <p:spPr>
          <a:xfrm>
            <a:off x="1519078" y="1143690"/>
            <a:ext cx="10432973" cy="923330"/>
          </a:xfrm>
          <a:prstGeom prst="rect">
            <a:avLst/>
          </a:prstGeom>
          <a:noFill/>
        </p:spPr>
        <p:txBody>
          <a:bodyPr wrap="square" rtlCol="0">
            <a:spAutoFit/>
          </a:bodyPr>
          <a:lstStyle/>
          <a:p>
            <a:r>
              <a:rPr lang="en-GB" dirty="0">
                <a:solidFill>
                  <a:schemeClr val="bg1"/>
                </a:solidFill>
              </a:rPr>
              <a:t>Three Recommendations were made with the use of strategic healthcare management against an ageing population, that focuses on proactively addressing the challenges and opportunities presented by this demographic shift.</a:t>
            </a:r>
          </a:p>
        </p:txBody>
      </p:sp>
      <p:sp>
        <p:nvSpPr>
          <p:cNvPr id="10" name="TextBox 9">
            <a:extLst>
              <a:ext uri="{FF2B5EF4-FFF2-40B4-BE49-F238E27FC236}">
                <a16:creationId xmlns:a16="http://schemas.microsoft.com/office/drawing/2014/main" id="{5F70BB97-0C2A-7277-A7F8-715C22667A06}"/>
              </a:ext>
            </a:extLst>
          </p:cNvPr>
          <p:cNvSpPr txBox="1"/>
          <p:nvPr/>
        </p:nvSpPr>
        <p:spPr>
          <a:xfrm>
            <a:off x="690784" y="2169164"/>
            <a:ext cx="10803875" cy="1354217"/>
          </a:xfrm>
          <a:prstGeom prst="rect">
            <a:avLst/>
          </a:prstGeom>
          <a:noFill/>
        </p:spPr>
        <p:txBody>
          <a:bodyPr wrap="square" rtlCol="0">
            <a:spAutoFit/>
          </a:bodyPr>
          <a:lstStyle/>
          <a:p>
            <a:r>
              <a:rPr lang="en-GB" sz="2800" b="1" dirty="0">
                <a:solidFill>
                  <a:schemeClr val="bg1"/>
                </a:solidFill>
              </a:rPr>
              <a:t>Recruitment and training:</a:t>
            </a:r>
            <a:r>
              <a:rPr lang="en-GB" sz="2800" dirty="0">
                <a:solidFill>
                  <a:schemeClr val="bg1"/>
                </a:solidFill>
              </a:rPr>
              <a:t> </a:t>
            </a:r>
            <a:r>
              <a:rPr lang="en-GB" dirty="0">
                <a:solidFill>
                  <a:schemeClr val="bg1"/>
                </a:solidFill>
              </a:rPr>
              <a:t>Increase the recruitment and training of healthcare professionals specialising in geriatric care, palliative care services for older adults. This includes even from abroad, nurses, doctors, social workers, and therapists with Focus on training that emphasises interprofessional collaboration and person Centered care.</a:t>
            </a:r>
          </a:p>
        </p:txBody>
      </p:sp>
      <p:sp>
        <p:nvSpPr>
          <p:cNvPr id="11" name="TextBox 10">
            <a:extLst>
              <a:ext uri="{FF2B5EF4-FFF2-40B4-BE49-F238E27FC236}">
                <a16:creationId xmlns:a16="http://schemas.microsoft.com/office/drawing/2014/main" id="{3D0FA96A-9EC1-71B7-6034-91645F430568}"/>
              </a:ext>
            </a:extLst>
          </p:cNvPr>
          <p:cNvSpPr txBox="1"/>
          <p:nvPr/>
        </p:nvSpPr>
        <p:spPr>
          <a:xfrm>
            <a:off x="690784" y="3688443"/>
            <a:ext cx="10803875" cy="1077218"/>
          </a:xfrm>
          <a:prstGeom prst="rect">
            <a:avLst/>
          </a:prstGeom>
          <a:noFill/>
        </p:spPr>
        <p:txBody>
          <a:bodyPr wrap="square" rtlCol="0">
            <a:spAutoFit/>
          </a:bodyPr>
          <a:lstStyle/>
          <a:p>
            <a:r>
              <a:rPr lang="en-GB" sz="2800" b="1" dirty="0">
                <a:solidFill>
                  <a:schemeClr val="bg1"/>
                </a:solidFill>
              </a:rPr>
              <a:t>Retention strategies: </a:t>
            </a:r>
            <a:r>
              <a:rPr lang="en-GB" dirty="0">
                <a:solidFill>
                  <a:schemeClr val="bg1"/>
                </a:solidFill>
              </a:rPr>
              <a:t>Implement policies and practices to improve staff retention rates, addressing issues like burnout, workload, and career progression opportunities. This includes flexible work arrangements and robust support systems.</a:t>
            </a:r>
          </a:p>
        </p:txBody>
      </p:sp>
      <p:sp>
        <p:nvSpPr>
          <p:cNvPr id="12" name="TextBox 11">
            <a:extLst>
              <a:ext uri="{FF2B5EF4-FFF2-40B4-BE49-F238E27FC236}">
                <a16:creationId xmlns:a16="http://schemas.microsoft.com/office/drawing/2014/main" id="{BF6F25F8-4E8A-1C22-7515-79630A323D5F}"/>
              </a:ext>
            </a:extLst>
          </p:cNvPr>
          <p:cNvSpPr txBox="1"/>
          <p:nvPr/>
        </p:nvSpPr>
        <p:spPr>
          <a:xfrm>
            <a:off x="690784" y="5096229"/>
            <a:ext cx="11070702" cy="800219"/>
          </a:xfrm>
          <a:prstGeom prst="rect">
            <a:avLst/>
          </a:prstGeom>
          <a:noFill/>
        </p:spPr>
        <p:txBody>
          <a:bodyPr wrap="square" rtlCol="0">
            <a:spAutoFit/>
          </a:bodyPr>
          <a:lstStyle/>
          <a:p>
            <a:r>
              <a:rPr lang="en-GB" sz="2800" b="1" dirty="0">
                <a:solidFill>
                  <a:schemeClr val="bg1"/>
                </a:solidFill>
              </a:rPr>
              <a:t>Skill-mix adjustments: </a:t>
            </a:r>
            <a:r>
              <a:rPr lang="en-GB" dirty="0">
                <a:solidFill>
                  <a:schemeClr val="bg1"/>
                </a:solidFill>
              </a:rPr>
              <a:t>Re-evaluate the existing skill mix within healthcare teams to optimise resources and ensure that services are delivered efficiently and effectively, tailored to the needs of older adults.</a:t>
            </a:r>
          </a:p>
        </p:txBody>
      </p:sp>
      <p:pic>
        <p:nvPicPr>
          <p:cNvPr id="14" name="Picture 13">
            <a:extLst>
              <a:ext uri="{FF2B5EF4-FFF2-40B4-BE49-F238E27FC236}">
                <a16:creationId xmlns:a16="http://schemas.microsoft.com/office/drawing/2014/main" id="{AAF6C9E4-11AA-2BCB-ECB4-E171F6252ECD}"/>
              </a:ext>
            </a:extLst>
          </p:cNvPr>
          <p:cNvPicPr>
            <a:picLocks noChangeAspect="1"/>
          </p:cNvPicPr>
          <p:nvPr/>
        </p:nvPicPr>
        <p:blipFill>
          <a:blip r:embed="rId14"/>
          <a:stretch>
            <a:fillRect/>
          </a:stretch>
        </p:blipFill>
        <p:spPr>
          <a:xfrm>
            <a:off x="-3279" y="6790944"/>
            <a:ext cx="12192000" cy="67056"/>
          </a:xfrm>
          <a:prstGeom prst="rect">
            <a:avLst/>
          </a:prstGeom>
        </p:spPr>
      </p:pic>
      <p:pic>
        <p:nvPicPr>
          <p:cNvPr id="15" name="Picture 14">
            <a:extLst>
              <a:ext uri="{FF2B5EF4-FFF2-40B4-BE49-F238E27FC236}">
                <a16:creationId xmlns:a16="http://schemas.microsoft.com/office/drawing/2014/main" id="{192DBD8A-7B6E-FF3C-C982-EDCE66D3AF37}"/>
              </a:ext>
            </a:extLst>
          </p:cNvPr>
          <p:cNvPicPr>
            <a:picLocks noChangeAspect="1"/>
          </p:cNvPicPr>
          <p:nvPr/>
        </p:nvPicPr>
        <p:blipFill>
          <a:blip r:embed="rId14"/>
          <a:stretch>
            <a:fillRect/>
          </a:stretch>
        </p:blipFill>
        <p:spPr>
          <a:xfrm>
            <a:off x="-3279" y="6822401"/>
            <a:ext cx="12192000" cy="67056"/>
          </a:xfrm>
          <a:prstGeom prst="rect">
            <a:avLst/>
          </a:prstGeom>
        </p:spPr>
      </p:pic>
    </p:spTree>
    <p:extLst>
      <p:ext uri="{BB962C8B-B14F-4D97-AF65-F5344CB8AC3E}">
        <p14:creationId xmlns:p14="http://schemas.microsoft.com/office/powerpoint/2010/main" val="224579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59000"/>
                                        <p:tgtEl>
                                          <p:spTgt spid="14"/>
                                        </p:tgtEl>
                                        <p:attrNameLst>
                                          <p:attrName>ppt_x</p:attrName>
                                        </p:attrNameLst>
                                      </p:cBhvr>
                                      <p:tavLst>
                                        <p:tav tm="0">
                                          <p:val>
                                            <p:strVal val="ppt_x"/>
                                          </p:val>
                                        </p:tav>
                                        <p:tav tm="100000">
                                          <p:val>
                                            <p:strVal val="0-ppt_w/2"/>
                                          </p:val>
                                        </p:tav>
                                      </p:tavLst>
                                    </p:anim>
                                    <p:anim calcmode="lin" valueType="num">
                                      <p:cBhvr additive="base">
                                        <p:cTn id="7" dur="59000"/>
                                        <p:tgtEl>
                                          <p:spTgt spid="14"/>
                                        </p:tgtEl>
                                        <p:attrNameLst>
                                          <p:attrName>ppt_y</p:attrName>
                                        </p:attrNameLst>
                                      </p:cBhvr>
                                      <p:tavLst>
                                        <p:tav tm="0">
                                          <p:val>
                                            <p:strVal val="ppt_y"/>
                                          </p:val>
                                        </p:tav>
                                        <p:tav tm="100000">
                                          <p:val>
                                            <p:strVal val="ppt_y"/>
                                          </p:val>
                                        </p:tav>
                                      </p:tavLst>
                                    </p:anim>
                                    <p:set>
                                      <p:cBhvr>
                                        <p:cTn id="8" dur="1" fill="hold">
                                          <p:stCondLst>
                                            <p:cond delay="58999"/>
                                          </p:stCondLst>
                                        </p:cTn>
                                        <p:tgtEl>
                                          <p:spTgt spid="14"/>
                                        </p:tgtEl>
                                        <p:attrNameLst>
                                          <p:attrName>style.visibility</p:attrName>
                                        </p:attrNameLst>
                                      </p:cBhvr>
                                      <p:to>
                                        <p:strVal val="hidden"/>
                                      </p:to>
                                    </p:set>
                                  </p:childTnLst>
                                </p:cTn>
                              </p:par>
                              <p:par>
                                <p:cTn id="9" presetID="2" presetClass="exit" presetSubtype="2" fill="hold" nodeType="withEffect">
                                  <p:stCondLst>
                                    <p:cond delay="59000"/>
                                  </p:stCondLst>
                                  <p:childTnLst>
                                    <p:anim calcmode="lin" valueType="num">
                                      <p:cBhvr additive="base">
                                        <p:cTn id="10" dur="59000"/>
                                        <p:tgtEl>
                                          <p:spTgt spid="15"/>
                                        </p:tgtEl>
                                        <p:attrNameLst>
                                          <p:attrName>ppt_x</p:attrName>
                                        </p:attrNameLst>
                                      </p:cBhvr>
                                      <p:tavLst>
                                        <p:tav tm="0">
                                          <p:val>
                                            <p:strVal val="ppt_x"/>
                                          </p:val>
                                        </p:tav>
                                        <p:tav tm="100000">
                                          <p:val>
                                            <p:strVal val="1+ppt_w/2"/>
                                          </p:val>
                                        </p:tav>
                                      </p:tavLst>
                                    </p:anim>
                                    <p:anim calcmode="lin" valueType="num">
                                      <p:cBhvr additive="base">
                                        <p:cTn id="11" dur="59000"/>
                                        <p:tgtEl>
                                          <p:spTgt spid="15"/>
                                        </p:tgtEl>
                                        <p:attrNameLst>
                                          <p:attrName>ppt_y</p:attrName>
                                        </p:attrNameLst>
                                      </p:cBhvr>
                                      <p:tavLst>
                                        <p:tav tm="0">
                                          <p:val>
                                            <p:strVal val="ppt_y"/>
                                          </p:val>
                                        </p:tav>
                                        <p:tav tm="100000">
                                          <p:val>
                                            <p:strVal val="ppt_y"/>
                                          </p:val>
                                        </p:tav>
                                      </p:tavLst>
                                    </p:anim>
                                    <p:set>
                                      <p:cBhvr>
                                        <p:cTn id="12" dur="1" fill="hold">
                                          <p:stCondLst>
                                            <p:cond delay="58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CE99D-CE77-CD75-99F5-374ECFC686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3BDBC1-C21F-77CF-607A-EC24D9F4E17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93A15266-B671-46DC-37FE-77362AC5B065}"/>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194287C2-661A-6CF1-1FE2-38B435BB64F8}"/>
              </a:ext>
            </a:extLst>
          </p:cNvPr>
          <p:cNvSpPr/>
          <p:nvPr/>
        </p:nvSpPr>
        <p:spPr>
          <a:xfrm>
            <a:off x="0"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EA4B2098-E599-DF13-7E69-2CB5EC246CC9}"/>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A568CD1C-FA97-4FEB-2F0C-4E9CF07C0322}"/>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074EA73D-6803-7DF1-2964-0F60C45316F4}"/>
              </a:ext>
            </a:extLst>
          </p:cNvPr>
          <p:cNvPicPr>
            <a:picLocks noChangeAspect="1"/>
          </p:cNvPicPr>
          <p:nvPr/>
        </p:nvPicPr>
        <p:blipFill>
          <a:blip r:embed="rId2"/>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5C8F7461-4E84-E9AD-2332-BE41F97604F0}"/>
              </a:ext>
            </a:extLst>
          </p:cNvPr>
          <p:cNvPicPr>
            <a:picLocks noChangeAspect="1"/>
          </p:cNvPicPr>
          <p:nvPr/>
        </p:nvPicPr>
        <p:blipFill>
          <a:blip r:embed="rId3"/>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3FD33FAF-7079-B062-DA6A-651F04D170C0}"/>
              </a:ext>
            </a:extLst>
          </p:cNvPr>
          <p:cNvPicPr>
            <a:picLocks noChangeAspect="1"/>
          </p:cNvPicPr>
          <p:nvPr/>
        </p:nvPicPr>
        <p:blipFill>
          <a:blip r:embed="rId4"/>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FEE73339-3F15-6729-C35B-397123CE3794}"/>
              </a:ext>
            </a:extLst>
          </p:cNvPr>
          <p:cNvPicPr>
            <a:picLocks noChangeAspect="1"/>
          </p:cNvPicPr>
          <p:nvPr/>
        </p:nvPicPr>
        <p:blipFill>
          <a:blip r:embed="rId5"/>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41E4731E-210C-C150-4D51-00AD869EC001}"/>
              </a:ext>
            </a:extLst>
          </p:cNvPr>
          <p:cNvPicPr>
            <a:picLocks noChangeAspect="1"/>
          </p:cNvPicPr>
          <p:nvPr/>
        </p:nvPicPr>
        <p:blipFill>
          <a:blip r:embed="rId5"/>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2EF46403-A1D8-57D1-14C1-3F3F2BC0FF0A}"/>
              </a:ext>
            </a:extLst>
          </p:cNvPr>
          <p:cNvPicPr>
            <a:picLocks noChangeAspect="1"/>
          </p:cNvPicPr>
          <p:nvPr/>
        </p:nvPicPr>
        <p:blipFill>
          <a:blip r:embed="rId5"/>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6F407365-5945-D753-9703-88B995752C6D}"/>
              </a:ext>
            </a:extLst>
          </p:cNvPr>
          <p:cNvPicPr>
            <a:picLocks noChangeAspect="1"/>
          </p:cNvPicPr>
          <p:nvPr/>
        </p:nvPicPr>
        <p:blipFill>
          <a:blip r:embed="rId5"/>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0B32586E-B71B-8493-550C-4B6919CC12CB}"/>
              </a:ext>
            </a:extLst>
          </p:cNvPr>
          <p:cNvPicPr>
            <a:picLocks noChangeAspect="1"/>
          </p:cNvPicPr>
          <p:nvPr/>
        </p:nvPicPr>
        <p:blipFill>
          <a:blip r:embed="rId5"/>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5F5B2DCF-C999-F0FC-6522-06F000826B88}"/>
              </a:ext>
            </a:extLst>
          </p:cNvPr>
          <p:cNvPicPr>
            <a:picLocks noChangeAspect="1"/>
          </p:cNvPicPr>
          <p:nvPr/>
        </p:nvPicPr>
        <p:blipFill>
          <a:blip r:embed="rId6"/>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0E5C3734-F1C1-F20B-F1EB-176C30705F4D}"/>
              </a:ext>
            </a:extLst>
          </p:cNvPr>
          <p:cNvPicPr>
            <a:picLocks noChangeAspect="1"/>
          </p:cNvPicPr>
          <p:nvPr/>
        </p:nvPicPr>
        <p:blipFill>
          <a:blip r:embed="rId6"/>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8452D949-0A93-00D2-AC7F-1C1EC0875EEB}"/>
              </a:ext>
            </a:extLst>
          </p:cNvPr>
          <p:cNvPicPr>
            <a:picLocks noChangeAspect="1"/>
          </p:cNvPicPr>
          <p:nvPr/>
        </p:nvPicPr>
        <p:blipFill>
          <a:blip r:embed="rId6"/>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31E19C22-E747-12B7-565E-385385F923BD}"/>
              </a:ext>
            </a:extLst>
          </p:cNvPr>
          <p:cNvPicPr>
            <a:picLocks noChangeAspect="1"/>
          </p:cNvPicPr>
          <p:nvPr/>
        </p:nvPicPr>
        <p:blipFill>
          <a:blip r:embed="rId6"/>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BA6F7126-667B-6CDA-6FD5-1463E08696E3}"/>
              </a:ext>
            </a:extLst>
          </p:cNvPr>
          <p:cNvPicPr>
            <a:picLocks noChangeAspect="1"/>
          </p:cNvPicPr>
          <p:nvPr/>
        </p:nvPicPr>
        <p:blipFill>
          <a:blip r:embed="rId6"/>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268CC618-5D40-BFA8-AB22-40A70C2AB8C3}"/>
              </a:ext>
            </a:extLst>
          </p:cNvPr>
          <p:cNvPicPr>
            <a:picLocks noChangeAspect="1"/>
          </p:cNvPicPr>
          <p:nvPr/>
        </p:nvPicPr>
        <p:blipFill>
          <a:blip r:embed="rId6"/>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AB68D62D-2D56-C4D9-BE82-5FA8F5382377}"/>
              </a:ext>
            </a:extLst>
          </p:cNvPr>
          <p:cNvGraphicFramePr/>
          <p:nvPr>
            <p:extLst>
              <p:ext uri="{D42A27DB-BD31-4B8C-83A1-F6EECF244321}">
                <p14:modId xmlns:p14="http://schemas.microsoft.com/office/powerpoint/2010/main" val="841873712"/>
              </p:ext>
            </p:extLst>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Slide Number Placeholder 4">
            <a:extLst>
              <a:ext uri="{FF2B5EF4-FFF2-40B4-BE49-F238E27FC236}">
                <a16:creationId xmlns:a16="http://schemas.microsoft.com/office/drawing/2014/main" id="{EF52497D-DC3D-F428-6BF4-64F36A3AC22B}"/>
              </a:ext>
            </a:extLst>
          </p:cNvPr>
          <p:cNvSpPr>
            <a:spLocks noGrp="1"/>
          </p:cNvSpPr>
          <p:nvPr>
            <p:ph type="sldNum" sz="quarter" idx="12"/>
          </p:nvPr>
        </p:nvSpPr>
        <p:spPr>
          <a:xfrm>
            <a:off x="9208851" y="64467"/>
            <a:ext cx="2743200" cy="365125"/>
          </a:xfrm>
        </p:spPr>
        <p:txBody>
          <a:bodyPr/>
          <a:lstStyle/>
          <a:p>
            <a:fld id="{9748D206-6F11-4622-AB77-31E039FCFBA2}" type="slidenum">
              <a:rPr lang="en-GB" smtClean="0"/>
              <a:t>6</a:t>
            </a:fld>
            <a:endParaRPr lang="en-GB" dirty="0"/>
          </a:p>
        </p:txBody>
      </p:sp>
      <p:pic>
        <p:nvPicPr>
          <p:cNvPr id="6" name="Picture 5">
            <a:extLst>
              <a:ext uri="{FF2B5EF4-FFF2-40B4-BE49-F238E27FC236}">
                <a16:creationId xmlns:a16="http://schemas.microsoft.com/office/drawing/2014/main" id="{DF6C6E60-C6DF-DED9-05F3-7F833A121791}"/>
              </a:ext>
            </a:extLst>
          </p:cNvPr>
          <p:cNvPicPr>
            <a:picLocks noChangeAspect="1"/>
          </p:cNvPicPr>
          <p:nvPr/>
        </p:nvPicPr>
        <p:blipFill>
          <a:blip r:embed="rId12"/>
          <a:stretch>
            <a:fillRect/>
          </a:stretch>
        </p:blipFill>
        <p:spPr>
          <a:xfrm>
            <a:off x="225675" y="471255"/>
            <a:ext cx="11412701" cy="12193"/>
          </a:xfrm>
          <a:prstGeom prst="rect">
            <a:avLst/>
          </a:prstGeom>
        </p:spPr>
      </p:pic>
      <p:pic>
        <p:nvPicPr>
          <p:cNvPr id="7" name="Picture 6">
            <a:extLst>
              <a:ext uri="{FF2B5EF4-FFF2-40B4-BE49-F238E27FC236}">
                <a16:creationId xmlns:a16="http://schemas.microsoft.com/office/drawing/2014/main" id="{4E73BEDD-7428-656C-BB40-3C5B67A949EB}"/>
              </a:ext>
            </a:extLst>
          </p:cNvPr>
          <p:cNvPicPr>
            <a:picLocks noChangeAspect="1"/>
          </p:cNvPicPr>
          <p:nvPr/>
        </p:nvPicPr>
        <p:blipFill>
          <a:blip r:embed="rId13"/>
          <a:stretch>
            <a:fillRect/>
          </a:stretch>
        </p:blipFill>
        <p:spPr>
          <a:xfrm>
            <a:off x="334257" y="165020"/>
            <a:ext cx="5706351" cy="256054"/>
          </a:xfrm>
          <a:prstGeom prst="rect">
            <a:avLst/>
          </a:prstGeom>
        </p:spPr>
      </p:pic>
      <p:sp>
        <p:nvSpPr>
          <p:cNvPr id="8" name="TextBox 7">
            <a:extLst>
              <a:ext uri="{FF2B5EF4-FFF2-40B4-BE49-F238E27FC236}">
                <a16:creationId xmlns:a16="http://schemas.microsoft.com/office/drawing/2014/main" id="{8A0A6DEA-0F92-A1CC-4DB7-BC157D5C9177}"/>
              </a:ext>
            </a:extLst>
          </p:cNvPr>
          <p:cNvSpPr txBox="1"/>
          <p:nvPr/>
        </p:nvSpPr>
        <p:spPr>
          <a:xfrm>
            <a:off x="683046" y="716096"/>
            <a:ext cx="2104221" cy="1323439"/>
          </a:xfrm>
          <a:prstGeom prst="rect">
            <a:avLst/>
          </a:prstGeom>
          <a:noFill/>
        </p:spPr>
        <p:txBody>
          <a:bodyPr wrap="square" rtlCol="0">
            <a:spAutoFit/>
          </a:bodyPr>
          <a:lstStyle/>
          <a:p>
            <a:r>
              <a:rPr lang="en-GB" sz="8000" dirty="0">
                <a:solidFill>
                  <a:schemeClr val="bg1"/>
                </a:solidFill>
              </a:rPr>
              <a:t>2</a:t>
            </a:r>
          </a:p>
        </p:txBody>
      </p:sp>
      <p:sp>
        <p:nvSpPr>
          <p:cNvPr id="9" name="TextBox 8">
            <a:extLst>
              <a:ext uri="{FF2B5EF4-FFF2-40B4-BE49-F238E27FC236}">
                <a16:creationId xmlns:a16="http://schemas.microsoft.com/office/drawing/2014/main" id="{5C5D18CB-4A25-CF21-550A-FBCB08A54B93}"/>
              </a:ext>
            </a:extLst>
          </p:cNvPr>
          <p:cNvSpPr txBox="1"/>
          <p:nvPr/>
        </p:nvSpPr>
        <p:spPr>
          <a:xfrm>
            <a:off x="1513157" y="1144403"/>
            <a:ext cx="10341166" cy="646331"/>
          </a:xfrm>
          <a:prstGeom prst="rect">
            <a:avLst/>
          </a:prstGeom>
          <a:noFill/>
        </p:spPr>
        <p:txBody>
          <a:bodyPr wrap="square" rtlCol="0">
            <a:spAutoFit/>
          </a:bodyPr>
          <a:lstStyle/>
          <a:p>
            <a:r>
              <a:rPr lang="en-GB" dirty="0">
                <a:solidFill>
                  <a:schemeClr val="bg1"/>
                </a:solidFill>
              </a:rPr>
              <a:t>Recommendations made with the use of strategic healthcare management on addressing the challenges and opportunities presented against the rising mental health crisis. </a:t>
            </a:r>
          </a:p>
        </p:txBody>
      </p:sp>
      <p:sp>
        <p:nvSpPr>
          <p:cNvPr id="10" name="TextBox 9">
            <a:extLst>
              <a:ext uri="{FF2B5EF4-FFF2-40B4-BE49-F238E27FC236}">
                <a16:creationId xmlns:a16="http://schemas.microsoft.com/office/drawing/2014/main" id="{4E497252-EFDA-E178-3D43-5178DBD2F956}"/>
              </a:ext>
            </a:extLst>
          </p:cNvPr>
          <p:cNvSpPr txBox="1"/>
          <p:nvPr/>
        </p:nvSpPr>
        <p:spPr>
          <a:xfrm>
            <a:off x="697685" y="1961052"/>
            <a:ext cx="11380826" cy="1077218"/>
          </a:xfrm>
          <a:prstGeom prst="rect">
            <a:avLst/>
          </a:prstGeom>
          <a:noFill/>
        </p:spPr>
        <p:txBody>
          <a:bodyPr wrap="square" rtlCol="0">
            <a:spAutoFit/>
          </a:bodyPr>
          <a:lstStyle/>
          <a:p>
            <a:r>
              <a:rPr lang="en-GB" sz="2800" b="1" dirty="0">
                <a:solidFill>
                  <a:schemeClr val="bg1"/>
                </a:solidFill>
              </a:rPr>
              <a:t>Expand capacity: </a:t>
            </a:r>
            <a:r>
              <a:rPr lang="en-GB" dirty="0">
                <a:solidFill>
                  <a:schemeClr val="bg1"/>
                </a:solidFill>
              </a:rPr>
              <a:t>Increase the number of mental health professionals (psychiatrists, psychologists, counsellors, social workers) across the country, particularly in underserved areas. This includes targeted recruitment and retention strategies combined.</a:t>
            </a:r>
          </a:p>
        </p:txBody>
      </p:sp>
      <p:sp>
        <p:nvSpPr>
          <p:cNvPr id="11" name="TextBox 10">
            <a:extLst>
              <a:ext uri="{FF2B5EF4-FFF2-40B4-BE49-F238E27FC236}">
                <a16:creationId xmlns:a16="http://schemas.microsoft.com/office/drawing/2014/main" id="{ED44891F-4F30-CAF2-F02C-A2174CC78AB6}"/>
              </a:ext>
            </a:extLst>
          </p:cNvPr>
          <p:cNvSpPr txBox="1"/>
          <p:nvPr/>
        </p:nvSpPr>
        <p:spPr>
          <a:xfrm>
            <a:off x="704237" y="3149265"/>
            <a:ext cx="11082968" cy="800219"/>
          </a:xfrm>
          <a:prstGeom prst="rect">
            <a:avLst/>
          </a:prstGeom>
          <a:noFill/>
        </p:spPr>
        <p:txBody>
          <a:bodyPr wrap="square" rtlCol="0">
            <a:spAutoFit/>
          </a:bodyPr>
          <a:lstStyle/>
          <a:p>
            <a:r>
              <a:rPr lang="en-GB" sz="2800" b="1" dirty="0">
                <a:solidFill>
                  <a:schemeClr val="bg1"/>
                </a:solidFill>
              </a:rPr>
              <a:t>Improve access to community services: </a:t>
            </a:r>
            <a:r>
              <a:rPr lang="en-GB" dirty="0">
                <a:solidFill>
                  <a:schemeClr val="bg1"/>
                </a:solidFill>
              </a:rPr>
              <a:t>Strengthen community-based mental health support networks, including outreach programs, peer support groups, and drop-in centres.</a:t>
            </a:r>
          </a:p>
        </p:txBody>
      </p:sp>
      <p:sp>
        <p:nvSpPr>
          <p:cNvPr id="12" name="TextBox 11">
            <a:extLst>
              <a:ext uri="{FF2B5EF4-FFF2-40B4-BE49-F238E27FC236}">
                <a16:creationId xmlns:a16="http://schemas.microsoft.com/office/drawing/2014/main" id="{41123041-8AA4-4273-9D3F-42335EB51FEF}"/>
              </a:ext>
            </a:extLst>
          </p:cNvPr>
          <p:cNvSpPr txBox="1"/>
          <p:nvPr/>
        </p:nvSpPr>
        <p:spPr>
          <a:xfrm>
            <a:off x="704238" y="4173160"/>
            <a:ext cx="11247813" cy="800219"/>
          </a:xfrm>
          <a:prstGeom prst="rect">
            <a:avLst/>
          </a:prstGeom>
          <a:noFill/>
        </p:spPr>
        <p:txBody>
          <a:bodyPr wrap="square" rtlCol="0">
            <a:spAutoFit/>
          </a:bodyPr>
          <a:lstStyle/>
          <a:p>
            <a:r>
              <a:rPr lang="en-GB" sz="2800" b="1" dirty="0">
                <a:solidFill>
                  <a:schemeClr val="bg1"/>
                </a:solidFill>
              </a:rPr>
              <a:t>Prioritise preventative care: </a:t>
            </a:r>
            <a:r>
              <a:rPr lang="en-GB" dirty="0">
                <a:solidFill>
                  <a:schemeClr val="bg1"/>
                </a:solidFill>
              </a:rPr>
              <a:t>Integrate mental health promotion and early intervention programs into primary care settings and schools.</a:t>
            </a:r>
          </a:p>
        </p:txBody>
      </p:sp>
      <p:sp>
        <p:nvSpPr>
          <p:cNvPr id="14" name="TextBox 13">
            <a:extLst>
              <a:ext uri="{FF2B5EF4-FFF2-40B4-BE49-F238E27FC236}">
                <a16:creationId xmlns:a16="http://schemas.microsoft.com/office/drawing/2014/main" id="{E20768B1-970B-8F71-1E26-842B6A67A2D6}"/>
              </a:ext>
            </a:extLst>
          </p:cNvPr>
          <p:cNvSpPr txBox="1"/>
          <p:nvPr/>
        </p:nvSpPr>
        <p:spPr>
          <a:xfrm>
            <a:off x="704238" y="5141376"/>
            <a:ext cx="11416427" cy="1477328"/>
          </a:xfrm>
          <a:prstGeom prst="rect">
            <a:avLst/>
          </a:prstGeom>
          <a:noFill/>
        </p:spPr>
        <p:txBody>
          <a:bodyPr wrap="square" rtlCol="0">
            <a:spAutoFit/>
          </a:bodyPr>
          <a:lstStyle/>
          <a:p>
            <a:r>
              <a:rPr lang="en-GB" dirty="0">
                <a:solidFill>
                  <a:schemeClr val="bg1"/>
                </a:solidFill>
              </a:rPr>
              <a:t>All the recommendations made here have only been a reflection from the extensive academic research and accredited website used.  Research suggests that organisations employing evidence-based practices see improved patient outcomes.  Brunt and Morris (2023) correlate the integration of clinical expertise with patient preferences to better decision-making processes. Consequently, operational efficiency will enhance care quality throughout the patient's journey.</a:t>
            </a:r>
          </a:p>
        </p:txBody>
      </p:sp>
      <p:pic>
        <p:nvPicPr>
          <p:cNvPr id="15" name="Picture 14">
            <a:extLst>
              <a:ext uri="{FF2B5EF4-FFF2-40B4-BE49-F238E27FC236}">
                <a16:creationId xmlns:a16="http://schemas.microsoft.com/office/drawing/2014/main" id="{F9954EDC-DAED-D5B6-FDF1-22A41F14E547}"/>
              </a:ext>
            </a:extLst>
          </p:cNvPr>
          <p:cNvPicPr>
            <a:picLocks noChangeAspect="1"/>
          </p:cNvPicPr>
          <p:nvPr/>
        </p:nvPicPr>
        <p:blipFill>
          <a:blip r:embed="rId14"/>
          <a:stretch>
            <a:fillRect/>
          </a:stretch>
        </p:blipFill>
        <p:spPr>
          <a:xfrm>
            <a:off x="-3276" y="6803651"/>
            <a:ext cx="12192000" cy="67056"/>
          </a:xfrm>
          <a:prstGeom prst="rect">
            <a:avLst/>
          </a:prstGeom>
        </p:spPr>
      </p:pic>
      <p:pic>
        <p:nvPicPr>
          <p:cNvPr id="17" name="Picture 16">
            <a:extLst>
              <a:ext uri="{FF2B5EF4-FFF2-40B4-BE49-F238E27FC236}">
                <a16:creationId xmlns:a16="http://schemas.microsoft.com/office/drawing/2014/main" id="{ACFDC585-4A29-796B-7C46-BA7539E28F44}"/>
              </a:ext>
            </a:extLst>
          </p:cNvPr>
          <p:cNvPicPr>
            <a:picLocks noChangeAspect="1"/>
          </p:cNvPicPr>
          <p:nvPr/>
        </p:nvPicPr>
        <p:blipFill>
          <a:blip r:embed="rId14"/>
          <a:stretch>
            <a:fillRect/>
          </a:stretch>
        </p:blipFill>
        <p:spPr>
          <a:xfrm>
            <a:off x="-3276" y="6834360"/>
            <a:ext cx="12192000" cy="67056"/>
          </a:xfrm>
          <a:prstGeom prst="rect">
            <a:avLst/>
          </a:prstGeom>
        </p:spPr>
      </p:pic>
    </p:spTree>
    <p:extLst>
      <p:ext uri="{BB962C8B-B14F-4D97-AF65-F5344CB8AC3E}">
        <p14:creationId xmlns:p14="http://schemas.microsoft.com/office/powerpoint/2010/main" val="1030110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59000"/>
                                        <p:tgtEl>
                                          <p:spTgt spid="15"/>
                                        </p:tgtEl>
                                        <p:attrNameLst>
                                          <p:attrName>ppt_x</p:attrName>
                                        </p:attrNameLst>
                                      </p:cBhvr>
                                      <p:tavLst>
                                        <p:tav tm="0">
                                          <p:val>
                                            <p:strVal val="ppt_x"/>
                                          </p:val>
                                        </p:tav>
                                        <p:tav tm="100000">
                                          <p:val>
                                            <p:strVal val="0-ppt_w/2"/>
                                          </p:val>
                                        </p:tav>
                                      </p:tavLst>
                                    </p:anim>
                                    <p:anim calcmode="lin" valueType="num">
                                      <p:cBhvr additive="base">
                                        <p:cTn id="7" dur="59000"/>
                                        <p:tgtEl>
                                          <p:spTgt spid="15"/>
                                        </p:tgtEl>
                                        <p:attrNameLst>
                                          <p:attrName>ppt_y</p:attrName>
                                        </p:attrNameLst>
                                      </p:cBhvr>
                                      <p:tavLst>
                                        <p:tav tm="0">
                                          <p:val>
                                            <p:strVal val="ppt_y"/>
                                          </p:val>
                                        </p:tav>
                                        <p:tav tm="100000">
                                          <p:val>
                                            <p:strVal val="ppt_y"/>
                                          </p:val>
                                        </p:tav>
                                      </p:tavLst>
                                    </p:anim>
                                    <p:set>
                                      <p:cBhvr>
                                        <p:cTn id="8" dur="1" fill="hold">
                                          <p:stCondLst>
                                            <p:cond delay="58999"/>
                                          </p:stCondLst>
                                        </p:cTn>
                                        <p:tgtEl>
                                          <p:spTgt spid="15"/>
                                        </p:tgtEl>
                                        <p:attrNameLst>
                                          <p:attrName>style.visibility</p:attrName>
                                        </p:attrNameLst>
                                      </p:cBhvr>
                                      <p:to>
                                        <p:strVal val="hidden"/>
                                      </p:to>
                                    </p:set>
                                  </p:childTnLst>
                                </p:cTn>
                              </p:par>
                              <p:par>
                                <p:cTn id="9" presetID="2" presetClass="exit" presetSubtype="2" fill="hold" nodeType="withEffect">
                                  <p:stCondLst>
                                    <p:cond delay="0"/>
                                  </p:stCondLst>
                                  <p:childTnLst>
                                    <p:anim calcmode="lin" valueType="num">
                                      <p:cBhvr additive="base">
                                        <p:cTn id="10" dur="59000"/>
                                        <p:tgtEl>
                                          <p:spTgt spid="17"/>
                                        </p:tgtEl>
                                        <p:attrNameLst>
                                          <p:attrName>ppt_x</p:attrName>
                                        </p:attrNameLst>
                                      </p:cBhvr>
                                      <p:tavLst>
                                        <p:tav tm="0">
                                          <p:val>
                                            <p:strVal val="ppt_x"/>
                                          </p:val>
                                        </p:tav>
                                        <p:tav tm="100000">
                                          <p:val>
                                            <p:strVal val="1+ppt_w/2"/>
                                          </p:val>
                                        </p:tav>
                                      </p:tavLst>
                                    </p:anim>
                                    <p:anim calcmode="lin" valueType="num">
                                      <p:cBhvr additive="base">
                                        <p:cTn id="11" dur="59000"/>
                                        <p:tgtEl>
                                          <p:spTgt spid="17"/>
                                        </p:tgtEl>
                                        <p:attrNameLst>
                                          <p:attrName>ppt_y</p:attrName>
                                        </p:attrNameLst>
                                      </p:cBhvr>
                                      <p:tavLst>
                                        <p:tav tm="0">
                                          <p:val>
                                            <p:strVal val="ppt_y"/>
                                          </p:val>
                                        </p:tav>
                                        <p:tav tm="100000">
                                          <p:val>
                                            <p:strVal val="ppt_y"/>
                                          </p:val>
                                        </p:tav>
                                      </p:tavLst>
                                    </p:anim>
                                    <p:set>
                                      <p:cBhvr>
                                        <p:cTn id="12" dur="1" fill="hold">
                                          <p:stCondLst>
                                            <p:cond delay="589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3C434E-F92A-AEEC-DBAC-26CC5F2ECE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FF4CC0-139F-F388-12F0-03990B9C8B71}"/>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714B36FC-E996-D187-3847-2E466131572E}"/>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8DCF14E7-D73B-3917-665C-38B1E8ADA7AE}"/>
              </a:ext>
            </a:extLst>
          </p:cNvPr>
          <p:cNvSpPr/>
          <p:nvPr/>
        </p:nvSpPr>
        <p:spPr>
          <a:xfrm>
            <a:off x="-3278" y="-22402"/>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73112B14-F4FF-4A38-04C3-D357782C3221}"/>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78F06696-75DE-A303-C7D6-B211CE888F27}"/>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1A6DDB6A-30CF-F9BF-4503-7B32B488F20B}"/>
              </a:ext>
            </a:extLst>
          </p:cNvPr>
          <p:cNvPicPr>
            <a:picLocks noChangeAspect="1"/>
          </p:cNvPicPr>
          <p:nvPr/>
        </p:nvPicPr>
        <p:blipFill>
          <a:blip r:embed="rId2"/>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C5921E5C-3DDC-6F64-01D2-0C5AF0343C8C}"/>
              </a:ext>
            </a:extLst>
          </p:cNvPr>
          <p:cNvPicPr>
            <a:picLocks noChangeAspect="1"/>
          </p:cNvPicPr>
          <p:nvPr/>
        </p:nvPicPr>
        <p:blipFill>
          <a:blip r:embed="rId3"/>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AAAF7227-511F-3841-D7BE-991A66D7FC4A}"/>
              </a:ext>
            </a:extLst>
          </p:cNvPr>
          <p:cNvPicPr>
            <a:picLocks noChangeAspect="1"/>
          </p:cNvPicPr>
          <p:nvPr/>
        </p:nvPicPr>
        <p:blipFill>
          <a:blip r:embed="rId4"/>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C4A04A38-2E5E-24D2-DD56-899DAEAC331B}"/>
              </a:ext>
            </a:extLst>
          </p:cNvPr>
          <p:cNvPicPr>
            <a:picLocks noChangeAspect="1"/>
          </p:cNvPicPr>
          <p:nvPr/>
        </p:nvPicPr>
        <p:blipFill>
          <a:blip r:embed="rId5"/>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1101B301-5505-03C2-AB28-97F34E4F4A3B}"/>
              </a:ext>
            </a:extLst>
          </p:cNvPr>
          <p:cNvPicPr>
            <a:picLocks noChangeAspect="1"/>
          </p:cNvPicPr>
          <p:nvPr/>
        </p:nvPicPr>
        <p:blipFill>
          <a:blip r:embed="rId5"/>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EFBA509F-A916-59C4-018E-2F52F799F06C}"/>
              </a:ext>
            </a:extLst>
          </p:cNvPr>
          <p:cNvPicPr>
            <a:picLocks noChangeAspect="1"/>
          </p:cNvPicPr>
          <p:nvPr/>
        </p:nvPicPr>
        <p:blipFill>
          <a:blip r:embed="rId5"/>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DC8E7A9B-D849-A24D-E40E-DBC90AB937BB}"/>
              </a:ext>
            </a:extLst>
          </p:cNvPr>
          <p:cNvPicPr>
            <a:picLocks noChangeAspect="1"/>
          </p:cNvPicPr>
          <p:nvPr/>
        </p:nvPicPr>
        <p:blipFill>
          <a:blip r:embed="rId5"/>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61E7FFAE-7AAE-9A0A-F17B-B1F4BD267CD7}"/>
              </a:ext>
            </a:extLst>
          </p:cNvPr>
          <p:cNvPicPr>
            <a:picLocks noChangeAspect="1"/>
          </p:cNvPicPr>
          <p:nvPr/>
        </p:nvPicPr>
        <p:blipFill>
          <a:blip r:embed="rId5"/>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33B92E1F-81F4-83A5-2A47-704B183CA7D8}"/>
              </a:ext>
            </a:extLst>
          </p:cNvPr>
          <p:cNvPicPr>
            <a:picLocks noChangeAspect="1"/>
          </p:cNvPicPr>
          <p:nvPr/>
        </p:nvPicPr>
        <p:blipFill>
          <a:blip r:embed="rId6"/>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A54D1584-E3EE-5DEE-36EC-0E37032CB781}"/>
              </a:ext>
            </a:extLst>
          </p:cNvPr>
          <p:cNvPicPr>
            <a:picLocks noChangeAspect="1"/>
          </p:cNvPicPr>
          <p:nvPr/>
        </p:nvPicPr>
        <p:blipFill>
          <a:blip r:embed="rId6"/>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B0EC9C8D-FDF4-7A71-93DA-DE75318DC961}"/>
              </a:ext>
            </a:extLst>
          </p:cNvPr>
          <p:cNvPicPr>
            <a:picLocks noChangeAspect="1"/>
          </p:cNvPicPr>
          <p:nvPr/>
        </p:nvPicPr>
        <p:blipFill>
          <a:blip r:embed="rId6"/>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6AFD3A34-F8E1-AC51-B620-B28027325475}"/>
              </a:ext>
            </a:extLst>
          </p:cNvPr>
          <p:cNvPicPr>
            <a:picLocks noChangeAspect="1"/>
          </p:cNvPicPr>
          <p:nvPr/>
        </p:nvPicPr>
        <p:blipFill>
          <a:blip r:embed="rId6"/>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088F598F-FD60-6E8E-3B4C-7A2132F3A30D}"/>
              </a:ext>
            </a:extLst>
          </p:cNvPr>
          <p:cNvPicPr>
            <a:picLocks noChangeAspect="1"/>
          </p:cNvPicPr>
          <p:nvPr/>
        </p:nvPicPr>
        <p:blipFill>
          <a:blip r:embed="rId6"/>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D44B002A-6C04-222D-485D-E3CDE15DDAA8}"/>
              </a:ext>
            </a:extLst>
          </p:cNvPr>
          <p:cNvPicPr>
            <a:picLocks noChangeAspect="1"/>
          </p:cNvPicPr>
          <p:nvPr/>
        </p:nvPicPr>
        <p:blipFill>
          <a:blip r:embed="rId6"/>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88F95074-48A2-E4EF-3AB1-5B7183B6E3E3}"/>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Slide Number Placeholder 4">
            <a:extLst>
              <a:ext uri="{FF2B5EF4-FFF2-40B4-BE49-F238E27FC236}">
                <a16:creationId xmlns:a16="http://schemas.microsoft.com/office/drawing/2014/main" id="{5EAC07AE-34F8-DE50-22F3-3382491E00D3}"/>
              </a:ext>
            </a:extLst>
          </p:cNvPr>
          <p:cNvSpPr>
            <a:spLocks noGrp="1"/>
          </p:cNvSpPr>
          <p:nvPr>
            <p:ph type="sldNum" sz="quarter" idx="12"/>
          </p:nvPr>
        </p:nvSpPr>
        <p:spPr>
          <a:xfrm>
            <a:off x="9208851" y="98720"/>
            <a:ext cx="2743200" cy="365125"/>
          </a:xfrm>
        </p:spPr>
        <p:txBody>
          <a:bodyPr/>
          <a:lstStyle/>
          <a:p>
            <a:fld id="{9748D206-6F11-4622-AB77-31E039FCFBA2}" type="slidenum">
              <a:rPr lang="en-GB" smtClean="0"/>
              <a:t>7</a:t>
            </a:fld>
            <a:endParaRPr lang="en-GB" dirty="0"/>
          </a:p>
        </p:txBody>
      </p:sp>
      <p:pic>
        <p:nvPicPr>
          <p:cNvPr id="6" name="Picture 5">
            <a:extLst>
              <a:ext uri="{FF2B5EF4-FFF2-40B4-BE49-F238E27FC236}">
                <a16:creationId xmlns:a16="http://schemas.microsoft.com/office/drawing/2014/main" id="{EB8A9CBD-2F17-421E-3D08-74BA50399703}"/>
              </a:ext>
            </a:extLst>
          </p:cNvPr>
          <p:cNvPicPr>
            <a:picLocks noChangeAspect="1"/>
          </p:cNvPicPr>
          <p:nvPr/>
        </p:nvPicPr>
        <p:blipFill>
          <a:blip r:embed="rId12"/>
          <a:stretch>
            <a:fillRect/>
          </a:stretch>
        </p:blipFill>
        <p:spPr>
          <a:xfrm>
            <a:off x="386373" y="514911"/>
            <a:ext cx="11412701" cy="12193"/>
          </a:xfrm>
          <a:prstGeom prst="rect">
            <a:avLst/>
          </a:prstGeom>
        </p:spPr>
      </p:pic>
      <p:pic>
        <p:nvPicPr>
          <p:cNvPr id="7" name="Picture 6">
            <a:extLst>
              <a:ext uri="{FF2B5EF4-FFF2-40B4-BE49-F238E27FC236}">
                <a16:creationId xmlns:a16="http://schemas.microsoft.com/office/drawing/2014/main" id="{18E4C08C-58C9-25A5-C4AF-09F6D83284D1}"/>
              </a:ext>
            </a:extLst>
          </p:cNvPr>
          <p:cNvPicPr>
            <a:picLocks noChangeAspect="1"/>
          </p:cNvPicPr>
          <p:nvPr/>
        </p:nvPicPr>
        <p:blipFill>
          <a:blip r:embed="rId13"/>
          <a:stretch>
            <a:fillRect/>
          </a:stretch>
        </p:blipFill>
        <p:spPr>
          <a:xfrm>
            <a:off x="386373" y="204642"/>
            <a:ext cx="5706351" cy="256054"/>
          </a:xfrm>
          <a:prstGeom prst="rect">
            <a:avLst/>
          </a:prstGeom>
        </p:spPr>
      </p:pic>
      <p:sp>
        <p:nvSpPr>
          <p:cNvPr id="8" name="TextBox 7">
            <a:extLst>
              <a:ext uri="{FF2B5EF4-FFF2-40B4-BE49-F238E27FC236}">
                <a16:creationId xmlns:a16="http://schemas.microsoft.com/office/drawing/2014/main" id="{26DCB19B-0324-85D2-9323-4A9267F58537}"/>
              </a:ext>
            </a:extLst>
          </p:cNvPr>
          <p:cNvSpPr txBox="1"/>
          <p:nvPr/>
        </p:nvSpPr>
        <p:spPr>
          <a:xfrm>
            <a:off x="561860" y="616945"/>
            <a:ext cx="11237214" cy="461665"/>
          </a:xfrm>
          <a:prstGeom prst="rect">
            <a:avLst/>
          </a:prstGeom>
          <a:noFill/>
        </p:spPr>
        <p:txBody>
          <a:bodyPr wrap="square" rtlCol="0">
            <a:spAutoFit/>
          </a:bodyPr>
          <a:lstStyle/>
          <a:p>
            <a:r>
              <a:rPr lang="en-GB" sz="2400" dirty="0">
                <a:solidFill>
                  <a:schemeClr val="bg1"/>
                </a:solidFill>
              </a:rPr>
              <a:t>Some Benefits, Challenges, and Implementation </a:t>
            </a:r>
          </a:p>
        </p:txBody>
      </p:sp>
      <p:sp>
        <p:nvSpPr>
          <p:cNvPr id="9" name="TextBox 8">
            <a:extLst>
              <a:ext uri="{FF2B5EF4-FFF2-40B4-BE49-F238E27FC236}">
                <a16:creationId xmlns:a16="http://schemas.microsoft.com/office/drawing/2014/main" id="{BFA92D48-BC78-7153-67BA-1CFC39401670}"/>
              </a:ext>
            </a:extLst>
          </p:cNvPr>
          <p:cNvSpPr txBox="1"/>
          <p:nvPr/>
        </p:nvSpPr>
        <p:spPr>
          <a:xfrm>
            <a:off x="672029" y="1277957"/>
            <a:ext cx="11127045" cy="846386"/>
          </a:xfrm>
          <a:prstGeom prst="rect">
            <a:avLst/>
          </a:prstGeom>
          <a:noFill/>
        </p:spPr>
        <p:txBody>
          <a:bodyPr wrap="square" rtlCol="0">
            <a:spAutoFit/>
          </a:bodyPr>
          <a:lstStyle/>
          <a:p>
            <a:r>
              <a:rPr lang="en-GB" sz="2800" b="1" dirty="0">
                <a:solidFill>
                  <a:schemeClr val="bg1"/>
                </a:solidFill>
              </a:rPr>
              <a:t>Potential Positive Outcomes:</a:t>
            </a:r>
          </a:p>
          <a:p>
            <a:r>
              <a:rPr lang="en-GB" sz="1050" dirty="0">
                <a:solidFill>
                  <a:schemeClr val="bg1"/>
                </a:solidFill>
              </a:rPr>
              <a:t>Enhancing operational efficiency not only improves patient satisfaction but also decreases wait times—illustrating how a streamlined approach can lead to more positive health outcomes, as evidenced by case studies in the NHS (NHS England, 2021).</a:t>
            </a:r>
          </a:p>
        </p:txBody>
      </p:sp>
      <p:sp>
        <p:nvSpPr>
          <p:cNvPr id="10" name="TextBox 9">
            <a:extLst>
              <a:ext uri="{FF2B5EF4-FFF2-40B4-BE49-F238E27FC236}">
                <a16:creationId xmlns:a16="http://schemas.microsoft.com/office/drawing/2014/main" id="{346409F6-190D-AA91-8BA7-02538C4E881B}"/>
              </a:ext>
            </a:extLst>
          </p:cNvPr>
          <p:cNvSpPr txBox="1"/>
          <p:nvPr/>
        </p:nvSpPr>
        <p:spPr>
          <a:xfrm>
            <a:off x="616944" y="3176057"/>
            <a:ext cx="11127045" cy="1354217"/>
          </a:xfrm>
          <a:prstGeom prst="rect">
            <a:avLst/>
          </a:prstGeom>
          <a:noFill/>
        </p:spPr>
        <p:txBody>
          <a:bodyPr wrap="square" rtlCol="0">
            <a:spAutoFit/>
          </a:bodyPr>
          <a:lstStyle/>
          <a:p>
            <a:r>
              <a:rPr lang="en-GB" sz="2800" b="1" dirty="0">
                <a:solidFill>
                  <a:schemeClr val="bg1"/>
                </a:solidFill>
              </a:rPr>
              <a:t>Potential Barriers:</a:t>
            </a:r>
          </a:p>
          <a:p>
            <a:r>
              <a:rPr lang="en-GB" dirty="0">
                <a:solidFill>
                  <a:schemeClr val="bg1"/>
                </a:solidFill>
              </a:rPr>
              <a:t>Despite the potential benefits, there are challenges to implementation, such as staff shortages and cultural resistance towards new practices (Essex et al., 2023). These barriers can hinder the effectiveness of new strategies by not being able to meet the volume of staff needed. </a:t>
            </a:r>
          </a:p>
        </p:txBody>
      </p:sp>
      <p:sp>
        <p:nvSpPr>
          <p:cNvPr id="11" name="TextBox 10">
            <a:extLst>
              <a:ext uri="{FF2B5EF4-FFF2-40B4-BE49-F238E27FC236}">
                <a16:creationId xmlns:a16="http://schemas.microsoft.com/office/drawing/2014/main" id="{212DA7DF-0273-F8C3-FBFA-D2AD25B13DCA}"/>
              </a:ext>
            </a:extLst>
          </p:cNvPr>
          <p:cNvSpPr txBox="1"/>
          <p:nvPr/>
        </p:nvSpPr>
        <p:spPr>
          <a:xfrm>
            <a:off x="529200" y="5558445"/>
            <a:ext cx="11127045" cy="1077218"/>
          </a:xfrm>
          <a:prstGeom prst="rect">
            <a:avLst/>
          </a:prstGeom>
          <a:noFill/>
        </p:spPr>
        <p:txBody>
          <a:bodyPr wrap="square" rtlCol="0">
            <a:spAutoFit/>
          </a:bodyPr>
          <a:lstStyle/>
          <a:p>
            <a:r>
              <a:rPr lang="en-GB" sz="2800" b="1" dirty="0">
                <a:solidFill>
                  <a:schemeClr val="bg1"/>
                </a:solidFill>
              </a:rPr>
              <a:t>Practical Solutions:</a:t>
            </a:r>
          </a:p>
          <a:p>
            <a:r>
              <a:rPr lang="en-GB" dirty="0">
                <a:solidFill>
                  <a:schemeClr val="bg1"/>
                </a:solidFill>
              </a:rPr>
              <a:t>To mitigate these challenges, we can develop comprehensive training programs that prepare staff and promote a culture of acceptance through strategic healthcare management initiatives.</a:t>
            </a:r>
          </a:p>
        </p:txBody>
      </p:sp>
      <p:pic>
        <p:nvPicPr>
          <p:cNvPr id="12" name="Picture 11">
            <a:extLst>
              <a:ext uri="{FF2B5EF4-FFF2-40B4-BE49-F238E27FC236}">
                <a16:creationId xmlns:a16="http://schemas.microsoft.com/office/drawing/2014/main" id="{F4D85F9E-F4ED-AEF6-8FBB-EEA367FDE74F}"/>
              </a:ext>
            </a:extLst>
          </p:cNvPr>
          <p:cNvPicPr>
            <a:picLocks noChangeAspect="1"/>
          </p:cNvPicPr>
          <p:nvPr/>
        </p:nvPicPr>
        <p:blipFill>
          <a:blip r:embed="rId14"/>
          <a:stretch>
            <a:fillRect/>
          </a:stretch>
        </p:blipFill>
        <p:spPr>
          <a:xfrm>
            <a:off x="0" y="6802070"/>
            <a:ext cx="12192000" cy="67056"/>
          </a:xfrm>
          <a:prstGeom prst="rect">
            <a:avLst/>
          </a:prstGeom>
        </p:spPr>
      </p:pic>
    </p:spTree>
    <p:extLst>
      <p:ext uri="{BB962C8B-B14F-4D97-AF65-F5344CB8AC3E}">
        <p14:creationId xmlns:p14="http://schemas.microsoft.com/office/powerpoint/2010/main" val="2759750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59000"/>
                                        <p:tgtEl>
                                          <p:spTgt spid="12"/>
                                        </p:tgtEl>
                                        <p:attrNameLst>
                                          <p:attrName>ppt_x</p:attrName>
                                        </p:attrNameLst>
                                      </p:cBhvr>
                                      <p:tavLst>
                                        <p:tav tm="0">
                                          <p:val>
                                            <p:strVal val="ppt_x"/>
                                          </p:val>
                                        </p:tav>
                                        <p:tav tm="100000">
                                          <p:val>
                                            <p:strVal val="0-ppt_w/2"/>
                                          </p:val>
                                        </p:tav>
                                      </p:tavLst>
                                    </p:anim>
                                    <p:anim calcmode="lin" valueType="num">
                                      <p:cBhvr additive="base">
                                        <p:cTn id="7" dur="59000"/>
                                        <p:tgtEl>
                                          <p:spTgt spid="12"/>
                                        </p:tgtEl>
                                        <p:attrNameLst>
                                          <p:attrName>ppt_y</p:attrName>
                                        </p:attrNameLst>
                                      </p:cBhvr>
                                      <p:tavLst>
                                        <p:tav tm="0">
                                          <p:val>
                                            <p:strVal val="ppt_y"/>
                                          </p:val>
                                        </p:tav>
                                        <p:tav tm="100000">
                                          <p:val>
                                            <p:strVal val="ppt_y"/>
                                          </p:val>
                                        </p:tav>
                                      </p:tavLst>
                                    </p:anim>
                                    <p:set>
                                      <p:cBhvr>
                                        <p:cTn id="8" dur="1" fill="hold">
                                          <p:stCondLst>
                                            <p:cond delay="58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0C1739-3AF1-A173-5C5B-A6E9DD977C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543A7B-381D-2C87-04F1-165022816AA3}"/>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B9FCABFA-B193-D293-FD75-1998C314629A}"/>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2DFE81D8-F28F-6F11-9A78-78019D7D6FAC}"/>
              </a:ext>
            </a:extLst>
          </p:cNvPr>
          <p:cNvSpPr/>
          <p:nvPr/>
        </p:nvSpPr>
        <p:spPr>
          <a:xfrm>
            <a:off x="-3277"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6DF78513-674D-7931-27A8-33C68099D726}"/>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EB9B3578-BDF8-63FD-4151-D7153DD1163B}"/>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A6C9087C-6D19-129A-0AA9-660A346A97B0}"/>
              </a:ext>
            </a:extLst>
          </p:cNvPr>
          <p:cNvPicPr>
            <a:picLocks noChangeAspect="1"/>
          </p:cNvPicPr>
          <p:nvPr/>
        </p:nvPicPr>
        <p:blipFill>
          <a:blip r:embed="rId2"/>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9E82DAA2-9CED-C056-726F-779C4AA4079D}"/>
              </a:ext>
            </a:extLst>
          </p:cNvPr>
          <p:cNvPicPr>
            <a:picLocks noChangeAspect="1"/>
          </p:cNvPicPr>
          <p:nvPr/>
        </p:nvPicPr>
        <p:blipFill>
          <a:blip r:embed="rId3"/>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E98B6CF6-2D8A-6BFB-33F6-064FA229096E}"/>
              </a:ext>
            </a:extLst>
          </p:cNvPr>
          <p:cNvPicPr>
            <a:picLocks noChangeAspect="1"/>
          </p:cNvPicPr>
          <p:nvPr/>
        </p:nvPicPr>
        <p:blipFill>
          <a:blip r:embed="rId4"/>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12945AE9-17CC-568D-1C6F-4F881AFC4C17}"/>
              </a:ext>
            </a:extLst>
          </p:cNvPr>
          <p:cNvPicPr>
            <a:picLocks noChangeAspect="1"/>
          </p:cNvPicPr>
          <p:nvPr/>
        </p:nvPicPr>
        <p:blipFill>
          <a:blip r:embed="rId5"/>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C533E5B5-9C7D-20B2-CEAA-D48A2C0D3626}"/>
              </a:ext>
            </a:extLst>
          </p:cNvPr>
          <p:cNvPicPr>
            <a:picLocks noChangeAspect="1"/>
          </p:cNvPicPr>
          <p:nvPr/>
        </p:nvPicPr>
        <p:blipFill>
          <a:blip r:embed="rId5"/>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10819D6C-140D-7768-CA31-D77E89676E46}"/>
              </a:ext>
            </a:extLst>
          </p:cNvPr>
          <p:cNvPicPr>
            <a:picLocks noChangeAspect="1"/>
          </p:cNvPicPr>
          <p:nvPr/>
        </p:nvPicPr>
        <p:blipFill>
          <a:blip r:embed="rId5"/>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27F55ABE-E8B8-7F3C-BF46-F401A1D399A8}"/>
              </a:ext>
            </a:extLst>
          </p:cNvPr>
          <p:cNvPicPr>
            <a:picLocks noChangeAspect="1"/>
          </p:cNvPicPr>
          <p:nvPr/>
        </p:nvPicPr>
        <p:blipFill>
          <a:blip r:embed="rId5"/>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477A57C4-8483-68C5-2083-2DA1BCFBDB60}"/>
              </a:ext>
            </a:extLst>
          </p:cNvPr>
          <p:cNvPicPr>
            <a:picLocks noChangeAspect="1"/>
          </p:cNvPicPr>
          <p:nvPr/>
        </p:nvPicPr>
        <p:blipFill>
          <a:blip r:embed="rId5"/>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F527ED17-BD24-B2B1-F1BD-33E0DA80CCE3}"/>
              </a:ext>
            </a:extLst>
          </p:cNvPr>
          <p:cNvPicPr>
            <a:picLocks noChangeAspect="1"/>
          </p:cNvPicPr>
          <p:nvPr/>
        </p:nvPicPr>
        <p:blipFill>
          <a:blip r:embed="rId6"/>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693B99BE-581D-F55F-DA0B-1B195F98AB79}"/>
              </a:ext>
            </a:extLst>
          </p:cNvPr>
          <p:cNvPicPr>
            <a:picLocks noChangeAspect="1"/>
          </p:cNvPicPr>
          <p:nvPr/>
        </p:nvPicPr>
        <p:blipFill>
          <a:blip r:embed="rId6"/>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4C9134E0-06FB-F345-5010-D0E4EC925F73}"/>
              </a:ext>
            </a:extLst>
          </p:cNvPr>
          <p:cNvPicPr>
            <a:picLocks noChangeAspect="1"/>
          </p:cNvPicPr>
          <p:nvPr/>
        </p:nvPicPr>
        <p:blipFill>
          <a:blip r:embed="rId6"/>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81ED34D1-0039-6D23-658D-B2DC5CDFAB21}"/>
              </a:ext>
            </a:extLst>
          </p:cNvPr>
          <p:cNvPicPr>
            <a:picLocks noChangeAspect="1"/>
          </p:cNvPicPr>
          <p:nvPr/>
        </p:nvPicPr>
        <p:blipFill>
          <a:blip r:embed="rId6"/>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BE80930A-D370-6DFA-DA57-2103AD6BDAE0}"/>
              </a:ext>
            </a:extLst>
          </p:cNvPr>
          <p:cNvPicPr>
            <a:picLocks noChangeAspect="1"/>
          </p:cNvPicPr>
          <p:nvPr/>
        </p:nvPicPr>
        <p:blipFill>
          <a:blip r:embed="rId6"/>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F80C1C6F-B5CD-1B6E-84EA-286EB2E7C1C0}"/>
              </a:ext>
            </a:extLst>
          </p:cNvPr>
          <p:cNvPicPr>
            <a:picLocks noChangeAspect="1"/>
          </p:cNvPicPr>
          <p:nvPr/>
        </p:nvPicPr>
        <p:blipFill>
          <a:blip r:embed="rId6"/>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D782A04B-49CB-AD9A-F051-8A9A0ED932D5}"/>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Slide Number Placeholder 4">
            <a:extLst>
              <a:ext uri="{FF2B5EF4-FFF2-40B4-BE49-F238E27FC236}">
                <a16:creationId xmlns:a16="http://schemas.microsoft.com/office/drawing/2014/main" id="{AB02C28B-CC4B-2392-0DC7-42F76D763CA6}"/>
              </a:ext>
            </a:extLst>
          </p:cNvPr>
          <p:cNvSpPr>
            <a:spLocks noGrp="1"/>
          </p:cNvSpPr>
          <p:nvPr>
            <p:ph type="sldNum" sz="quarter" idx="12"/>
          </p:nvPr>
        </p:nvSpPr>
        <p:spPr>
          <a:xfrm>
            <a:off x="9208851" y="129610"/>
            <a:ext cx="2743200" cy="365125"/>
          </a:xfrm>
        </p:spPr>
        <p:txBody>
          <a:bodyPr/>
          <a:lstStyle/>
          <a:p>
            <a:fld id="{9748D206-6F11-4622-AB77-31E039FCFBA2}" type="slidenum">
              <a:rPr lang="en-GB" smtClean="0"/>
              <a:t>8</a:t>
            </a:fld>
            <a:endParaRPr lang="en-GB" dirty="0"/>
          </a:p>
        </p:txBody>
      </p:sp>
      <p:pic>
        <p:nvPicPr>
          <p:cNvPr id="6" name="Picture 5">
            <a:extLst>
              <a:ext uri="{FF2B5EF4-FFF2-40B4-BE49-F238E27FC236}">
                <a16:creationId xmlns:a16="http://schemas.microsoft.com/office/drawing/2014/main" id="{C2D4FBBD-B0B5-3EBF-7352-156B14EBCEFC}"/>
              </a:ext>
            </a:extLst>
          </p:cNvPr>
          <p:cNvPicPr>
            <a:picLocks noChangeAspect="1"/>
          </p:cNvPicPr>
          <p:nvPr/>
        </p:nvPicPr>
        <p:blipFill>
          <a:blip r:embed="rId12"/>
          <a:stretch>
            <a:fillRect/>
          </a:stretch>
        </p:blipFill>
        <p:spPr>
          <a:xfrm>
            <a:off x="386373" y="459327"/>
            <a:ext cx="11412701" cy="12193"/>
          </a:xfrm>
          <a:prstGeom prst="rect">
            <a:avLst/>
          </a:prstGeom>
        </p:spPr>
      </p:pic>
      <p:pic>
        <p:nvPicPr>
          <p:cNvPr id="7" name="Picture 6">
            <a:extLst>
              <a:ext uri="{FF2B5EF4-FFF2-40B4-BE49-F238E27FC236}">
                <a16:creationId xmlns:a16="http://schemas.microsoft.com/office/drawing/2014/main" id="{562D9910-5C8D-45D4-2FA9-D7410B7ACB36}"/>
              </a:ext>
            </a:extLst>
          </p:cNvPr>
          <p:cNvPicPr>
            <a:picLocks noChangeAspect="1"/>
          </p:cNvPicPr>
          <p:nvPr/>
        </p:nvPicPr>
        <p:blipFill>
          <a:blip r:embed="rId13"/>
          <a:stretch>
            <a:fillRect/>
          </a:stretch>
        </p:blipFill>
        <p:spPr>
          <a:xfrm>
            <a:off x="386372" y="184145"/>
            <a:ext cx="5706351" cy="256054"/>
          </a:xfrm>
          <a:prstGeom prst="rect">
            <a:avLst/>
          </a:prstGeom>
        </p:spPr>
      </p:pic>
      <p:sp>
        <p:nvSpPr>
          <p:cNvPr id="8" name="TextBox 7">
            <a:extLst>
              <a:ext uri="{FF2B5EF4-FFF2-40B4-BE49-F238E27FC236}">
                <a16:creationId xmlns:a16="http://schemas.microsoft.com/office/drawing/2014/main" id="{9BB2AE45-4DC1-BE75-5097-FA23F4F2F31D}"/>
              </a:ext>
            </a:extLst>
          </p:cNvPr>
          <p:cNvSpPr txBox="1"/>
          <p:nvPr/>
        </p:nvSpPr>
        <p:spPr>
          <a:xfrm>
            <a:off x="528810" y="1897228"/>
            <a:ext cx="11270264" cy="2308324"/>
          </a:xfrm>
          <a:prstGeom prst="rect">
            <a:avLst/>
          </a:prstGeom>
          <a:noFill/>
        </p:spPr>
        <p:txBody>
          <a:bodyPr wrap="square" rtlCol="0">
            <a:spAutoFit/>
          </a:bodyPr>
          <a:lstStyle/>
          <a:p>
            <a:r>
              <a:rPr lang="en-GB" dirty="0">
                <a:solidFill>
                  <a:schemeClr val="bg1"/>
                </a:solidFill>
              </a:rPr>
              <a:t>In summary, my key recommendations are to enhance operational efficiency, incorporate technology such as Electronic Health Records (EHRs), and foster workforce development.  With an understanding how the new integration of ai can affect staff and patients,  these strategies is interconnected and </a:t>
            </a:r>
            <a:r>
              <a:rPr lang="en-GB">
                <a:solidFill>
                  <a:schemeClr val="bg1"/>
                </a:solidFill>
              </a:rPr>
              <a:t>seen as vital </a:t>
            </a:r>
            <a:r>
              <a:rPr lang="en-GB" dirty="0">
                <a:solidFill>
                  <a:schemeClr val="bg1"/>
                </a:solidFill>
              </a:rPr>
              <a:t>for improving patient outcomes.  It can be seen that effective leadership is crucial in implementing these recommendations.  Leaders must implore ongoing training and change initiatives to support staff in navigating the evolving healthcare landscape.  Looking ahead, we should focus on creating tailored training programs and combine collaborative practices among interdisciplinary teams. This will ensure a workforce capable of addressing future healthcare challenges while maintaining a patient centred focus.</a:t>
            </a:r>
          </a:p>
        </p:txBody>
      </p:sp>
      <p:sp>
        <p:nvSpPr>
          <p:cNvPr id="9" name="TextBox 8">
            <a:extLst>
              <a:ext uri="{FF2B5EF4-FFF2-40B4-BE49-F238E27FC236}">
                <a16:creationId xmlns:a16="http://schemas.microsoft.com/office/drawing/2014/main" id="{33015BF0-590A-19F0-6021-242D53398B1F}"/>
              </a:ext>
            </a:extLst>
          </p:cNvPr>
          <p:cNvSpPr txBox="1"/>
          <p:nvPr/>
        </p:nvSpPr>
        <p:spPr>
          <a:xfrm>
            <a:off x="528810" y="723165"/>
            <a:ext cx="5210978" cy="523220"/>
          </a:xfrm>
          <a:prstGeom prst="rect">
            <a:avLst/>
          </a:prstGeom>
          <a:noFill/>
        </p:spPr>
        <p:txBody>
          <a:bodyPr wrap="square" rtlCol="0">
            <a:spAutoFit/>
          </a:bodyPr>
          <a:lstStyle/>
          <a:p>
            <a:r>
              <a:rPr lang="en-GB" sz="2800" b="1" dirty="0">
                <a:solidFill>
                  <a:schemeClr val="bg1"/>
                </a:solidFill>
              </a:rPr>
              <a:t>Conclusion</a:t>
            </a:r>
          </a:p>
        </p:txBody>
      </p:sp>
      <p:pic>
        <p:nvPicPr>
          <p:cNvPr id="11" name="Picture 10">
            <a:extLst>
              <a:ext uri="{FF2B5EF4-FFF2-40B4-BE49-F238E27FC236}">
                <a16:creationId xmlns:a16="http://schemas.microsoft.com/office/drawing/2014/main" id="{4A6DF02B-ACA3-E7AA-B2E1-BA58A0D03F70}"/>
              </a:ext>
            </a:extLst>
          </p:cNvPr>
          <p:cNvPicPr>
            <a:picLocks noChangeAspect="1"/>
          </p:cNvPicPr>
          <p:nvPr/>
        </p:nvPicPr>
        <p:blipFill>
          <a:blip r:embed="rId14"/>
          <a:stretch>
            <a:fillRect/>
          </a:stretch>
        </p:blipFill>
        <p:spPr>
          <a:xfrm>
            <a:off x="-6554" y="6802070"/>
            <a:ext cx="12192000" cy="67056"/>
          </a:xfrm>
          <a:prstGeom prst="rect">
            <a:avLst/>
          </a:prstGeom>
        </p:spPr>
      </p:pic>
    </p:spTree>
    <p:extLst>
      <p:ext uri="{BB962C8B-B14F-4D97-AF65-F5344CB8AC3E}">
        <p14:creationId xmlns:p14="http://schemas.microsoft.com/office/powerpoint/2010/main" val="831138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xit" presetSubtype="8" fill="hold" nodeType="withEffect">
                                  <p:stCondLst>
                                    <p:cond delay="0"/>
                                  </p:stCondLst>
                                  <p:childTnLst>
                                    <p:anim calcmode="lin" valueType="num">
                                      <p:cBhvr additive="base">
                                        <p:cTn id="6" dur="59000"/>
                                        <p:tgtEl>
                                          <p:spTgt spid="11"/>
                                        </p:tgtEl>
                                        <p:attrNameLst>
                                          <p:attrName>ppt_x</p:attrName>
                                        </p:attrNameLst>
                                      </p:cBhvr>
                                      <p:tavLst>
                                        <p:tav tm="0">
                                          <p:val>
                                            <p:strVal val="ppt_x"/>
                                          </p:val>
                                        </p:tav>
                                        <p:tav tm="100000">
                                          <p:val>
                                            <p:strVal val="0-ppt_w/2"/>
                                          </p:val>
                                        </p:tav>
                                      </p:tavLst>
                                    </p:anim>
                                    <p:anim calcmode="lin" valueType="num">
                                      <p:cBhvr additive="base">
                                        <p:cTn id="7" dur="59000"/>
                                        <p:tgtEl>
                                          <p:spTgt spid="11"/>
                                        </p:tgtEl>
                                        <p:attrNameLst>
                                          <p:attrName>ppt_y</p:attrName>
                                        </p:attrNameLst>
                                      </p:cBhvr>
                                      <p:tavLst>
                                        <p:tav tm="0">
                                          <p:val>
                                            <p:strVal val="ppt_y"/>
                                          </p:val>
                                        </p:tav>
                                        <p:tav tm="100000">
                                          <p:val>
                                            <p:strVal val="ppt_y"/>
                                          </p:val>
                                        </p:tav>
                                      </p:tavLst>
                                    </p:anim>
                                    <p:set>
                                      <p:cBhvr>
                                        <p:cTn id="8" dur="1" fill="hold">
                                          <p:stCondLst>
                                            <p:cond delay="58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D19987-454E-B17C-13FD-1D1B243FD7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9276E6-AEF7-9178-3EF7-C74E832E2A84}"/>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0FD7929C-6BF6-F103-ABE7-C3CA411521BC}"/>
              </a:ext>
            </a:extLst>
          </p:cNvPr>
          <p:cNvSpPr>
            <a:spLocks noGrp="1"/>
          </p:cNvSpPr>
          <p:nvPr>
            <p:ph type="subTitle" idx="1"/>
          </p:nvPr>
        </p:nvSpPr>
        <p:spPr/>
        <p:txBody>
          <a:bodyPr/>
          <a:lstStyle/>
          <a:p>
            <a:endParaRPr lang="en-GB" dirty="0"/>
          </a:p>
        </p:txBody>
      </p:sp>
      <p:sp>
        <p:nvSpPr>
          <p:cNvPr id="4" name="Rectangle 3">
            <a:extLst>
              <a:ext uri="{FF2B5EF4-FFF2-40B4-BE49-F238E27FC236}">
                <a16:creationId xmlns:a16="http://schemas.microsoft.com/office/drawing/2014/main" id="{13700CBE-E060-9F66-099D-BFE3ADD1D3EE}"/>
              </a:ext>
            </a:extLst>
          </p:cNvPr>
          <p:cNvSpPr/>
          <p:nvPr/>
        </p:nvSpPr>
        <p:spPr>
          <a:xfrm>
            <a:off x="0" y="0"/>
            <a:ext cx="12192000" cy="68580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dirty="0"/>
          </a:p>
        </p:txBody>
      </p:sp>
      <p:sp>
        <p:nvSpPr>
          <p:cNvPr id="32" name="Rectangle 31">
            <a:extLst>
              <a:ext uri="{FF2B5EF4-FFF2-40B4-BE49-F238E27FC236}">
                <a16:creationId xmlns:a16="http://schemas.microsoft.com/office/drawing/2014/main" id="{B5523237-38CA-DCF4-107F-9173941A392B}"/>
              </a:ext>
            </a:extLst>
          </p:cNvPr>
          <p:cNvSpPr/>
          <p:nvPr/>
        </p:nvSpPr>
        <p:spPr>
          <a:xfrm>
            <a:off x="8968902" y="0"/>
            <a:ext cx="3223098" cy="6858000"/>
          </a:xfrm>
          <a:prstGeom prst="rect">
            <a:avLst/>
          </a:prstGeom>
          <a:solidFill>
            <a:srgbClr val="081A0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ECA67F1C-5DCC-5F96-AF5C-4DC507738A69}"/>
              </a:ext>
            </a:extLst>
          </p:cNvPr>
          <p:cNvSpPr/>
          <p:nvPr/>
        </p:nvSpPr>
        <p:spPr>
          <a:xfrm>
            <a:off x="8453930" y="-25976"/>
            <a:ext cx="3738070" cy="493087"/>
          </a:xfrm>
          <a:prstGeom prst="flowChartTerminator">
            <a:avLst/>
          </a:prstGeom>
          <a:solidFill>
            <a:srgbClr val="081A08"/>
          </a:solidFill>
          <a:ln>
            <a:solidFill>
              <a:srgbClr val="081A08"/>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pic>
        <p:nvPicPr>
          <p:cNvPr id="33" name="Picture 32">
            <a:extLst>
              <a:ext uri="{FF2B5EF4-FFF2-40B4-BE49-F238E27FC236}">
                <a16:creationId xmlns:a16="http://schemas.microsoft.com/office/drawing/2014/main" id="{EDBF2911-D3E9-8140-18F3-E88451F41F5F}"/>
              </a:ext>
            </a:extLst>
          </p:cNvPr>
          <p:cNvPicPr>
            <a:picLocks noChangeAspect="1"/>
          </p:cNvPicPr>
          <p:nvPr/>
        </p:nvPicPr>
        <p:blipFill>
          <a:blip r:embed="rId2"/>
          <a:stretch>
            <a:fillRect/>
          </a:stretch>
        </p:blipFill>
        <p:spPr>
          <a:xfrm>
            <a:off x="7986409" y="955672"/>
            <a:ext cx="4205591" cy="512108"/>
          </a:xfrm>
          <a:prstGeom prst="rect">
            <a:avLst/>
          </a:prstGeom>
        </p:spPr>
      </p:pic>
      <p:pic>
        <p:nvPicPr>
          <p:cNvPr id="35" name="Picture 34">
            <a:extLst>
              <a:ext uri="{FF2B5EF4-FFF2-40B4-BE49-F238E27FC236}">
                <a16:creationId xmlns:a16="http://schemas.microsoft.com/office/drawing/2014/main" id="{DC210878-4473-D5DA-90DF-9679C3059D09}"/>
              </a:ext>
            </a:extLst>
          </p:cNvPr>
          <p:cNvPicPr>
            <a:picLocks noChangeAspect="1"/>
          </p:cNvPicPr>
          <p:nvPr/>
        </p:nvPicPr>
        <p:blipFill>
          <a:blip r:embed="rId3"/>
          <a:stretch>
            <a:fillRect/>
          </a:stretch>
        </p:blipFill>
        <p:spPr>
          <a:xfrm>
            <a:off x="5932026" y="467111"/>
            <a:ext cx="4109060" cy="512108"/>
          </a:xfrm>
          <a:prstGeom prst="rect">
            <a:avLst/>
          </a:prstGeom>
        </p:spPr>
      </p:pic>
      <p:pic>
        <p:nvPicPr>
          <p:cNvPr id="36" name="Picture 35">
            <a:extLst>
              <a:ext uri="{FF2B5EF4-FFF2-40B4-BE49-F238E27FC236}">
                <a16:creationId xmlns:a16="http://schemas.microsoft.com/office/drawing/2014/main" id="{B6BBB91A-4809-5D30-2860-2C6CB6A8B6DC}"/>
              </a:ext>
            </a:extLst>
          </p:cNvPr>
          <p:cNvPicPr>
            <a:picLocks noChangeAspect="1"/>
          </p:cNvPicPr>
          <p:nvPr/>
        </p:nvPicPr>
        <p:blipFill>
          <a:blip r:embed="rId4"/>
          <a:stretch>
            <a:fillRect/>
          </a:stretch>
        </p:blipFill>
        <p:spPr>
          <a:xfrm>
            <a:off x="5932026" y="1461815"/>
            <a:ext cx="4109060" cy="512108"/>
          </a:xfrm>
          <a:prstGeom prst="rect">
            <a:avLst/>
          </a:prstGeom>
        </p:spPr>
      </p:pic>
      <p:pic>
        <p:nvPicPr>
          <p:cNvPr id="38" name="Picture 37">
            <a:extLst>
              <a:ext uri="{FF2B5EF4-FFF2-40B4-BE49-F238E27FC236}">
                <a16:creationId xmlns:a16="http://schemas.microsoft.com/office/drawing/2014/main" id="{410D572A-57FB-A2F6-D83F-571C1D306E40}"/>
              </a:ext>
            </a:extLst>
          </p:cNvPr>
          <p:cNvPicPr>
            <a:picLocks noChangeAspect="1"/>
          </p:cNvPicPr>
          <p:nvPr/>
        </p:nvPicPr>
        <p:blipFill>
          <a:blip r:embed="rId5"/>
          <a:stretch>
            <a:fillRect/>
          </a:stretch>
        </p:blipFill>
        <p:spPr>
          <a:xfrm>
            <a:off x="6092724" y="6438004"/>
            <a:ext cx="4364510" cy="512108"/>
          </a:xfrm>
          <a:prstGeom prst="rect">
            <a:avLst/>
          </a:prstGeom>
        </p:spPr>
      </p:pic>
      <p:pic>
        <p:nvPicPr>
          <p:cNvPr id="39" name="Picture 38">
            <a:extLst>
              <a:ext uri="{FF2B5EF4-FFF2-40B4-BE49-F238E27FC236}">
                <a16:creationId xmlns:a16="http://schemas.microsoft.com/office/drawing/2014/main" id="{AAC09951-5F96-696A-E576-44CAEA8FDC74}"/>
              </a:ext>
            </a:extLst>
          </p:cNvPr>
          <p:cNvPicPr>
            <a:picLocks noChangeAspect="1"/>
          </p:cNvPicPr>
          <p:nvPr/>
        </p:nvPicPr>
        <p:blipFill>
          <a:blip r:embed="rId5"/>
          <a:stretch>
            <a:fillRect/>
          </a:stretch>
        </p:blipFill>
        <p:spPr>
          <a:xfrm>
            <a:off x="6092724" y="5447576"/>
            <a:ext cx="3751667" cy="512108"/>
          </a:xfrm>
          <a:prstGeom prst="rect">
            <a:avLst/>
          </a:prstGeom>
        </p:spPr>
      </p:pic>
      <p:pic>
        <p:nvPicPr>
          <p:cNvPr id="40" name="Picture 39">
            <a:extLst>
              <a:ext uri="{FF2B5EF4-FFF2-40B4-BE49-F238E27FC236}">
                <a16:creationId xmlns:a16="http://schemas.microsoft.com/office/drawing/2014/main" id="{BEE3E632-1FB6-6EF2-CDEE-523702E04051}"/>
              </a:ext>
            </a:extLst>
          </p:cNvPr>
          <p:cNvPicPr>
            <a:picLocks noChangeAspect="1"/>
          </p:cNvPicPr>
          <p:nvPr/>
        </p:nvPicPr>
        <p:blipFill>
          <a:blip r:embed="rId5"/>
          <a:stretch>
            <a:fillRect/>
          </a:stretch>
        </p:blipFill>
        <p:spPr>
          <a:xfrm>
            <a:off x="6092724" y="3465896"/>
            <a:ext cx="4109060" cy="512108"/>
          </a:xfrm>
          <a:prstGeom prst="rect">
            <a:avLst/>
          </a:prstGeom>
        </p:spPr>
      </p:pic>
      <p:pic>
        <p:nvPicPr>
          <p:cNvPr id="41" name="Picture 40">
            <a:extLst>
              <a:ext uri="{FF2B5EF4-FFF2-40B4-BE49-F238E27FC236}">
                <a16:creationId xmlns:a16="http://schemas.microsoft.com/office/drawing/2014/main" id="{C78D3FDE-C1EA-9A4D-7E5F-DAB824BEAEAB}"/>
              </a:ext>
            </a:extLst>
          </p:cNvPr>
          <p:cNvPicPr>
            <a:picLocks noChangeAspect="1"/>
          </p:cNvPicPr>
          <p:nvPr/>
        </p:nvPicPr>
        <p:blipFill>
          <a:blip r:embed="rId5"/>
          <a:stretch>
            <a:fillRect/>
          </a:stretch>
        </p:blipFill>
        <p:spPr>
          <a:xfrm>
            <a:off x="6092724" y="4435423"/>
            <a:ext cx="5003294" cy="512108"/>
          </a:xfrm>
          <a:prstGeom prst="rect">
            <a:avLst/>
          </a:prstGeom>
        </p:spPr>
      </p:pic>
      <p:pic>
        <p:nvPicPr>
          <p:cNvPr id="42" name="Picture 41">
            <a:extLst>
              <a:ext uri="{FF2B5EF4-FFF2-40B4-BE49-F238E27FC236}">
                <a16:creationId xmlns:a16="http://schemas.microsoft.com/office/drawing/2014/main" id="{49AC96B3-6CC0-6AAF-7BB5-37802DBE7A0C}"/>
              </a:ext>
            </a:extLst>
          </p:cNvPr>
          <p:cNvPicPr>
            <a:picLocks noChangeAspect="1"/>
          </p:cNvPicPr>
          <p:nvPr/>
        </p:nvPicPr>
        <p:blipFill>
          <a:blip r:embed="rId5"/>
          <a:stretch>
            <a:fillRect/>
          </a:stretch>
        </p:blipFill>
        <p:spPr>
          <a:xfrm>
            <a:off x="6092724" y="2460565"/>
            <a:ext cx="4648782" cy="512108"/>
          </a:xfrm>
          <a:prstGeom prst="rect">
            <a:avLst/>
          </a:prstGeom>
        </p:spPr>
      </p:pic>
      <p:pic>
        <p:nvPicPr>
          <p:cNvPr id="47" name="Picture 46">
            <a:extLst>
              <a:ext uri="{FF2B5EF4-FFF2-40B4-BE49-F238E27FC236}">
                <a16:creationId xmlns:a16="http://schemas.microsoft.com/office/drawing/2014/main" id="{A35A41DF-1FB3-C572-F763-927FF97EB675}"/>
              </a:ext>
            </a:extLst>
          </p:cNvPr>
          <p:cNvPicPr>
            <a:picLocks noChangeAspect="1"/>
          </p:cNvPicPr>
          <p:nvPr/>
        </p:nvPicPr>
        <p:blipFill>
          <a:blip r:embed="rId6"/>
          <a:stretch>
            <a:fillRect/>
          </a:stretch>
        </p:blipFill>
        <p:spPr>
          <a:xfrm>
            <a:off x="7986409" y="955672"/>
            <a:ext cx="4205591" cy="512108"/>
          </a:xfrm>
          <a:prstGeom prst="rect">
            <a:avLst/>
          </a:prstGeom>
        </p:spPr>
      </p:pic>
      <p:pic>
        <p:nvPicPr>
          <p:cNvPr id="48" name="Picture 47">
            <a:extLst>
              <a:ext uri="{FF2B5EF4-FFF2-40B4-BE49-F238E27FC236}">
                <a16:creationId xmlns:a16="http://schemas.microsoft.com/office/drawing/2014/main" id="{04A1CF2C-924A-174F-130B-A57985821C53}"/>
              </a:ext>
            </a:extLst>
          </p:cNvPr>
          <p:cNvPicPr>
            <a:picLocks noChangeAspect="1"/>
          </p:cNvPicPr>
          <p:nvPr/>
        </p:nvPicPr>
        <p:blipFill>
          <a:blip r:embed="rId6"/>
          <a:stretch>
            <a:fillRect/>
          </a:stretch>
        </p:blipFill>
        <p:spPr>
          <a:xfrm>
            <a:off x="8525921" y="1944622"/>
            <a:ext cx="3666079" cy="562801"/>
          </a:xfrm>
          <a:prstGeom prst="rect">
            <a:avLst/>
          </a:prstGeom>
        </p:spPr>
      </p:pic>
      <p:pic>
        <p:nvPicPr>
          <p:cNvPr id="49" name="Picture 48">
            <a:extLst>
              <a:ext uri="{FF2B5EF4-FFF2-40B4-BE49-F238E27FC236}">
                <a16:creationId xmlns:a16="http://schemas.microsoft.com/office/drawing/2014/main" id="{71D3E529-7798-5A42-B857-7AC43215AA7C}"/>
              </a:ext>
            </a:extLst>
          </p:cNvPr>
          <p:cNvPicPr>
            <a:picLocks noChangeAspect="1"/>
          </p:cNvPicPr>
          <p:nvPr/>
        </p:nvPicPr>
        <p:blipFill>
          <a:blip r:embed="rId6"/>
          <a:stretch>
            <a:fillRect/>
          </a:stretch>
        </p:blipFill>
        <p:spPr>
          <a:xfrm>
            <a:off x="8400339" y="2966515"/>
            <a:ext cx="3791661" cy="521197"/>
          </a:xfrm>
          <a:prstGeom prst="rect">
            <a:avLst/>
          </a:prstGeom>
        </p:spPr>
      </p:pic>
      <p:pic>
        <p:nvPicPr>
          <p:cNvPr id="50" name="Picture 49">
            <a:extLst>
              <a:ext uri="{FF2B5EF4-FFF2-40B4-BE49-F238E27FC236}">
                <a16:creationId xmlns:a16="http://schemas.microsoft.com/office/drawing/2014/main" id="{CEAFE479-9E6C-B7B9-3618-372729D1B508}"/>
              </a:ext>
            </a:extLst>
          </p:cNvPr>
          <p:cNvPicPr>
            <a:picLocks noChangeAspect="1"/>
          </p:cNvPicPr>
          <p:nvPr/>
        </p:nvPicPr>
        <p:blipFill>
          <a:blip r:embed="rId6"/>
          <a:stretch>
            <a:fillRect/>
          </a:stretch>
        </p:blipFill>
        <p:spPr>
          <a:xfrm>
            <a:off x="7733489" y="3943889"/>
            <a:ext cx="4345022" cy="527628"/>
          </a:xfrm>
          <a:prstGeom prst="rect">
            <a:avLst/>
          </a:prstGeom>
        </p:spPr>
      </p:pic>
      <p:pic>
        <p:nvPicPr>
          <p:cNvPr id="51" name="Picture 50">
            <a:extLst>
              <a:ext uri="{FF2B5EF4-FFF2-40B4-BE49-F238E27FC236}">
                <a16:creationId xmlns:a16="http://schemas.microsoft.com/office/drawing/2014/main" id="{94FF730A-2206-A86D-F1B0-77F54A57C1C5}"/>
              </a:ext>
            </a:extLst>
          </p:cNvPr>
          <p:cNvPicPr>
            <a:picLocks noChangeAspect="1"/>
          </p:cNvPicPr>
          <p:nvPr/>
        </p:nvPicPr>
        <p:blipFill>
          <a:blip r:embed="rId6"/>
          <a:stretch>
            <a:fillRect/>
          </a:stretch>
        </p:blipFill>
        <p:spPr>
          <a:xfrm>
            <a:off x="8208629" y="4954063"/>
            <a:ext cx="3869882" cy="512108"/>
          </a:xfrm>
          <a:prstGeom prst="rect">
            <a:avLst/>
          </a:prstGeom>
        </p:spPr>
      </p:pic>
      <p:pic>
        <p:nvPicPr>
          <p:cNvPr id="52" name="Picture 51">
            <a:extLst>
              <a:ext uri="{FF2B5EF4-FFF2-40B4-BE49-F238E27FC236}">
                <a16:creationId xmlns:a16="http://schemas.microsoft.com/office/drawing/2014/main" id="{24B49CC7-E73E-C882-2AEF-B1343AF75C7A}"/>
              </a:ext>
            </a:extLst>
          </p:cNvPr>
          <p:cNvPicPr>
            <a:picLocks noChangeAspect="1"/>
          </p:cNvPicPr>
          <p:nvPr/>
        </p:nvPicPr>
        <p:blipFill>
          <a:blip r:embed="rId6"/>
          <a:stretch>
            <a:fillRect/>
          </a:stretch>
        </p:blipFill>
        <p:spPr>
          <a:xfrm>
            <a:off x="8274979" y="5943248"/>
            <a:ext cx="3845686" cy="512108"/>
          </a:xfrm>
          <a:prstGeom prst="rect">
            <a:avLst/>
          </a:prstGeom>
        </p:spPr>
      </p:pic>
      <p:graphicFrame>
        <p:nvGraphicFramePr>
          <p:cNvPr id="54" name="Diagram 53">
            <a:extLst>
              <a:ext uri="{FF2B5EF4-FFF2-40B4-BE49-F238E27FC236}">
                <a16:creationId xmlns:a16="http://schemas.microsoft.com/office/drawing/2014/main" id="{EA96E721-1883-72C2-FF88-648068CD0085}"/>
              </a:ext>
            </a:extLst>
          </p:cNvPr>
          <p:cNvGraphicFramePr/>
          <p:nvPr/>
        </p:nvGraphicFramePr>
        <p:xfrm>
          <a:off x="-150237" y="4898575"/>
          <a:ext cx="2497846" cy="18184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Slide Number Placeholder 4">
            <a:extLst>
              <a:ext uri="{FF2B5EF4-FFF2-40B4-BE49-F238E27FC236}">
                <a16:creationId xmlns:a16="http://schemas.microsoft.com/office/drawing/2014/main" id="{072E4D65-8FA7-E2B2-E271-F6904E2EDE0E}"/>
              </a:ext>
            </a:extLst>
          </p:cNvPr>
          <p:cNvSpPr>
            <a:spLocks noGrp="1"/>
          </p:cNvSpPr>
          <p:nvPr>
            <p:ph type="sldNum" sz="quarter" idx="12"/>
          </p:nvPr>
        </p:nvSpPr>
        <p:spPr>
          <a:xfrm>
            <a:off x="9208851" y="155010"/>
            <a:ext cx="2743200" cy="365125"/>
          </a:xfrm>
        </p:spPr>
        <p:txBody>
          <a:bodyPr/>
          <a:lstStyle/>
          <a:p>
            <a:fld id="{9748D206-6F11-4622-AB77-31E039FCFBA2}" type="slidenum">
              <a:rPr lang="en-GB" smtClean="0"/>
              <a:t>9</a:t>
            </a:fld>
            <a:endParaRPr lang="en-GB" dirty="0"/>
          </a:p>
        </p:txBody>
      </p:sp>
      <p:pic>
        <p:nvPicPr>
          <p:cNvPr id="6" name="Picture 5">
            <a:extLst>
              <a:ext uri="{FF2B5EF4-FFF2-40B4-BE49-F238E27FC236}">
                <a16:creationId xmlns:a16="http://schemas.microsoft.com/office/drawing/2014/main" id="{CBED8EDB-07F3-67DE-0AE4-47CBB1A81855}"/>
              </a:ext>
            </a:extLst>
          </p:cNvPr>
          <p:cNvPicPr>
            <a:picLocks noChangeAspect="1"/>
          </p:cNvPicPr>
          <p:nvPr/>
        </p:nvPicPr>
        <p:blipFill>
          <a:blip r:embed="rId12"/>
          <a:stretch>
            <a:fillRect/>
          </a:stretch>
        </p:blipFill>
        <p:spPr>
          <a:xfrm>
            <a:off x="386373" y="515725"/>
            <a:ext cx="11412701" cy="12193"/>
          </a:xfrm>
          <a:prstGeom prst="rect">
            <a:avLst/>
          </a:prstGeom>
        </p:spPr>
      </p:pic>
      <p:pic>
        <p:nvPicPr>
          <p:cNvPr id="7" name="Picture 6">
            <a:extLst>
              <a:ext uri="{FF2B5EF4-FFF2-40B4-BE49-F238E27FC236}">
                <a16:creationId xmlns:a16="http://schemas.microsoft.com/office/drawing/2014/main" id="{5168F0E0-036B-869F-B823-2978D5F1A12F}"/>
              </a:ext>
            </a:extLst>
          </p:cNvPr>
          <p:cNvPicPr>
            <a:picLocks noChangeAspect="1"/>
          </p:cNvPicPr>
          <p:nvPr/>
        </p:nvPicPr>
        <p:blipFill>
          <a:blip r:embed="rId13"/>
          <a:stretch>
            <a:fillRect/>
          </a:stretch>
        </p:blipFill>
        <p:spPr>
          <a:xfrm>
            <a:off x="489724" y="216180"/>
            <a:ext cx="5706351" cy="256054"/>
          </a:xfrm>
          <a:prstGeom prst="rect">
            <a:avLst/>
          </a:prstGeom>
        </p:spPr>
      </p:pic>
      <p:sp>
        <p:nvSpPr>
          <p:cNvPr id="8" name="TextBox 7">
            <a:extLst>
              <a:ext uri="{FF2B5EF4-FFF2-40B4-BE49-F238E27FC236}">
                <a16:creationId xmlns:a16="http://schemas.microsoft.com/office/drawing/2014/main" id="{10F1CE7B-95B4-D3A5-68CA-63D6C46CFE67}"/>
              </a:ext>
            </a:extLst>
          </p:cNvPr>
          <p:cNvSpPr txBox="1"/>
          <p:nvPr/>
        </p:nvSpPr>
        <p:spPr>
          <a:xfrm>
            <a:off x="627962" y="815248"/>
            <a:ext cx="1421176" cy="369332"/>
          </a:xfrm>
          <a:prstGeom prst="rect">
            <a:avLst/>
          </a:prstGeom>
          <a:noFill/>
        </p:spPr>
        <p:txBody>
          <a:bodyPr wrap="square" rtlCol="0">
            <a:spAutoFit/>
          </a:bodyPr>
          <a:lstStyle/>
          <a:p>
            <a:r>
              <a:rPr lang="en-GB" dirty="0">
                <a:solidFill>
                  <a:schemeClr val="bg1"/>
                </a:solidFill>
              </a:rPr>
              <a:t>References:</a:t>
            </a:r>
          </a:p>
        </p:txBody>
      </p:sp>
      <p:sp>
        <p:nvSpPr>
          <p:cNvPr id="10" name="TextBox 9">
            <a:extLst>
              <a:ext uri="{FF2B5EF4-FFF2-40B4-BE49-F238E27FC236}">
                <a16:creationId xmlns:a16="http://schemas.microsoft.com/office/drawing/2014/main" id="{446432FF-776E-8010-D81B-0F70E8BCDB9C}"/>
              </a:ext>
            </a:extLst>
          </p:cNvPr>
          <p:cNvSpPr txBox="1"/>
          <p:nvPr/>
        </p:nvSpPr>
        <p:spPr>
          <a:xfrm>
            <a:off x="627962" y="1211726"/>
            <a:ext cx="11171112" cy="3693319"/>
          </a:xfrm>
          <a:prstGeom prst="rect">
            <a:avLst/>
          </a:prstGeom>
          <a:noFill/>
        </p:spPr>
        <p:txBody>
          <a:bodyPr wrap="square" rtlCol="0">
            <a:spAutoFit/>
          </a:bodyPr>
          <a:lstStyle/>
          <a:p>
            <a:r>
              <a:rPr lang="en-GB" dirty="0">
                <a:solidFill>
                  <a:schemeClr val="bg1"/>
                </a:solidFill>
              </a:rPr>
              <a:t>Ajibade, B. (2021) ‘Assessing the patient’s needs and planning effective care’. </a:t>
            </a:r>
            <a:r>
              <a:rPr lang="en-GB" i="1" dirty="0">
                <a:solidFill>
                  <a:schemeClr val="bg1"/>
                </a:solidFill>
              </a:rPr>
              <a:t>Br J Nurse</a:t>
            </a:r>
            <a:r>
              <a:rPr lang="en-GB" dirty="0">
                <a:solidFill>
                  <a:schemeClr val="bg1"/>
                </a:solidFill>
              </a:rPr>
              <a:t>, 30(20), pp. 1166-1171.</a:t>
            </a:r>
          </a:p>
          <a:p>
            <a:endParaRPr lang="en-GB" dirty="0">
              <a:solidFill>
                <a:schemeClr val="bg1"/>
              </a:solidFill>
            </a:endParaRPr>
          </a:p>
          <a:p>
            <a:r>
              <a:rPr lang="en-GB" dirty="0">
                <a:solidFill>
                  <a:schemeClr val="bg1"/>
                </a:solidFill>
              </a:rPr>
              <a:t>Bhati, D., Deogade, M. S., &amp; Kanyal, D. (2023) ‘Improving Patients Outcomes Through Effective Hospital Administration: A Comprehensive Review’, Cureus, 15(10), pp. e47731. </a:t>
            </a:r>
          </a:p>
          <a:p>
            <a:endParaRPr lang="en-GB" dirty="0">
              <a:solidFill>
                <a:schemeClr val="bg1"/>
              </a:solidFill>
            </a:endParaRPr>
          </a:p>
          <a:p>
            <a:r>
              <a:rPr lang="en-GB" dirty="0">
                <a:solidFill>
                  <a:schemeClr val="bg1"/>
                </a:solidFill>
              </a:rPr>
              <a:t>Brunt, B. A., 7 Morris, M. M. (2023) Nursing Professional Development Evidence-Based Practice. StatPearls: Treasure Island.</a:t>
            </a:r>
          </a:p>
          <a:p>
            <a:endParaRPr lang="en-GB" dirty="0">
              <a:solidFill>
                <a:schemeClr val="bg1"/>
              </a:solidFill>
            </a:endParaRPr>
          </a:p>
          <a:p>
            <a:r>
              <a:rPr lang="en-GB" dirty="0">
                <a:solidFill>
                  <a:schemeClr val="bg1"/>
                </a:solidFill>
              </a:rPr>
              <a:t>Huebner, C., &amp; </a:t>
            </a:r>
            <a:r>
              <a:rPr lang="en-GB" dirty="0" err="1">
                <a:solidFill>
                  <a:schemeClr val="bg1"/>
                </a:solidFill>
              </a:rPr>
              <a:t>Flessa</a:t>
            </a:r>
            <a:r>
              <a:rPr lang="en-GB" dirty="0">
                <a:solidFill>
                  <a:schemeClr val="bg1"/>
                </a:solidFill>
              </a:rPr>
              <a:t>, S. (2022) ‘Strategic Management in Healthcare: A Call for Long-Term and Systems-Thinking in an Uncertain System’, </a:t>
            </a:r>
            <a:r>
              <a:rPr lang="en-GB" i="1" dirty="0">
                <a:solidFill>
                  <a:schemeClr val="bg1"/>
                </a:solidFill>
              </a:rPr>
              <a:t>International journal of environmental research and public health, </a:t>
            </a:r>
            <a:r>
              <a:rPr lang="en-GB" dirty="0">
                <a:solidFill>
                  <a:schemeClr val="bg1"/>
                </a:solidFill>
              </a:rPr>
              <a:t>19(14), 8617</a:t>
            </a:r>
          </a:p>
          <a:p>
            <a:endParaRPr lang="en-GB" dirty="0">
              <a:solidFill>
                <a:schemeClr val="bg1"/>
              </a:solidFill>
            </a:endParaRPr>
          </a:p>
          <a:p>
            <a:r>
              <a:rPr lang="en-GB" dirty="0">
                <a:solidFill>
                  <a:schemeClr val="bg1"/>
                </a:solidFill>
              </a:rPr>
              <a:t>National Health Service. (2025) ‘</a:t>
            </a:r>
            <a:r>
              <a:rPr lang="en-GB" i="1" dirty="0">
                <a:solidFill>
                  <a:schemeClr val="bg1"/>
                </a:solidFill>
              </a:rPr>
              <a:t>Aging Well</a:t>
            </a:r>
            <a:r>
              <a:rPr lang="en-GB" dirty="0">
                <a:solidFill>
                  <a:schemeClr val="bg1"/>
                </a:solidFill>
              </a:rPr>
              <a:t>’. Available at: www.longtermplan.nhs.uk/areas-of-work/ageing-well/ (Accessed on March 1, 2025). </a:t>
            </a:r>
          </a:p>
        </p:txBody>
      </p:sp>
    </p:spTree>
    <p:extLst>
      <p:ext uri="{BB962C8B-B14F-4D97-AF65-F5344CB8AC3E}">
        <p14:creationId xmlns:p14="http://schemas.microsoft.com/office/powerpoint/2010/main" val="197067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B900EA0-DFB2-4D67-A729-CA0020512334}">
  <we:reference id="wa200005566" version="3.0.0.3" store="en-GB" storeType="OMEX"/>
  <we:alternateReferences>
    <we:reference id="wa200005566" version="3.0.0.3" store="wa200005566"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3532</TotalTime>
  <Words>1483</Words>
  <Application>Microsoft Office PowerPoint</Application>
  <PresentationFormat>Widescreen</PresentationFormat>
  <Paragraphs>141</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2</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Bussell</dc:creator>
  <cp:lastModifiedBy>Daniel Bussell</cp:lastModifiedBy>
  <cp:revision>63</cp:revision>
  <dcterms:created xsi:type="dcterms:W3CDTF">2025-04-24T08:49:13Z</dcterms:created>
  <dcterms:modified xsi:type="dcterms:W3CDTF">2025-05-07T10:22:01Z</dcterms:modified>
</cp:coreProperties>
</file>