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2960350" cy="12960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CC"/>
    <a:srgbClr val="CC99FF"/>
    <a:srgbClr val="99FF99"/>
    <a:srgbClr val="FEF8F3"/>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35" d="100"/>
          <a:sy n="35" d="100"/>
        </p:scale>
        <p:origin x="1784"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2026" y="2121058"/>
            <a:ext cx="11016298" cy="4512122"/>
          </a:xfrm>
        </p:spPr>
        <p:txBody>
          <a:bodyPr anchor="b"/>
          <a:lstStyle>
            <a:lvl1pPr algn="ctr">
              <a:defRPr sz="8504"/>
            </a:lvl1pPr>
          </a:lstStyle>
          <a:p>
            <a:r>
              <a:rPr lang="en-US"/>
              <a:t>Click to edit Master title style</a:t>
            </a:r>
            <a:endParaRPr lang="en-US" dirty="0"/>
          </a:p>
        </p:txBody>
      </p:sp>
      <p:sp>
        <p:nvSpPr>
          <p:cNvPr id="3" name="Subtitle 2"/>
          <p:cNvSpPr>
            <a:spLocks noGrp="1"/>
          </p:cNvSpPr>
          <p:nvPr>
            <p:ph type="subTitle" idx="1"/>
          </p:nvPr>
        </p:nvSpPr>
        <p:spPr>
          <a:xfrm>
            <a:off x="1620044" y="6807185"/>
            <a:ext cx="9720263" cy="3129084"/>
          </a:xfrm>
        </p:spPr>
        <p:txBody>
          <a:bodyPr/>
          <a:lstStyle>
            <a:lvl1pPr marL="0" indent="0" algn="ctr">
              <a:buNone/>
              <a:defRPr sz="3402"/>
            </a:lvl1pPr>
            <a:lvl2pPr marL="648035" indent="0" algn="ctr">
              <a:buNone/>
              <a:defRPr sz="2835"/>
            </a:lvl2pPr>
            <a:lvl3pPr marL="1296071" indent="0" algn="ctr">
              <a:buNone/>
              <a:defRPr sz="2551"/>
            </a:lvl3pPr>
            <a:lvl4pPr marL="1944106" indent="0" algn="ctr">
              <a:buNone/>
              <a:defRPr sz="2268"/>
            </a:lvl4pPr>
            <a:lvl5pPr marL="2592141" indent="0" algn="ctr">
              <a:buNone/>
              <a:defRPr sz="2268"/>
            </a:lvl5pPr>
            <a:lvl6pPr marL="3240176" indent="0" algn="ctr">
              <a:buNone/>
              <a:defRPr sz="2268"/>
            </a:lvl6pPr>
            <a:lvl7pPr marL="3888212" indent="0" algn="ctr">
              <a:buNone/>
              <a:defRPr sz="2268"/>
            </a:lvl7pPr>
            <a:lvl8pPr marL="4536247" indent="0" algn="ctr">
              <a:buNone/>
              <a:defRPr sz="2268"/>
            </a:lvl8pPr>
            <a:lvl9pPr marL="5184282" indent="0" algn="ctr">
              <a:buNone/>
              <a:defRPr sz="226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BFC1CB-3FF9-45B3-BF62-21D6F6BB452C}"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2966053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BFC1CB-3FF9-45B3-BF62-21D6F6BB452C}"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423364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84275" y="3231091"/>
            <a:ext cx="11178302" cy="5391145"/>
          </a:xfrm>
        </p:spPr>
        <p:txBody>
          <a:bodyPr anchor="b"/>
          <a:lstStyle>
            <a:lvl1pPr>
              <a:defRPr sz="8504"/>
            </a:lvl1pPr>
          </a:lstStyle>
          <a:p>
            <a:r>
              <a:rPr lang="en-US"/>
              <a:t>Click to edit Master title style</a:t>
            </a:r>
            <a:endParaRPr lang="en-US" dirty="0"/>
          </a:p>
        </p:txBody>
      </p:sp>
      <p:sp>
        <p:nvSpPr>
          <p:cNvPr id="3" name="Text Placeholder 2"/>
          <p:cNvSpPr>
            <a:spLocks noGrp="1"/>
          </p:cNvSpPr>
          <p:nvPr>
            <p:ph type="body" idx="1"/>
          </p:nvPr>
        </p:nvSpPr>
        <p:spPr>
          <a:xfrm>
            <a:off x="884275" y="8673238"/>
            <a:ext cx="11178302" cy="2835076"/>
          </a:xfrm>
        </p:spPr>
        <p:txBody>
          <a:bodyPr/>
          <a:lstStyle>
            <a:lvl1pPr marL="0" indent="0">
              <a:buNone/>
              <a:defRPr sz="3402">
                <a:solidFill>
                  <a:schemeClr val="tx1"/>
                </a:solidFill>
              </a:defRPr>
            </a:lvl1pPr>
            <a:lvl2pPr marL="648035" indent="0">
              <a:buNone/>
              <a:defRPr sz="2835">
                <a:solidFill>
                  <a:schemeClr val="tx1">
                    <a:tint val="75000"/>
                  </a:schemeClr>
                </a:solidFill>
              </a:defRPr>
            </a:lvl2pPr>
            <a:lvl3pPr marL="1296071" indent="0">
              <a:buNone/>
              <a:defRPr sz="2551">
                <a:solidFill>
                  <a:schemeClr val="tx1">
                    <a:tint val="75000"/>
                  </a:schemeClr>
                </a:solidFill>
              </a:defRPr>
            </a:lvl3pPr>
            <a:lvl4pPr marL="1944106" indent="0">
              <a:buNone/>
              <a:defRPr sz="2268">
                <a:solidFill>
                  <a:schemeClr val="tx1">
                    <a:tint val="75000"/>
                  </a:schemeClr>
                </a:solidFill>
              </a:defRPr>
            </a:lvl4pPr>
            <a:lvl5pPr marL="2592141" indent="0">
              <a:buNone/>
              <a:defRPr sz="2268">
                <a:solidFill>
                  <a:schemeClr val="tx1">
                    <a:tint val="75000"/>
                  </a:schemeClr>
                </a:solidFill>
              </a:defRPr>
            </a:lvl5pPr>
            <a:lvl6pPr marL="3240176" indent="0">
              <a:buNone/>
              <a:defRPr sz="2268">
                <a:solidFill>
                  <a:schemeClr val="tx1">
                    <a:tint val="75000"/>
                  </a:schemeClr>
                </a:solidFill>
              </a:defRPr>
            </a:lvl6pPr>
            <a:lvl7pPr marL="3888212" indent="0">
              <a:buNone/>
              <a:defRPr sz="2268">
                <a:solidFill>
                  <a:schemeClr val="tx1">
                    <a:tint val="75000"/>
                  </a:schemeClr>
                </a:solidFill>
              </a:defRPr>
            </a:lvl7pPr>
            <a:lvl8pPr marL="4536247" indent="0">
              <a:buNone/>
              <a:defRPr sz="2268">
                <a:solidFill>
                  <a:schemeClr val="tx1">
                    <a:tint val="75000"/>
                  </a:schemeClr>
                </a:solidFill>
              </a:defRPr>
            </a:lvl8pPr>
            <a:lvl9pPr marL="5184282" indent="0">
              <a:buNone/>
              <a:defRPr sz="22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BFC1CB-3FF9-45B3-BF62-21D6F6BB452C}"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800495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91024" y="3450093"/>
            <a:ext cx="5508149"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61177" y="3450093"/>
            <a:ext cx="5508149"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BFC1CB-3FF9-45B3-BF62-21D6F6BB452C}"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928923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92712" y="690021"/>
            <a:ext cx="11178302" cy="25050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892713" y="3177087"/>
            <a:ext cx="5482835" cy="1557041"/>
          </a:xfrm>
        </p:spPr>
        <p:txBody>
          <a:bodyPr anchor="b"/>
          <a:lstStyle>
            <a:lvl1pPr marL="0" indent="0">
              <a:buNone/>
              <a:defRPr sz="3402" b="1"/>
            </a:lvl1pPr>
            <a:lvl2pPr marL="648035" indent="0">
              <a:buNone/>
              <a:defRPr sz="2835" b="1"/>
            </a:lvl2pPr>
            <a:lvl3pPr marL="1296071" indent="0">
              <a:buNone/>
              <a:defRPr sz="2551" b="1"/>
            </a:lvl3pPr>
            <a:lvl4pPr marL="1944106" indent="0">
              <a:buNone/>
              <a:defRPr sz="2268" b="1"/>
            </a:lvl4pPr>
            <a:lvl5pPr marL="2592141" indent="0">
              <a:buNone/>
              <a:defRPr sz="2268" b="1"/>
            </a:lvl5pPr>
            <a:lvl6pPr marL="3240176" indent="0">
              <a:buNone/>
              <a:defRPr sz="2268" b="1"/>
            </a:lvl6pPr>
            <a:lvl7pPr marL="3888212" indent="0">
              <a:buNone/>
              <a:defRPr sz="2268" b="1"/>
            </a:lvl7pPr>
            <a:lvl8pPr marL="4536247" indent="0">
              <a:buNone/>
              <a:defRPr sz="2268" b="1"/>
            </a:lvl8pPr>
            <a:lvl9pPr marL="5184282" indent="0">
              <a:buNone/>
              <a:defRPr sz="2268" b="1"/>
            </a:lvl9pPr>
          </a:lstStyle>
          <a:p>
            <a:pPr lvl="0"/>
            <a:r>
              <a:rPr lang="en-US"/>
              <a:t>Click to edit Master text styles</a:t>
            </a:r>
          </a:p>
        </p:txBody>
      </p:sp>
      <p:sp>
        <p:nvSpPr>
          <p:cNvPr id="4" name="Content Placeholder 3"/>
          <p:cNvSpPr>
            <a:spLocks noGrp="1"/>
          </p:cNvSpPr>
          <p:nvPr>
            <p:ph sz="half" idx="2"/>
          </p:nvPr>
        </p:nvSpPr>
        <p:spPr>
          <a:xfrm>
            <a:off x="892713" y="4734128"/>
            <a:ext cx="5482835"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61178" y="3177087"/>
            <a:ext cx="5509837" cy="1557041"/>
          </a:xfrm>
        </p:spPr>
        <p:txBody>
          <a:bodyPr anchor="b"/>
          <a:lstStyle>
            <a:lvl1pPr marL="0" indent="0">
              <a:buNone/>
              <a:defRPr sz="3402" b="1"/>
            </a:lvl1pPr>
            <a:lvl2pPr marL="648035" indent="0">
              <a:buNone/>
              <a:defRPr sz="2835" b="1"/>
            </a:lvl2pPr>
            <a:lvl3pPr marL="1296071" indent="0">
              <a:buNone/>
              <a:defRPr sz="2551" b="1"/>
            </a:lvl3pPr>
            <a:lvl4pPr marL="1944106" indent="0">
              <a:buNone/>
              <a:defRPr sz="2268" b="1"/>
            </a:lvl4pPr>
            <a:lvl5pPr marL="2592141" indent="0">
              <a:buNone/>
              <a:defRPr sz="2268" b="1"/>
            </a:lvl5pPr>
            <a:lvl6pPr marL="3240176" indent="0">
              <a:buNone/>
              <a:defRPr sz="2268" b="1"/>
            </a:lvl6pPr>
            <a:lvl7pPr marL="3888212" indent="0">
              <a:buNone/>
              <a:defRPr sz="2268" b="1"/>
            </a:lvl7pPr>
            <a:lvl8pPr marL="4536247" indent="0">
              <a:buNone/>
              <a:defRPr sz="2268" b="1"/>
            </a:lvl8pPr>
            <a:lvl9pPr marL="5184282" indent="0">
              <a:buNone/>
              <a:defRPr sz="2268" b="1"/>
            </a:lvl9pPr>
          </a:lstStyle>
          <a:p>
            <a:pPr lvl="0"/>
            <a:r>
              <a:rPr lang="en-US"/>
              <a:t>Click to edit Master text styles</a:t>
            </a:r>
          </a:p>
        </p:txBody>
      </p:sp>
      <p:sp>
        <p:nvSpPr>
          <p:cNvPr id="6" name="Content Placeholder 5"/>
          <p:cNvSpPr>
            <a:spLocks noGrp="1"/>
          </p:cNvSpPr>
          <p:nvPr>
            <p:ph sz="quarter" idx="4"/>
          </p:nvPr>
        </p:nvSpPr>
        <p:spPr>
          <a:xfrm>
            <a:off x="6561178" y="4734128"/>
            <a:ext cx="5509837"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BFC1CB-3FF9-45B3-BF62-21D6F6BB452C}" type="datetimeFigureOut">
              <a:rPr lang="en-GB" smtClean="0"/>
              <a:t>24/01/2023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1473657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BFC1CB-3FF9-45B3-BF62-21D6F6BB452C}" type="datetimeFigureOut">
              <a:rPr lang="en-GB" smtClean="0"/>
              <a:t>24/01/2023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456377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BFC1CB-3FF9-45B3-BF62-21D6F6BB452C}" type="datetimeFigureOut">
              <a:rPr lang="en-GB" smtClean="0"/>
              <a:t>24/01/2023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4082245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2712" y="864023"/>
            <a:ext cx="4180050" cy="3024082"/>
          </a:xfrm>
        </p:spPr>
        <p:txBody>
          <a:bodyPr anchor="b"/>
          <a:lstStyle>
            <a:lvl1pPr>
              <a:defRPr sz="4536"/>
            </a:lvl1pPr>
          </a:lstStyle>
          <a:p>
            <a:r>
              <a:rPr lang="en-US"/>
              <a:t>Click to edit Master title style</a:t>
            </a:r>
            <a:endParaRPr lang="en-US" dirty="0"/>
          </a:p>
        </p:txBody>
      </p:sp>
      <p:sp>
        <p:nvSpPr>
          <p:cNvPr id="3" name="Content Placeholder 2"/>
          <p:cNvSpPr>
            <a:spLocks noGrp="1"/>
          </p:cNvSpPr>
          <p:nvPr>
            <p:ph idx="1"/>
          </p:nvPr>
        </p:nvSpPr>
        <p:spPr>
          <a:xfrm>
            <a:off x="5509837" y="1866053"/>
            <a:ext cx="6561177" cy="9210249"/>
          </a:xfrm>
        </p:spPr>
        <p:txBody>
          <a:bodyPr/>
          <a:lstStyle>
            <a:lvl1pPr>
              <a:defRPr sz="4536"/>
            </a:lvl1pPr>
            <a:lvl2pPr>
              <a:defRPr sz="3969"/>
            </a:lvl2pPr>
            <a:lvl3pPr>
              <a:defRPr sz="3402"/>
            </a:lvl3pPr>
            <a:lvl4pPr>
              <a:defRPr sz="2835"/>
            </a:lvl4pPr>
            <a:lvl5pPr>
              <a:defRPr sz="2835"/>
            </a:lvl5pPr>
            <a:lvl6pPr>
              <a:defRPr sz="2835"/>
            </a:lvl6pPr>
            <a:lvl7pPr>
              <a:defRPr sz="2835"/>
            </a:lvl7pPr>
            <a:lvl8pPr>
              <a:defRPr sz="2835"/>
            </a:lvl8pPr>
            <a:lvl9pPr>
              <a:defRPr sz="283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92712" y="3888105"/>
            <a:ext cx="4180050" cy="7203195"/>
          </a:xfrm>
        </p:spPr>
        <p:txBody>
          <a:bodyPr/>
          <a:lstStyle>
            <a:lvl1pPr marL="0" indent="0">
              <a:buNone/>
              <a:defRPr sz="2268"/>
            </a:lvl1pPr>
            <a:lvl2pPr marL="648035" indent="0">
              <a:buNone/>
              <a:defRPr sz="1984"/>
            </a:lvl2pPr>
            <a:lvl3pPr marL="1296071" indent="0">
              <a:buNone/>
              <a:defRPr sz="1701"/>
            </a:lvl3pPr>
            <a:lvl4pPr marL="1944106" indent="0">
              <a:buNone/>
              <a:defRPr sz="1417"/>
            </a:lvl4pPr>
            <a:lvl5pPr marL="2592141" indent="0">
              <a:buNone/>
              <a:defRPr sz="1417"/>
            </a:lvl5pPr>
            <a:lvl6pPr marL="3240176" indent="0">
              <a:buNone/>
              <a:defRPr sz="1417"/>
            </a:lvl6pPr>
            <a:lvl7pPr marL="3888212" indent="0">
              <a:buNone/>
              <a:defRPr sz="1417"/>
            </a:lvl7pPr>
            <a:lvl8pPr marL="4536247" indent="0">
              <a:buNone/>
              <a:defRPr sz="1417"/>
            </a:lvl8pPr>
            <a:lvl9pPr marL="5184282" indent="0">
              <a:buNone/>
              <a:defRPr sz="1417"/>
            </a:lvl9pPr>
          </a:lstStyle>
          <a:p>
            <a:pPr lvl="0"/>
            <a:r>
              <a:rPr lang="en-US"/>
              <a:t>Click to edit Master text styles</a:t>
            </a:r>
          </a:p>
        </p:txBody>
      </p:sp>
      <p:sp>
        <p:nvSpPr>
          <p:cNvPr id="5" name="Date Placeholder 4"/>
          <p:cNvSpPr>
            <a:spLocks noGrp="1"/>
          </p:cNvSpPr>
          <p:nvPr>
            <p:ph type="dt" sz="half" idx="10"/>
          </p:nvPr>
        </p:nvSpPr>
        <p:spPr/>
        <p:txBody>
          <a:bodyPr/>
          <a:lstStyle/>
          <a:p>
            <a:fld id="{C1BFC1CB-3FF9-45B3-BF62-21D6F6BB452C}"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125230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2712" y="864023"/>
            <a:ext cx="4180050" cy="3024082"/>
          </a:xfrm>
        </p:spPr>
        <p:txBody>
          <a:bodyPr anchor="b"/>
          <a:lstStyle>
            <a:lvl1pPr>
              <a:defRPr sz="4536"/>
            </a:lvl1pPr>
          </a:lstStyle>
          <a:p>
            <a:r>
              <a:rPr lang="en-US"/>
              <a:t>Click to edit Master title style</a:t>
            </a:r>
            <a:endParaRPr lang="en-US" dirty="0"/>
          </a:p>
        </p:txBody>
      </p:sp>
      <p:sp>
        <p:nvSpPr>
          <p:cNvPr id="3" name="Picture Placeholder 2"/>
          <p:cNvSpPr>
            <a:spLocks noGrp="1" noChangeAspect="1"/>
          </p:cNvSpPr>
          <p:nvPr>
            <p:ph type="pic" idx="1"/>
          </p:nvPr>
        </p:nvSpPr>
        <p:spPr>
          <a:xfrm>
            <a:off x="5509837" y="1866053"/>
            <a:ext cx="6561177" cy="9210249"/>
          </a:xfrm>
        </p:spPr>
        <p:txBody>
          <a:bodyPr anchor="t"/>
          <a:lstStyle>
            <a:lvl1pPr marL="0" indent="0">
              <a:buNone/>
              <a:defRPr sz="4536"/>
            </a:lvl1pPr>
            <a:lvl2pPr marL="648035" indent="0">
              <a:buNone/>
              <a:defRPr sz="3969"/>
            </a:lvl2pPr>
            <a:lvl3pPr marL="1296071" indent="0">
              <a:buNone/>
              <a:defRPr sz="3402"/>
            </a:lvl3pPr>
            <a:lvl4pPr marL="1944106" indent="0">
              <a:buNone/>
              <a:defRPr sz="2835"/>
            </a:lvl4pPr>
            <a:lvl5pPr marL="2592141" indent="0">
              <a:buNone/>
              <a:defRPr sz="2835"/>
            </a:lvl5pPr>
            <a:lvl6pPr marL="3240176" indent="0">
              <a:buNone/>
              <a:defRPr sz="2835"/>
            </a:lvl6pPr>
            <a:lvl7pPr marL="3888212" indent="0">
              <a:buNone/>
              <a:defRPr sz="2835"/>
            </a:lvl7pPr>
            <a:lvl8pPr marL="4536247" indent="0">
              <a:buNone/>
              <a:defRPr sz="2835"/>
            </a:lvl8pPr>
            <a:lvl9pPr marL="5184282" indent="0">
              <a:buNone/>
              <a:defRPr sz="2835"/>
            </a:lvl9pPr>
          </a:lstStyle>
          <a:p>
            <a:r>
              <a:rPr lang="en-US"/>
              <a:t>Click icon to add picture</a:t>
            </a:r>
            <a:endParaRPr lang="en-US" dirty="0"/>
          </a:p>
        </p:txBody>
      </p:sp>
      <p:sp>
        <p:nvSpPr>
          <p:cNvPr id="4" name="Text Placeholder 3"/>
          <p:cNvSpPr>
            <a:spLocks noGrp="1"/>
          </p:cNvSpPr>
          <p:nvPr>
            <p:ph type="body" sz="half" idx="2"/>
          </p:nvPr>
        </p:nvSpPr>
        <p:spPr>
          <a:xfrm>
            <a:off x="892712" y="3888105"/>
            <a:ext cx="4180050" cy="7203195"/>
          </a:xfrm>
        </p:spPr>
        <p:txBody>
          <a:bodyPr/>
          <a:lstStyle>
            <a:lvl1pPr marL="0" indent="0">
              <a:buNone/>
              <a:defRPr sz="2268"/>
            </a:lvl1pPr>
            <a:lvl2pPr marL="648035" indent="0">
              <a:buNone/>
              <a:defRPr sz="1984"/>
            </a:lvl2pPr>
            <a:lvl3pPr marL="1296071" indent="0">
              <a:buNone/>
              <a:defRPr sz="1701"/>
            </a:lvl3pPr>
            <a:lvl4pPr marL="1944106" indent="0">
              <a:buNone/>
              <a:defRPr sz="1417"/>
            </a:lvl4pPr>
            <a:lvl5pPr marL="2592141" indent="0">
              <a:buNone/>
              <a:defRPr sz="1417"/>
            </a:lvl5pPr>
            <a:lvl6pPr marL="3240176" indent="0">
              <a:buNone/>
              <a:defRPr sz="1417"/>
            </a:lvl6pPr>
            <a:lvl7pPr marL="3888212" indent="0">
              <a:buNone/>
              <a:defRPr sz="1417"/>
            </a:lvl7pPr>
            <a:lvl8pPr marL="4536247" indent="0">
              <a:buNone/>
              <a:defRPr sz="1417"/>
            </a:lvl8pPr>
            <a:lvl9pPr marL="5184282" indent="0">
              <a:buNone/>
              <a:defRPr sz="1417"/>
            </a:lvl9pPr>
          </a:lstStyle>
          <a:p>
            <a:pPr lvl="0"/>
            <a:r>
              <a:rPr lang="en-US"/>
              <a:t>Click to edit Master text styles</a:t>
            </a:r>
          </a:p>
        </p:txBody>
      </p:sp>
      <p:sp>
        <p:nvSpPr>
          <p:cNvPr id="5" name="Date Placeholder 4"/>
          <p:cNvSpPr>
            <a:spLocks noGrp="1"/>
          </p:cNvSpPr>
          <p:nvPr>
            <p:ph type="dt" sz="half" idx="10"/>
          </p:nvPr>
        </p:nvSpPr>
        <p:spPr/>
        <p:txBody>
          <a:bodyPr/>
          <a:lstStyle/>
          <a:p>
            <a:fld id="{C1BFC1CB-3FF9-45B3-BF62-21D6F6BB452C}"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1347646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BFC1CB-3FF9-45B3-BF62-21D6F6BB452C}"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3821240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4751" y="690018"/>
            <a:ext cx="2794575" cy="109832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91025" y="690018"/>
            <a:ext cx="8221722" cy="109832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BFC1CB-3FF9-45B3-BF62-21D6F6BB452C}"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B90D4-218F-4F50-A47D-34B8AA9DF181}" type="slidenum">
              <a:rPr lang="en-GB" smtClean="0"/>
              <a:t>‹#›</a:t>
            </a:fld>
            <a:endParaRPr lang="en-GB"/>
          </a:p>
        </p:txBody>
      </p:sp>
    </p:spTree>
    <p:extLst>
      <p:ext uri="{BB962C8B-B14F-4D97-AF65-F5344CB8AC3E}">
        <p14:creationId xmlns:p14="http://schemas.microsoft.com/office/powerpoint/2010/main" val="70777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024" y="690021"/>
            <a:ext cx="11178302" cy="2505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91024" y="3450093"/>
            <a:ext cx="11178302" cy="822322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1024" y="12012327"/>
            <a:ext cx="2916079" cy="690019"/>
          </a:xfrm>
          <a:prstGeom prst="rect">
            <a:avLst/>
          </a:prstGeom>
        </p:spPr>
        <p:txBody>
          <a:bodyPr vert="horz" lIns="91440" tIns="45720" rIns="91440" bIns="45720" rtlCol="0" anchor="ctr"/>
          <a:lstStyle>
            <a:lvl1pPr algn="l">
              <a:defRPr sz="1701">
                <a:solidFill>
                  <a:schemeClr val="tx1">
                    <a:tint val="75000"/>
                  </a:schemeClr>
                </a:solidFill>
              </a:defRPr>
            </a:lvl1pPr>
          </a:lstStyle>
          <a:p>
            <a:fld id="{C1BFC1CB-3FF9-45B3-BF62-21D6F6BB452C}" type="datetimeFigureOut">
              <a:rPr lang="en-GB" smtClean="0"/>
              <a:t>24/01/2023</a:t>
            </a:fld>
            <a:endParaRPr lang="en-GB"/>
          </a:p>
        </p:txBody>
      </p:sp>
      <p:sp>
        <p:nvSpPr>
          <p:cNvPr id="5" name="Footer Placeholder 4"/>
          <p:cNvSpPr>
            <a:spLocks noGrp="1"/>
          </p:cNvSpPr>
          <p:nvPr>
            <p:ph type="ftr" sz="quarter" idx="3"/>
          </p:nvPr>
        </p:nvSpPr>
        <p:spPr>
          <a:xfrm>
            <a:off x="4293116" y="12012327"/>
            <a:ext cx="4374118" cy="690019"/>
          </a:xfrm>
          <a:prstGeom prst="rect">
            <a:avLst/>
          </a:prstGeom>
        </p:spPr>
        <p:txBody>
          <a:bodyPr vert="horz" lIns="91440" tIns="45720" rIns="91440" bIns="45720" rtlCol="0" anchor="ctr"/>
          <a:lstStyle>
            <a:lvl1pPr algn="ctr">
              <a:defRPr sz="170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53247" y="12012327"/>
            <a:ext cx="2916079" cy="690019"/>
          </a:xfrm>
          <a:prstGeom prst="rect">
            <a:avLst/>
          </a:prstGeom>
        </p:spPr>
        <p:txBody>
          <a:bodyPr vert="horz" lIns="91440" tIns="45720" rIns="91440" bIns="45720" rtlCol="0" anchor="ctr"/>
          <a:lstStyle>
            <a:lvl1pPr algn="r">
              <a:defRPr sz="1701">
                <a:solidFill>
                  <a:schemeClr val="tx1">
                    <a:tint val="75000"/>
                  </a:schemeClr>
                </a:solidFill>
              </a:defRPr>
            </a:lvl1pPr>
          </a:lstStyle>
          <a:p>
            <a:fld id="{D5DB90D4-218F-4F50-A47D-34B8AA9DF181}" type="slidenum">
              <a:rPr lang="en-GB" smtClean="0"/>
              <a:t>‹#›</a:t>
            </a:fld>
            <a:endParaRPr lang="en-GB"/>
          </a:p>
        </p:txBody>
      </p:sp>
    </p:spTree>
    <p:extLst>
      <p:ext uri="{BB962C8B-B14F-4D97-AF65-F5344CB8AC3E}">
        <p14:creationId xmlns:p14="http://schemas.microsoft.com/office/powerpoint/2010/main" val="8630120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296071" rtl="0" eaLnBrk="1" latinLnBrk="0" hangingPunct="1">
        <a:lnSpc>
          <a:spcPct val="90000"/>
        </a:lnSpc>
        <a:spcBef>
          <a:spcPct val="0"/>
        </a:spcBef>
        <a:buNone/>
        <a:defRPr sz="6237" kern="1200">
          <a:solidFill>
            <a:schemeClr val="tx1"/>
          </a:solidFill>
          <a:latin typeface="+mj-lt"/>
          <a:ea typeface="+mj-ea"/>
          <a:cs typeface="+mj-cs"/>
        </a:defRPr>
      </a:lvl1pPr>
    </p:titleStyle>
    <p:bodyStyle>
      <a:lvl1pPr marL="324018" indent="-324018" algn="l" defTabSz="1296071" rtl="0" eaLnBrk="1" latinLnBrk="0" hangingPunct="1">
        <a:lnSpc>
          <a:spcPct val="90000"/>
        </a:lnSpc>
        <a:spcBef>
          <a:spcPts val="1417"/>
        </a:spcBef>
        <a:buFont typeface="Arial" panose="020B0604020202020204" pitchFamily="34" charset="0"/>
        <a:buChar char="•"/>
        <a:defRPr sz="3969" kern="1200">
          <a:solidFill>
            <a:schemeClr val="tx1"/>
          </a:solidFill>
          <a:latin typeface="+mn-lt"/>
          <a:ea typeface="+mn-ea"/>
          <a:cs typeface="+mn-cs"/>
        </a:defRPr>
      </a:lvl1pPr>
      <a:lvl2pPr marL="972053" indent="-324018" algn="l" defTabSz="1296071" rtl="0" eaLnBrk="1" latinLnBrk="0" hangingPunct="1">
        <a:lnSpc>
          <a:spcPct val="90000"/>
        </a:lnSpc>
        <a:spcBef>
          <a:spcPts val="709"/>
        </a:spcBef>
        <a:buFont typeface="Arial" panose="020B0604020202020204" pitchFamily="34" charset="0"/>
        <a:buChar char="•"/>
        <a:defRPr sz="3402" kern="1200">
          <a:solidFill>
            <a:schemeClr val="tx1"/>
          </a:solidFill>
          <a:latin typeface="+mn-lt"/>
          <a:ea typeface="+mn-ea"/>
          <a:cs typeface="+mn-cs"/>
        </a:defRPr>
      </a:lvl2pPr>
      <a:lvl3pPr marL="1620088" indent="-324018" algn="l" defTabSz="1296071" rtl="0" eaLnBrk="1" latinLnBrk="0" hangingPunct="1">
        <a:lnSpc>
          <a:spcPct val="90000"/>
        </a:lnSpc>
        <a:spcBef>
          <a:spcPts val="709"/>
        </a:spcBef>
        <a:buFont typeface="Arial" panose="020B0604020202020204" pitchFamily="34" charset="0"/>
        <a:buChar char="•"/>
        <a:defRPr sz="2835" kern="1200">
          <a:solidFill>
            <a:schemeClr val="tx1"/>
          </a:solidFill>
          <a:latin typeface="+mn-lt"/>
          <a:ea typeface="+mn-ea"/>
          <a:cs typeface="+mn-cs"/>
        </a:defRPr>
      </a:lvl3pPr>
      <a:lvl4pPr marL="2268123" indent="-324018" algn="l" defTabSz="1296071" rtl="0" eaLnBrk="1" latinLnBrk="0" hangingPunct="1">
        <a:lnSpc>
          <a:spcPct val="90000"/>
        </a:lnSpc>
        <a:spcBef>
          <a:spcPts val="709"/>
        </a:spcBef>
        <a:buFont typeface="Arial" panose="020B0604020202020204" pitchFamily="34" charset="0"/>
        <a:buChar char="•"/>
        <a:defRPr sz="2551" kern="1200">
          <a:solidFill>
            <a:schemeClr val="tx1"/>
          </a:solidFill>
          <a:latin typeface="+mn-lt"/>
          <a:ea typeface="+mn-ea"/>
          <a:cs typeface="+mn-cs"/>
        </a:defRPr>
      </a:lvl4pPr>
      <a:lvl5pPr marL="2916159" indent="-324018" algn="l" defTabSz="1296071" rtl="0" eaLnBrk="1" latinLnBrk="0" hangingPunct="1">
        <a:lnSpc>
          <a:spcPct val="90000"/>
        </a:lnSpc>
        <a:spcBef>
          <a:spcPts val="709"/>
        </a:spcBef>
        <a:buFont typeface="Arial" panose="020B0604020202020204" pitchFamily="34" charset="0"/>
        <a:buChar char="•"/>
        <a:defRPr sz="2551" kern="1200">
          <a:solidFill>
            <a:schemeClr val="tx1"/>
          </a:solidFill>
          <a:latin typeface="+mn-lt"/>
          <a:ea typeface="+mn-ea"/>
          <a:cs typeface="+mn-cs"/>
        </a:defRPr>
      </a:lvl5pPr>
      <a:lvl6pPr marL="3564194" indent="-324018" algn="l" defTabSz="1296071" rtl="0" eaLnBrk="1" latinLnBrk="0" hangingPunct="1">
        <a:lnSpc>
          <a:spcPct val="90000"/>
        </a:lnSpc>
        <a:spcBef>
          <a:spcPts val="709"/>
        </a:spcBef>
        <a:buFont typeface="Arial" panose="020B0604020202020204" pitchFamily="34" charset="0"/>
        <a:buChar char="•"/>
        <a:defRPr sz="2551" kern="1200">
          <a:solidFill>
            <a:schemeClr val="tx1"/>
          </a:solidFill>
          <a:latin typeface="+mn-lt"/>
          <a:ea typeface="+mn-ea"/>
          <a:cs typeface="+mn-cs"/>
        </a:defRPr>
      </a:lvl6pPr>
      <a:lvl7pPr marL="4212229" indent="-324018" algn="l" defTabSz="1296071" rtl="0" eaLnBrk="1" latinLnBrk="0" hangingPunct="1">
        <a:lnSpc>
          <a:spcPct val="90000"/>
        </a:lnSpc>
        <a:spcBef>
          <a:spcPts val="709"/>
        </a:spcBef>
        <a:buFont typeface="Arial" panose="020B0604020202020204" pitchFamily="34" charset="0"/>
        <a:buChar char="•"/>
        <a:defRPr sz="2551" kern="1200">
          <a:solidFill>
            <a:schemeClr val="tx1"/>
          </a:solidFill>
          <a:latin typeface="+mn-lt"/>
          <a:ea typeface="+mn-ea"/>
          <a:cs typeface="+mn-cs"/>
        </a:defRPr>
      </a:lvl7pPr>
      <a:lvl8pPr marL="4860265" indent="-324018" algn="l" defTabSz="1296071" rtl="0" eaLnBrk="1" latinLnBrk="0" hangingPunct="1">
        <a:lnSpc>
          <a:spcPct val="90000"/>
        </a:lnSpc>
        <a:spcBef>
          <a:spcPts val="709"/>
        </a:spcBef>
        <a:buFont typeface="Arial" panose="020B0604020202020204" pitchFamily="34" charset="0"/>
        <a:buChar char="•"/>
        <a:defRPr sz="2551" kern="1200">
          <a:solidFill>
            <a:schemeClr val="tx1"/>
          </a:solidFill>
          <a:latin typeface="+mn-lt"/>
          <a:ea typeface="+mn-ea"/>
          <a:cs typeface="+mn-cs"/>
        </a:defRPr>
      </a:lvl8pPr>
      <a:lvl9pPr marL="5508300" indent="-324018" algn="l" defTabSz="1296071" rtl="0" eaLnBrk="1" latinLnBrk="0" hangingPunct="1">
        <a:lnSpc>
          <a:spcPct val="90000"/>
        </a:lnSpc>
        <a:spcBef>
          <a:spcPts val="709"/>
        </a:spcBef>
        <a:buFont typeface="Arial" panose="020B0604020202020204" pitchFamily="34" charset="0"/>
        <a:buChar char="•"/>
        <a:defRPr sz="2551" kern="1200">
          <a:solidFill>
            <a:schemeClr val="tx1"/>
          </a:solidFill>
          <a:latin typeface="+mn-lt"/>
          <a:ea typeface="+mn-ea"/>
          <a:cs typeface="+mn-cs"/>
        </a:defRPr>
      </a:lvl9pPr>
    </p:bodyStyle>
    <p:otherStyle>
      <a:defPPr>
        <a:defRPr lang="en-US"/>
      </a:defPPr>
      <a:lvl1pPr marL="0" algn="l" defTabSz="1296071" rtl="0" eaLnBrk="1" latinLnBrk="0" hangingPunct="1">
        <a:defRPr sz="2551" kern="1200">
          <a:solidFill>
            <a:schemeClr val="tx1"/>
          </a:solidFill>
          <a:latin typeface="+mn-lt"/>
          <a:ea typeface="+mn-ea"/>
          <a:cs typeface="+mn-cs"/>
        </a:defRPr>
      </a:lvl1pPr>
      <a:lvl2pPr marL="648035" algn="l" defTabSz="1296071" rtl="0" eaLnBrk="1" latinLnBrk="0" hangingPunct="1">
        <a:defRPr sz="2551" kern="1200">
          <a:solidFill>
            <a:schemeClr val="tx1"/>
          </a:solidFill>
          <a:latin typeface="+mn-lt"/>
          <a:ea typeface="+mn-ea"/>
          <a:cs typeface="+mn-cs"/>
        </a:defRPr>
      </a:lvl2pPr>
      <a:lvl3pPr marL="1296071" algn="l" defTabSz="1296071" rtl="0" eaLnBrk="1" latinLnBrk="0" hangingPunct="1">
        <a:defRPr sz="2551" kern="1200">
          <a:solidFill>
            <a:schemeClr val="tx1"/>
          </a:solidFill>
          <a:latin typeface="+mn-lt"/>
          <a:ea typeface="+mn-ea"/>
          <a:cs typeface="+mn-cs"/>
        </a:defRPr>
      </a:lvl3pPr>
      <a:lvl4pPr marL="1944106" algn="l" defTabSz="1296071" rtl="0" eaLnBrk="1" latinLnBrk="0" hangingPunct="1">
        <a:defRPr sz="2551" kern="1200">
          <a:solidFill>
            <a:schemeClr val="tx1"/>
          </a:solidFill>
          <a:latin typeface="+mn-lt"/>
          <a:ea typeface="+mn-ea"/>
          <a:cs typeface="+mn-cs"/>
        </a:defRPr>
      </a:lvl4pPr>
      <a:lvl5pPr marL="2592141" algn="l" defTabSz="1296071" rtl="0" eaLnBrk="1" latinLnBrk="0" hangingPunct="1">
        <a:defRPr sz="2551" kern="1200">
          <a:solidFill>
            <a:schemeClr val="tx1"/>
          </a:solidFill>
          <a:latin typeface="+mn-lt"/>
          <a:ea typeface="+mn-ea"/>
          <a:cs typeface="+mn-cs"/>
        </a:defRPr>
      </a:lvl5pPr>
      <a:lvl6pPr marL="3240176" algn="l" defTabSz="1296071" rtl="0" eaLnBrk="1" latinLnBrk="0" hangingPunct="1">
        <a:defRPr sz="2551" kern="1200">
          <a:solidFill>
            <a:schemeClr val="tx1"/>
          </a:solidFill>
          <a:latin typeface="+mn-lt"/>
          <a:ea typeface="+mn-ea"/>
          <a:cs typeface="+mn-cs"/>
        </a:defRPr>
      </a:lvl6pPr>
      <a:lvl7pPr marL="3888212" algn="l" defTabSz="1296071" rtl="0" eaLnBrk="1" latinLnBrk="0" hangingPunct="1">
        <a:defRPr sz="2551" kern="1200">
          <a:solidFill>
            <a:schemeClr val="tx1"/>
          </a:solidFill>
          <a:latin typeface="+mn-lt"/>
          <a:ea typeface="+mn-ea"/>
          <a:cs typeface="+mn-cs"/>
        </a:defRPr>
      </a:lvl7pPr>
      <a:lvl8pPr marL="4536247" algn="l" defTabSz="1296071" rtl="0" eaLnBrk="1" latinLnBrk="0" hangingPunct="1">
        <a:defRPr sz="2551" kern="1200">
          <a:solidFill>
            <a:schemeClr val="tx1"/>
          </a:solidFill>
          <a:latin typeface="+mn-lt"/>
          <a:ea typeface="+mn-ea"/>
          <a:cs typeface="+mn-cs"/>
        </a:defRPr>
      </a:lvl8pPr>
      <a:lvl9pPr marL="5184282" algn="l" defTabSz="1296071" rtl="0" eaLnBrk="1" latinLnBrk="0" hangingPunct="1">
        <a:defRPr sz="255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9FFCC"/>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E93B90A-F081-4BE6-9CDD-5463190F8417}"/>
              </a:ext>
            </a:extLst>
          </p:cNvPr>
          <p:cNvSpPr txBox="1"/>
          <p:nvPr/>
        </p:nvSpPr>
        <p:spPr>
          <a:xfrm>
            <a:off x="194910" y="474161"/>
            <a:ext cx="6354548" cy="2431435"/>
          </a:xfrm>
          <a:prstGeom prst="rect">
            <a:avLst/>
          </a:prstGeom>
          <a:solidFill>
            <a:schemeClr val="accent5">
              <a:lumMod val="40000"/>
              <a:lumOff val="60000"/>
            </a:schemeClr>
          </a:solidFill>
          <a:effectLst>
            <a:glow rad="139700">
              <a:schemeClr val="tx1">
                <a:alpha val="40000"/>
              </a:schemeClr>
            </a:glow>
          </a:effectLst>
        </p:spPr>
        <p:txBody>
          <a:bodyPr wrap="square" rtlCol="0">
            <a:spAutoFit/>
          </a:bodyPr>
          <a:lstStyle/>
          <a:p>
            <a:pPr algn="ctr"/>
            <a:r>
              <a:rPr lang="en-US" sz="2000" b="1" u="sng" dirty="0">
                <a:ln w="0"/>
                <a:effectLst>
                  <a:outerShdw blurRad="38100" dist="19050" dir="2700000" algn="tl" rotWithShape="0">
                    <a:schemeClr val="dk1">
                      <a:alpha val="40000"/>
                    </a:schemeClr>
                  </a:outerShdw>
                </a:effectLst>
                <a:latin typeface="Bradley Hand ITC" panose="03070402050302030203" pitchFamily="66" charset="0"/>
              </a:rPr>
              <a:t>How does School B share information with parents and guardians?</a:t>
            </a:r>
            <a:endParaRPr lang="en-US" sz="2000" b="1" u="sng" spc="38" dirty="0">
              <a:ln w="9525" cmpd="sng">
                <a:solidFill>
                  <a:schemeClr val="accent1"/>
                </a:solidFill>
                <a:prstDash val="solid"/>
              </a:ln>
              <a:effectLst>
                <a:glow rad="38100">
                  <a:schemeClr val="accent1">
                    <a:alpha val="40000"/>
                  </a:schemeClr>
                </a:glow>
              </a:effectLst>
              <a:latin typeface="Bradley Hand ITC" panose="03070402050302030203" pitchFamily="66" charset="0"/>
            </a:endParaRPr>
          </a:p>
          <a:p>
            <a:pPr algn="ctr"/>
            <a:r>
              <a:rPr lang="en-GB" sz="1400" dirty="0"/>
              <a:t>School gateway is a programme the school uses which is available to all parents and guardians. The gateway is updated regularly and provides information about their child's progress. Contact from the school can be made by email text or phone call.</a:t>
            </a:r>
          </a:p>
          <a:p>
            <a:pPr algn="ctr"/>
            <a:r>
              <a:rPr lang="en-GB" sz="1400" dirty="0"/>
              <a:t>The school also regularly updates their website along with their twitter page and YouTube channel. Termly newsletters and guides are also sent to</a:t>
            </a:r>
          </a:p>
          <a:p>
            <a:pPr algn="ctr"/>
            <a:r>
              <a:rPr lang="en-GB" sz="1400" dirty="0"/>
              <a:t>parents alongside attendance reports.</a:t>
            </a:r>
          </a:p>
          <a:p>
            <a:pPr algn="ctr"/>
            <a:r>
              <a:rPr lang="en-GB" sz="1400" dirty="0"/>
              <a:t>Regular catch ups are priority at school B whether that be and pick up or drop of times if parents have any concerns or termly information meetings. </a:t>
            </a:r>
          </a:p>
        </p:txBody>
      </p:sp>
      <p:sp>
        <p:nvSpPr>
          <p:cNvPr id="13" name="TextBox 12">
            <a:extLst>
              <a:ext uri="{FF2B5EF4-FFF2-40B4-BE49-F238E27FC236}">
                <a16:creationId xmlns:a16="http://schemas.microsoft.com/office/drawing/2014/main" id="{3AB6A9BB-92D0-4C9C-B296-276DAA5EF594}"/>
              </a:ext>
            </a:extLst>
          </p:cNvPr>
          <p:cNvSpPr txBox="1"/>
          <p:nvPr/>
        </p:nvSpPr>
        <p:spPr>
          <a:xfrm>
            <a:off x="7586410" y="448660"/>
            <a:ext cx="5213362" cy="2477601"/>
          </a:xfrm>
          <a:prstGeom prst="rect">
            <a:avLst/>
          </a:prstGeom>
          <a:solidFill>
            <a:srgbClr val="CC99FF"/>
          </a:solidFill>
          <a:effectLst>
            <a:glow rad="139700">
              <a:schemeClr val="tx1">
                <a:alpha val="40000"/>
              </a:schemeClr>
            </a:glow>
          </a:effectLst>
        </p:spPr>
        <p:txBody>
          <a:bodyPr wrap="square" rtlCol="0">
            <a:spAutoFit/>
          </a:bodyPr>
          <a:lstStyle/>
          <a:p>
            <a:pPr lvl="1" algn="ctr"/>
            <a:r>
              <a:rPr lang="en-US" sz="2000" b="1" u="sng" dirty="0">
                <a:ln w="0"/>
                <a:effectLst>
                  <a:outerShdw blurRad="38100" dist="19050" dir="2700000" algn="tl" rotWithShape="0">
                    <a:schemeClr val="dk1">
                      <a:alpha val="40000"/>
                    </a:schemeClr>
                  </a:outerShdw>
                </a:effectLst>
                <a:latin typeface="Bradley Hand ITC" panose="03070402050302030203" pitchFamily="66" charset="0"/>
              </a:rPr>
              <a:t>How does School B involve parents?</a:t>
            </a:r>
            <a:endParaRPr lang="en-US" sz="2000" b="1" u="sng" spc="38" dirty="0">
              <a:ln w="9525" cmpd="sng">
                <a:solidFill>
                  <a:schemeClr val="accent1"/>
                </a:solidFill>
                <a:prstDash val="solid"/>
              </a:ln>
              <a:solidFill>
                <a:srgbClr val="70AD47">
                  <a:tint val="1000"/>
                </a:srgbClr>
              </a:solidFill>
              <a:effectLst>
                <a:glow rad="38100">
                  <a:schemeClr val="accent1">
                    <a:alpha val="40000"/>
                  </a:schemeClr>
                </a:glow>
              </a:effectLst>
              <a:latin typeface="Bradley Hand ITC" panose="03070402050302030203" pitchFamily="66" charset="0"/>
            </a:endParaRPr>
          </a:p>
          <a:p>
            <a:r>
              <a:rPr lang="en-GB" sz="1400" dirty="0"/>
              <a:t>Parents are always keen to get involved in School B’s workshops incorporating learning through play, numeracy Welsh and outdoor learning. </a:t>
            </a:r>
          </a:p>
          <a:p>
            <a:r>
              <a:rPr lang="en-GB" sz="1400" dirty="0"/>
              <a:t>The use of google classroom and YouTube recordings allows parents to connect with the pupils and follow their progress, this shows Christmas concert recordings eisteddfod and theme weeks. </a:t>
            </a:r>
          </a:p>
          <a:p>
            <a:r>
              <a:rPr lang="en-GB" sz="1400" dirty="0"/>
              <a:t>The school also welcomes guest speakers from parents to grandparents to share life skills. Parents also chaperone school trips and events, alongside school sports days</a:t>
            </a:r>
            <a:r>
              <a:rPr lang="en-GB" sz="900" dirty="0"/>
              <a:t>.</a:t>
            </a:r>
          </a:p>
          <a:p>
            <a:endParaRPr lang="en-GB" sz="900" dirty="0"/>
          </a:p>
        </p:txBody>
      </p:sp>
      <p:sp>
        <p:nvSpPr>
          <p:cNvPr id="15" name="TextBox 14">
            <a:extLst>
              <a:ext uri="{FF2B5EF4-FFF2-40B4-BE49-F238E27FC236}">
                <a16:creationId xmlns:a16="http://schemas.microsoft.com/office/drawing/2014/main" id="{B73B0E5F-6FAF-4D19-9414-27608C343DAB}"/>
              </a:ext>
            </a:extLst>
          </p:cNvPr>
          <p:cNvSpPr txBox="1"/>
          <p:nvPr/>
        </p:nvSpPr>
        <p:spPr>
          <a:xfrm>
            <a:off x="6951182" y="5244971"/>
            <a:ext cx="5723278" cy="2246769"/>
          </a:xfrm>
          <a:prstGeom prst="rect">
            <a:avLst/>
          </a:prstGeom>
          <a:solidFill>
            <a:schemeClr val="accent5">
              <a:lumMod val="40000"/>
              <a:lumOff val="60000"/>
            </a:schemeClr>
          </a:solidFill>
          <a:effectLst>
            <a:glow rad="139700">
              <a:schemeClr val="tx1">
                <a:alpha val="40000"/>
              </a:schemeClr>
            </a:glow>
          </a:effectLst>
        </p:spPr>
        <p:txBody>
          <a:bodyPr wrap="square" rtlCol="0">
            <a:spAutoFit/>
          </a:bodyPr>
          <a:lstStyle/>
          <a:p>
            <a:pPr algn="ctr"/>
            <a:r>
              <a:rPr lang="en-US" sz="2000" b="1" u="sng" dirty="0">
                <a:ln w="0"/>
                <a:effectLst>
                  <a:outerShdw blurRad="38100" dist="38100" dir="2700000" algn="tl">
                    <a:srgbClr val="000000">
                      <a:alpha val="43137"/>
                    </a:srgbClr>
                  </a:outerShdw>
                </a:effectLst>
                <a:latin typeface="Bradley Hand ITC" panose="03070402050302030203" pitchFamily="66" charset="0"/>
              </a:rPr>
              <a:t>What additional learning needs support does School B give?</a:t>
            </a:r>
            <a:endParaRPr lang="en-US" sz="2000" b="1" u="sng" spc="38" dirty="0">
              <a:ln w="9525" cmpd="sng">
                <a:solidFill>
                  <a:schemeClr val="accent1"/>
                </a:solidFill>
                <a:prstDash val="solid"/>
              </a:ln>
              <a:effectLst>
                <a:outerShdw blurRad="38100" dist="38100" dir="2700000" algn="tl">
                  <a:srgbClr val="000000">
                    <a:alpha val="43137"/>
                  </a:srgbClr>
                </a:outerShdw>
              </a:effectLst>
              <a:latin typeface="Bradley Hand ITC" panose="03070402050302030203" pitchFamily="66" charset="0"/>
            </a:endParaRPr>
          </a:p>
          <a:p>
            <a:r>
              <a:rPr lang="en-GB" sz="1400" dirty="0"/>
              <a:t>Support is provided to parents within the school who have children with additional learning needs. The school helps put parents and children in touch with local support such as Parent and carer agencies, social services access, early help support and local authority teams.</a:t>
            </a:r>
          </a:p>
          <a:p>
            <a:r>
              <a:rPr lang="en-GB" sz="1400" dirty="0"/>
              <a:t>The teachers within school B also have yearly ALN review catch ups and provide individual development programmes and set new targets termly with the parents</a:t>
            </a:r>
            <a:r>
              <a:rPr lang="en-GB" sz="1600" dirty="0"/>
              <a:t>.</a:t>
            </a:r>
          </a:p>
        </p:txBody>
      </p:sp>
      <p:sp>
        <p:nvSpPr>
          <p:cNvPr id="18" name="TextBox 17">
            <a:extLst>
              <a:ext uri="{FF2B5EF4-FFF2-40B4-BE49-F238E27FC236}">
                <a16:creationId xmlns:a16="http://schemas.microsoft.com/office/drawing/2014/main" id="{19B4A001-4811-43F3-A2C3-730C31150DA3}"/>
              </a:ext>
            </a:extLst>
          </p:cNvPr>
          <p:cNvSpPr txBox="1"/>
          <p:nvPr/>
        </p:nvSpPr>
        <p:spPr>
          <a:xfrm>
            <a:off x="6742985" y="8821457"/>
            <a:ext cx="5723278" cy="1938992"/>
          </a:xfrm>
          <a:prstGeom prst="rect">
            <a:avLst/>
          </a:prstGeom>
          <a:solidFill>
            <a:srgbClr val="92D050"/>
          </a:solidFill>
          <a:effectLst>
            <a:glow rad="139700">
              <a:schemeClr val="tx1">
                <a:alpha val="40000"/>
              </a:schemeClr>
            </a:glow>
          </a:effectLst>
        </p:spPr>
        <p:txBody>
          <a:bodyPr wrap="square" rtlCol="0">
            <a:spAutoFit/>
          </a:bodyPr>
          <a:lstStyle/>
          <a:p>
            <a:pPr algn="ctr"/>
            <a:r>
              <a:rPr lang="en-US" sz="2000" b="1" u="sng" dirty="0">
                <a:ln w="0"/>
                <a:effectLst>
                  <a:outerShdw blurRad="38100" dist="19050" dir="2700000" algn="tl" rotWithShape="0">
                    <a:schemeClr val="dk1">
                      <a:alpha val="40000"/>
                    </a:schemeClr>
                  </a:outerShdw>
                </a:effectLst>
                <a:latin typeface="Bradley Hand ITC" panose="03070402050302030203" pitchFamily="66" charset="0"/>
              </a:rPr>
              <a:t>How does School B use their local surroundings?</a:t>
            </a:r>
          </a:p>
          <a:p>
            <a:r>
              <a:rPr lang="en-GB" sz="1400" dirty="0"/>
              <a:t>Forest School is a programme running throughout schools in Wales combining outdoor surroundings and space with learning. This programmes teaches children life's skills and helps builds on sensory needs as well as developing physical skills. </a:t>
            </a:r>
          </a:p>
          <a:p>
            <a:r>
              <a:rPr lang="en-GB" sz="1400" dirty="0"/>
              <a:t>School B also has outdoor yard space created by community charities and parental spaces aiding outdoor exploring and play.</a:t>
            </a:r>
          </a:p>
          <a:p>
            <a:endParaRPr lang="en-GB" sz="1600" dirty="0"/>
          </a:p>
        </p:txBody>
      </p:sp>
      <p:sp>
        <p:nvSpPr>
          <p:cNvPr id="19" name="TextBox 18">
            <a:extLst>
              <a:ext uri="{FF2B5EF4-FFF2-40B4-BE49-F238E27FC236}">
                <a16:creationId xmlns:a16="http://schemas.microsoft.com/office/drawing/2014/main" id="{9AE388D3-15EE-447C-AF5F-05F9754A2C5F}"/>
              </a:ext>
            </a:extLst>
          </p:cNvPr>
          <p:cNvSpPr txBox="1"/>
          <p:nvPr/>
        </p:nvSpPr>
        <p:spPr>
          <a:xfrm>
            <a:off x="73828" y="6218985"/>
            <a:ext cx="6669157" cy="1923604"/>
          </a:xfrm>
          <a:prstGeom prst="rect">
            <a:avLst/>
          </a:prstGeom>
          <a:solidFill>
            <a:srgbClr val="CC99FF"/>
          </a:solidFill>
          <a:effectLst>
            <a:glow rad="139700">
              <a:schemeClr val="tx1">
                <a:alpha val="40000"/>
              </a:schemeClr>
            </a:glow>
          </a:effectLst>
        </p:spPr>
        <p:txBody>
          <a:bodyPr wrap="square" rtlCol="0">
            <a:spAutoFit/>
          </a:bodyPr>
          <a:lstStyle/>
          <a:p>
            <a:pPr algn="ctr"/>
            <a:r>
              <a:rPr lang="en-US" sz="2000" b="1" u="sng" dirty="0">
                <a:ln w="0"/>
                <a:effectLst>
                  <a:outerShdw blurRad="38100" dist="19050" dir="2700000" algn="tl" rotWithShape="0">
                    <a:schemeClr val="dk1">
                      <a:alpha val="40000"/>
                    </a:schemeClr>
                  </a:outerShdw>
                </a:effectLst>
                <a:latin typeface="Bradley Hand ITC" panose="03070402050302030203" pitchFamily="66" charset="0"/>
              </a:rPr>
              <a:t>How does School B incorporate the Welsh language?</a:t>
            </a:r>
            <a:endParaRPr lang="en-US" sz="2000" b="1" u="sng" spc="38" dirty="0">
              <a:ln w="9525" cmpd="sng">
                <a:solidFill>
                  <a:schemeClr val="accent1"/>
                </a:solidFill>
                <a:prstDash val="solid"/>
              </a:ln>
              <a:solidFill>
                <a:srgbClr val="70AD47">
                  <a:tint val="1000"/>
                </a:srgbClr>
              </a:solidFill>
              <a:effectLst>
                <a:glow rad="38100">
                  <a:schemeClr val="accent1">
                    <a:alpha val="40000"/>
                  </a:schemeClr>
                </a:glow>
              </a:effectLst>
              <a:latin typeface="Bradley Hand ITC" panose="03070402050302030203" pitchFamily="66" charset="0"/>
            </a:endParaRPr>
          </a:p>
          <a:p>
            <a:r>
              <a:rPr lang="en-GB" sz="1400" dirty="0"/>
              <a:t>The Welsh language is at the heart of our community and encourages the use of Welsh language to achieve the next level award. School trips are often organised around the local community viewing landmarks and heritage. The school display boards are bilingual and promotes the Welsh language. Festivals such as ;</a:t>
            </a:r>
          </a:p>
          <a:p>
            <a:r>
              <a:rPr lang="en-GB" sz="1400" dirty="0"/>
              <a:t>Eisteddfods and St David's day are celebrated and promotes guest Welsh speakers and choirs. Guest Welsh speakers and choirs.</a:t>
            </a:r>
          </a:p>
          <a:p>
            <a:endParaRPr lang="en-GB" sz="1500" dirty="0"/>
          </a:p>
        </p:txBody>
      </p:sp>
      <p:sp>
        <p:nvSpPr>
          <p:cNvPr id="16" name="TextBox 15">
            <a:extLst>
              <a:ext uri="{FF2B5EF4-FFF2-40B4-BE49-F238E27FC236}">
                <a16:creationId xmlns:a16="http://schemas.microsoft.com/office/drawing/2014/main" id="{37797001-8BC1-441E-814D-B7919AFD39DC}"/>
              </a:ext>
            </a:extLst>
          </p:cNvPr>
          <p:cNvSpPr txBox="1"/>
          <p:nvPr/>
        </p:nvSpPr>
        <p:spPr>
          <a:xfrm>
            <a:off x="73828" y="3155316"/>
            <a:ext cx="8988153" cy="1708160"/>
          </a:xfrm>
          <a:prstGeom prst="rect">
            <a:avLst/>
          </a:prstGeom>
          <a:solidFill>
            <a:srgbClr val="92D050"/>
          </a:solidFill>
          <a:effectLst>
            <a:glow rad="139700">
              <a:schemeClr val="tx1">
                <a:alpha val="40000"/>
              </a:schemeClr>
            </a:glow>
          </a:effectLst>
        </p:spPr>
        <p:txBody>
          <a:bodyPr wrap="square">
            <a:spAutoFit/>
          </a:bodyPr>
          <a:lstStyle/>
          <a:p>
            <a:pPr algn="ctr"/>
            <a:r>
              <a:rPr lang="en-US" sz="2000" b="1" u="sng" dirty="0">
                <a:ln w="0"/>
                <a:effectLst>
                  <a:outerShdw blurRad="38100" dist="19050" dir="2700000" algn="tl" rotWithShape="0">
                    <a:schemeClr val="dk1">
                      <a:alpha val="40000"/>
                    </a:schemeClr>
                  </a:outerShdw>
                </a:effectLst>
                <a:latin typeface="Bradley Hand ITC" panose="03070402050302030203" pitchFamily="66" charset="0"/>
              </a:rPr>
              <a:t>How does School B engage with their local community?</a:t>
            </a:r>
          </a:p>
          <a:p>
            <a:r>
              <a:rPr lang="en-GB" sz="1400" dirty="0"/>
              <a:t>School B provides use of their hall to the local community as there is no community centre this is often used by local sports groups, rainbow groups and dance group. Polling stations and local council meetings are also held within the hall.</a:t>
            </a:r>
          </a:p>
          <a:p>
            <a:r>
              <a:rPr lang="en-GB" sz="1400" dirty="0"/>
              <a:t>Local trips are often arranged for community supported learning these range from foodbanks and churches to nearby farms and rotary clubs. Book bags and stationary items are also made by local shops and sold on behalf of the school.</a:t>
            </a:r>
          </a:p>
          <a:p>
            <a:r>
              <a:rPr lang="en-GB" sz="1400" dirty="0"/>
              <a:t>The school also runs a sports sponsorship for local football and rugby teams and raises money for local charities. </a:t>
            </a:r>
          </a:p>
          <a:p>
            <a:endParaRPr lang="en-GB" sz="1500" dirty="0"/>
          </a:p>
        </p:txBody>
      </p:sp>
      <p:sp>
        <p:nvSpPr>
          <p:cNvPr id="6" name="Rectangle 5">
            <a:extLst>
              <a:ext uri="{FF2B5EF4-FFF2-40B4-BE49-F238E27FC236}">
                <a16:creationId xmlns:a16="http://schemas.microsoft.com/office/drawing/2014/main" id="{6A7C68EE-B208-4CED-B79B-1FA0F89E93E6}"/>
              </a:ext>
            </a:extLst>
          </p:cNvPr>
          <p:cNvSpPr/>
          <p:nvPr/>
        </p:nvSpPr>
        <p:spPr>
          <a:xfrm>
            <a:off x="6410894" y="6133926"/>
            <a:ext cx="138564" cy="415498"/>
          </a:xfrm>
          <a:prstGeom prst="rect">
            <a:avLst/>
          </a:prstGeom>
          <a:noFill/>
        </p:spPr>
        <p:txBody>
          <a:bodyPr wrap="none" lIns="68580" tIns="34290" rIns="68580" bIns="34290">
            <a:spAutoFit/>
          </a:bodyPr>
          <a:lstStyle/>
          <a:p>
            <a:pPr algn="ctr"/>
            <a:endParaRPr lang="en-US" sz="2250" b="1" spc="38"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9" name="TextBox 8">
            <a:extLst>
              <a:ext uri="{FF2B5EF4-FFF2-40B4-BE49-F238E27FC236}">
                <a16:creationId xmlns:a16="http://schemas.microsoft.com/office/drawing/2014/main" id="{3F4AEB62-375F-3557-CDDD-3D804F358828}"/>
              </a:ext>
            </a:extLst>
          </p:cNvPr>
          <p:cNvSpPr txBox="1"/>
          <p:nvPr/>
        </p:nvSpPr>
        <p:spPr>
          <a:xfrm>
            <a:off x="216248" y="8260816"/>
            <a:ext cx="5723278" cy="2831544"/>
          </a:xfrm>
          <a:prstGeom prst="rect">
            <a:avLst/>
          </a:prstGeom>
          <a:solidFill>
            <a:schemeClr val="accent5">
              <a:lumMod val="40000"/>
              <a:lumOff val="60000"/>
            </a:schemeClr>
          </a:solidFill>
          <a:effectLst>
            <a:glow rad="139700">
              <a:schemeClr val="tx1">
                <a:alpha val="40000"/>
              </a:schemeClr>
            </a:glow>
          </a:effectLst>
        </p:spPr>
        <p:txBody>
          <a:bodyPr wrap="square" rtlCol="0">
            <a:spAutoFit/>
          </a:bodyPr>
          <a:lstStyle/>
          <a:p>
            <a:pPr algn="ctr"/>
            <a:r>
              <a:rPr lang="en-GB" b="1" u="sng" dirty="0">
                <a:effectLst>
                  <a:outerShdw blurRad="38100" dist="38100" dir="2700000" algn="tl">
                    <a:srgbClr val="000000">
                      <a:alpha val="43137"/>
                    </a:srgbClr>
                  </a:outerShdw>
                </a:effectLst>
                <a:latin typeface="Bradley Hand ITC" panose="03070402050302030203" pitchFamily="66" charset="0"/>
              </a:rPr>
              <a:t>Who are the Parent Friend Association and Local Governing Body</a:t>
            </a:r>
          </a:p>
          <a:p>
            <a:r>
              <a:rPr lang="en-GB" sz="1400" dirty="0"/>
              <a:t>The Parent and friend association are a small active group, who meet at least once per term to discuss opinions and run events. They are often the people who organise fetes, concerts and school discos. The Parent and friend association fund Christmas gifts, easter eggs, year 6 leavers parties and autograph books.</a:t>
            </a:r>
          </a:p>
          <a:p>
            <a:endParaRPr lang="en-GB" sz="1400" dirty="0"/>
          </a:p>
          <a:p>
            <a:r>
              <a:rPr lang="en-GB" sz="1400" dirty="0"/>
              <a:t>Local Governing Body are a group responsible for Curriculum changes, health and safety issues, safeguarding and building issues. They are generally made up of parents and community members.</a:t>
            </a:r>
          </a:p>
          <a:p>
            <a:endParaRPr lang="en-GB" sz="1600" dirty="0"/>
          </a:p>
        </p:txBody>
      </p:sp>
      <p:sp>
        <p:nvSpPr>
          <p:cNvPr id="14" name="Rectangle 13">
            <a:extLst>
              <a:ext uri="{FF2B5EF4-FFF2-40B4-BE49-F238E27FC236}">
                <a16:creationId xmlns:a16="http://schemas.microsoft.com/office/drawing/2014/main" id="{4C54F1AC-0DC8-502F-01CD-3C67EABE1F33}"/>
              </a:ext>
            </a:extLst>
          </p:cNvPr>
          <p:cNvSpPr/>
          <p:nvPr/>
        </p:nvSpPr>
        <p:spPr>
          <a:xfrm>
            <a:off x="4911221" y="11062158"/>
            <a:ext cx="5350379" cy="3785652"/>
          </a:xfrm>
          <a:prstGeom prst="rect">
            <a:avLst/>
          </a:prstGeom>
          <a:noFill/>
        </p:spPr>
        <p:txBody>
          <a:bodyPr wrap="square" lIns="91440" tIns="45720" rIns="91440" bIns="45720">
            <a:spAutoFit/>
          </a:bodyPr>
          <a:lstStyle/>
          <a:p>
            <a:pPr algn="ctr"/>
            <a:endParaRPr lang="en-US" sz="4800" b="1" dirty="0">
              <a:ln w="10160">
                <a:solidFill>
                  <a:schemeClr val="accent5"/>
                </a:solidFill>
                <a:prstDash val="solid"/>
              </a:ln>
              <a:effectLst>
                <a:outerShdw blurRad="38100" dist="22860" dir="5400000" algn="tl" rotWithShape="0">
                  <a:srgbClr val="000000">
                    <a:alpha val="30000"/>
                  </a:srgbClr>
                </a:outerShdw>
              </a:effectLst>
              <a:latin typeface="Biome Light" panose="020B0303030204020804" pitchFamily="34" charset="0"/>
              <a:cs typeface="Biome Light" panose="020B0303030204020804" pitchFamily="34" charset="0"/>
            </a:endParaRPr>
          </a:p>
          <a:p>
            <a:pPr algn="ctr"/>
            <a:endParaRPr lang="en-US" sz="4800" b="1" dirty="0">
              <a:ln w="10160">
                <a:solidFill>
                  <a:schemeClr val="accent5"/>
                </a:solidFill>
                <a:prstDash val="solid"/>
              </a:ln>
              <a:effectLst>
                <a:outerShdw blurRad="38100" dist="22860" dir="5400000" algn="tl" rotWithShape="0">
                  <a:srgbClr val="000000">
                    <a:alpha val="30000"/>
                  </a:srgbClr>
                </a:outerShdw>
              </a:effectLst>
              <a:latin typeface="Biome Light" panose="020B0303030204020804" pitchFamily="34" charset="0"/>
              <a:cs typeface="Biome Light" panose="020B0303030204020804" pitchFamily="34" charset="0"/>
            </a:endParaRPr>
          </a:p>
          <a:p>
            <a:pPr algn="ctr"/>
            <a:endParaRPr lang="en-US" sz="4800" b="1" dirty="0">
              <a:ln w="10160">
                <a:solidFill>
                  <a:schemeClr val="accent5"/>
                </a:solidFill>
                <a:prstDash val="solid"/>
              </a:ln>
              <a:effectLst>
                <a:outerShdw blurRad="38100" dist="22860" dir="5400000" algn="tl" rotWithShape="0">
                  <a:srgbClr val="000000">
                    <a:alpha val="30000"/>
                  </a:srgbClr>
                </a:outerShdw>
              </a:effectLst>
              <a:latin typeface="Biome Light" panose="020B0303030204020804" pitchFamily="34" charset="0"/>
              <a:cs typeface="Biome Light" panose="020B0303030204020804" pitchFamily="34" charset="0"/>
            </a:endParaRPr>
          </a:p>
          <a:p>
            <a:pPr algn="ctr"/>
            <a:endParaRPr lang="en-US" sz="4800" b="1" dirty="0">
              <a:ln w="10160">
                <a:solidFill>
                  <a:schemeClr val="accent5"/>
                </a:solidFill>
                <a:prstDash val="solid"/>
              </a:ln>
              <a:effectLst>
                <a:outerShdw blurRad="38100" dist="22860" dir="5400000" algn="tl" rotWithShape="0">
                  <a:srgbClr val="000000">
                    <a:alpha val="30000"/>
                  </a:srgbClr>
                </a:outerShdw>
              </a:effectLst>
              <a:latin typeface="Biome Light" panose="020B0303030204020804" pitchFamily="34" charset="0"/>
              <a:cs typeface="Biome Light" panose="020B0303030204020804" pitchFamily="34" charset="0"/>
            </a:endParaRPr>
          </a:p>
          <a:p>
            <a:pPr algn="ctr"/>
            <a:endParaRPr lang="en-US" sz="4800" b="1" dirty="0">
              <a:ln w="10160">
                <a:solidFill>
                  <a:schemeClr val="accent5"/>
                </a:solidFill>
                <a:prstDash val="solid"/>
              </a:ln>
              <a:effectLst>
                <a:outerShdw blurRad="38100" dist="22860" dir="5400000" algn="tl" rotWithShape="0">
                  <a:srgbClr val="000000">
                    <a:alpha val="30000"/>
                  </a:srgbClr>
                </a:outerShdw>
              </a:effectLst>
              <a:latin typeface="Biome Light" panose="020B0303030204020804" pitchFamily="34" charset="0"/>
              <a:cs typeface="Biome Light" panose="020B0303030204020804" pitchFamily="34" charset="0"/>
            </a:endParaRPr>
          </a:p>
        </p:txBody>
      </p:sp>
      <p:pic>
        <p:nvPicPr>
          <p:cNvPr id="1026" name="Picture 2" descr="Green Walking Footprints Clipart - Step Clipart , Transparent Cartoon ...">
            <a:extLst>
              <a:ext uri="{FF2B5EF4-FFF2-40B4-BE49-F238E27FC236}">
                <a16:creationId xmlns:a16="http://schemas.microsoft.com/office/drawing/2014/main" id="{E96DDEBB-87B7-F482-849C-14D43AA27B40}"/>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a:stretch>
            <a:fillRect/>
          </a:stretch>
        </p:blipFill>
        <p:spPr bwMode="auto">
          <a:xfrm rot="19258678">
            <a:off x="9895528" y="11511876"/>
            <a:ext cx="803769" cy="82299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om Reading With Child - Cartoon Reading With Parents - 839x1092 PNG ...">
            <a:extLst>
              <a:ext uri="{FF2B5EF4-FFF2-40B4-BE49-F238E27FC236}">
                <a16:creationId xmlns:a16="http://schemas.microsoft.com/office/drawing/2014/main" id="{4F3AAA59-B74B-0FD6-CF5E-D899E24501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6674" y="858518"/>
            <a:ext cx="802520" cy="170816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mmunity clipart local community, Community local community ...">
            <a:extLst>
              <a:ext uri="{FF2B5EF4-FFF2-40B4-BE49-F238E27FC236}">
                <a16:creationId xmlns:a16="http://schemas.microsoft.com/office/drawing/2014/main" id="{E59F74F9-A54C-0D64-6A9A-FA14C64061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9833" y="4862378"/>
            <a:ext cx="2122155" cy="1329847"/>
          </a:xfrm>
          <a:prstGeom prst="rect">
            <a:avLst/>
          </a:prstGeom>
          <a:noFill/>
          <a:extLst>
            <a:ext uri="{909E8E84-426E-40DD-AFC4-6F175D3DCCD1}">
              <a14:hiddenFill xmlns:a14="http://schemas.microsoft.com/office/drawing/2010/main">
                <a:solidFill>
                  <a:srgbClr val="FFFFFF"/>
                </a:solidFill>
              </a14:hiddenFill>
            </a:ext>
          </a:extLst>
        </p:spPr>
      </p:pic>
      <p:sp>
        <p:nvSpPr>
          <p:cNvPr id="30" name="Ribbon: Tilted Up 29">
            <a:extLst>
              <a:ext uri="{FF2B5EF4-FFF2-40B4-BE49-F238E27FC236}">
                <a16:creationId xmlns:a16="http://schemas.microsoft.com/office/drawing/2014/main" id="{1B61720F-7A54-4111-5C85-BA787896C139}"/>
              </a:ext>
            </a:extLst>
          </p:cNvPr>
          <p:cNvSpPr/>
          <p:nvPr/>
        </p:nvSpPr>
        <p:spPr>
          <a:xfrm>
            <a:off x="266317" y="10968186"/>
            <a:ext cx="12271353" cy="1692770"/>
          </a:xfrm>
          <a:prstGeom prst="ribbon2">
            <a:avLst/>
          </a:prstGeom>
          <a:solidFill>
            <a:srgbClr val="CC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D6EEE648-D1CE-6C70-6EA5-A800760223CD}"/>
              </a:ext>
            </a:extLst>
          </p:cNvPr>
          <p:cNvSpPr/>
          <p:nvPr/>
        </p:nvSpPr>
        <p:spPr>
          <a:xfrm>
            <a:off x="3344907" y="11122561"/>
            <a:ext cx="6114174" cy="1107996"/>
          </a:xfrm>
          <a:prstGeom prst="rect">
            <a:avLst/>
          </a:prstGeom>
          <a:noFill/>
        </p:spPr>
        <p:txBody>
          <a:bodyPr wrap="none" lIns="91440" tIns="45720" rIns="91440" bIns="45720">
            <a:spAutoFit/>
          </a:bodyPr>
          <a:lstStyle/>
          <a:p>
            <a:pPr algn="ctr"/>
            <a:r>
              <a:rPr lang="en-US" sz="6600" b="1" dirty="0">
                <a:ln w="0"/>
                <a:effectLst>
                  <a:outerShdw blurRad="38100" dist="19050" dir="2700000" algn="tl" rotWithShape="0">
                    <a:schemeClr val="dk1">
                      <a:alpha val="40000"/>
                    </a:schemeClr>
                  </a:outerShdw>
                </a:effectLst>
                <a:latin typeface="Bradley Hand ITC" panose="03070402050302030203" pitchFamily="66" charset="0"/>
              </a:rPr>
              <a:t>Start at My Feet</a:t>
            </a:r>
          </a:p>
        </p:txBody>
      </p:sp>
      <p:pic>
        <p:nvPicPr>
          <p:cNvPr id="1036" name="Picture 12" descr="Wales flag package - Country flags">
            <a:extLst>
              <a:ext uri="{FF2B5EF4-FFF2-40B4-BE49-F238E27FC236}">
                <a16:creationId xmlns:a16="http://schemas.microsoft.com/office/drawing/2014/main" id="{135B1EC3-C5A7-98B4-6301-6F40767A31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7546" y="7671459"/>
            <a:ext cx="2268454" cy="94226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Peer support ‘could provide impetus for government’s jobs pledge’">
            <a:extLst>
              <a:ext uri="{FF2B5EF4-FFF2-40B4-BE49-F238E27FC236}">
                <a16:creationId xmlns:a16="http://schemas.microsoft.com/office/drawing/2014/main" id="{7D28197F-F2F5-23CE-7480-CA72C7312E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14001" y="3270152"/>
            <a:ext cx="1490966" cy="1560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1535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749</TotalTime>
  <Words>653</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Biome Light</vt:lpstr>
      <vt:lpstr>Bradley Hand ITC</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Carly seymour</dc:creator>
  <cp:lastModifiedBy>Carly seymour</cp:lastModifiedBy>
  <cp:revision>4</cp:revision>
  <dcterms:created xsi:type="dcterms:W3CDTF">2021-12-07T08:48:01Z</dcterms:created>
  <dcterms:modified xsi:type="dcterms:W3CDTF">2023-01-24T17:49:05Z</dcterms:modified>
</cp:coreProperties>
</file>