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6858000" cy="9906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EA63C"/>
    <a:srgbClr val="DEE1E6"/>
    <a:srgbClr val="1B354E"/>
    <a:srgbClr val="203F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B62229-A97F-4AD1-B1C2-C72804DAC790}" v="3" dt="2026-03-07T23:30:05.2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37"/>
  </p:normalViewPr>
  <p:slideViewPr>
    <p:cSldViewPr snapToGrid="0">
      <p:cViewPr varScale="1">
        <p:scale>
          <a:sx n="71" d="100"/>
          <a:sy n="71" d="100"/>
        </p:scale>
        <p:origin x="331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impia Ciolte" userId="7077afe9515a5725" providerId="LiveId" clId="{4050EFEA-AFE5-4A5E-BE6B-A5DA5380496F}"/>
    <pc:docChg chg="undo custSel addSld modSld sldOrd">
      <pc:chgData name="Olimpia Ciolte" userId="7077afe9515a5725" providerId="LiveId" clId="{4050EFEA-AFE5-4A5E-BE6B-A5DA5380496F}" dt="2026-03-07T23:30:13.233" v="95" actId="113"/>
      <pc:docMkLst>
        <pc:docMk/>
      </pc:docMkLst>
      <pc:sldChg chg="modSp mod ord">
        <pc:chgData name="Olimpia Ciolte" userId="7077afe9515a5725" providerId="LiveId" clId="{4050EFEA-AFE5-4A5E-BE6B-A5DA5380496F}" dt="2026-03-07T23:25:29.701" v="4"/>
        <pc:sldMkLst>
          <pc:docMk/>
          <pc:sldMk cId="1686683217" sldId="256"/>
        </pc:sldMkLst>
        <pc:spChg chg="mod">
          <ac:chgData name="Olimpia Ciolte" userId="7077afe9515a5725" providerId="LiveId" clId="{4050EFEA-AFE5-4A5E-BE6B-A5DA5380496F}" dt="2026-03-07T23:25:15.257" v="1" actId="1076"/>
          <ac:spMkLst>
            <pc:docMk/>
            <pc:sldMk cId="1686683217" sldId="256"/>
            <ac:spMk id="6" creationId="{00000000-0000-0000-0000-000000000000}"/>
          </ac:spMkLst>
        </pc:spChg>
      </pc:sldChg>
      <pc:sldChg chg="modSp new mod">
        <pc:chgData name="Olimpia Ciolte" userId="7077afe9515a5725" providerId="LiveId" clId="{4050EFEA-AFE5-4A5E-BE6B-A5DA5380496F}" dt="2026-03-07T23:30:13.233" v="95" actId="113"/>
        <pc:sldMkLst>
          <pc:docMk/>
          <pc:sldMk cId="2374112369" sldId="257"/>
        </pc:sldMkLst>
        <pc:spChg chg="mod">
          <ac:chgData name="Olimpia Ciolte" userId="7077afe9515a5725" providerId="LiveId" clId="{4050EFEA-AFE5-4A5E-BE6B-A5DA5380496F}" dt="2026-03-07T23:30:13.233" v="95" actId="113"/>
          <ac:spMkLst>
            <pc:docMk/>
            <pc:sldMk cId="2374112369" sldId="257"/>
            <ac:spMk id="2" creationId="{5284A44D-4FE1-C554-D69D-47DF9533852D}"/>
          </ac:spMkLst>
        </pc:spChg>
        <pc:spChg chg="mod">
          <ac:chgData name="Olimpia Ciolte" userId="7077afe9515a5725" providerId="LiveId" clId="{4050EFEA-AFE5-4A5E-BE6B-A5DA5380496F}" dt="2026-03-07T23:27:51.947" v="91" actId="1076"/>
          <ac:spMkLst>
            <pc:docMk/>
            <pc:sldMk cId="2374112369" sldId="257"/>
            <ac:spMk id="3" creationId="{3F782CF5-9E0E-51A4-5E07-F0234A3BCDB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50" y="1621191"/>
            <a:ext cx="5143500" cy="3448756"/>
          </a:xfrm>
        </p:spPr>
        <p:txBody>
          <a:bodyPr anchor="b"/>
          <a:lstStyle>
            <a:lvl1pPr algn="ctr">
              <a:defRPr sz="8666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3467"/>
            </a:lvl1pPr>
            <a:lvl2pPr marL="660380" indent="0" algn="ctr">
              <a:buNone/>
              <a:defRPr sz="2889"/>
            </a:lvl2pPr>
            <a:lvl3pPr marL="1320759" indent="0" algn="ctr">
              <a:buNone/>
              <a:defRPr sz="2600"/>
            </a:lvl3pPr>
            <a:lvl4pPr marL="1981139" indent="0" algn="ctr">
              <a:buNone/>
              <a:defRPr sz="2311"/>
            </a:lvl4pPr>
            <a:lvl5pPr marL="2641519" indent="0" algn="ctr">
              <a:buNone/>
              <a:defRPr sz="2311"/>
            </a:lvl5pPr>
            <a:lvl6pPr marL="3301898" indent="0" algn="ctr">
              <a:buNone/>
              <a:defRPr sz="2311"/>
            </a:lvl6pPr>
            <a:lvl7pPr marL="3962278" indent="0" algn="ctr">
              <a:buNone/>
              <a:defRPr sz="2311"/>
            </a:lvl7pPr>
            <a:lvl8pPr marL="4622658" indent="0" algn="ctr">
              <a:buNone/>
              <a:defRPr sz="2311"/>
            </a:lvl8pPr>
            <a:lvl9pPr marL="5283037" indent="0" algn="ctr">
              <a:buNone/>
              <a:defRPr sz="2311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A4C09-CC63-4089-91FC-723553960D4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CF488-14B1-459E-8B17-99F1BAA790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439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A4C09-CC63-4089-91FC-723553960D4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CF488-14B1-459E-8B17-99F1BAA790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482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2"/>
            <a:ext cx="5915025" cy="4120620"/>
          </a:xfrm>
        </p:spPr>
        <p:txBody>
          <a:bodyPr anchor="b"/>
          <a:lstStyle>
            <a:lvl1pPr>
              <a:defRPr sz="8666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5"/>
            <a:ext cx="5915025" cy="2166937"/>
          </a:xfrm>
        </p:spPr>
        <p:txBody>
          <a:bodyPr/>
          <a:lstStyle>
            <a:lvl1pPr marL="0" indent="0">
              <a:buNone/>
              <a:defRPr sz="3467">
                <a:solidFill>
                  <a:schemeClr val="tx1">
                    <a:tint val="75000"/>
                  </a:schemeClr>
                </a:solidFill>
              </a:defRPr>
            </a:lvl1pPr>
            <a:lvl2pPr marL="660380" indent="0">
              <a:buNone/>
              <a:defRPr sz="2889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A4C09-CC63-4089-91FC-723553960D4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CF488-14B1-459E-8B17-99F1BAA790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2520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A4C09-CC63-4089-91FC-723553960D44}" type="datetimeFigureOut">
              <a:rPr lang="en-US" smtClean="0"/>
              <a:t>3/8/26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CF488-14B1-459E-8B17-99F1BAA790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3997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4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3467" b="1"/>
            </a:lvl1pPr>
            <a:lvl2pPr marL="660380" indent="0">
              <a:buNone/>
              <a:defRPr sz="2889" b="1"/>
            </a:lvl2pPr>
            <a:lvl3pPr marL="1320759" indent="0">
              <a:buNone/>
              <a:defRPr sz="2600" b="1"/>
            </a:lvl3pPr>
            <a:lvl4pPr marL="1981139" indent="0">
              <a:buNone/>
              <a:defRPr sz="2311" b="1"/>
            </a:lvl4pPr>
            <a:lvl5pPr marL="2641519" indent="0">
              <a:buNone/>
              <a:defRPr sz="2311" b="1"/>
            </a:lvl5pPr>
            <a:lvl6pPr marL="3301898" indent="0">
              <a:buNone/>
              <a:defRPr sz="2311" b="1"/>
            </a:lvl6pPr>
            <a:lvl7pPr marL="3962278" indent="0">
              <a:buNone/>
              <a:defRPr sz="2311" b="1"/>
            </a:lvl7pPr>
            <a:lvl8pPr marL="4622658" indent="0">
              <a:buNone/>
              <a:defRPr sz="2311" b="1"/>
            </a:lvl8pPr>
            <a:lvl9pPr marL="5283037" indent="0">
              <a:buNone/>
              <a:defRPr sz="2311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3467" b="1"/>
            </a:lvl1pPr>
            <a:lvl2pPr marL="660380" indent="0">
              <a:buNone/>
              <a:defRPr sz="2889" b="1"/>
            </a:lvl2pPr>
            <a:lvl3pPr marL="1320759" indent="0">
              <a:buNone/>
              <a:defRPr sz="2600" b="1"/>
            </a:lvl3pPr>
            <a:lvl4pPr marL="1981139" indent="0">
              <a:buNone/>
              <a:defRPr sz="2311" b="1"/>
            </a:lvl4pPr>
            <a:lvl5pPr marL="2641519" indent="0">
              <a:buNone/>
              <a:defRPr sz="2311" b="1"/>
            </a:lvl5pPr>
            <a:lvl6pPr marL="3301898" indent="0">
              <a:buNone/>
              <a:defRPr sz="2311" b="1"/>
            </a:lvl6pPr>
            <a:lvl7pPr marL="3962278" indent="0">
              <a:buNone/>
              <a:defRPr sz="2311" b="1"/>
            </a:lvl7pPr>
            <a:lvl8pPr marL="4622658" indent="0">
              <a:buNone/>
              <a:defRPr sz="2311" b="1"/>
            </a:lvl8pPr>
            <a:lvl9pPr marL="5283037" indent="0">
              <a:buNone/>
              <a:defRPr sz="2311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A4C09-CC63-4089-91FC-723553960D44}" type="datetimeFigureOut">
              <a:rPr lang="en-US" smtClean="0"/>
              <a:t>3/8/26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CF488-14B1-459E-8B17-99F1BAA790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257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A4C09-CC63-4089-91FC-723553960D44}" type="datetimeFigureOut">
              <a:rPr lang="en-US" smtClean="0"/>
              <a:t>3/8/26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CF488-14B1-459E-8B17-99F1BAA790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771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A4C09-CC63-4089-91FC-723553960D44}" type="datetimeFigureOut">
              <a:rPr lang="en-US" smtClean="0"/>
              <a:t>3/8/26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CF488-14B1-459E-8B17-99F1BAA790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160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3" cy="2311400"/>
          </a:xfrm>
        </p:spPr>
        <p:txBody>
          <a:bodyPr anchor="b"/>
          <a:lstStyle>
            <a:lvl1pPr>
              <a:defRPr sz="4622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1"/>
            <a:ext cx="3471863" cy="7039681"/>
          </a:xfrm>
        </p:spPr>
        <p:txBody>
          <a:bodyPr/>
          <a:lstStyle>
            <a:lvl1pPr>
              <a:defRPr sz="4622"/>
            </a:lvl1pPr>
            <a:lvl2pPr>
              <a:defRPr sz="4044"/>
            </a:lvl2pPr>
            <a:lvl3pPr>
              <a:defRPr sz="3467"/>
            </a:lvl3pPr>
            <a:lvl4pPr>
              <a:defRPr sz="2889"/>
            </a:lvl4pPr>
            <a:lvl5pPr>
              <a:defRPr sz="2889"/>
            </a:lvl5pPr>
            <a:lvl6pPr>
              <a:defRPr sz="2889"/>
            </a:lvl6pPr>
            <a:lvl7pPr>
              <a:defRPr sz="2889"/>
            </a:lvl7pPr>
            <a:lvl8pPr>
              <a:defRPr sz="2889"/>
            </a:lvl8pPr>
            <a:lvl9pPr>
              <a:defRPr sz="2889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3" cy="5505627"/>
          </a:xfrm>
        </p:spPr>
        <p:txBody>
          <a:bodyPr/>
          <a:lstStyle>
            <a:lvl1pPr marL="0" indent="0">
              <a:buNone/>
              <a:defRPr sz="2311"/>
            </a:lvl1pPr>
            <a:lvl2pPr marL="660380" indent="0">
              <a:buNone/>
              <a:defRPr sz="2022"/>
            </a:lvl2pPr>
            <a:lvl3pPr marL="1320759" indent="0">
              <a:buNone/>
              <a:defRPr sz="1733"/>
            </a:lvl3pPr>
            <a:lvl4pPr marL="1981139" indent="0">
              <a:buNone/>
              <a:defRPr sz="1444"/>
            </a:lvl4pPr>
            <a:lvl5pPr marL="2641519" indent="0">
              <a:buNone/>
              <a:defRPr sz="1444"/>
            </a:lvl5pPr>
            <a:lvl6pPr marL="3301898" indent="0">
              <a:buNone/>
              <a:defRPr sz="1444"/>
            </a:lvl6pPr>
            <a:lvl7pPr marL="3962278" indent="0">
              <a:buNone/>
              <a:defRPr sz="1444"/>
            </a:lvl7pPr>
            <a:lvl8pPr marL="4622658" indent="0">
              <a:buNone/>
              <a:defRPr sz="1444"/>
            </a:lvl8pPr>
            <a:lvl9pPr marL="5283037" indent="0">
              <a:buNone/>
              <a:defRPr sz="1444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A4C09-CC63-4089-91FC-723553960D44}" type="datetimeFigureOut">
              <a:rPr lang="en-US" smtClean="0"/>
              <a:t>3/8/26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CF488-14B1-459E-8B17-99F1BAA790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270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3" cy="2311400"/>
          </a:xfrm>
        </p:spPr>
        <p:txBody>
          <a:bodyPr anchor="b"/>
          <a:lstStyle>
            <a:lvl1pPr>
              <a:defRPr sz="4622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15543" y="1426281"/>
            <a:ext cx="3471863" cy="7039681"/>
          </a:xfrm>
        </p:spPr>
        <p:txBody>
          <a:bodyPr/>
          <a:lstStyle>
            <a:lvl1pPr marL="0" indent="0">
              <a:buNone/>
              <a:defRPr sz="4622"/>
            </a:lvl1pPr>
            <a:lvl2pPr marL="660380" indent="0">
              <a:buNone/>
              <a:defRPr sz="4044"/>
            </a:lvl2pPr>
            <a:lvl3pPr marL="1320759" indent="0">
              <a:buNone/>
              <a:defRPr sz="3467"/>
            </a:lvl3pPr>
            <a:lvl4pPr marL="1981139" indent="0">
              <a:buNone/>
              <a:defRPr sz="2889"/>
            </a:lvl4pPr>
            <a:lvl5pPr marL="2641519" indent="0">
              <a:buNone/>
              <a:defRPr sz="2889"/>
            </a:lvl5pPr>
            <a:lvl6pPr marL="3301898" indent="0">
              <a:buNone/>
              <a:defRPr sz="2889"/>
            </a:lvl6pPr>
            <a:lvl7pPr marL="3962278" indent="0">
              <a:buNone/>
              <a:defRPr sz="2889"/>
            </a:lvl7pPr>
            <a:lvl8pPr marL="4622658" indent="0">
              <a:buNone/>
              <a:defRPr sz="2889"/>
            </a:lvl8pPr>
            <a:lvl9pPr marL="5283037" indent="0">
              <a:buNone/>
              <a:defRPr sz="2889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3" cy="5505627"/>
          </a:xfrm>
        </p:spPr>
        <p:txBody>
          <a:bodyPr/>
          <a:lstStyle>
            <a:lvl1pPr marL="0" indent="0">
              <a:buNone/>
              <a:defRPr sz="2311"/>
            </a:lvl1pPr>
            <a:lvl2pPr marL="660380" indent="0">
              <a:buNone/>
              <a:defRPr sz="2022"/>
            </a:lvl2pPr>
            <a:lvl3pPr marL="1320759" indent="0">
              <a:buNone/>
              <a:defRPr sz="1733"/>
            </a:lvl3pPr>
            <a:lvl4pPr marL="1981139" indent="0">
              <a:buNone/>
              <a:defRPr sz="1444"/>
            </a:lvl4pPr>
            <a:lvl5pPr marL="2641519" indent="0">
              <a:buNone/>
              <a:defRPr sz="1444"/>
            </a:lvl5pPr>
            <a:lvl6pPr marL="3301898" indent="0">
              <a:buNone/>
              <a:defRPr sz="1444"/>
            </a:lvl6pPr>
            <a:lvl7pPr marL="3962278" indent="0">
              <a:buNone/>
              <a:defRPr sz="1444"/>
            </a:lvl7pPr>
            <a:lvl8pPr marL="4622658" indent="0">
              <a:buNone/>
              <a:defRPr sz="1444"/>
            </a:lvl8pPr>
            <a:lvl9pPr marL="5283037" indent="0">
              <a:buNone/>
              <a:defRPr sz="1444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A4C09-CC63-4089-91FC-723553960D44}" type="datetimeFigureOut">
              <a:rPr lang="en-US" smtClean="0"/>
              <a:t>3/8/26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CF488-14B1-459E-8B17-99F1BAA790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192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A4C09-CC63-4089-91FC-723553960D4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CF488-14B1-459E-8B17-99F1BAA790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165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6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7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A4C09-CC63-4089-91FC-723553960D4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CF488-14B1-459E-8B17-99F1BAA790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823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4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5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7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2A4C09-CC63-4089-91FC-723553960D4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5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7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5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2CF488-14B1-459E-8B17-99F1BAA790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7545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1320759" rtl="0" eaLnBrk="1" latinLnBrk="0" hangingPunct="1">
        <a:lnSpc>
          <a:spcPct val="90000"/>
        </a:lnSpc>
        <a:spcBef>
          <a:spcPct val="0"/>
        </a:spcBef>
        <a:buNone/>
        <a:defRPr sz="635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30190" indent="-330190" algn="l" defTabSz="1320759" rtl="0" eaLnBrk="1" latinLnBrk="0" hangingPunct="1">
        <a:lnSpc>
          <a:spcPct val="90000"/>
        </a:lnSpc>
        <a:spcBef>
          <a:spcPts val="1444"/>
        </a:spcBef>
        <a:buFont typeface="Arial" panose="020B0604020202020204" pitchFamily="34" charset="0"/>
        <a:buChar char="•"/>
        <a:defRPr sz="4044" kern="1200">
          <a:solidFill>
            <a:schemeClr val="tx1"/>
          </a:solidFill>
          <a:latin typeface="+mn-lt"/>
          <a:ea typeface="+mn-ea"/>
          <a:cs typeface="+mn-cs"/>
        </a:defRPr>
      </a:lvl1pPr>
      <a:lvl2pPr marL="990570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3467" kern="1200">
          <a:solidFill>
            <a:schemeClr val="tx1"/>
          </a:solidFill>
          <a:latin typeface="+mn-lt"/>
          <a:ea typeface="+mn-ea"/>
          <a:cs typeface="+mn-cs"/>
        </a:defRPr>
      </a:lvl2pPr>
      <a:lvl3pPr marL="1650949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889" kern="1200">
          <a:solidFill>
            <a:schemeClr val="tx1"/>
          </a:solidFill>
          <a:latin typeface="+mn-lt"/>
          <a:ea typeface="+mn-ea"/>
          <a:cs typeface="+mn-cs"/>
        </a:defRPr>
      </a:lvl3pPr>
      <a:lvl4pPr marL="2311329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4pPr>
      <a:lvl5pPr marL="2971709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5pPr>
      <a:lvl6pPr marL="3632088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6pPr>
      <a:lvl7pPr marL="4292468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7pPr>
      <a:lvl8pPr marL="4952848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8pPr>
      <a:lvl9pPr marL="5613227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60380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320759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981139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4pPr>
      <a:lvl5pPr marL="2641519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5pPr>
      <a:lvl6pPr marL="3301898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278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7pPr>
      <a:lvl8pPr marL="4622658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8pPr>
      <a:lvl9pPr marL="5283037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4A44D-4FE1-C554-D69D-47DF953385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0895" y="1090120"/>
            <a:ext cx="6176210" cy="239165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Poster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782CF5-9E0E-51A4-5E07-F0234A3BCD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7250" y="6424224"/>
            <a:ext cx="5143500" cy="2391656"/>
          </a:xfrm>
        </p:spPr>
        <p:txBody>
          <a:bodyPr>
            <a:normAutofit fontScale="55000" lnSpcReduction="20000"/>
          </a:bodyPr>
          <a:lstStyle/>
          <a:p>
            <a:r>
              <a:rPr lang="en-GB" sz="3600" dirty="0"/>
              <a:t>Module name: Marketing Management</a:t>
            </a:r>
          </a:p>
          <a:p>
            <a:r>
              <a:rPr lang="en-GB" sz="3600" dirty="0"/>
              <a:t>Module code: LCMB7024_BIRM</a:t>
            </a:r>
          </a:p>
          <a:p>
            <a:r>
              <a:rPr lang="en-GB" sz="3600" dirty="0"/>
              <a:t>Lecturer name: Taonga Kaonga </a:t>
            </a:r>
            <a:r>
              <a:rPr lang="en-GB" sz="3600" dirty="0" err="1"/>
              <a:t>Sobere-Snithers</a:t>
            </a:r>
            <a:endParaRPr lang="en-GB" sz="3600" dirty="0"/>
          </a:p>
          <a:p>
            <a:r>
              <a:rPr lang="en-GB" sz="3600" dirty="0"/>
              <a:t>Student Name: Mohammed Masoom (Max )</a:t>
            </a:r>
          </a:p>
          <a:p>
            <a:r>
              <a:rPr lang="en-GB" sz="3600" dirty="0"/>
              <a:t>Student ID: 2223129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41123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81" r="11637"/>
          <a:stretch/>
        </p:blipFill>
        <p:spPr>
          <a:xfrm>
            <a:off x="-19878" y="3140764"/>
            <a:ext cx="6858000" cy="4949688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rgbClr val="000000"/>
            </a:outerShdw>
          </a:effectLst>
        </p:spPr>
      </p:pic>
      <p:sp>
        <p:nvSpPr>
          <p:cNvPr id="4" name="Rectangle 3"/>
          <p:cNvSpPr/>
          <p:nvPr/>
        </p:nvSpPr>
        <p:spPr>
          <a:xfrm>
            <a:off x="0" y="0"/>
            <a:ext cx="3312160" cy="3458817"/>
          </a:xfrm>
          <a:prstGeom prst="rect">
            <a:avLst/>
          </a:prstGeom>
          <a:solidFill>
            <a:srgbClr val="203F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3312160" y="0"/>
            <a:ext cx="3545840" cy="3458817"/>
          </a:xfrm>
          <a:prstGeom prst="rect">
            <a:avLst/>
          </a:prstGeom>
          <a:solidFill>
            <a:srgbClr val="1B35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3455843" y="8099471"/>
            <a:ext cx="3359927" cy="1815548"/>
          </a:xfrm>
          <a:prstGeom prst="rect">
            <a:avLst/>
          </a:prstGeom>
          <a:solidFill>
            <a:srgbClr val="203F3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/>
              <a:t>Global ESG software market valued at USD 1.24 billion in 2025, projected to grow to USD 5.19 billion by 1033</a:t>
            </a:r>
          </a:p>
        </p:txBody>
      </p:sp>
      <p:sp>
        <p:nvSpPr>
          <p:cNvPr id="7" name="Rectangle 6"/>
          <p:cNvSpPr/>
          <p:nvPr/>
        </p:nvSpPr>
        <p:spPr>
          <a:xfrm>
            <a:off x="0" y="8090452"/>
            <a:ext cx="3478195" cy="1815548"/>
          </a:xfrm>
          <a:prstGeom prst="rect">
            <a:avLst/>
          </a:prstGeom>
          <a:solidFill>
            <a:srgbClr val="1B354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-19878" y="3458817"/>
            <a:ext cx="6877878" cy="4631635"/>
          </a:xfrm>
          <a:prstGeom prst="rect">
            <a:avLst/>
          </a:prstGeom>
          <a:solidFill>
            <a:schemeClr val="accent1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0" b="1" dirty="0">
                <a:solidFill>
                  <a:schemeClr val="tx1"/>
                </a:solidFill>
              </a:rPr>
              <a:t>Introducing </a:t>
            </a:r>
            <a:r>
              <a:rPr lang="en-US" sz="8000" b="1" dirty="0">
                <a:solidFill>
                  <a:srgbClr val="4EA63C"/>
                </a:solidFill>
              </a:rPr>
              <a:t>Sage</a:t>
            </a:r>
            <a:r>
              <a:rPr lang="en-US" sz="8000" b="1" dirty="0">
                <a:solidFill>
                  <a:schemeClr val="tx1"/>
                </a:solidFill>
              </a:rPr>
              <a:t> </a:t>
            </a:r>
            <a:r>
              <a:rPr lang="en-US" sz="8000" b="1" dirty="0" err="1">
                <a:solidFill>
                  <a:schemeClr val="tx1"/>
                </a:solidFill>
              </a:rPr>
              <a:t>Ecolnsight</a:t>
            </a:r>
            <a:endParaRPr lang="en-US" sz="8000" b="1" dirty="0">
              <a:solidFill>
                <a:schemeClr val="tx1"/>
              </a:solidFill>
            </a:endParaRPr>
          </a:p>
          <a:p>
            <a:pPr algn="ctr"/>
            <a:endParaRPr lang="en-US" b="1" dirty="0">
              <a:solidFill>
                <a:schemeClr val="tx1"/>
              </a:solidFill>
            </a:endParaRPr>
          </a:p>
          <a:p>
            <a:pPr algn="ctr"/>
            <a:endParaRPr lang="en-US" b="1" dirty="0">
              <a:solidFill>
                <a:schemeClr val="tx1"/>
              </a:solidFill>
            </a:endParaRPr>
          </a:p>
          <a:p>
            <a:pPr algn="ctr"/>
            <a:r>
              <a:rPr lang="en-US" b="1" dirty="0">
                <a:solidFill>
                  <a:schemeClr val="tx1"/>
                </a:solidFill>
              </a:rPr>
              <a:t>This tool is a solution for businesses aiming to align their goals with carbon footprints and reduce tracking of  Scope 1-3 emissions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6962" y="416221"/>
            <a:ext cx="33121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Sage</a:t>
            </a:r>
            <a:r>
              <a:rPr lang="en-US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Group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7084" y="1974094"/>
            <a:ext cx="28624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 6 million Customers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6962" y="2822737"/>
            <a:ext cx="2862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Served Worldwide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6680" y="1234758"/>
            <a:ext cx="32253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Leader in Accounting and Payroll Software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419061" y="563337"/>
            <a:ext cx="28624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2025 Revenue: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426215" y="1159553"/>
            <a:ext cx="34119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£2.513 billion </a:t>
            </a:r>
          </a:p>
          <a:p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+10% growth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389244" y="2126359"/>
            <a:ext cx="322535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Seamlss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integration with existing systems for real-time environmental impact, social metrics, and governance compliance insights</a:t>
            </a:r>
          </a:p>
        </p:txBody>
      </p:sp>
      <p:sp>
        <p:nvSpPr>
          <p:cNvPr id="18" name="Rectangle 17"/>
          <p:cNvSpPr/>
          <p:nvPr/>
        </p:nvSpPr>
        <p:spPr>
          <a:xfrm>
            <a:off x="106680" y="8521172"/>
            <a:ext cx="314772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Compliance made simple</a:t>
            </a:r>
            <a:endParaRPr lang="en-US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66832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31</TotalTime>
  <Words>122</Words>
  <Application>Microsoft Macintosh PowerPoint</Application>
  <PresentationFormat>A4 Paper (210x297 mm)</PresentationFormat>
  <Paragraphs>20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Poster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Mohammed Masoom (2223129)</cp:lastModifiedBy>
  <cp:revision>4</cp:revision>
  <dcterms:created xsi:type="dcterms:W3CDTF">2026-03-07T05:25:13Z</dcterms:created>
  <dcterms:modified xsi:type="dcterms:W3CDTF">2026-03-08T01:26:24Z</dcterms:modified>
</cp:coreProperties>
</file>