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30" d="100"/>
          <a:sy n="130" d="100"/>
        </p:scale>
        <p:origin x="82" y="13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32b881801fe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32b881801fe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2b881801fe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2b881801fe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2b881801fe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2b881801fe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2b881801fe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32b881801fe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2b881801fe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2b881801fe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2b881801fe_0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32b881801fe_0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32b881801fe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32b881801fe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2b881801fe_0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2b881801fe_0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2b881801fe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32b881801fe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24/dec/31/new-years-eve-dining-out-experiential-leisur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theguardian.com/travel/2024/nov/27/the-best-new-christmas-and-winter-attractions-in-the-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4330125" y="1116450"/>
            <a:ext cx="4217400" cy="323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700" b="1" dirty="0">
                <a:solidFill>
                  <a:schemeClr val="dk1"/>
                </a:solidFill>
              </a:rPr>
              <a:t>Winter Wonderland Business Summit: A Premium MICE Event</a:t>
            </a:r>
            <a:endParaRPr sz="2700" b="1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3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 dirty="0">
                <a:solidFill>
                  <a:schemeClr val="dk1"/>
                </a:solidFill>
              </a:rPr>
              <a:t>Gulam Shah Nawaj</a:t>
            </a:r>
            <a:endParaRPr sz="13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 dirty="0">
                <a:solidFill>
                  <a:schemeClr val="dk1"/>
                </a:solidFill>
              </a:rPr>
              <a:t>Student ID-2209347</a:t>
            </a:r>
            <a:endParaRPr sz="1300" dirty="0">
              <a:solidFill>
                <a:schemeClr val="dk1"/>
              </a:solidFill>
            </a:endParaRPr>
          </a:p>
        </p:txBody>
      </p:sp>
      <p:pic>
        <p:nvPicPr>
          <p:cNvPr id="55" name="Google Shape;55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3763435" cy="48387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None/>
            </a:pPr>
            <a:r>
              <a:rPr lang="en" sz="2300" b="1"/>
              <a:t>Winter Wonderland Business Summit: A Premium MICE Event</a:t>
            </a:r>
            <a:endParaRPr/>
          </a:p>
        </p:txBody>
      </p:sp>
      <p:sp>
        <p:nvSpPr>
          <p:cNvPr id="107" name="Google Shape;107;p21"/>
          <p:cNvSpPr txBox="1">
            <a:spLocks noGrp="1"/>
          </p:cNvSpPr>
          <p:nvPr>
            <p:ph type="body" idx="1"/>
          </p:nvPr>
        </p:nvSpPr>
        <p:spPr>
          <a:xfrm>
            <a:off x="453075" y="1157025"/>
            <a:ext cx="4803900" cy="3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This presentation explores the feasibility of the Winter Wonderland Business Summit, a premium winter-themed MICE event in the hospitality sector. The goal is to justify the event's viability and profitability, ensuring a unique and impactful corporate networking experience.</a:t>
            </a:r>
            <a:endParaRPr/>
          </a:p>
        </p:txBody>
      </p:sp>
      <p:pic>
        <p:nvPicPr>
          <p:cNvPr id="108" name="Google Shape;108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72975" y="1603607"/>
            <a:ext cx="2547330" cy="30728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 b="1"/>
              <a:t>Market Analysis: Understanding the Hospitality Sector Trends</a:t>
            </a:r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18"/>
              <a:buFont typeface="Arial"/>
              <a:buNone/>
            </a:pPr>
            <a:r>
              <a:rPr lang="en" sz="1317" b="1">
                <a:solidFill>
                  <a:schemeClr val="dk1"/>
                </a:solidFill>
              </a:rPr>
              <a:t>Post-Pandemic Boom</a:t>
            </a:r>
            <a:endParaRPr sz="1317" b="1">
              <a:solidFill>
                <a:schemeClr val="dk1"/>
              </a:solidFill>
            </a:endParaRPr>
          </a:p>
          <a:p>
            <a:pPr marL="0" lvl="0" indent="0" algn="ctr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018"/>
              <a:buNone/>
            </a:pPr>
            <a:r>
              <a:rPr lang="en" sz="1317">
                <a:solidFill>
                  <a:schemeClr val="dk1"/>
                </a:solidFill>
              </a:rPr>
              <a:t>The hospitality sector is experiencing a resurgence, with pent-up demand driving travel and events.</a:t>
            </a:r>
            <a:endParaRPr sz="1317">
              <a:solidFill>
                <a:schemeClr val="dk1"/>
              </a:solidFill>
            </a:endParaRPr>
          </a:p>
          <a:p>
            <a:pPr marL="0" lvl="0" indent="0" algn="ctr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18"/>
              <a:buFont typeface="Arial"/>
              <a:buNone/>
            </a:pPr>
            <a:endParaRPr sz="1317">
              <a:solidFill>
                <a:schemeClr val="dk1"/>
              </a:solidFill>
            </a:endParaRPr>
          </a:p>
          <a:p>
            <a:pPr marL="0" lvl="0" indent="0" algn="ctr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18"/>
              <a:buFont typeface="Arial"/>
              <a:buNone/>
            </a:pPr>
            <a:r>
              <a:rPr lang="en" sz="1317" b="1">
                <a:solidFill>
                  <a:schemeClr val="dk1"/>
                </a:solidFill>
              </a:rPr>
              <a:t>Focus on Experiences</a:t>
            </a:r>
            <a:endParaRPr sz="1317" b="1">
              <a:solidFill>
                <a:schemeClr val="dk1"/>
              </a:solidFill>
            </a:endParaRPr>
          </a:p>
          <a:p>
            <a:pPr marL="0" lvl="0" indent="0" algn="ctr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018"/>
              <a:buNone/>
            </a:pPr>
            <a:r>
              <a:rPr lang="en" sz="1317">
                <a:solidFill>
                  <a:schemeClr val="dk1"/>
                </a:solidFill>
              </a:rPr>
              <a:t>Consumers prioritize unique and memorable experiences, seeking immersive and engaging events.</a:t>
            </a:r>
            <a:endParaRPr sz="1317">
              <a:solidFill>
                <a:schemeClr val="dk1"/>
              </a:solidFill>
            </a:endParaRPr>
          </a:p>
          <a:p>
            <a:pPr marL="0" lvl="0" indent="0" algn="ctr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18"/>
              <a:buFont typeface="Arial"/>
              <a:buNone/>
            </a:pPr>
            <a:endParaRPr sz="1317">
              <a:solidFill>
                <a:schemeClr val="dk1"/>
              </a:solidFill>
            </a:endParaRPr>
          </a:p>
          <a:p>
            <a:pPr marL="0" lvl="0" indent="0" algn="ctr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18"/>
              <a:buFont typeface="Arial"/>
              <a:buNone/>
            </a:pPr>
            <a:r>
              <a:rPr lang="en" sz="1317" b="1">
                <a:solidFill>
                  <a:schemeClr val="dk1"/>
                </a:solidFill>
              </a:rPr>
              <a:t>Sustainability Emphasis</a:t>
            </a:r>
            <a:endParaRPr sz="1317" b="1">
              <a:solidFill>
                <a:schemeClr val="dk1"/>
              </a:solidFill>
            </a:endParaRPr>
          </a:p>
          <a:p>
            <a:pPr marL="0" lvl="0" indent="0" algn="ctr" rtl="0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1018"/>
              <a:buNone/>
            </a:pPr>
            <a:r>
              <a:rPr lang="en" sz="1317">
                <a:solidFill>
                  <a:schemeClr val="dk1"/>
                </a:solidFill>
              </a:rPr>
              <a:t>Sustainability and responsible practices are increasingly important for corporate events and venues.</a:t>
            </a:r>
            <a:endParaRPr sz="1965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 b="1" dirty="0"/>
              <a:t>Hilton Newcastle Upon Tyne : Identifying the Perfect Location</a:t>
            </a:r>
            <a:endParaRPr dirty="0"/>
          </a:p>
        </p:txBody>
      </p:sp>
      <p:sp>
        <p:nvSpPr>
          <p:cNvPr id="67" name="Google Shape;67;p15"/>
          <p:cNvSpPr txBox="1">
            <a:spLocks noGrp="1"/>
          </p:cNvSpPr>
          <p:nvPr>
            <p:ph type="body" idx="1"/>
          </p:nvPr>
        </p:nvSpPr>
        <p:spPr>
          <a:xfrm>
            <a:off x="4319225" y="1174225"/>
            <a:ext cx="43611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r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 b="1">
                <a:solidFill>
                  <a:schemeClr val="dk1"/>
                </a:solidFill>
              </a:rPr>
              <a:t>Accessibility</a:t>
            </a:r>
            <a:endParaRPr sz="1300" b="1">
              <a:solidFill>
                <a:schemeClr val="dk1"/>
              </a:solidFill>
            </a:endParaRPr>
          </a:p>
          <a:p>
            <a:pPr marL="0" lvl="0" indent="0" algn="r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</a:rPr>
              <a:t>The location provides convenient transportation and accessibility for attendees.</a:t>
            </a:r>
            <a:endParaRPr sz="1300">
              <a:solidFill>
                <a:schemeClr val="dk1"/>
              </a:solidFill>
            </a:endParaRPr>
          </a:p>
          <a:p>
            <a:pPr marL="0" lvl="0" indent="0" algn="r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 b="1">
                <a:solidFill>
                  <a:schemeClr val="dk1"/>
                </a:solidFill>
              </a:rPr>
              <a:t>Capacity</a:t>
            </a:r>
            <a:endParaRPr sz="1300" b="1">
              <a:solidFill>
                <a:schemeClr val="dk1"/>
              </a:solidFill>
            </a:endParaRPr>
          </a:p>
          <a:p>
            <a:pPr marL="0" lvl="0" indent="0" algn="r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</a:rPr>
              <a:t>The selected venue can comfortably accommodate the expected number of attendees.</a:t>
            </a:r>
            <a:endParaRPr sz="1300">
              <a:solidFill>
                <a:schemeClr val="dk1"/>
              </a:solidFill>
            </a:endParaRPr>
          </a:p>
          <a:p>
            <a:pPr marL="0" lvl="0" indent="0" algn="r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 b="1">
                <a:solidFill>
                  <a:schemeClr val="dk1"/>
                </a:solidFill>
              </a:rPr>
              <a:t>Ambiance</a:t>
            </a:r>
            <a:endParaRPr sz="1300" b="1">
              <a:solidFill>
                <a:schemeClr val="dk1"/>
              </a:solidFill>
            </a:endParaRPr>
          </a:p>
          <a:p>
            <a:pPr marL="0" lvl="0" indent="0" algn="r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</a:rPr>
              <a:t>Chosen venue can create a festive and winter-themed ambiance.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68" name="Google Shape;68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4225" y="1080663"/>
            <a:ext cx="2971871" cy="38209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300" b="1"/>
              <a:t>Operational Planning: Logistics and Infrastructure</a:t>
            </a:r>
            <a:endParaRPr/>
          </a:p>
        </p:txBody>
      </p:sp>
      <p:sp>
        <p:nvSpPr>
          <p:cNvPr id="74" name="Google Shape;74;p16"/>
          <p:cNvSpPr txBox="1">
            <a:spLocks noGrp="1"/>
          </p:cNvSpPr>
          <p:nvPr>
            <p:ph type="body" idx="1"/>
          </p:nvPr>
        </p:nvSpPr>
        <p:spPr>
          <a:xfrm>
            <a:off x="4014750" y="1141600"/>
            <a:ext cx="46758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b="1">
                <a:solidFill>
                  <a:schemeClr val="dk1"/>
                </a:solidFill>
              </a:rPr>
              <a:t>Event Logistics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>
                <a:solidFill>
                  <a:schemeClr val="dk1"/>
                </a:solidFill>
              </a:rPr>
              <a:t>Seamless event logistics, including transportation, registration, and accommodation.</a:t>
            </a:r>
            <a:endParaRPr sz="14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b="1">
                <a:solidFill>
                  <a:schemeClr val="dk1"/>
                </a:solidFill>
              </a:rPr>
              <a:t>Technology Integration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>
                <a:solidFill>
                  <a:schemeClr val="dk1"/>
                </a:solidFill>
              </a:rPr>
              <a:t>Integrate technology for event management, communication, and interactive experiences.</a:t>
            </a:r>
            <a:endParaRPr sz="14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b="1">
                <a:solidFill>
                  <a:schemeClr val="dk1"/>
                </a:solidFill>
              </a:rPr>
              <a:t>Safety and Security</a:t>
            </a:r>
            <a:endParaRPr sz="14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400">
                <a:solidFill>
                  <a:schemeClr val="dk1"/>
                </a:solidFill>
              </a:rPr>
              <a:t>Robust safety and security protocols to ensure the well-being of attendees and staff.</a:t>
            </a:r>
            <a:endParaRPr sz="2100"/>
          </a:p>
        </p:txBody>
      </p:sp>
      <p:pic>
        <p:nvPicPr>
          <p:cNvPr id="75" name="Google Shape;75;p16"/>
          <p:cNvPicPr preferRelativeResize="0"/>
          <p:nvPr/>
        </p:nvPicPr>
        <p:blipFill rotWithShape="1">
          <a:blip r:embed="rId3">
            <a:alphaModFix/>
          </a:blip>
          <a:srcRect t="9049" r="1506"/>
          <a:stretch/>
        </p:blipFill>
        <p:spPr>
          <a:xfrm>
            <a:off x="641623" y="1356133"/>
            <a:ext cx="3023410" cy="33482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432860" y="128954"/>
            <a:ext cx="7925694" cy="1875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None/>
            </a:pPr>
            <a:r>
              <a:rPr lang="en" sz="2300" b="1" dirty="0"/>
              <a:t>Financial Projections: Estimating Revenues and Expenses</a:t>
            </a:r>
            <a:endParaRPr sz="2300" b="1" dirty="0"/>
          </a:p>
        </p:txBody>
      </p:sp>
      <p:sp>
        <p:nvSpPr>
          <p:cNvPr id="81" name="Google Shape;81;p17"/>
          <p:cNvSpPr txBox="1">
            <a:spLocks noGrp="1"/>
          </p:cNvSpPr>
          <p:nvPr>
            <p:ph type="body" idx="1"/>
          </p:nvPr>
        </p:nvSpPr>
        <p:spPr>
          <a:xfrm>
            <a:off x="432860" y="1221922"/>
            <a:ext cx="43605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b="1" dirty="0">
                <a:solidFill>
                  <a:schemeClr val="dk1"/>
                </a:solidFill>
              </a:rPr>
              <a:t>Target Revenue</a:t>
            </a:r>
            <a:endParaRPr sz="1400" b="1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dirty="0">
                <a:solidFill>
                  <a:schemeClr val="dk1"/>
                </a:solidFill>
              </a:rPr>
              <a:t>Set a realistic target revenue based on expected attendance and pricing strategies.</a:t>
            </a:r>
            <a:endParaRPr sz="14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b="1" dirty="0">
                <a:solidFill>
                  <a:schemeClr val="dk1"/>
                </a:solidFill>
              </a:rPr>
              <a:t>Operating Expenses</a:t>
            </a:r>
            <a:endParaRPr sz="1400" b="1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dirty="0">
                <a:solidFill>
                  <a:schemeClr val="dk1"/>
                </a:solidFill>
              </a:rPr>
              <a:t>Estimate operating expenses including venue rental, catering, entertainment, and staffing.</a:t>
            </a:r>
            <a:endParaRPr sz="14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 b="1" dirty="0">
                <a:solidFill>
                  <a:schemeClr val="dk1"/>
                </a:solidFill>
              </a:rPr>
              <a:t>Marketing Budget</a:t>
            </a:r>
            <a:endParaRPr sz="1400" b="1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400" dirty="0">
                <a:solidFill>
                  <a:schemeClr val="dk1"/>
                </a:solidFill>
              </a:rPr>
              <a:t>Allocate sufficient resources for effective marketing campaigns to reach the target audience.</a:t>
            </a:r>
            <a:endParaRPr sz="2100" dirty="0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CE0F4DE6-C7BF-20A4-072D-A9BD88081A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3431837"/>
              </p:ext>
            </p:extLst>
          </p:nvPr>
        </p:nvGraphicFramePr>
        <p:xfrm>
          <a:off x="5092388" y="1221922"/>
          <a:ext cx="3092606" cy="1914135"/>
        </p:xfrm>
        <a:graphic>
          <a:graphicData uri="http://schemas.openxmlformats.org/drawingml/2006/table">
            <a:tbl>
              <a:tblPr/>
              <a:tblGrid>
                <a:gridCol w="1630382">
                  <a:extLst>
                    <a:ext uri="{9D8B030D-6E8A-4147-A177-3AD203B41FA5}">
                      <a16:colId xmlns:a16="http://schemas.microsoft.com/office/drawing/2014/main" val="1750558875"/>
                    </a:ext>
                  </a:extLst>
                </a:gridCol>
                <a:gridCol w="1462224">
                  <a:extLst>
                    <a:ext uri="{9D8B030D-6E8A-4147-A177-3AD203B41FA5}">
                      <a16:colId xmlns:a16="http://schemas.microsoft.com/office/drawing/2014/main" val="382785639"/>
                    </a:ext>
                  </a:extLst>
                </a:gridCol>
              </a:tblGrid>
              <a:tr h="167114"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GB" sz="800" b="1" dirty="0"/>
                        <a:t>Revenue Sources</a:t>
                      </a:r>
                      <a:endParaRPr lang="en-GB" sz="800" b="1" dirty="0">
                        <a:effectLst/>
                      </a:endParaRP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 rtl="0" fontAlgn="b"/>
                      <a:endParaRPr lang="en-GB" sz="800" b="1" dirty="0">
                        <a:effectLst/>
                      </a:endParaRP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7544001"/>
                  </a:ext>
                </a:extLst>
              </a:tr>
              <a:tr h="167114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1" dirty="0">
                          <a:effectLst/>
                        </a:rPr>
                        <a:t>Category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1">
                          <a:effectLst/>
                        </a:rPr>
                        <a:t>Amount (£)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8535445"/>
                  </a:ext>
                </a:extLst>
              </a:tr>
              <a:tr h="17183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Venue Sales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9,110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418912"/>
                  </a:ext>
                </a:extLst>
              </a:tr>
              <a:tr h="17183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Ticket Sales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15000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7254009"/>
                  </a:ext>
                </a:extLst>
              </a:tr>
              <a:tr h="205259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>
                          <a:effectLst/>
                        </a:rPr>
                        <a:t>Sponsorship Contributions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20000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8284625"/>
                  </a:ext>
                </a:extLst>
              </a:tr>
              <a:tr h="17183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>
                          <a:effectLst/>
                        </a:rPr>
                        <a:t>Vendor Rental Fees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5000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9113085"/>
                  </a:ext>
                </a:extLst>
              </a:tr>
              <a:tr h="17183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>
                          <a:effectLst/>
                        </a:rPr>
                        <a:t>Catering Revenue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800" dirty="0">
                          <a:effectLst/>
                        </a:rPr>
                        <a:t>1</a:t>
                      </a:r>
                      <a:r>
                        <a:rPr lang="en-GB" sz="800" dirty="0">
                          <a:effectLst/>
                        </a:rPr>
                        <a:t>0000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5985582"/>
                  </a:ext>
                </a:extLst>
              </a:tr>
              <a:tr h="17183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>
                          <a:effectLst/>
                        </a:rPr>
                        <a:t>Merchandise Sales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3000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5625079"/>
                  </a:ext>
                </a:extLst>
              </a:tr>
              <a:tr h="17183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Entertainment Revenue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5000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8737198"/>
                  </a:ext>
                </a:extLst>
              </a:tr>
              <a:tr h="17183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Additional Income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dirty="0">
                          <a:effectLst/>
                        </a:rPr>
                        <a:t>3000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2167111"/>
                  </a:ext>
                </a:extLst>
              </a:tr>
              <a:tr h="17183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1" dirty="0">
                          <a:effectLst/>
                        </a:rPr>
                        <a:t>Total Revenue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1" dirty="0">
                          <a:effectLst/>
                        </a:rPr>
                        <a:t>70110</a:t>
                      </a:r>
                    </a:p>
                  </a:txBody>
                  <a:tcPr marL="13345" marR="13345" marT="8897" marB="8897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0789794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CAF33EE-5CC7-1DB6-9246-5981EE19D0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0059852"/>
              </p:ext>
            </p:extLst>
          </p:nvPr>
        </p:nvGraphicFramePr>
        <p:xfrm>
          <a:off x="5092388" y="3308912"/>
          <a:ext cx="3092606" cy="1452016"/>
        </p:xfrm>
        <a:graphic>
          <a:graphicData uri="http://schemas.openxmlformats.org/drawingml/2006/table">
            <a:tbl>
              <a:tblPr/>
              <a:tblGrid>
                <a:gridCol w="1631370">
                  <a:extLst>
                    <a:ext uri="{9D8B030D-6E8A-4147-A177-3AD203B41FA5}">
                      <a16:colId xmlns:a16="http://schemas.microsoft.com/office/drawing/2014/main" val="272117149"/>
                    </a:ext>
                  </a:extLst>
                </a:gridCol>
                <a:gridCol w="1461236">
                  <a:extLst>
                    <a:ext uri="{9D8B030D-6E8A-4147-A177-3AD203B41FA5}">
                      <a16:colId xmlns:a16="http://schemas.microsoft.com/office/drawing/2014/main" val="3514998425"/>
                    </a:ext>
                  </a:extLst>
                </a:gridCol>
              </a:tblGrid>
              <a:tr h="133075"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GB" sz="800" b="1" dirty="0">
                          <a:effectLst/>
                        </a:rPr>
                        <a:t>Expenses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989278"/>
                  </a:ext>
                </a:extLst>
              </a:tr>
              <a:tr h="13307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1" dirty="0">
                          <a:effectLst/>
                        </a:rPr>
                        <a:t>Category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1" dirty="0">
                          <a:effectLst/>
                        </a:rPr>
                        <a:t>Amount (£)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7727238"/>
                  </a:ext>
                </a:extLst>
              </a:tr>
              <a:tr h="13307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0" dirty="0">
                          <a:effectLst/>
                        </a:rPr>
                        <a:t>Venue Rental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800" b="0" dirty="0">
                          <a:effectLst/>
                        </a:rPr>
                        <a:t>10</a:t>
                      </a:r>
                      <a:r>
                        <a:rPr lang="en-GB" sz="800" b="0" dirty="0">
                          <a:effectLst/>
                        </a:rPr>
                        <a:t>000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9948734"/>
                  </a:ext>
                </a:extLst>
              </a:tr>
              <a:tr h="13307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0">
                          <a:effectLst/>
                        </a:rPr>
                        <a:t>Catering Costs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800" b="0" dirty="0">
                          <a:effectLst/>
                        </a:rPr>
                        <a:t>15000</a:t>
                      </a:r>
                      <a:endParaRPr lang="en-GB" sz="800" b="0" dirty="0">
                        <a:effectLst/>
                      </a:endParaRP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6637631"/>
                  </a:ext>
                </a:extLst>
              </a:tr>
              <a:tr h="13307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0" dirty="0">
                          <a:effectLst/>
                        </a:rPr>
                        <a:t>Performers &amp; Entertainment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800" b="0" dirty="0">
                          <a:effectLst/>
                        </a:rPr>
                        <a:t>1</a:t>
                      </a:r>
                      <a:r>
                        <a:rPr lang="en-GB" sz="800" b="0" dirty="0">
                          <a:effectLst/>
                        </a:rPr>
                        <a:t>0000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3831097"/>
                  </a:ext>
                </a:extLst>
              </a:tr>
              <a:tr h="13307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0" dirty="0">
                          <a:effectLst/>
                        </a:rPr>
                        <a:t>Marketing &amp; Promotions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0" dirty="0">
                          <a:effectLst/>
                        </a:rPr>
                        <a:t>7000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9705367"/>
                  </a:ext>
                </a:extLst>
              </a:tr>
              <a:tr h="13307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0">
                          <a:effectLst/>
                        </a:rPr>
                        <a:t>Staff &amp; Security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800" b="0" dirty="0">
                          <a:effectLst/>
                        </a:rPr>
                        <a:t>5</a:t>
                      </a:r>
                      <a:r>
                        <a:rPr lang="en-GB" sz="800" b="0" dirty="0">
                          <a:effectLst/>
                        </a:rPr>
                        <a:t>000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11299"/>
                  </a:ext>
                </a:extLst>
              </a:tr>
              <a:tr h="13307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0" dirty="0">
                          <a:effectLst/>
                        </a:rPr>
                        <a:t>Equipment &amp; Setup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800" b="0" dirty="0">
                          <a:effectLst/>
                        </a:rPr>
                        <a:t>7</a:t>
                      </a:r>
                      <a:r>
                        <a:rPr lang="en-GB" sz="800" b="0" dirty="0">
                          <a:effectLst/>
                        </a:rPr>
                        <a:t>000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4182972"/>
                  </a:ext>
                </a:extLst>
              </a:tr>
              <a:tr h="13307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0" dirty="0">
                          <a:effectLst/>
                        </a:rPr>
                        <a:t>Miscellaneous Expenses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800" b="0" dirty="0">
                          <a:effectLst/>
                        </a:rPr>
                        <a:t>5</a:t>
                      </a:r>
                      <a:r>
                        <a:rPr lang="en-GB" sz="800" b="0" dirty="0">
                          <a:effectLst/>
                        </a:rPr>
                        <a:t>000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886635"/>
                  </a:ext>
                </a:extLst>
              </a:tr>
              <a:tr h="200224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800" b="1" dirty="0">
                          <a:effectLst/>
                        </a:rPr>
                        <a:t>Total Expenses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800" b="1" dirty="0">
                          <a:effectLst/>
                        </a:rPr>
                        <a:t>5</a:t>
                      </a:r>
                      <a:r>
                        <a:rPr lang="en-GB" sz="800" b="1" dirty="0">
                          <a:effectLst/>
                        </a:rPr>
                        <a:t>9000</a:t>
                      </a:r>
                    </a:p>
                  </a:txBody>
                  <a:tcPr marL="12876" marR="12876" marT="8584" marB="8584" anchor="b">
                    <a:lnL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487669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82082C4-4358-5480-4632-CDB5EEA457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8965346"/>
              </p:ext>
            </p:extLst>
          </p:nvPr>
        </p:nvGraphicFramePr>
        <p:xfrm>
          <a:off x="5092388" y="4760928"/>
          <a:ext cx="3102043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6658">
                  <a:extLst>
                    <a:ext uri="{9D8B030D-6E8A-4147-A177-3AD203B41FA5}">
                      <a16:colId xmlns:a16="http://schemas.microsoft.com/office/drawing/2014/main" val="912775156"/>
                    </a:ext>
                  </a:extLst>
                </a:gridCol>
                <a:gridCol w="1465385">
                  <a:extLst>
                    <a:ext uri="{9D8B030D-6E8A-4147-A177-3AD203B41FA5}">
                      <a16:colId xmlns:a16="http://schemas.microsoft.com/office/drawing/2014/main" val="3014320701"/>
                    </a:ext>
                  </a:extLst>
                </a:gridCol>
              </a:tblGrid>
              <a:tr h="172856">
                <a:tc>
                  <a:txBody>
                    <a:bodyPr/>
                    <a:lstStyle/>
                    <a:p>
                      <a:r>
                        <a:rPr lang="en-US" dirty="0"/>
                        <a:t>Net Profit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11110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222735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None/>
            </a:pPr>
            <a:r>
              <a:rPr lang="en" sz="2300" b="1"/>
              <a:t>Pricing Strategy: Ensuring Accessibility and Profitability</a:t>
            </a:r>
            <a:endParaRPr sz="2300" b="1"/>
          </a:p>
        </p:txBody>
      </p:sp>
      <p:sp>
        <p:nvSpPr>
          <p:cNvPr id="88" name="Google Shape;88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chemeClr val="dk1"/>
                </a:solidFill>
              </a:rPr>
              <a:t>Early Bird Discounts</a:t>
            </a:r>
            <a:endParaRPr sz="1500" b="1">
              <a:solidFill>
                <a:schemeClr val="dk1"/>
              </a:solidFill>
            </a:endParaRPr>
          </a:p>
          <a:p>
            <a:pPr marL="0" lvl="0" indent="0" algn="ctr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</a:rPr>
              <a:t>Offer early bird discounts to incentivize early registrations and maximize revenue.</a:t>
            </a:r>
            <a:endParaRPr sz="1500">
              <a:solidFill>
                <a:schemeClr val="dk1"/>
              </a:solidFill>
            </a:endParaRPr>
          </a:p>
          <a:p>
            <a:pPr marL="0" lvl="0" indent="0" algn="ctr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chemeClr val="dk1"/>
                </a:solidFill>
              </a:rPr>
              <a:t>Tiered Pricing</a:t>
            </a:r>
            <a:endParaRPr sz="1500" b="1">
              <a:solidFill>
                <a:schemeClr val="dk1"/>
              </a:solidFill>
            </a:endParaRPr>
          </a:p>
          <a:p>
            <a:pPr marL="0" lvl="0" indent="0" algn="ctr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</a:rPr>
              <a:t>Implement tiered pricing based on different levels of access and benefits to cater to diverse budgets.</a:t>
            </a:r>
            <a:endParaRPr sz="1500">
              <a:solidFill>
                <a:schemeClr val="dk1"/>
              </a:solidFill>
            </a:endParaRPr>
          </a:p>
          <a:p>
            <a:pPr marL="0" lvl="0" indent="0" algn="ctr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chemeClr val="dk1"/>
                </a:solidFill>
              </a:rPr>
              <a:t>Group Discounts</a:t>
            </a:r>
            <a:endParaRPr sz="1500" b="1">
              <a:solidFill>
                <a:schemeClr val="dk1"/>
              </a:solidFill>
            </a:endParaRPr>
          </a:p>
          <a:p>
            <a:pPr marL="0" lvl="0" indent="0" algn="ctr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500">
                <a:solidFill>
                  <a:schemeClr val="dk1"/>
                </a:solidFill>
              </a:rPr>
              <a:t>Provide group discounts to encourage corporate team participation and increase attendance.</a:t>
            </a:r>
            <a:endParaRPr sz="22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None/>
            </a:pPr>
            <a:r>
              <a:rPr lang="en" sz="2300" b="1"/>
              <a:t>Marketing Strategies: Promoting the Event to Target Audience</a:t>
            </a:r>
            <a:endParaRPr sz="2300" b="1"/>
          </a:p>
        </p:txBody>
      </p:sp>
      <p:sp>
        <p:nvSpPr>
          <p:cNvPr id="94" name="Google Shape;94;p19"/>
          <p:cNvSpPr txBox="1">
            <a:spLocks noGrp="1"/>
          </p:cNvSpPr>
          <p:nvPr>
            <p:ph type="body" idx="1"/>
          </p:nvPr>
        </p:nvSpPr>
        <p:spPr>
          <a:xfrm>
            <a:off x="3645025" y="1152475"/>
            <a:ext cx="51873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1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dk1"/>
                </a:solidFill>
              </a:rPr>
              <a:t>Targeted Marketing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Identify the target audience and leverage relevant marketing channels to reach them effectively.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dk1"/>
                </a:solidFill>
              </a:rPr>
              <a:t>Social Media Campaigns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Utilize social media platforms to create engaging content and promote the event to potential attendees.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dk1"/>
                </a:solidFill>
              </a:rPr>
              <a:t>Email Marketing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Develop targeted email campaigns to build anticipation and encourage registrations.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 b="1">
                <a:solidFill>
                  <a:schemeClr val="dk1"/>
                </a:solidFill>
              </a:rPr>
              <a:t>Public Relations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chemeClr val="dk1"/>
                </a:solidFill>
              </a:rPr>
              <a:t>Secure media coverage and build partnerships to generate buzz and publicity for the event.</a:t>
            </a:r>
            <a:endParaRPr sz="1900"/>
          </a:p>
        </p:txBody>
      </p:sp>
      <p:pic>
        <p:nvPicPr>
          <p:cNvPr id="95" name="Google Shape;9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8778" y="1465549"/>
            <a:ext cx="2739682" cy="32329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0"/>
          <p:cNvSpPr txBox="1">
            <a:spLocks noGrp="1"/>
          </p:cNvSpPr>
          <p:nvPr>
            <p:ph type="title"/>
          </p:nvPr>
        </p:nvSpPr>
        <p:spPr>
          <a:xfrm>
            <a:off x="311700" y="961275"/>
            <a:ext cx="8520600" cy="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None/>
            </a:pPr>
            <a:r>
              <a:rPr lang="en" sz="2300" b="1"/>
              <a:t>Conclusion: Justifying the Feasibility and Viability of the Event</a:t>
            </a:r>
            <a:endParaRPr/>
          </a:p>
        </p:txBody>
      </p:sp>
      <p:sp>
        <p:nvSpPr>
          <p:cNvPr id="101" name="Google Shape;101;p20"/>
          <p:cNvSpPr txBox="1">
            <a:spLocks noGrp="1"/>
          </p:cNvSpPr>
          <p:nvPr>
            <p:ph type="body" idx="1"/>
          </p:nvPr>
        </p:nvSpPr>
        <p:spPr>
          <a:xfrm>
            <a:off x="1002600" y="1695075"/>
            <a:ext cx="6741900" cy="221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600"/>
              <a:t>The Winter Wonderland Business Summit holds significant potential for success. Its unique concept, strategic planning, and focus on networking create a compelling opportunity for the hospitality sector. The event is anticipated to attract a large audience, generate significant revenue, and solidify its position as a leading MICE event.</a:t>
            </a:r>
            <a:endParaRPr sz="16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114" name="Google Shape;114;p22"/>
          <p:cNvSpPr txBox="1">
            <a:spLocks noGrp="1"/>
          </p:cNvSpPr>
          <p:nvPr>
            <p:ph type="body" idx="1"/>
          </p:nvPr>
        </p:nvSpPr>
        <p:spPr>
          <a:xfrm>
            <a:off x="426275" y="950400"/>
            <a:ext cx="8406000" cy="36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457200" lvl="0" indent="-277495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" sz="1100" b="1">
                <a:solidFill>
                  <a:schemeClr val="dk1"/>
                </a:solidFill>
              </a:rPr>
              <a:t>Southern Indiana Conference Center Feasibility Study</a:t>
            </a:r>
            <a:r>
              <a:rPr lang="en" sz="1100">
                <a:solidFill>
                  <a:schemeClr val="dk1"/>
                </a:solidFill>
              </a:rPr>
              <a:t> (2024) </a:t>
            </a:r>
            <a:r>
              <a:rPr lang="en" sz="1100" i="1">
                <a:solidFill>
                  <a:schemeClr val="dk1"/>
                </a:solidFill>
              </a:rPr>
              <a:t>Industry Trends and Market Analysis</a:t>
            </a:r>
            <a:r>
              <a:rPr lang="en" sz="1100">
                <a:solidFill>
                  <a:schemeClr val="dk1"/>
                </a:solidFill>
              </a:rPr>
              <a:t>. Available at: https://assets.simpleviewinc.com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" sz="1100">
                <a:solidFill>
                  <a:schemeClr val="dk1"/>
                </a:solidFill>
              </a:rPr>
              <a:t>eGyanKosh (2024) </a:t>
            </a:r>
            <a:r>
              <a:rPr lang="en" sz="1100" i="1">
                <a:solidFill>
                  <a:schemeClr val="dk1"/>
                </a:solidFill>
              </a:rPr>
              <a:t>Feasibility Assessment of the Event</a:t>
            </a:r>
            <a:r>
              <a:rPr lang="en" sz="1100">
                <a:solidFill>
                  <a:schemeClr val="dk1"/>
                </a:solidFill>
              </a:rPr>
              <a:t>. Available at: https://www.egyankosh.ac.in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" sz="1100">
                <a:solidFill>
                  <a:schemeClr val="dk1"/>
                </a:solidFill>
              </a:rPr>
              <a:t>GSTC Council (2024) </a:t>
            </a:r>
            <a:r>
              <a:rPr lang="en" sz="1100" i="1">
                <a:solidFill>
                  <a:schemeClr val="dk1"/>
                </a:solidFill>
              </a:rPr>
              <a:t>GSTC MICE Criteria for Events &amp; Exhibitions</a:t>
            </a:r>
            <a:r>
              <a:rPr lang="en" sz="1100">
                <a:solidFill>
                  <a:schemeClr val="dk1"/>
                </a:solidFill>
              </a:rPr>
              <a:t>. Available at: https://www.gstcouncil.org (Accessed: 31 January 2025).</a:t>
            </a:r>
            <a:endParaRPr sz="1300" b="1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4"/>
            </a:pPr>
            <a:r>
              <a:rPr lang="en" sz="1100">
                <a:solidFill>
                  <a:schemeClr val="dk1"/>
                </a:solidFill>
              </a:rPr>
              <a:t>Northstar Meetings Group (2024) ‘Seven Winter Themes for Your Next Event’, </a:t>
            </a:r>
            <a:r>
              <a:rPr lang="en" sz="1100" i="1">
                <a:solidFill>
                  <a:schemeClr val="dk1"/>
                </a:solidFill>
              </a:rPr>
              <a:t>Event Planning &amp; Programming Journal</a:t>
            </a:r>
            <a:r>
              <a:rPr lang="en" sz="1100">
                <a:solidFill>
                  <a:schemeClr val="dk1"/>
                </a:solidFill>
              </a:rPr>
              <a:t>, 32(1), pp. 45–60.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4"/>
            </a:pPr>
            <a:r>
              <a:rPr lang="en" sz="1100">
                <a:solidFill>
                  <a:schemeClr val="dk1"/>
                </a:solidFill>
              </a:rPr>
              <a:t>Chegg (2024) ‘Feasibility Plan for an International Meeting’, </a:t>
            </a:r>
            <a:r>
              <a:rPr lang="en" sz="1100" i="1">
                <a:solidFill>
                  <a:schemeClr val="dk1"/>
                </a:solidFill>
              </a:rPr>
              <a:t>International Business &amp; Hospitality Review</a:t>
            </a:r>
            <a:r>
              <a:rPr lang="en" sz="1100">
                <a:solidFill>
                  <a:schemeClr val="dk1"/>
                </a:solidFill>
              </a:rPr>
              <a:t>, 18(4), pp. 212–230.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4"/>
            </a:pPr>
            <a:r>
              <a:rPr lang="en" sz="1100">
                <a:solidFill>
                  <a:schemeClr val="dk1"/>
                </a:solidFill>
              </a:rPr>
              <a:t>Studypool (2024) ‘Feasibility Study (MICE)’, </a:t>
            </a:r>
            <a:r>
              <a:rPr lang="en" sz="1100" i="1">
                <a:solidFill>
                  <a:schemeClr val="dk1"/>
                </a:solidFill>
              </a:rPr>
              <a:t>Journal of Event Management and Planning</a:t>
            </a:r>
            <a:r>
              <a:rPr lang="en" sz="1100">
                <a:solidFill>
                  <a:schemeClr val="dk1"/>
                </a:solidFill>
              </a:rPr>
              <a:t>, 25(2), pp. 88–102.</a:t>
            </a:r>
            <a:endParaRPr sz="1300" b="1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7"/>
            </a:pPr>
            <a:r>
              <a:rPr lang="en" sz="1100">
                <a:solidFill>
                  <a:schemeClr val="dk1"/>
                </a:solidFill>
              </a:rPr>
              <a:t>Interactive Entertainment Group (2024) </a:t>
            </a:r>
            <a:r>
              <a:rPr lang="en" sz="1100" i="1">
                <a:solidFill>
                  <a:schemeClr val="dk1"/>
                </a:solidFill>
              </a:rPr>
              <a:t>Breaking the Ice: 10 Winter-Ready Corporate Event Ideas</a:t>
            </a:r>
            <a:r>
              <a:rPr lang="en" sz="1100">
                <a:solidFill>
                  <a:schemeClr val="dk1"/>
                </a:solidFill>
              </a:rPr>
              <a:t>. Available at: https://interactiveparty.com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7"/>
            </a:pPr>
            <a:r>
              <a:rPr lang="en" sz="1100">
                <a:solidFill>
                  <a:schemeClr val="dk1"/>
                </a:solidFill>
              </a:rPr>
              <a:t>Ovation Square (2024) </a:t>
            </a:r>
            <a:r>
              <a:rPr lang="en" sz="1100" i="1">
                <a:solidFill>
                  <a:schemeClr val="dk1"/>
                </a:solidFill>
              </a:rPr>
              <a:t>Best Winter Themes for Corporate Events</a:t>
            </a:r>
            <a:r>
              <a:rPr lang="en" sz="1100">
                <a:solidFill>
                  <a:schemeClr val="dk1"/>
                </a:solidFill>
              </a:rPr>
              <a:t>. Available at: https://www.ovationsquare.com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7"/>
            </a:pPr>
            <a:r>
              <a:rPr lang="en" sz="1100">
                <a:solidFill>
                  <a:schemeClr val="dk1"/>
                </a:solidFill>
              </a:rPr>
              <a:t>The Martin Event Space (2024) </a:t>
            </a:r>
            <a:r>
              <a:rPr lang="en" sz="1100" i="1">
                <a:solidFill>
                  <a:schemeClr val="dk1"/>
                </a:solidFill>
              </a:rPr>
              <a:t>20 Creative Corporate Event Ideas for a Memorable Holiday Season</a:t>
            </a:r>
            <a:r>
              <a:rPr lang="en" sz="1100">
                <a:solidFill>
                  <a:schemeClr val="dk1"/>
                </a:solidFill>
              </a:rPr>
              <a:t>. Available at: https://themartineventspace.com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7"/>
            </a:pPr>
            <a:r>
              <a:rPr lang="en" sz="1100">
                <a:solidFill>
                  <a:schemeClr val="dk1"/>
                </a:solidFill>
              </a:rPr>
              <a:t>Social Tables (2024) </a:t>
            </a:r>
            <a:r>
              <a:rPr lang="en" sz="1100" i="1">
                <a:solidFill>
                  <a:schemeClr val="dk1"/>
                </a:solidFill>
              </a:rPr>
              <a:t>6 Cool Winter Themes to Weave into Your Meetings and Events</a:t>
            </a:r>
            <a:r>
              <a:rPr lang="en" sz="1100">
                <a:solidFill>
                  <a:schemeClr val="dk1"/>
                </a:solidFill>
              </a:rPr>
              <a:t>. Available at: https://www.socialtables.com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7"/>
            </a:pPr>
            <a:r>
              <a:rPr lang="en" sz="1100">
                <a:solidFill>
                  <a:schemeClr val="dk1"/>
                </a:solidFill>
              </a:rPr>
              <a:t>The Eastside Rooms (2024) </a:t>
            </a:r>
            <a:r>
              <a:rPr lang="en" sz="1100" i="1">
                <a:solidFill>
                  <a:schemeClr val="dk1"/>
                </a:solidFill>
              </a:rPr>
              <a:t>Top 10 Ideas for Winter Corporate Events</a:t>
            </a:r>
            <a:r>
              <a:rPr lang="en" sz="1100">
                <a:solidFill>
                  <a:schemeClr val="dk1"/>
                </a:solidFill>
              </a:rPr>
              <a:t>. Available at: https://eastsiderooms.com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7"/>
            </a:pPr>
            <a:r>
              <a:rPr lang="en" sz="1100">
                <a:solidFill>
                  <a:schemeClr val="dk1"/>
                </a:solidFill>
              </a:rPr>
              <a:t>TeamBonding (2024) </a:t>
            </a:r>
            <a:r>
              <a:rPr lang="en" sz="1100" i="1">
                <a:solidFill>
                  <a:schemeClr val="dk1"/>
                </a:solidFill>
              </a:rPr>
              <a:t>Winter Activities for Adults | Corporate Events</a:t>
            </a:r>
            <a:r>
              <a:rPr lang="en" sz="1100">
                <a:solidFill>
                  <a:schemeClr val="dk1"/>
                </a:solidFill>
              </a:rPr>
              <a:t>. Available at: https://www.teambonding.com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7"/>
            </a:pPr>
            <a:r>
              <a:rPr lang="en" sz="1100">
                <a:solidFill>
                  <a:schemeClr val="dk1"/>
                </a:solidFill>
              </a:rPr>
              <a:t>N.E.L. Events (2024) </a:t>
            </a:r>
            <a:r>
              <a:rPr lang="en" sz="1100" i="1">
                <a:solidFill>
                  <a:schemeClr val="dk1"/>
                </a:solidFill>
              </a:rPr>
              <a:t>Winter Wonderland: Creative Ideas for Winter Corporate Events</a:t>
            </a:r>
            <a:r>
              <a:rPr lang="en" sz="1100">
                <a:solidFill>
                  <a:schemeClr val="dk1"/>
                </a:solidFill>
              </a:rPr>
              <a:t>. Available at: https://blog.nel-events.co (Accessed: 31 January 2025).</a:t>
            </a:r>
            <a:endParaRPr sz="1300" b="1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14"/>
            </a:pPr>
            <a:r>
              <a:rPr lang="en" sz="1100">
                <a:solidFill>
                  <a:schemeClr val="dk1"/>
                </a:solidFill>
              </a:rPr>
              <a:t>Financial Times (2024) ‘Is this the year of the sober office Christmas party?’, </a:t>
            </a:r>
            <a:r>
              <a:rPr lang="en" sz="1100" i="1">
                <a:solidFill>
                  <a:schemeClr val="dk1"/>
                </a:solidFill>
              </a:rPr>
              <a:t>Financial Times</a:t>
            </a:r>
            <a:r>
              <a:rPr lang="en" sz="1100">
                <a:solidFill>
                  <a:schemeClr val="dk1"/>
                </a:solidFill>
              </a:rPr>
              <a:t>, 15 December. Available at: https://www.ft.com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14"/>
            </a:pPr>
            <a:r>
              <a:rPr lang="en" sz="1100">
                <a:solidFill>
                  <a:schemeClr val="dk1"/>
                </a:solidFill>
              </a:rPr>
              <a:t>The Guardian (2024) ‘More people dining out on New Year's Eve in UK rise of "experiential leisure"’, </a:t>
            </a:r>
            <a:r>
              <a:rPr lang="en" sz="1100" i="1">
                <a:solidFill>
                  <a:schemeClr val="dk1"/>
                </a:solidFill>
              </a:rPr>
              <a:t>The Guardian</a:t>
            </a:r>
            <a:r>
              <a:rPr lang="en" sz="1100">
                <a:solidFill>
                  <a:schemeClr val="dk1"/>
                </a:solidFill>
              </a:rPr>
              <a:t>, 31 December. Available at:</a:t>
            </a:r>
            <a:r>
              <a:rPr lang="en" sz="110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chemeClr val="hlink"/>
                </a:solidFill>
                <a:hlinkClick r:id="rId3"/>
              </a:rPr>
              <a:t>https://www.theguardian.com</a:t>
            </a:r>
            <a:r>
              <a:rPr lang="en" sz="1100">
                <a:solidFill>
                  <a:schemeClr val="dk1"/>
                </a:solidFill>
              </a:rPr>
              <a:t>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14"/>
            </a:pPr>
            <a:r>
              <a:rPr lang="en" sz="1100">
                <a:solidFill>
                  <a:schemeClr val="dk1"/>
                </a:solidFill>
              </a:rPr>
              <a:t>The Times (2024) ‘21 cosy hotels in Ireland for the perfect winter getaway’, </a:t>
            </a:r>
            <a:r>
              <a:rPr lang="en" sz="1100" i="1">
                <a:solidFill>
                  <a:schemeClr val="dk1"/>
                </a:solidFill>
              </a:rPr>
              <a:t>The Times</a:t>
            </a:r>
            <a:r>
              <a:rPr lang="en" sz="1100">
                <a:solidFill>
                  <a:schemeClr val="dk1"/>
                </a:solidFill>
              </a:rPr>
              <a:t>, 5 January. Available at: https://www.thetimes.co.uk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14"/>
            </a:pPr>
            <a:r>
              <a:rPr lang="en" sz="1100">
                <a:solidFill>
                  <a:schemeClr val="dk1"/>
                </a:solidFill>
              </a:rPr>
              <a:t>The Guardian (2024) ‘The best new Christmas and winter attractions in the UK’, </a:t>
            </a:r>
            <a:r>
              <a:rPr lang="en" sz="1100" i="1">
                <a:solidFill>
                  <a:schemeClr val="dk1"/>
                </a:solidFill>
              </a:rPr>
              <a:t>The Guardian</a:t>
            </a:r>
            <a:r>
              <a:rPr lang="en" sz="1100">
                <a:solidFill>
                  <a:schemeClr val="dk1"/>
                </a:solidFill>
              </a:rPr>
              <a:t>, 27 November. Available at:</a:t>
            </a:r>
            <a:r>
              <a:rPr lang="en" sz="1100">
                <a:solidFill>
                  <a:schemeClr val="dk1"/>
                </a:solidFill>
                <a:uFill>
                  <a:noFill/>
                </a:u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" sz="1100" u="sng">
                <a:solidFill>
                  <a:schemeClr val="hlink"/>
                </a:solidFill>
                <a:hlinkClick r:id="rId4"/>
              </a:rPr>
              <a:t>https://www.theguardian.com</a:t>
            </a:r>
            <a:r>
              <a:rPr lang="en" sz="1100">
                <a:solidFill>
                  <a:schemeClr val="dk1"/>
                </a:solidFill>
              </a:rPr>
              <a:t> (Accessed: 31 January 2025).</a:t>
            </a:r>
            <a:endParaRPr sz="1300" b="1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18"/>
            </a:pPr>
            <a:r>
              <a:rPr lang="en" sz="1100">
                <a:solidFill>
                  <a:schemeClr val="dk1"/>
                </a:solidFill>
              </a:rPr>
              <a:t>Alive Network (2024) </a:t>
            </a:r>
            <a:r>
              <a:rPr lang="en" sz="1100" i="1">
                <a:solidFill>
                  <a:schemeClr val="dk1"/>
                </a:solidFill>
              </a:rPr>
              <a:t>Winter Themed Corporate Event Ideas</a:t>
            </a:r>
            <a:r>
              <a:rPr lang="en" sz="1100">
                <a:solidFill>
                  <a:schemeClr val="dk1"/>
                </a:solidFill>
              </a:rPr>
              <a:t>. Available at: https://www.alivenetwork.com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18"/>
            </a:pPr>
            <a:r>
              <a:rPr lang="en" sz="1100">
                <a:solidFill>
                  <a:schemeClr val="dk1"/>
                </a:solidFill>
              </a:rPr>
              <a:t>Food &amp; Wine (2024) </a:t>
            </a:r>
            <a:r>
              <a:rPr lang="en" sz="1100" i="1">
                <a:solidFill>
                  <a:schemeClr val="dk1"/>
                </a:solidFill>
              </a:rPr>
              <a:t>Top Hosting Tips From the World's Most Famous Holiday-Themed Cocktail Bar Pop-up</a:t>
            </a:r>
            <a:r>
              <a:rPr lang="en" sz="1100">
                <a:solidFill>
                  <a:schemeClr val="dk1"/>
                </a:solidFill>
              </a:rPr>
              <a:t>. Available at: https://www.foodandwine.com (Accessed: 31 January 2025).</a:t>
            </a:r>
            <a:endParaRPr sz="1100">
              <a:solidFill>
                <a:schemeClr val="dk1"/>
              </a:solidFill>
            </a:endParaRPr>
          </a:p>
          <a:p>
            <a:pPr marL="457200" lvl="0" indent="-27749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 startAt="18"/>
            </a:pPr>
            <a:r>
              <a:rPr lang="en" sz="1100">
                <a:solidFill>
                  <a:schemeClr val="dk1"/>
                </a:solidFill>
              </a:rPr>
              <a:t>Studocu (2024) </a:t>
            </a:r>
            <a:r>
              <a:rPr lang="en" sz="1100" i="1">
                <a:solidFill>
                  <a:schemeClr val="dk1"/>
                </a:solidFill>
              </a:rPr>
              <a:t>MICE Feasibility Study - Angel Charity Event Group 6</a:t>
            </a:r>
            <a:r>
              <a:rPr lang="en" sz="1100">
                <a:solidFill>
                  <a:schemeClr val="dk1"/>
                </a:solidFill>
              </a:rPr>
              <a:t>. Available at: https://www.studocu.com (Accessed: 31 January 2025).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1190</Words>
  <Application>Microsoft Office PowerPoint</Application>
  <PresentationFormat>On-screen Show (16:9)</PresentationFormat>
  <Paragraphs>117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Simple Light</vt:lpstr>
      <vt:lpstr>PowerPoint Presentation</vt:lpstr>
      <vt:lpstr>Winter Wonderland Business Summit: A Premium MICE Event</vt:lpstr>
      <vt:lpstr>Market Analysis: Understanding the Hospitality Sector Trends</vt:lpstr>
      <vt:lpstr>Hilton Newcastle Upon Tyne : Identifying the Perfect Location</vt:lpstr>
      <vt:lpstr>Operational Planning: Logistics and Infrastructure</vt:lpstr>
      <vt:lpstr>Financial Projections: Estimating Revenues and Expenses</vt:lpstr>
      <vt:lpstr>Pricing Strategy: Ensuring Accessibility and Profitability</vt:lpstr>
      <vt:lpstr>Marketing Strategies: Promoting the Event to Target Audience</vt:lpstr>
      <vt:lpstr>Conclusion: Justifying the Feasibility and Viability of the Event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/>
  <cp:revision>1</cp:revision>
  <dcterms:modified xsi:type="dcterms:W3CDTF">2025-02-28T00:41:52Z</dcterms:modified>
</cp:coreProperties>
</file>