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sldIdLst>
    <p:sldId id="256" r:id="rId2"/>
    <p:sldId id="264" r:id="rId3"/>
    <p:sldId id="261" r:id="rId4"/>
    <p:sldId id="263" r:id="rId5"/>
    <p:sldId id="257" r:id="rId6"/>
    <p:sldId id="259" r:id="rId7"/>
    <p:sldId id="260"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B4CDB1-CEDE-4E5C-A457-5A353C864C95}" v="117" dt="2026-06-02T10:26:46.353"/>
    <p1510:client id="{5EFF0552-BB4B-5FAF-ABA3-76E0CB891930}" v="839" dt="2026-06-02T13:06:52.355"/>
    <p1510:client id="{8259F5B9-2624-930A-BDE9-F4A52697DC38}" v="1198" dt="2026-06-02T13:07:20.633"/>
    <p1510:client id="{9382649A-100C-1E26-40DA-36AF567ED99E}" v="3" dt="2026-06-02T12:20:18.422"/>
    <p1510:client id="{A51CE219-FD35-3DE6-24A1-3EAB00D8FA53}" v="45" dt="2026-06-02T12:31:04.160"/>
    <p1510:client id="{AD7A3F91-C85B-E6F2-AF7F-9A71F1E0718B}" v="203" dt="2026-06-03T08:06:31.620"/>
    <p1510:client id="{AF7144E6-92CA-1AFC-4B96-64A4CA7BEBDF}" v="82" dt="2026-06-02T12:13:28.196"/>
    <p1510:client id="{B7E54FFC-7B28-29B6-1C70-0826B330BC25}" v="219" dt="2026-06-02T01:52:16.005"/>
    <p1510:client id="{F812C87E-9402-E11A-1C02-2344E2BA4140}" v="1" dt="2026-06-03T10:22:32.1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tableStyles" Target="tableStyles.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theme" Target="theme/theme1.xml" Id="rId11" /><Relationship Type="http://schemas.openxmlformats.org/officeDocument/2006/relationships/slide" Target="slides/slide4.xml" Id="rId5" /><Relationship Type="http://schemas.openxmlformats.org/officeDocument/2006/relationships/viewProps" Target="viewProps.xml" Id="rId10" /><Relationship Type="http://schemas.openxmlformats.org/officeDocument/2006/relationships/slide" Target="slides/slide3.xml" Id="rId4" /><Relationship Type="http://schemas.openxmlformats.org/officeDocument/2006/relationships/presProps" Target="presProps.xml" Id="rId9" /><Relationship Type="http://schemas.microsoft.com/office/2015/10/relationships/revisionInfo" Target="revisionInfo.xml" Id="rId14"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833353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06835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02854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58836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879126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4508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76060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88102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95862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99484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442940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2" name="TextBox 11"/>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3" name="TextBox 12"/>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734561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54729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310511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15153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510629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60233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6/3/2026</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894175433"/>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 id="2147483826" r:id="rId16"/>
    <p:sldLayoutId id="214748382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t>Module code LCHS4007 Digital skills and research methods</a:t>
            </a:r>
            <a:br>
              <a:rPr lang="en-GB"/>
            </a:br>
            <a:r>
              <a:rPr lang="en-GB"/>
              <a:t>Bianca Dodgen</a:t>
            </a:r>
          </a:p>
        </p:txBody>
      </p:sp>
      <p:sp>
        <p:nvSpPr>
          <p:cNvPr id="3" name="Subtitle 2"/>
          <p:cNvSpPr>
            <a:spLocks noGrp="1"/>
          </p:cNvSpPr>
          <p:nvPr>
            <p:ph type="subTitle" idx="1"/>
          </p:nvPr>
        </p:nvSpPr>
        <p:spPr/>
        <p:txBody>
          <a:bodyPr vert="horz" lIns="91440" tIns="45720" rIns="91440" bIns="45720" rtlCol="0" anchor="t">
            <a:normAutofit lnSpcReduction="10000"/>
          </a:bodyPr>
          <a:lstStyle/>
          <a:p>
            <a:r>
              <a:rPr lang="en-GB" err="1"/>
              <a:t>Sayeedur</a:t>
            </a:r>
            <a:r>
              <a:rPr lang="en-GB"/>
              <a:t> Islam 2537659</a:t>
            </a:r>
          </a:p>
          <a:p>
            <a:r>
              <a:rPr lang="en-GB"/>
              <a:t>Roshan Harley 2536199</a:t>
            </a:r>
          </a:p>
          <a:p>
            <a:r>
              <a:rPr lang="en-GB"/>
              <a:t>Michelle Finnegan 2537269</a:t>
            </a:r>
          </a:p>
          <a:p>
            <a:r>
              <a:rPr lang="en-GB"/>
              <a:t>Kamran Mahmood 2536762</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F5491-354C-2E82-913A-77849C7BDA24}"/>
              </a:ext>
            </a:extLst>
          </p:cNvPr>
          <p:cNvSpPr>
            <a:spLocks noGrp="1"/>
          </p:cNvSpPr>
          <p:nvPr>
            <p:ph type="title"/>
          </p:nvPr>
        </p:nvSpPr>
        <p:spPr>
          <a:xfrm>
            <a:off x="685801" y="609600"/>
            <a:ext cx="9168142" cy="248569"/>
          </a:xfrm>
        </p:spPr>
        <p:txBody>
          <a:bodyPr>
            <a:normAutofit fontScale="90000"/>
          </a:bodyPr>
          <a:lstStyle/>
          <a:p>
            <a:endParaRPr lang="en-GB"/>
          </a:p>
        </p:txBody>
      </p:sp>
      <p:sp>
        <p:nvSpPr>
          <p:cNvPr id="3" name="Content Placeholder 2">
            <a:extLst>
              <a:ext uri="{FF2B5EF4-FFF2-40B4-BE49-F238E27FC236}">
                <a16:creationId xmlns:a16="http://schemas.microsoft.com/office/drawing/2014/main" id="{CCC271B2-EB33-9A49-AA02-3ABB75843F0F}"/>
              </a:ext>
            </a:extLst>
          </p:cNvPr>
          <p:cNvSpPr>
            <a:spLocks noGrp="1"/>
          </p:cNvSpPr>
          <p:nvPr>
            <p:ph idx="1"/>
          </p:nvPr>
        </p:nvSpPr>
        <p:spPr/>
        <p:txBody>
          <a:bodyPr vert="horz" lIns="91440" tIns="45720" rIns="91440" bIns="45720" rtlCol="0" anchor="ctr">
            <a:noAutofit/>
          </a:bodyPr>
          <a:lstStyle/>
          <a:p>
            <a:r>
              <a:rPr lang="en-GB" sz="2400" b="1">
                <a:latin typeface="Arial"/>
                <a:cs typeface="Arial"/>
              </a:rPr>
              <a:t>Case Study: Riverdale nursing home</a:t>
            </a:r>
            <a:endParaRPr lang="en-GB" sz="2400">
              <a:ea typeface="Calibri" panose="020F0502020204030204"/>
              <a:cs typeface="Calibri" panose="020F0502020204030204"/>
            </a:endParaRPr>
          </a:p>
          <a:p>
            <a:pPr algn="just">
              <a:buClr>
                <a:srgbClr val="FFFFFF"/>
              </a:buClr>
            </a:pPr>
            <a:r>
              <a:rPr lang="en-GB" sz="2400">
                <a:latin typeface="Arial"/>
                <a:cs typeface="Arial"/>
              </a:rPr>
              <a:t>Riverdale nursing home supporting older adults who require daily personal care, medication support, and monitoring. Staff work in shifts within the two different buildings and include carers, senior carers, nurses, and administrative staff. The organisation uses </a:t>
            </a:r>
            <a:r>
              <a:rPr lang="en-GB" sz="2400" b="1">
                <a:latin typeface="Arial"/>
                <a:cs typeface="Arial"/>
              </a:rPr>
              <a:t>Microsoft 365</a:t>
            </a:r>
            <a:r>
              <a:rPr lang="en-GB" sz="2400">
                <a:latin typeface="Arial"/>
                <a:cs typeface="Arial"/>
              </a:rPr>
              <a:t>, but staff are unsure which tools should be used for different workplace tasks. This has led to confusion, duplicated work, missed messages, and inefficient ways of working. Management wants to improve efficiency and communication by matching the correct Microsoft 365 tools to specific workplace tasks. Your group has been asked to review workplace tasks and recommend suitable digital tools.</a:t>
            </a:r>
            <a:endParaRPr lang="en-GB" sz="2400">
              <a:ea typeface="Calibri"/>
              <a:cs typeface="Calibri"/>
            </a:endParaRPr>
          </a:p>
          <a:p>
            <a:pPr>
              <a:buClr>
                <a:srgbClr val="FFFFFF"/>
              </a:buClr>
            </a:pPr>
            <a:endParaRPr lang="en-GB">
              <a:ea typeface="Calibri"/>
              <a:cs typeface="Calibri"/>
            </a:endParaRPr>
          </a:p>
        </p:txBody>
      </p:sp>
    </p:spTree>
    <p:extLst>
      <p:ext uri="{BB962C8B-B14F-4D97-AF65-F5344CB8AC3E}">
        <p14:creationId xmlns:p14="http://schemas.microsoft.com/office/powerpoint/2010/main" val="1939341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B3036-63B2-BFFD-4809-6655B295AD18}"/>
              </a:ext>
            </a:extLst>
          </p:cNvPr>
          <p:cNvSpPr>
            <a:spLocks noGrp="1"/>
          </p:cNvSpPr>
          <p:nvPr>
            <p:ph type="title"/>
          </p:nvPr>
        </p:nvSpPr>
        <p:spPr/>
        <p:txBody>
          <a:bodyPr/>
          <a:lstStyle/>
          <a:p>
            <a:r>
              <a:rPr lang="en-GB"/>
              <a:t>Secure file storage &amp; Sharing  (One Drive)</a:t>
            </a:r>
            <a:br>
              <a:rPr lang="en-GB"/>
            </a:br>
            <a:endParaRPr lang="en-GB"/>
          </a:p>
        </p:txBody>
      </p:sp>
      <p:sp>
        <p:nvSpPr>
          <p:cNvPr id="3" name="Content Placeholder 2">
            <a:extLst>
              <a:ext uri="{FF2B5EF4-FFF2-40B4-BE49-F238E27FC236}">
                <a16:creationId xmlns:a16="http://schemas.microsoft.com/office/drawing/2014/main" id="{5DE5300F-3758-A49C-EC32-48C883A31421}"/>
              </a:ext>
            </a:extLst>
          </p:cNvPr>
          <p:cNvSpPr>
            <a:spLocks noGrp="1"/>
          </p:cNvSpPr>
          <p:nvPr>
            <p:ph idx="1"/>
          </p:nvPr>
        </p:nvSpPr>
        <p:spPr/>
        <p:txBody>
          <a:bodyPr vert="horz" lIns="91440" tIns="45720" rIns="91440" bIns="45720" rtlCol="0" anchor="t">
            <a:normAutofit fontScale="92500" lnSpcReduction="20000"/>
          </a:bodyPr>
          <a:lstStyle/>
          <a:p>
            <a:r>
              <a:rPr lang="en-GB"/>
              <a:t>As staff at Riverdale nursing home are working across two separate buildings they are having confusion on what </a:t>
            </a:r>
            <a:r>
              <a:rPr lang="en-GB" err="1"/>
              <a:t>microsoft</a:t>
            </a:r>
            <a:r>
              <a:rPr lang="en-GB"/>
              <a:t> 365 application they should use in different workplace tasks. </a:t>
            </a:r>
            <a:endParaRPr lang="en-GB">
              <a:ea typeface="Calibri"/>
              <a:cs typeface="Calibri"/>
            </a:endParaRPr>
          </a:p>
          <a:p>
            <a:pPr marL="0" indent="0">
              <a:buClr>
                <a:srgbClr val="FFFFFF"/>
              </a:buClr>
              <a:buNone/>
            </a:pPr>
            <a:r>
              <a:rPr lang="en-GB"/>
              <a:t> The workplace task I have chosen and would recommend them to use is OneDrive as this pretty much does it all from locating different </a:t>
            </a:r>
            <a:r>
              <a:rPr lang="en-GB" err="1"/>
              <a:t>microsoft</a:t>
            </a:r>
            <a:r>
              <a:rPr lang="en-GB"/>
              <a:t> 365 applications, to saving files into one location and a quick way of sharing work information within the care home.</a:t>
            </a:r>
            <a:endParaRPr lang="en-GB">
              <a:ea typeface="Calibri"/>
              <a:cs typeface="Calibri"/>
            </a:endParaRPr>
          </a:p>
          <a:p>
            <a:pPr>
              <a:buClr>
                <a:srgbClr val="FFFFFF"/>
              </a:buClr>
            </a:pPr>
            <a:r>
              <a:rPr lang="en-GB"/>
              <a:t>All Staff members should use one drive to save their work documents and files as they will all know where their file can be found rather than using other saving options.</a:t>
            </a:r>
          </a:p>
          <a:p>
            <a:r>
              <a:rPr lang="en-GB"/>
              <a:t>This will improve the efficiency at Riverdale nursing home and make less confusion for staff members.</a:t>
            </a:r>
            <a:endParaRPr lang="en-GB">
              <a:ea typeface="Calibri" panose="020F0502020204030204"/>
              <a:cs typeface="Calibri" panose="020F0502020204030204"/>
            </a:endParaRPr>
          </a:p>
          <a:p>
            <a:pPr marL="0" indent="0">
              <a:buClr>
                <a:srgbClr val="FFFFFF"/>
              </a:buClr>
              <a:buNone/>
            </a:pPr>
            <a:r>
              <a:rPr lang="en-GB">
                <a:ea typeface="Calibri" panose="020F0502020204030204"/>
                <a:cs typeface="Calibri" panose="020F0502020204030204"/>
              </a:rPr>
              <a:t>The advantage of using </a:t>
            </a:r>
            <a:r>
              <a:rPr lang="en-GB" err="1">
                <a:ea typeface="Calibri" panose="020F0502020204030204"/>
                <a:cs typeface="Calibri" panose="020F0502020204030204"/>
              </a:rPr>
              <a:t>onedrive</a:t>
            </a:r>
            <a:r>
              <a:rPr lang="en-GB">
                <a:ea typeface="Calibri" panose="020F0502020204030204"/>
                <a:cs typeface="Calibri" panose="020F0502020204030204"/>
              </a:rPr>
              <a:t> is that it is pretty easy to use once given training or the knowledge to use it.</a:t>
            </a:r>
          </a:p>
          <a:p>
            <a:pPr marL="0" indent="0">
              <a:buClr>
                <a:srgbClr val="FFFFFF"/>
              </a:buClr>
              <a:buNone/>
            </a:pPr>
            <a:r>
              <a:rPr lang="en-GB">
                <a:ea typeface="Calibri" panose="020F0502020204030204"/>
                <a:cs typeface="Calibri" panose="020F0502020204030204"/>
              </a:rPr>
              <a:t>1 limitation would be that staff will need to be trained so they have the knowledge on how to use it. </a:t>
            </a:r>
          </a:p>
          <a:p>
            <a:pPr marL="0" indent="0">
              <a:buNone/>
            </a:pPr>
            <a:r>
              <a:rPr lang="en-GB">
                <a:ea typeface="Calibri" panose="020F0502020204030204"/>
                <a:cs typeface="Calibri" panose="020F0502020204030204"/>
              </a:rPr>
              <a:t>Another limitation is that it requires to be connected to the internet, so if the care home as any internet problems they will struggle to open up files.</a:t>
            </a:r>
          </a:p>
          <a:p>
            <a:pPr marL="0" indent="0">
              <a:buClr>
                <a:srgbClr val="FFFFFF"/>
              </a:buClr>
              <a:buNone/>
            </a:pPr>
            <a:endParaRPr lang="en-GB">
              <a:ea typeface="Calibri" panose="020F0502020204030204"/>
              <a:cs typeface="Calibri" panose="020F0502020204030204"/>
            </a:endParaRPr>
          </a:p>
          <a:p>
            <a:endParaRPr lang="en-GB">
              <a:ea typeface="Calibri" panose="020F0502020204030204"/>
              <a:cs typeface="Calibri" panose="020F0502020204030204"/>
            </a:endParaRPr>
          </a:p>
          <a:p>
            <a:pPr marL="0" indent="0">
              <a:buNone/>
            </a:pPr>
            <a:endParaRPr lang="en-GB">
              <a:ea typeface="Calibri" panose="020F0502020204030204"/>
              <a:cs typeface="Calibri" panose="020F0502020204030204"/>
            </a:endParaRPr>
          </a:p>
        </p:txBody>
      </p:sp>
    </p:spTree>
    <p:extLst>
      <p:ext uri="{BB962C8B-B14F-4D97-AF65-F5344CB8AC3E}">
        <p14:creationId xmlns:p14="http://schemas.microsoft.com/office/powerpoint/2010/main" val="1349191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6D8BE-5834-2E99-BAFF-EFEBF243B52E}"/>
              </a:ext>
            </a:extLst>
          </p:cNvPr>
          <p:cNvSpPr>
            <a:spLocks noGrp="1"/>
          </p:cNvSpPr>
          <p:nvPr>
            <p:ph type="title"/>
          </p:nvPr>
        </p:nvSpPr>
        <p:spPr/>
        <p:txBody>
          <a:bodyPr/>
          <a:lstStyle/>
          <a:p>
            <a:r>
              <a:rPr lang="en-GB"/>
              <a:t>                          </a:t>
            </a:r>
            <a:r>
              <a:rPr lang="en-GB" b="1"/>
              <a:t>STAFF COMMUNICATION</a:t>
            </a:r>
            <a:br>
              <a:rPr lang="en-GB" b="1"/>
            </a:br>
            <a:r>
              <a:rPr lang="en-GB" b="1">
                <a:ea typeface="Calibri Light"/>
                <a:cs typeface="Calibri Light"/>
              </a:rPr>
              <a:t>                         tool: MICROSOFT TEAMS</a:t>
            </a:r>
          </a:p>
        </p:txBody>
      </p:sp>
      <p:sp>
        <p:nvSpPr>
          <p:cNvPr id="3" name="Content Placeholder 2">
            <a:extLst>
              <a:ext uri="{FF2B5EF4-FFF2-40B4-BE49-F238E27FC236}">
                <a16:creationId xmlns:a16="http://schemas.microsoft.com/office/drawing/2014/main" id="{0D441B58-04C4-B895-4452-502AABF8E716}"/>
              </a:ext>
            </a:extLst>
          </p:cNvPr>
          <p:cNvSpPr>
            <a:spLocks noGrp="1"/>
          </p:cNvSpPr>
          <p:nvPr>
            <p:ph idx="1"/>
          </p:nvPr>
        </p:nvSpPr>
        <p:spPr/>
        <p:txBody>
          <a:bodyPr vert="horz" lIns="91440" tIns="45720" rIns="91440" bIns="45720" rtlCol="0" anchor="t">
            <a:normAutofit fontScale="62500" lnSpcReduction="20000"/>
          </a:bodyPr>
          <a:lstStyle/>
          <a:p>
            <a:r>
              <a:rPr lang="en-GB">
                <a:ea typeface="Calibri"/>
                <a:cs typeface="Calibri"/>
              </a:rPr>
              <a:t>Creates a bridge between the two buildings.</a:t>
            </a:r>
            <a:endParaRPr lang="en-US"/>
          </a:p>
          <a:p>
            <a:pPr>
              <a:buClr>
                <a:srgbClr val="FFFFFF"/>
              </a:buClr>
            </a:pPr>
            <a:r>
              <a:rPr lang="en-GB">
                <a:ea typeface="Calibri"/>
                <a:cs typeface="Calibri"/>
              </a:rPr>
              <a:t>Communication can be centralised.</a:t>
            </a:r>
            <a:endParaRPr lang="en-GB"/>
          </a:p>
          <a:p>
            <a:pPr>
              <a:buClr>
                <a:srgbClr val="FFFFFF"/>
              </a:buClr>
            </a:pPr>
            <a:r>
              <a:rPr lang="en-GB">
                <a:ea typeface="Calibri"/>
                <a:cs typeface="Calibri"/>
              </a:rPr>
              <a:t>GDPR &amp; HIPPA Compliant </a:t>
            </a:r>
            <a:r>
              <a:rPr lang="en-GB" err="1">
                <a:ea typeface="Calibri"/>
                <a:cs typeface="Calibri"/>
              </a:rPr>
              <a:t>makin</a:t>
            </a:r>
            <a:r>
              <a:rPr lang="en-GB">
                <a:ea typeface="Calibri"/>
                <a:cs typeface="Calibri"/>
              </a:rPr>
              <a:t>g all data safe.</a:t>
            </a:r>
          </a:p>
          <a:p>
            <a:pPr>
              <a:buClr>
                <a:srgbClr val="FFFFFF"/>
              </a:buClr>
            </a:pPr>
            <a:r>
              <a:rPr lang="en-GB">
                <a:ea typeface="Calibri"/>
                <a:cs typeface="Calibri"/>
              </a:rPr>
              <a:t>Staff can use teams instead of using paper notes that can get misplaced</a:t>
            </a:r>
          </a:p>
          <a:p>
            <a:pPr>
              <a:buClr>
                <a:srgbClr val="FFFFFF"/>
              </a:buClr>
            </a:pPr>
            <a:r>
              <a:rPr lang="en-GB">
                <a:ea typeface="Calibri"/>
                <a:cs typeface="Calibri"/>
              </a:rPr>
              <a:t>Eliminates confusion and stops staff duplicating work as staff can see what has already been done and what is still left to do.</a:t>
            </a:r>
          </a:p>
          <a:p>
            <a:pPr>
              <a:buClr>
                <a:srgbClr val="FFFFFF"/>
              </a:buClr>
            </a:pPr>
            <a:r>
              <a:rPr lang="en-GB">
                <a:ea typeface="Calibri"/>
                <a:cs typeface="Calibri"/>
              </a:rPr>
              <a:t>Instructions are not lost and can be kept secure.</a:t>
            </a:r>
          </a:p>
          <a:p>
            <a:pPr>
              <a:buClr>
                <a:srgbClr val="FFFFFF"/>
              </a:buClr>
            </a:pPr>
            <a:r>
              <a:rPr lang="en-GB">
                <a:ea typeface="Calibri"/>
                <a:cs typeface="Calibri"/>
              </a:rPr>
              <a:t>Staff meetings can be organised and held on Teams so everyone can attend, regardless of where they are or what shift they are on.</a:t>
            </a:r>
          </a:p>
          <a:p>
            <a:pPr>
              <a:buClr>
                <a:srgbClr val="FFFFFF"/>
              </a:buClr>
            </a:pPr>
            <a:r>
              <a:rPr lang="en-GB">
                <a:ea typeface="Calibri"/>
                <a:cs typeface="Calibri"/>
              </a:rPr>
              <a:t>Team meetings can be recorded so staff members who were not there for it can watch later on.</a:t>
            </a:r>
          </a:p>
          <a:p>
            <a:pPr>
              <a:buClr>
                <a:srgbClr val="FFFFFF"/>
              </a:buClr>
            </a:pPr>
            <a:endParaRPr lang="en-GB">
              <a:ea typeface="Calibri"/>
              <a:cs typeface="Calibri"/>
            </a:endParaRPr>
          </a:p>
          <a:p>
            <a:pPr>
              <a:buClr>
                <a:srgbClr val="FFFFFF"/>
              </a:buClr>
            </a:pPr>
            <a:r>
              <a:rPr lang="en-GB">
                <a:ea typeface="Calibri"/>
                <a:cs typeface="Calibri"/>
              </a:rPr>
              <a:t>Limitations can be that not all staff are as computer literate as others so training would be required as it could overwhelm some of the staff if they struggle to understand and mistakes could be made.</a:t>
            </a:r>
          </a:p>
          <a:p>
            <a:pPr>
              <a:buClr>
                <a:srgbClr val="FFFFFF"/>
              </a:buClr>
            </a:pPr>
            <a:endParaRPr lang="en-GB">
              <a:ea typeface="Calibri"/>
              <a:cs typeface="Calibri"/>
            </a:endParaRPr>
          </a:p>
          <a:p>
            <a:pPr marL="0" indent="0">
              <a:buClr>
                <a:srgbClr val="FFFFFF"/>
              </a:buClr>
              <a:buNone/>
            </a:pPr>
            <a:endParaRPr lang="en-GB">
              <a:ea typeface="Calibri"/>
              <a:cs typeface="Calibri"/>
            </a:endParaRPr>
          </a:p>
          <a:p>
            <a:pPr marL="0" indent="0">
              <a:buClr>
                <a:srgbClr val="FFFFFF"/>
              </a:buClr>
              <a:buNone/>
            </a:pPr>
            <a:r>
              <a:rPr lang="en-GB">
                <a:ea typeface="Calibri"/>
                <a:cs typeface="Calibri"/>
              </a:rPr>
              <a:t>  </a:t>
            </a:r>
          </a:p>
        </p:txBody>
      </p:sp>
    </p:spTree>
    <p:extLst>
      <p:ext uri="{BB962C8B-B14F-4D97-AF65-F5344CB8AC3E}">
        <p14:creationId xmlns:p14="http://schemas.microsoft.com/office/powerpoint/2010/main" val="2902461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9D913-D706-D97A-41C9-A4A8BC3E4E21}"/>
              </a:ext>
            </a:extLst>
          </p:cNvPr>
          <p:cNvSpPr>
            <a:spLocks noGrp="1"/>
          </p:cNvSpPr>
          <p:nvPr>
            <p:ph type="title"/>
          </p:nvPr>
        </p:nvSpPr>
        <p:spPr/>
        <p:txBody>
          <a:bodyPr/>
          <a:lstStyle/>
          <a:p>
            <a:r>
              <a:rPr lang="en-GB"/>
              <a:t>                              Staff Training </a:t>
            </a:r>
            <a:br>
              <a:rPr lang="en-GB"/>
            </a:br>
            <a:r>
              <a:rPr lang="en-GB">
                <a:ea typeface="Calibri Light"/>
                <a:cs typeface="Calibri Light"/>
              </a:rPr>
              <a:t>                            Microsoft Word</a:t>
            </a:r>
          </a:p>
        </p:txBody>
      </p:sp>
      <p:sp>
        <p:nvSpPr>
          <p:cNvPr id="3" name="Content Placeholder 2">
            <a:extLst>
              <a:ext uri="{FF2B5EF4-FFF2-40B4-BE49-F238E27FC236}">
                <a16:creationId xmlns:a16="http://schemas.microsoft.com/office/drawing/2014/main" id="{67AD6680-3DFA-E1D0-D3ED-DB3FAA0301BE}"/>
              </a:ext>
            </a:extLst>
          </p:cNvPr>
          <p:cNvSpPr>
            <a:spLocks noGrp="1"/>
          </p:cNvSpPr>
          <p:nvPr>
            <p:ph idx="1"/>
          </p:nvPr>
        </p:nvSpPr>
        <p:spPr/>
        <p:txBody>
          <a:bodyPr vert="horz" lIns="91440" tIns="45720" rIns="91440" bIns="45720" rtlCol="0" anchor="t">
            <a:normAutofit/>
          </a:bodyPr>
          <a:lstStyle/>
          <a:p>
            <a:pPr>
              <a:buClr>
                <a:srgbClr val="FFFFFF"/>
              </a:buClr>
            </a:pPr>
            <a:r>
              <a:rPr lang="en-GB">
                <a:ea typeface="Calibri"/>
                <a:cs typeface="Calibri"/>
              </a:rPr>
              <a:t>Using Microsoft Word for staff training at Riverdale Nursing Home can provide several benefits, especially for creating, delivering, and managing training materials.</a:t>
            </a:r>
          </a:p>
          <a:p>
            <a:pPr>
              <a:buClr>
                <a:srgbClr val="FFFFFF"/>
              </a:buClr>
            </a:pPr>
            <a:r>
              <a:rPr lang="en-GB">
                <a:ea typeface="Calibri"/>
                <a:cs typeface="Calibri"/>
              </a:rPr>
              <a:t>Easy creation of training Documents – Managers can create training manuals, policies, procedures, induction packs, and competency assessments. Documents can be updated quickly when regulations or care practices change.  This helps ensure that  employees are always receiving the most up to date information. Word also provides formatting features such as headings, tables, images, and bullet points, making training resources easier to understand and navigate.</a:t>
            </a:r>
          </a:p>
          <a:p>
            <a:pPr>
              <a:buClr>
                <a:srgbClr val="FFFFFF"/>
              </a:buClr>
            </a:pPr>
            <a:endParaRPr lang="en-GB">
              <a:ea typeface="Calibri"/>
              <a:cs typeface="Calibri"/>
            </a:endParaRPr>
          </a:p>
          <a:p>
            <a:pPr>
              <a:buClr>
                <a:srgbClr val="FFFFFF"/>
              </a:buClr>
            </a:pPr>
            <a:endParaRPr lang="en-GB">
              <a:ea typeface="Calibri"/>
              <a:cs typeface="Calibri"/>
            </a:endParaRPr>
          </a:p>
          <a:p>
            <a:pPr>
              <a:buClr>
                <a:srgbClr val="FFFFFF"/>
              </a:buClr>
            </a:pPr>
            <a:endParaRPr lang="en-GB">
              <a:ea typeface="Calibri"/>
              <a:cs typeface="Calibri"/>
            </a:endParaRPr>
          </a:p>
        </p:txBody>
      </p:sp>
    </p:spTree>
    <p:extLst>
      <p:ext uri="{BB962C8B-B14F-4D97-AF65-F5344CB8AC3E}">
        <p14:creationId xmlns:p14="http://schemas.microsoft.com/office/powerpoint/2010/main" val="2636955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BD7BA-FD99-F734-1830-C30191BD74FE}"/>
              </a:ext>
            </a:extLst>
          </p:cNvPr>
          <p:cNvSpPr>
            <a:spLocks noGrp="1"/>
          </p:cNvSpPr>
          <p:nvPr>
            <p:ph type="title"/>
          </p:nvPr>
        </p:nvSpPr>
        <p:spPr/>
        <p:txBody>
          <a:bodyPr/>
          <a:lstStyle/>
          <a:p>
            <a:r>
              <a:rPr lang="en-GB"/>
              <a:t>                          Staff scheduling/rotas</a:t>
            </a:r>
            <a:endParaRPr lang="en-GB">
              <a:ea typeface="Calibri Light"/>
              <a:cs typeface="Calibri Light"/>
            </a:endParaRPr>
          </a:p>
        </p:txBody>
      </p:sp>
      <p:sp>
        <p:nvSpPr>
          <p:cNvPr id="3" name="Content Placeholder 2">
            <a:extLst>
              <a:ext uri="{FF2B5EF4-FFF2-40B4-BE49-F238E27FC236}">
                <a16:creationId xmlns:a16="http://schemas.microsoft.com/office/drawing/2014/main" id="{0CCFF6B5-F9B2-FA02-272A-C4ACE35AB31D}"/>
              </a:ext>
            </a:extLst>
          </p:cNvPr>
          <p:cNvSpPr>
            <a:spLocks noGrp="1"/>
          </p:cNvSpPr>
          <p:nvPr>
            <p:ph idx="1"/>
          </p:nvPr>
        </p:nvSpPr>
        <p:spPr>
          <a:xfrm>
            <a:off x="685801" y="1673851"/>
            <a:ext cx="10131425" cy="4613108"/>
          </a:xfrm>
        </p:spPr>
        <p:txBody>
          <a:bodyPr>
            <a:normAutofit/>
          </a:bodyPr>
          <a:lstStyle/>
          <a:p>
            <a:pPr>
              <a:buClr>
                <a:srgbClr val="FFFFFF"/>
              </a:buClr>
            </a:pPr>
            <a:r>
              <a:rPr lang="en-GB">
                <a:ea typeface="Calibri"/>
                <a:cs typeface="Calibri"/>
              </a:rPr>
              <a:t>Task:  Organising carers, nurses and admin staff across two buildings.</a:t>
            </a:r>
            <a:endParaRPr lang="en-US">
              <a:ea typeface="Calibri" panose="020F0502020204030204"/>
              <a:cs typeface="Calibri" panose="020F0502020204030204"/>
            </a:endParaRPr>
          </a:p>
          <a:p>
            <a:pPr>
              <a:buClr>
                <a:srgbClr val="FFFFFF"/>
              </a:buClr>
            </a:pPr>
            <a:r>
              <a:rPr lang="en-GB">
                <a:ea typeface="Calibri"/>
                <a:cs typeface="Calibri"/>
              </a:rPr>
              <a:t>Tool:  Microsoft Excel.</a:t>
            </a:r>
          </a:p>
          <a:p>
            <a:pPr>
              <a:buClr>
                <a:srgbClr val="FFFFFF"/>
              </a:buClr>
            </a:pPr>
            <a:r>
              <a:rPr lang="en-GB">
                <a:ea typeface="Calibri"/>
                <a:cs typeface="Calibri"/>
              </a:rPr>
              <a:t>Purpose:  Ensures enough staff are available for each shift.</a:t>
            </a:r>
          </a:p>
          <a:p>
            <a:pPr>
              <a:buClr>
                <a:srgbClr val="FFFFFF"/>
              </a:buClr>
            </a:pPr>
            <a:r>
              <a:rPr lang="en-GB">
                <a:ea typeface="Calibri"/>
                <a:cs typeface="Calibri"/>
              </a:rPr>
              <a:t>Efficiency:  Makes staff rotas quicker to organise and update.</a:t>
            </a:r>
          </a:p>
          <a:p>
            <a:pPr>
              <a:buClr>
                <a:srgbClr val="FFFFFF"/>
              </a:buClr>
            </a:pPr>
            <a:r>
              <a:rPr lang="en-GB">
                <a:ea typeface="Calibri"/>
                <a:cs typeface="Calibri"/>
              </a:rPr>
              <a:t>Advantage:  Excel helps calculate hours and update shifts quickly.</a:t>
            </a:r>
          </a:p>
          <a:p>
            <a:pPr>
              <a:buClr>
                <a:srgbClr val="FFFFFF"/>
              </a:buClr>
            </a:pPr>
            <a:r>
              <a:rPr lang="en-GB">
                <a:ea typeface="Calibri"/>
                <a:cs typeface="Calibri"/>
              </a:rPr>
              <a:t>Limitation:  Manual typing can lead to rota mistakes.</a:t>
            </a:r>
          </a:p>
          <a:p>
            <a:pPr marL="0" indent="0">
              <a:buClr>
                <a:prstClr val="white"/>
              </a:buClr>
              <a:buNone/>
            </a:pPr>
            <a:endParaRPr lang="en-GB">
              <a:ea typeface="Calibri"/>
              <a:cs typeface="Calibri"/>
            </a:endParaRPr>
          </a:p>
        </p:txBody>
      </p:sp>
    </p:spTree>
    <p:extLst>
      <p:ext uri="{BB962C8B-B14F-4D97-AF65-F5344CB8AC3E}">
        <p14:creationId xmlns:p14="http://schemas.microsoft.com/office/powerpoint/2010/main" val="1739770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D071-7309-F518-0799-638A2D1F56BB}"/>
              </a:ext>
            </a:extLst>
          </p:cNvPr>
          <p:cNvSpPr>
            <a:spLocks noGrp="1"/>
          </p:cNvSpPr>
          <p:nvPr>
            <p:ph type="title"/>
          </p:nvPr>
        </p:nvSpPr>
        <p:spPr>
          <a:xfrm>
            <a:off x="685801" y="609600"/>
            <a:ext cx="10131425" cy="905424"/>
          </a:xfrm>
        </p:spPr>
        <p:txBody>
          <a:bodyPr>
            <a:normAutofit fontScale="90000"/>
          </a:bodyPr>
          <a:lstStyle/>
          <a:p>
            <a:r>
              <a:rPr lang="en-GB">
                <a:ea typeface="Calibri Light"/>
                <a:cs typeface="Calibri Light"/>
              </a:rPr>
              <a:t>Reference:</a:t>
            </a:r>
            <a:br>
              <a:rPr lang="en-GB">
                <a:ea typeface="Calibri Light"/>
                <a:cs typeface="Calibri Light"/>
              </a:rPr>
            </a:br>
            <a:endParaRPr lang="en-GB"/>
          </a:p>
        </p:txBody>
      </p:sp>
      <p:sp>
        <p:nvSpPr>
          <p:cNvPr id="3" name="Content Placeholder 2">
            <a:extLst>
              <a:ext uri="{FF2B5EF4-FFF2-40B4-BE49-F238E27FC236}">
                <a16:creationId xmlns:a16="http://schemas.microsoft.com/office/drawing/2014/main" id="{0D00CB3E-3EC5-E0B2-E383-A1EEE52D4E41}"/>
              </a:ext>
            </a:extLst>
          </p:cNvPr>
          <p:cNvSpPr>
            <a:spLocks noGrp="1"/>
          </p:cNvSpPr>
          <p:nvPr>
            <p:ph idx="1"/>
          </p:nvPr>
        </p:nvSpPr>
        <p:spPr/>
        <p:txBody>
          <a:bodyPr>
            <a:normAutofit/>
          </a:bodyPr>
          <a:lstStyle/>
          <a:p>
            <a:pPr>
              <a:buNone/>
            </a:pPr>
            <a:endParaRPr lang="en-GB">
              <a:solidFill>
                <a:srgbClr val="000000"/>
              </a:solidFill>
              <a:ea typeface="Calibri"/>
              <a:cs typeface="Calibri"/>
            </a:endParaRPr>
          </a:p>
          <a:p>
            <a:pPr marL="0" indent="0">
              <a:buNone/>
            </a:pPr>
            <a:endParaRPr lang="en-GB">
              <a:solidFill>
                <a:srgbClr val="FFFFFF"/>
              </a:solidFill>
              <a:ea typeface="Calibri"/>
              <a:cs typeface="Calibri"/>
            </a:endParaRPr>
          </a:p>
          <a:p>
            <a:pPr>
              <a:buClr>
                <a:srgbClr val="FFFFFF"/>
              </a:buClr>
            </a:pPr>
            <a:endParaRPr lang="en-GB">
              <a:ea typeface="Calibri"/>
              <a:cs typeface="Calibri"/>
            </a:endParaRPr>
          </a:p>
        </p:txBody>
      </p:sp>
      <p:sp>
        <p:nvSpPr>
          <p:cNvPr id="4" name="TextBox 3">
            <a:extLst>
              <a:ext uri="{FF2B5EF4-FFF2-40B4-BE49-F238E27FC236}">
                <a16:creationId xmlns:a16="http://schemas.microsoft.com/office/drawing/2014/main" id="{9BBF7617-6BD3-A8CD-6420-34AA4396CFDA}"/>
              </a:ext>
            </a:extLst>
          </p:cNvPr>
          <p:cNvSpPr txBox="1"/>
          <p:nvPr/>
        </p:nvSpPr>
        <p:spPr>
          <a:xfrm>
            <a:off x="413133" y="3429000"/>
            <a:ext cx="87308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Royal College of Nursing (2025) </a:t>
            </a:r>
            <a:r>
              <a:rPr lang="en-US" i="1"/>
              <a:t>Nursing Workforce Standards</a:t>
            </a:r>
            <a:r>
              <a:rPr lang="en-US"/>
              <a:t>. Available at: https://www.rcn.org.uk/Professional-Development/Nursing-Workforce-Standards.</a:t>
            </a:r>
            <a:endParaRPr lang="en-US">
              <a:ea typeface="Calibri"/>
              <a:cs typeface="Calibri"/>
            </a:endParaRPr>
          </a:p>
          <a:p>
            <a:pPr algn="ctr"/>
            <a:endParaRPr lang="en-GB"/>
          </a:p>
        </p:txBody>
      </p:sp>
    </p:spTree>
    <p:extLst>
      <p:ext uri="{BB962C8B-B14F-4D97-AF65-F5344CB8AC3E}">
        <p14:creationId xmlns:p14="http://schemas.microsoft.com/office/powerpoint/2010/main" val="29520626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6476F"/>
      </a:dk2>
      <a:lt2>
        <a:srgbClr val="EBEBEB"/>
      </a:lt2>
      <a:accent1>
        <a:srgbClr val="E5B458"/>
      </a:accent1>
      <a:accent2>
        <a:srgbClr val="F77754"/>
      </a:accent2>
      <a:accent3>
        <a:srgbClr val="D8507E"/>
      </a:accent3>
      <a:accent4>
        <a:srgbClr val="BC70EE"/>
      </a:accent4>
      <a:accent5>
        <a:srgbClr val="3CA2E2"/>
      </a:accent5>
      <a:accent6>
        <a:srgbClr val="91BF77"/>
      </a:accent6>
      <a:hlink>
        <a:srgbClr val="71DDAB"/>
      </a:hlink>
      <a:folHlink>
        <a:srgbClr val="A6E4C7"/>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B36E0D05-787B-4C61-8268-2D6C1FBEDA32}"/>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Celestial</vt:lpstr>
      <vt:lpstr>Module code LCHS4007 Digital skills and research methods Bianca Dodgen</vt:lpstr>
      <vt:lpstr>PowerPoint Presentation</vt:lpstr>
      <vt:lpstr>Secure file storage &amp; Sharing  (One Drive) </vt:lpstr>
      <vt:lpstr>                          STAFF COMMUNICATION                          tool: MICROSOFT TEAMS</vt:lpstr>
      <vt:lpstr>                              Staff Training                              Microsoft Word</vt:lpstr>
      <vt:lpstr>                          Staff scheduling/rotas</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2026-05-20T11:19:22Z</dcterms:created>
  <dcterms:modified xsi:type="dcterms:W3CDTF">2026-06-03T10:22:57Z</dcterms:modified>
</cp:coreProperties>
</file>