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3"/>
    <p:sldMasterId id="2147483650" r:id="rId4"/>
    <p:sldMasterId id="2147483656" r:id="rId5"/>
    <p:sldMasterId id="2147483710" r:id="rId6"/>
    <p:sldMasterId id="2147483714" r:id="rId7"/>
    <p:sldMasterId id="2147483658" r:id="rId8"/>
    <p:sldMasterId id="2147483744" r:id="rId9"/>
  </p:sldMasterIdLst>
  <p:notesMasterIdLst>
    <p:notesMasterId r:id="rId29"/>
  </p:notesMasterIdLst>
  <p:sldIdLst>
    <p:sldId id="741" r:id="rId10"/>
    <p:sldId id="742" r:id="rId11"/>
    <p:sldId id="743" r:id="rId12"/>
    <p:sldId id="746" r:id="rId13"/>
    <p:sldId id="747" r:id="rId14"/>
    <p:sldId id="258" r:id="rId15"/>
    <p:sldId id="736" r:id="rId16"/>
    <p:sldId id="744" r:id="rId17"/>
    <p:sldId id="748" r:id="rId18"/>
    <p:sldId id="724" r:id="rId19"/>
    <p:sldId id="749" r:id="rId20"/>
    <p:sldId id="725" r:id="rId21"/>
    <p:sldId id="750" r:id="rId22"/>
    <p:sldId id="726" r:id="rId23"/>
    <p:sldId id="751" r:id="rId24"/>
    <p:sldId id="745" r:id="rId25"/>
    <p:sldId id="752" r:id="rId26"/>
    <p:sldId id="727" r:id="rId27"/>
    <p:sldId id="73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145" autoAdjust="0"/>
    <p:restoredTop sz="96327"/>
  </p:normalViewPr>
  <p:slideViewPr>
    <p:cSldViewPr snapToGrid="0" snapToObjects="1">
      <p:cViewPr varScale="1">
        <p:scale>
          <a:sx n="111" d="100"/>
          <a:sy n="111" d="100"/>
        </p:scale>
        <p:origin x="126"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 Type="http://schemas.openxmlformats.org/officeDocument/2006/relationships/slideMaster" Target="slideMasters/slideMaster1.xml"/><Relationship Id="rId21" Type="http://schemas.openxmlformats.org/officeDocument/2006/relationships/slide" Target="slides/slide12.xml"/><Relationship Id="rId34" Type="http://schemas.microsoft.com/office/2016/11/relationships/changesInfo" Target="changesInfos/changesInfo1.xml"/><Relationship Id="rId7" Type="http://schemas.openxmlformats.org/officeDocument/2006/relationships/slideMaster" Target="slideMasters/slideMaster5.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theme" Target="theme/theme1.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viewProps" Target="viewProps.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presProps" Target="presProps.xml"/><Relationship Id="rId8"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i Steen" userId="3e51ffc7-aa92-4e9a-9db2-4e9164f92bbf" providerId="ADAL" clId="{3AC6A595-C3C8-47BB-899C-72F74CE2E322}"/>
    <pc:docChg chg="custSel modSld">
      <pc:chgData name="Jenni Steen" userId="3e51ffc7-aa92-4e9a-9db2-4e9164f92bbf" providerId="ADAL" clId="{3AC6A595-C3C8-47BB-899C-72F74CE2E322}" dt="2026-03-25T18:03:49.015" v="4" actId="14100"/>
      <pc:docMkLst>
        <pc:docMk/>
      </pc:docMkLst>
      <pc:sldChg chg="addSp delSp modSp mod">
        <pc:chgData name="Jenni Steen" userId="3e51ffc7-aa92-4e9a-9db2-4e9164f92bbf" providerId="ADAL" clId="{3AC6A595-C3C8-47BB-899C-72F74CE2E322}" dt="2026-03-25T18:03:49.015" v="4" actId="14100"/>
        <pc:sldMkLst>
          <pc:docMk/>
          <pc:sldMk cId="300683471" sldId="745"/>
        </pc:sldMkLst>
        <pc:picChg chg="add mod">
          <ac:chgData name="Jenni Steen" userId="3e51ffc7-aa92-4e9a-9db2-4e9164f92bbf" providerId="ADAL" clId="{3AC6A595-C3C8-47BB-899C-72F74CE2E322}" dt="2026-03-25T18:03:49.015" v="4" actId="14100"/>
          <ac:picMkLst>
            <pc:docMk/>
            <pc:sldMk cId="300683471" sldId="745"/>
            <ac:picMk id="3" creationId="{C08D0EB9-9413-CAE1-69F1-8FDDAAA97398}"/>
          </ac:picMkLst>
        </pc:picChg>
        <pc:picChg chg="del">
          <ac:chgData name="Jenni Steen" userId="3e51ffc7-aa92-4e9a-9db2-4e9164f92bbf" providerId="ADAL" clId="{3AC6A595-C3C8-47BB-899C-72F74CE2E322}" dt="2026-03-25T18:03:37.565" v="0" actId="478"/>
          <ac:picMkLst>
            <pc:docMk/>
            <pc:sldMk cId="300683471" sldId="745"/>
            <ac:picMk id="6" creationId="{11193B2A-F3D3-15A0-A5BE-D0916C71F9B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706765-27AF-0F48-A8B5-A4542BA51321}" type="datetimeFigureOut">
              <a:rPr lang="en-US" smtClean="0"/>
              <a:t>3/11/2026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68DE12-76E7-E743-B5FC-B59F84036153}" type="slidenum">
              <a:rPr lang="en-US" smtClean="0"/>
              <a:t>‹#›</a:t>
            </a:fld>
            <a:endParaRPr lang="en-US"/>
          </a:p>
        </p:txBody>
      </p:sp>
    </p:spTree>
    <p:extLst>
      <p:ext uri="{BB962C8B-B14F-4D97-AF65-F5344CB8AC3E}">
        <p14:creationId xmlns:p14="http://schemas.microsoft.com/office/powerpoint/2010/main" val="11511622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current OME governance structure for the UK. In 2022/23 the OME BEng/HNC and EE programmes reached no more than 5% of the community, with little access to commercial frameworks, funding opportunity, communities of interest of technology bases. In the space of 12 months we have are now a member of the Board at the Sector Skills Strategy Group (Gareth) and have increased reach to 10%. This has returned a revenue increase of just over £1.5M for OME and EE programmes. Much of industry is now interested in the courses currently on offer, modular aspects of those courses, or NEW courses (specifically the SIS).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E39F54-6241-1B44-AFE6-26A98767E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1433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969454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1371" y="274638"/>
            <a:ext cx="11151029" cy="634082"/>
          </a:xfrm>
          <a:prstGeom prst="rect">
            <a:avLst/>
          </a:prstGeom>
        </p:spPr>
        <p:txBody>
          <a:bodyPr anchor="t">
            <a:normAutofit/>
          </a:bodyPr>
          <a:lstStyle>
            <a:lvl1pPr algn="l">
              <a:defRPr sz="3200" b="1">
                <a:solidFill>
                  <a:srgbClr val="255C7B"/>
                </a:solidFill>
              </a:defRPr>
            </a:lvl1pPr>
          </a:lstStyle>
          <a:p>
            <a:r>
              <a:rPr lang="en-US"/>
              <a:t>Click to edit Master title style</a:t>
            </a:r>
            <a:endParaRPr lang="en-GB"/>
          </a:p>
        </p:txBody>
      </p:sp>
      <p:sp>
        <p:nvSpPr>
          <p:cNvPr id="3" name="Content Placeholder 2"/>
          <p:cNvSpPr>
            <a:spLocks noGrp="1"/>
          </p:cNvSpPr>
          <p:nvPr>
            <p:ph idx="1"/>
          </p:nvPr>
        </p:nvSpPr>
        <p:spPr>
          <a:xfrm>
            <a:off x="431371" y="1052737"/>
            <a:ext cx="11151029" cy="4464496"/>
          </a:xfrm>
          <a:prstGeom prst="rect">
            <a:avLst/>
          </a:prstGeom>
        </p:spPr>
        <p:txBody>
          <a:bodyPr/>
          <a:lstStyle>
            <a:lvl1pPr>
              <a:defRPr>
                <a:solidFill>
                  <a:srgbClr val="255C7B"/>
                </a:solidFill>
              </a:defRPr>
            </a:lvl1pPr>
            <a:lvl2pPr>
              <a:defRPr>
                <a:solidFill>
                  <a:srgbClr val="255C7B"/>
                </a:solidFill>
              </a:defRPr>
            </a:lvl2pPr>
            <a:lvl3pPr>
              <a:defRPr>
                <a:solidFill>
                  <a:srgbClr val="255C7B"/>
                </a:solidFill>
              </a:defRPr>
            </a:lvl3pPr>
            <a:lvl4pPr>
              <a:defRPr>
                <a:solidFill>
                  <a:srgbClr val="255C7B"/>
                </a:solidFill>
              </a:defRPr>
            </a:lvl4pPr>
            <a:lvl5pPr>
              <a:defRPr>
                <a:solidFill>
                  <a:srgbClr val="255C7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21153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02ADC-1DE7-F8EA-54BA-9F8A284A2C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B6F9F8D-695F-66FC-AA5E-7FD0495A51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D1EFD57-8861-ADA4-775A-D14B3EA5EA6A}"/>
              </a:ext>
            </a:extLst>
          </p:cNvPr>
          <p:cNvSpPr>
            <a:spLocks noGrp="1"/>
          </p:cNvSpPr>
          <p:nvPr>
            <p:ph type="dt" sz="half" idx="10"/>
          </p:nvPr>
        </p:nvSpPr>
        <p:spPr/>
        <p:txBody>
          <a:bodyPr/>
          <a:lstStyle/>
          <a:p>
            <a:fld id="{6B4DBFC7-990F-4E1E-A2BB-3924EC7683D4}" type="datetimeFigureOut">
              <a:rPr lang="en-GB" smtClean="0"/>
              <a:t>11/03/2026</a:t>
            </a:fld>
            <a:endParaRPr lang="en-GB" dirty="0"/>
          </a:p>
        </p:txBody>
      </p:sp>
      <p:sp>
        <p:nvSpPr>
          <p:cNvPr id="5" name="Footer Placeholder 4">
            <a:extLst>
              <a:ext uri="{FF2B5EF4-FFF2-40B4-BE49-F238E27FC236}">
                <a16:creationId xmlns:a16="http://schemas.microsoft.com/office/drawing/2014/main" id="{845810A2-095F-6013-975C-6A655C572FF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53EAE08-F165-6617-D190-AA1F5D57766D}"/>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4281467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5FFF4-58AA-1D4D-F332-BBB7CDC57F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61094E-D926-42B7-C44F-9F811341E7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CC7F77-28F1-9315-5712-BBD0EC0A24DB}"/>
              </a:ext>
            </a:extLst>
          </p:cNvPr>
          <p:cNvSpPr>
            <a:spLocks noGrp="1"/>
          </p:cNvSpPr>
          <p:nvPr>
            <p:ph type="dt" sz="half" idx="10"/>
          </p:nvPr>
        </p:nvSpPr>
        <p:spPr/>
        <p:txBody>
          <a:bodyPr/>
          <a:lstStyle/>
          <a:p>
            <a:fld id="{6B4DBFC7-990F-4E1E-A2BB-3924EC7683D4}" type="datetimeFigureOut">
              <a:rPr lang="en-GB" smtClean="0"/>
              <a:t>11/03/2026</a:t>
            </a:fld>
            <a:endParaRPr lang="en-GB" dirty="0"/>
          </a:p>
        </p:txBody>
      </p:sp>
      <p:sp>
        <p:nvSpPr>
          <p:cNvPr id="5" name="Footer Placeholder 4">
            <a:extLst>
              <a:ext uri="{FF2B5EF4-FFF2-40B4-BE49-F238E27FC236}">
                <a16:creationId xmlns:a16="http://schemas.microsoft.com/office/drawing/2014/main" id="{8884983F-58FE-B3A2-879C-2D1A6599E04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72645E4-1FC4-92AF-8E54-F1B98404A72F}"/>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4178831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1B9B2-7CAF-AF67-09D3-688035FDC8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69A3E7B-3C31-E698-ADA2-8AFF2776D8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30714F-25AE-DBC0-6104-930EEC3D958A}"/>
              </a:ext>
            </a:extLst>
          </p:cNvPr>
          <p:cNvSpPr>
            <a:spLocks noGrp="1"/>
          </p:cNvSpPr>
          <p:nvPr>
            <p:ph type="dt" sz="half" idx="10"/>
          </p:nvPr>
        </p:nvSpPr>
        <p:spPr/>
        <p:txBody>
          <a:bodyPr/>
          <a:lstStyle/>
          <a:p>
            <a:fld id="{6B4DBFC7-990F-4E1E-A2BB-3924EC7683D4}" type="datetimeFigureOut">
              <a:rPr lang="en-GB" smtClean="0"/>
              <a:t>11/03/2026</a:t>
            </a:fld>
            <a:endParaRPr lang="en-GB" dirty="0"/>
          </a:p>
        </p:txBody>
      </p:sp>
      <p:sp>
        <p:nvSpPr>
          <p:cNvPr id="5" name="Footer Placeholder 4">
            <a:extLst>
              <a:ext uri="{FF2B5EF4-FFF2-40B4-BE49-F238E27FC236}">
                <a16:creationId xmlns:a16="http://schemas.microsoft.com/office/drawing/2014/main" id="{22C27D80-A9B4-BA38-FA44-81264C16440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729C8A1-4EBE-C36D-AA2A-40CB230AD04A}"/>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12541674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EC27F-932E-122C-7A18-9F0C79D809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E5A943-9D06-DD46-7572-E6868F61BD1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58E1B11-88B6-63C7-2D2C-798B1C52522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60D696-D44E-4CBF-A0B5-9DD3658FAB18}"/>
              </a:ext>
            </a:extLst>
          </p:cNvPr>
          <p:cNvSpPr>
            <a:spLocks noGrp="1"/>
          </p:cNvSpPr>
          <p:nvPr>
            <p:ph type="dt" sz="half" idx="10"/>
          </p:nvPr>
        </p:nvSpPr>
        <p:spPr/>
        <p:txBody>
          <a:bodyPr/>
          <a:lstStyle/>
          <a:p>
            <a:fld id="{6B4DBFC7-990F-4E1E-A2BB-3924EC7683D4}" type="datetimeFigureOut">
              <a:rPr lang="en-GB" smtClean="0"/>
              <a:t>11/03/2026</a:t>
            </a:fld>
            <a:endParaRPr lang="en-GB" dirty="0"/>
          </a:p>
        </p:txBody>
      </p:sp>
      <p:sp>
        <p:nvSpPr>
          <p:cNvPr id="6" name="Footer Placeholder 5">
            <a:extLst>
              <a:ext uri="{FF2B5EF4-FFF2-40B4-BE49-F238E27FC236}">
                <a16:creationId xmlns:a16="http://schemas.microsoft.com/office/drawing/2014/main" id="{C145818D-7C41-D6EE-A258-A209357C330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06048FE-CE55-C4D5-1F63-2F81D31DEB19}"/>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34889264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B519B-6BF4-D797-05BA-00A286D46EC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5E72C2-3D46-2C22-281E-55579A98DA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403B027-F148-B108-F68D-CDF876A08BF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35D4E0-8957-630A-F754-3AFE8214C1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73CA3D-C7DB-BDCC-5B7F-E3480C19AC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7B5B935-D660-DFCB-AF21-0F3A44D2D507}"/>
              </a:ext>
            </a:extLst>
          </p:cNvPr>
          <p:cNvSpPr>
            <a:spLocks noGrp="1"/>
          </p:cNvSpPr>
          <p:nvPr>
            <p:ph type="dt" sz="half" idx="10"/>
          </p:nvPr>
        </p:nvSpPr>
        <p:spPr/>
        <p:txBody>
          <a:bodyPr/>
          <a:lstStyle/>
          <a:p>
            <a:fld id="{6B4DBFC7-990F-4E1E-A2BB-3924EC7683D4}" type="datetimeFigureOut">
              <a:rPr lang="en-GB" smtClean="0"/>
              <a:t>11/03/2026</a:t>
            </a:fld>
            <a:endParaRPr lang="en-GB" dirty="0"/>
          </a:p>
        </p:txBody>
      </p:sp>
      <p:sp>
        <p:nvSpPr>
          <p:cNvPr id="8" name="Footer Placeholder 7">
            <a:extLst>
              <a:ext uri="{FF2B5EF4-FFF2-40B4-BE49-F238E27FC236}">
                <a16:creationId xmlns:a16="http://schemas.microsoft.com/office/drawing/2014/main" id="{7ED6B4FA-2014-5DFE-A084-A5CA83FB0EA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39526F01-ACCD-C5BE-C151-F77E262DD043}"/>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3821065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575A2-D047-BFCD-67B2-E070B62BB88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3ECCF9E-7816-1C83-0CD0-F50699353C25}"/>
              </a:ext>
            </a:extLst>
          </p:cNvPr>
          <p:cNvSpPr>
            <a:spLocks noGrp="1"/>
          </p:cNvSpPr>
          <p:nvPr>
            <p:ph type="dt" sz="half" idx="10"/>
          </p:nvPr>
        </p:nvSpPr>
        <p:spPr/>
        <p:txBody>
          <a:bodyPr/>
          <a:lstStyle/>
          <a:p>
            <a:fld id="{6B4DBFC7-990F-4E1E-A2BB-3924EC7683D4}" type="datetimeFigureOut">
              <a:rPr lang="en-GB" smtClean="0"/>
              <a:t>11/03/2026</a:t>
            </a:fld>
            <a:endParaRPr lang="en-GB" dirty="0"/>
          </a:p>
        </p:txBody>
      </p:sp>
      <p:sp>
        <p:nvSpPr>
          <p:cNvPr id="4" name="Footer Placeholder 3">
            <a:extLst>
              <a:ext uri="{FF2B5EF4-FFF2-40B4-BE49-F238E27FC236}">
                <a16:creationId xmlns:a16="http://schemas.microsoft.com/office/drawing/2014/main" id="{712772B8-F189-A411-9299-28E3AAC1E994}"/>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C2391BA9-37A5-BD99-EAA8-C7157665C60B}"/>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5816890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60ACCA-4FA4-9DFD-4191-20CA006DB6B1}"/>
              </a:ext>
            </a:extLst>
          </p:cNvPr>
          <p:cNvSpPr>
            <a:spLocks noGrp="1"/>
          </p:cNvSpPr>
          <p:nvPr>
            <p:ph type="dt" sz="half" idx="10"/>
          </p:nvPr>
        </p:nvSpPr>
        <p:spPr/>
        <p:txBody>
          <a:bodyPr/>
          <a:lstStyle/>
          <a:p>
            <a:fld id="{6B4DBFC7-990F-4E1E-A2BB-3924EC7683D4}" type="datetimeFigureOut">
              <a:rPr lang="en-GB" smtClean="0"/>
              <a:t>11/03/2026</a:t>
            </a:fld>
            <a:endParaRPr lang="en-GB" dirty="0"/>
          </a:p>
        </p:txBody>
      </p:sp>
      <p:sp>
        <p:nvSpPr>
          <p:cNvPr id="3" name="Footer Placeholder 2">
            <a:extLst>
              <a:ext uri="{FF2B5EF4-FFF2-40B4-BE49-F238E27FC236}">
                <a16:creationId xmlns:a16="http://schemas.microsoft.com/office/drawing/2014/main" id="{48DD274B-E707-991F-E390-2B2FDDA00C7D}"/>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F096B00A-22FD-B76B-AFFB-6F60CEAE7AB6}"/>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13447977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A15B3-D04F-42E9-E7C7-EF656D89B0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9A367E5-EB7A-A800-4BCC-053E1A717B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0449374-B220-D01D-FACD-F56F18AACC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14A845-048A-9583-6673-70C9D8B10260}"/>
              </a:ext>
            </a:extLst>
          </p:cNvPr>
          <p:cNvSpPr>
            <a:spLocks noGrp="1"/>
          </p:cNvSpPr>
          <p:nvPr>
            <p:ph type="dt" sz="half" idx="10"/>
          </p:nvPr>
        </p:nvSpPr>
        <p:spPr/>
        <p:txBody>
          <a:bodyPr/>
          <a:lstStyle/>
          <a:p>
            <a:fld id="{6B4DBFC7-990F-4E1E-A2BB-3924EC7683D4}" type="datetimeFigureOut">
              <a:rPr lang="en-GB" smtClean="0"/>
              <a:t>11/03/2026</a:t>
            </a:fld>
            <a:endParaRPr lang="en-GB" dirty="0"/>
          </a:p>
        </p:txBody>
      </p:sp>
      <p:sp>
        <p:nvSpPr>
          <p:cNvPr id="6" name="Footer Placeholder 5">
            <a:extLst>
              <a:ext uri="{FF2B5EF4-FFF2-40B4-BE49-F238E27FC236}">
                <a16:creationId xmlns:a16="http://schemas.microsoft.com/office/drawing/2014/main" id="{B2E93B75-2236-2C6C-E7CB-8A9B0405ED7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67C12A8-58C5-22D4-B700-ADA85210C77D}"/>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7506326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F5DE8-2EF8-EDE6-87A7-C1CC50BDA7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6940866-176B-4839-C91F-FCBFDAD510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CAF60253-631F-285F-B81A-0955224067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425D48-B89C-39E4-B0A4-C2FEBD088D8C}"/>
              </a:ext>
            </a:extLst>
          </p:cNvPr>
          <p:cNvSpPr>
            <a:spLocks noGrp="1"/>
          </p:cNvSpPr>
          <p:nvPr>
            <p:ph type="dt" sz="half" idx="10"/>
          </p:nvPr>
        </p:nvSpPr>
        <p:spPr/>
        <p:txBody>
          <a:bodyPr/>
          <a:lstStyle/>
          <a:p>
            <a:fld id="{6B4DBFC7-990F-4E1E-A2BB-3924EC7683D4}" type="datetimeFigureOut">
              <a:rPr lang="en-GB" smtClean="0"/>
              <a:t>11/03/2026</a:t>
            </a:fld>
            <a:endParaRPr lang="en-GB" dirty="0"/>
          </a:p>
        </p:txBody>
      </p:sp>
      <p:sp>
        <p:nvSpPr>
          <p:cNvPr id="6" name="Footer Placeholder 5">
            <a:extLst>
              <a:ext uri="{FF2B5EF4-FFF2-40B4-BE49-F238E27FC236}">
                <a16:creationId xmlns:a16="http://schemas.microsoft.com/office/drawing/2014/main" id="{C2C0515B-244A-F103-05FD-4AE4D57B813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D32B734-57DE-448C-04A5-B166F04BB1A3}"/>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20447012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7F750-A892-26BC-FE16-88FA93D70A4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17769E-3798-A52E-1BCB-F818696380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8F3245-E3AF-1659-6526-73DA505EFAEC}"/>
              </a:ext>
            </a:extLst>
          </p:cNvPr>
          <p:cNvSpPr>
            <a:spLocks noGrp="1"/>
          </p:cNvSpPr>
          <p:nvPr>
            <p:ph type="dt" sz="half" idx="10"/>
          </p:nvPr>
        </p:nvSpPr>
        <p:spPr/>
        <p:txBody>
          <a:bodyPr/>
          <a:lstStyle/>
          <a:p>
            <a:fld id="{6B4DBFC7-990F-4E1E-A2BB-3924EC7683D4}" type="datetimeFigureOut">
              <a:rPr lang="en-GB" smtClean="0"/>
              <a:t>11/03/2026</a:t>
            </a:fld>
            <a:endParaRPr lang="en-GB" dirty="0"/>
          </a:p>
        </p:txBody>
      </p:sp>
      <p:sp>
        <p:nvSpPr>
          <p:cNvPr id="5" name="Footer Placeholder 4">
            <a:extLst>
              <a:ext uri="{FF2B5EF4-FFF2-40B4-BE49-F238E27FC236}">
                <a16:creationId xmlns:a16="http://schemas.microsoft.com/office/drawing/2014/main" id="{7488E7E1-801F-6CEB-846E-B9384D7C73E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391ADB9-0469-E378-79E6-475CE6639780}"/>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39283312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EF3654-501B-46F5-87EA-105D52EFB8D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7B7EF03-A1B1-C1AA-89BD-F8CE18AA781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69E9A2-243F-5610-6AB8-95C0FCFED8F9}"/>
              </a:ext>
            </a:extLst>
          </p:cNvPr>
          <p:cNvSpPr>
            <a:spLocks noGrp="1"/>
          </p:cNvSpPr>
          <p:nvPr>
            <p:ph type="dt" sz="half" idx="10"/>
          </p:nvPr>
        </p:nvSpPr>
        <p:spPr/>
        <p:txBody>
          <a:bodyPr/>
          <a:lstStyle/>
          <a:p>
            <a:fld id="{6B4DBFC7-990F-4E1E-A2BB-3924EC7683D4}" type="datetimeFigureOut">
              <a:rPr lang="en-GB" smtClean="0"/>
              <a:t>11/03/2026</a:t>
            </a:fld>
            <a:endParaRPr lang="en-GB" dirty="0"/>
          </a:p>
        </p:txBody>
      </p:sp>
      <p:sp>
        <p:nvSpPr>
          <p:cNvPr id="5" name="Footer Placeholder 4">
            <a:extLst>
              <a:ext uri="{FF2B5EF4-FFF2-40B4-BE49-F238E27FC236}">
                <a16:creationId xmlns:a16="http://schemas.microsoft.com/office/drawing/2014/main" id="{1D4E679C-0A1D-B132-BF69-3731E157D9D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0721FF7-DB4B-F61F-0861-2F166191DECE}"/>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407388270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theme" Target="../theme/theme7.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close-up of a sign&#10;&#10;Description automatically generated with medium confidence">
            <a:extLst>
              <a:ext uri="{FF2B5EF4-FFF2-40B4-BE49-F238E27FC236}">
                <a16:creationId xmlns:a16="http://schemas.microsoft.com/office/drawing/2014/main" id="{9D880B56-BEBF-01F4-2D55-337F85A9196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77080840"/>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2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9CD814-D4C2-00E8-BA3C-5B83FB019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C18157-BE6E-0774-B147-30457CCA2B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047277-6677-50A0-20E4-50B3A89B1E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4DBFC7-990F-4E1E-A2BB-3924EC7683D4}" type="datetimeFigureOut">
              <a:rPr lang="en-GB" smtClean="0"/>
              <a:t>11/03/2026</a:t>
            </a:fld>
            <a:endParaRPr lang="en-GB" dirty="0"/>
          </a:p>
        </p:txBody>
      </p:sp>
      <p:sp>
        <p:nvSpPr>
          <p:cNvPr id="5" name="Footer Placeholder 4">
            <a:extLst>
              <a:ext uri="{FF2B5EF4-FFF2-40B4-BE49-F238E27FC236}">
                <a16:creationId xmlns:a16="http://schemas.microsoft.com/office/drawing/2014/main" id="{AC7DEACD-57C8-06F6-A57B-56E9268698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C25D8FB-8875-F178-ABC9-1BEDB09F88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9AC604-D23C-47B8-BC5A-58742AA3DC11}" type="slidenum">
              <a:rPr lang="en-GB" smtClean="0"/>
              <a:t>‹#›</a:t>
            </a:fld>
            <a:endParaRPr lang="en-GB" dirty="0"/>
          </a:p>
        </p:txBody>
      </p:sp>
    </p:spTree>
    <p:extLst>
      <p:ext uri="{BB962C8B-B14F-4D97-AF65-F5344CB8AC3E}">
        <p14:creationId xmlns:p14="http://schemas.microsoft.com/office/powerpoint/2010/main" val="316017818"/>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emf"/><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F148F23-39C1-0795-768C-8F1C07A8AC4F}"/>
              </a:ext>
            </a:extLst>
          </p:cNvPr>
          <p:cNvSpPr txBox="1">
            <a:spLocks noGrp="1"/>
          </p:cNvSpPr>
          <p:nvPr>
            <p:ph idx="1"/>
          </p:nvPr>
        </p:nvSpPr>
        <p:spPr>
          <a:xfrm>
            <a:off x="213366" y="1640524"/>
            <a:ext cx="6303344" cy="4115909"/>
          </a:xfrm>
          <a:prstGeom prst="rect">
            <a:avLst/>
          </a:prstGeom>
        </p:spPr>
        <p:txBody>
          <a:bodyPr vert="horz" wrap="square" lIns="91440" tIns="45720" rIns="91440" bIns="45720" rtlCol="0" anchor="t">
            <a:normAutofit fontScale="75000" lnSpcReduction="20000"/>
          </a:bodyPr>
          <a:lstStyle>
            <a:lvl1pPr algn="l" defTabSz="914400" rtl="0" eaLnBrk="1" latinLnBrk="0" hangingPunct="1">
              <a:lnSpc>
                <a:spcPct val="90000"/>
              </a:lnSpc>
              <a:spcBef>
                <a:spcPct val="0"/>
              </a:spcBef>
              <a:buNone/>
              <a:defRPr sz="3200" b="1" kern="1200">
                <a:solidFill>
                  <a:srgbClr val="255C7B"/>
                </a:solidFill>
                <a:latin typeface="+mj-lt"/>
                <a:ea typeface="+mj-ea"/>
                <a:cs typeface="+mj-cs"/>
              </a:defRPr>
            </a:lvl1pPr>
          </a:lstStyle>
          <a:p>
            <a:r>
              <a:rPr lang="en-GB" sz="6000" dirty="0">
                <a:solidFill>
                  <a:schemeClr val="bg1"/>
                </a:solidFill>
              </a:rPr>
              <a:t>Ordnance, Munitions and Explosives</a:t>
            </a:r>
          </a:p>
          <a:p>
            <a:endParaRPr lang="en-GB" dirty="0">
              <a:solidFill>
                <a:schemeClr val="bg1"/>
              </a:solidFill>
            </a:endParaRPr>
          </a:p>
          <a:p>
            <a:endParaRPr lang="en-GB" sz="4000" dirty="0">
              <a:solidFill>
                <a:schemeClr val="bg1"/>
              </a:solidFill>
            </a:endParaRPr>
          </a:p>
          <a:p>
            <a:r>
              <a:rPr lang="en-GB" sz="4700" dirty="0">
                <a:solidFill>
                  <a:schemeClr val="bg1"/>
                </a:solidFill>
              </a:rPr>
              <a:t>OME Major Project Briefing</a:t>
            </a:r>
          </a:p>
          <a:p>
            <a:r>
              <a:rPr lang="en-GB" sz="4700" dirty="0">
                <a:solidFill>
                  <a:schemeClr val="bg1"/>
                </a:solidFill>
              </a:rPr>
              <a:t>(September 2022 Starters)</a:t>
            </a:r>
          </a:p>
          <a:p>
            <a:endParaRPr lang="en-GB" sz="4700" dirty="0">
              <a:solidFill>
                <a:schemeClr val="bg1"/>
              </a:solidFill>
            </a:endParaRPr>
          </a:p>
          <a:p>
            <a:r>
              <a:rPr lang="en-GB" sz="4700" dirty="0">
                <a:solidFill>
                  <a:schemeClr val="bg1"/>
                </a:solidFill>
              </a:rPr>
              <a:t>26</a:t>
            </a:r>
            <a:r>
              <a:rPr lang="en-GB" sz="4700" baseline="30000" dirty="0">
                <a:solidFill>
                  <a:schemeClr val="bg1"/>
                </a:solidFill>
              </a:rPr>
              <a:t>th</a:t>
            </a:r>
            <a:r>
              <a:rPr lang="en-GB" sz="4700" dirty="0">
                <a:solidFill>
                  <a:schemeClr val="bg1"/>
                </a:solidFill>
              </a:rPr>
              <a:t> March 2026</a:t>
            </a:r>
            <a:br>
              <a:rPr lang="en-GB" sz="4700" dirty="0">
                <a:solidFill>
                  <a:schemeClr val="bg1"/>
                </a:solidFill>
              </a:rPr>
            </a:br>
            <a:br>
              <a:rPr lang="en-GB" sz="4000" dirty="0">
                <a:solidFill>
                  <a:schemeClr val="bg1"/>
                </a:solidFill>
              </a:rPr>
            </a:br>
            <a:br>
              <a:rPr lang="en-GB" sz="4000" dirty="0">
                <a:solidFill>
                  <a:schemeClr val="bg1"/>
                </a:solidFill>
              </a:rPr>
            </a:br>
            <a:r>
              <a:rPr lang="en-GB" sz="4000" dirty="0">
                <a:solidFill>
                  <a:schemeClr val="bg1"/>
                </a:solidFill>
              </a:rPr>
              <a:t> </a:t>
            </a:r>
            <a:endParaRPr lang="en-GB" sz="4800" dirty="0">
              <a:solidFill>
                <a:schemeClr val="bg1"/>
              </a:solidFill>
            </a:endParaRPr>
          </a:p>
        </p:txBody>
      </p:sp>
    </p:spTree>
    <p:extLst>
      <p:ext uri="{BB962C8B-B14F-4D97-AF65-F5344CB8AC3E}">
        <p14:creationId xmlns:p14="http://schemas.microsoft.com/office/powerpoint/2010/main" val="40591429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84B05C-5922-66AD-09ED-2153EAB1E4F0}"/>
              </a:ext>
            </a:extLst>
          </p:cNvPr>
          <p:cNvSpPr>
            <a:spLocks noGrp="1"/>
          </p:cNvSpPr>
          <p:nvPr>
            <p:ph type="title"/>
          </p:nvPr>
        </p:nvSpPr>
        <p:spPr>
          <a:xfrm>
            <a:off x="890338" y="640080"/>
            <a:ext cx="4966452" cy="3566160"/>
          </a:xfrm>
        </p:spPr>
        <p:txBody>
          <a:bodyPr vert="horz" lIns="91440" tIns="45720" rIns="91440" bIns="45720" rtlCol="0" anchor="b">
            <a:normAutofit/>
          </a:bodyPr>
          <a:lstStyle/>
          <a:p>
            <a:r>
              <a:rPr lang="en-US" sz="5400" dirty="0"/>
              <a:t>Major Project Briefing Pack</a:t>
            </a:r>
            <a:br>
              <a:rPr lang="en-US" sz="5400" dirty="0"/>
            </a:br>
            <a:r>
              <a:rPr lang="en-US" sz="5400" dirty="0"/>
              <a:t>- September 2022 Starts</a:t>
            </a:r>
          </a:p>
        </p:txBody>
      </p:sp>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EB44B50-DE82-F13E-FE12-FA4347B2DB3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516379" y="76453"/>
            <a:ext cx="5831171" cy="6642335"/>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57235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magazine with fireworks in the sky&#10;&#10;Description automatically generated">
            <a:extLst>
              <a:ext uri="{FF2B5EF4-FFF2-40B4-BE49-F238E27FC236}">
                <a16:creationId xmlns:a16="http://schemas.microsoft.com/office/drawing/2014/main" id="{A1893BDF-66E6-88DB-3184-79CE80CCA98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982783" y="333947"/>
            <a:ext cx="4056353" cy="5077501"/>
          </a:xfrm>
          <a:prstGeom prst="rect">
            <a:avLst/>
          </a:prstGeom>
        </p:spPr>
      </p:pic>
      <p:sp>
        <p:nvSpPr>
          <p:cNvPr id="3" name="Content Placeholder 2">
            <a:extLst>
              <a:ext uri="{FF2B5EF4-FFF2-40B4-BE49-F238E27FC236}">
                <a16:creationId xmlns:a16="http://schemas.microsoft.com/office/drawing/2014/main" id="{270D6454-71D5-DD00-70FF-F0176EE8AF7A}"/>
              </a:ext>
            </a:extLst>
          </p:cNvPr>
          <p:cNvSpPr>
            <a:spLocks noGrp="1"/>
          </p:cNvSpPr>
          <p:nvPr>
            <p:ph idx="1"/>
          </p:nvPr>
        </p:nvSpPr>
        <p:spPr>
          <a:xfrm>
            <a:off x="251815" y="537843"/>
            <a:ext cx="7914806" cy="4464496"/>
          </a:xfrm>
        </p:spPr>
        <p:txBody>
          <a:bodyPr>
            <a:normAutofit/>
          </a:bodyPr>
          <a:lstStyle/>
          <a:p>
            <a:pPr marL="0" indent="0">
              <a:buNone/>
            </a:pPr>
            <a:r>
              <a:rPr lang="en-GB" sz="2400" b="1" dirty="0">
                <a:solidFill>
                  <a:srgbClr val="1C1D1E"/>
                </a:solidFill>
                <a:latin typeface="Open Sans" panose="020B0606030504020204" pitchFamily="34" charset="0"/>
              </a:rPr>
              <a:t>What is the Major Project?</a:t>
            </a:r>
            <a:r>
              <a:rPr lang="en-GB" sz="2400" b="1" i="0" u="none" strike="noStrike" dirty="0">
                <a:solidFill>
                  <a:srgbClr val="1C1D1E"/>
                </a:solidFill>
                <a:effectLst/>
                <a:latin typeface="Open Sans" panose="020B0606030504020204" pitchFamily="34" charset="0"/>
              </a:rPr>
              <a:t> </a:t>
            </a:r>
            <a:r>
              <a:rPr lang="en-GB" sz="1400" dirty="0">
                <a:effectLst/>
                <a:latin typeface="Arial" panose="020B0604020202020204" pitchFamily="34" charset="0"/>
                <a:ea typeface="Times New Roman" panose="02020603050405020304" pitchFamily="18" charset="0"/>
              </a:rPr>
              <a:t>To develop the ability of students to engage critically and innovatively with theory and/or practice relevant to their studied subject areas in order to produce a discipline specific in-depth project of </a:t>
            </a:r>
            <a:r>
              <a:rPr lang="en-GB" sz="1400" b="1" dirty="0">
                <a:effectLst/>
                <a:latin typeface="Arial" panose="020B0604020202020204" pitchFamily="34" charset="0"/>
                <a:ea typeface="Times New Roman" panose="02020603050405020304" pitchFamily="18" charset="0"/>
              </a:rPr>
              <a:t>relevance to their workplace</a:t>
            </a:r>
            <a:r>
              <a:rPr lang="en-GB" sz="1400" dirty="0">
                <a:effectLst/>
                <a:latin typeface="Arial" panose="020B0604020202020204" pitchFamily="34" charset="0"/>
                <a:ea typeface="Times New Roman" panose="02020603050405020304" pitchFamily="18" charset="0"/>
              </a:rPr>
              <a:t>.</a:t>
            </a:r>
            <a:endParaRPr lang="en-GB" sz="2400" b="1" i="0" u="none" strike="noStrike" dirty="0">
              <a:solidFill>
                <a:srgbClr val="1C1D1E"/>
              </a:solidFill>
              <a:effectLst/>
              <a:latin typeface="Open Sans" panose="020B0606030504020204" pitchFamily="34" charset="0"/>
            </a:endParaRPr>
          </a:p>
          <a:p>
            <a:pPr marL="0" lvl="0" indent="0" algn="just" fontAlgn="auto" hangingPunct="1">
              <a:spcBef>
                <a:spcPts val="1200"/>
              </a:spcBef>
              <a:spcAft>
                <a:spcPts val="0"/>
              </a:spcAft>
              <a:buNone/>
            </a:pPr>
            <a:r>
              <a:rPr lang="en-GB" sz="2400" b="1" dirty="0">
                <a:solidFill>
                  <a:srgbClr val="1C1D1E"/>
                </a:solidFill>
                <a:latin typeface="Open Sans" panose="020B0606030504020204" pitchFamily="34" charset="0"/>
              </a:rPr>
              <a:t>Learning Outcomes</a:t>
            </a:r>
            <a:r>
              <a:rPr lang="en-GB" sz="2400" b="1" i="0" u="none" strike="noStrike" dirty="0">
                <a:solidFill>
                  <a:srgbClr val="1C1D1E"/>
                </a:solidFill>
                <a:effectLst/>
                <a:latin typeface="Open Sans" panose="020B0606030504020204" pitchFamily="34" charset="0"/>
              </a:rPr>
              <a:t>:</a:t>
            </a:r>
          </a:p>
          <a:p>
            <a:pPr algn="just">
              <a:spcBef>
                <a:spcPts val="1200"/>
              </a:spcBef>
            </a:pPr>
            <a:r>
              <a:rPr lang="en-GB" sz="1400" dirty="0">
                <a:effectLst/>
                <a:latin typeface="Arial" panose="020B0604020202020204" pitchFamily="34" charset="0"/>
                <a:ea typeface="Times New Roman" panose="02020603050405020304" pitchFamily="18" charset="0"/>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a:t>
            </a:r>
          </a:p>
          <a:p>
            <a:pPr algn="just">
              <a:spcBef>
                <a:spcPts val="1200"/>
              </a:spcBef>
            </a:pPr>
            <a:r>
              <a:rPr lang="en-GB" sz="1400" dirty="0">
                <a:effectLst/>
                <a:latin typeface="Arial" panose="020B0604020202020204" pitchFamily="34" charset="0"/>
                <a:ea typeface="Times New Roman" panose="02020603050405020304" pitchFamily="18" charset="0"/>
              </a:rPr>
              <a:t>Evidence in-depth knowledge and critical understanding of principles necessary to underpin their education within their chosen field of study and problem-solving techniques applicable to this. </a:t>
            </a:r>
          </a:p>
          <a:p>
            <a:pPr algn="just">
              <a:spcBef>
                <a:spcPts val="1200"/>
              </a:spcBef>
            </a:pPr>
            <a:r>
              <a:rPr lang="en-GB" sz="1400" dirty="0">
                <a:effectLst/>
                <a:latin typeface="Arial" panose="020B0604020202020204" pitchFamily="34" charset="0"/>
                <a:ea typeface="Times New Roman" panose="02020603050405020304" pitchFamily="18" charset="0"/>
              </a:rPr>
              <a:t>Evidence independence of thought and critical evaluation in the production of an independent piece of work, demonstrating transferable skills through exercising initiative and personal responsibility in planning own learning and self-management.</a:t>
            </a:r>
          </a:p>
          <a:p>
            <a:pPr algn="just">
              <a:spcBef>
                <a:spcPts val="1200"/>
              </a:spcBef>
            </a:pPr>
            <a:r>
              <a:rPr lang="en-GB" sz="1400" dirty="0">
                <a:effectLst/>
                <a:latin typeface="Arial" panose="020B0604020202020204" pitchFamily="34" charset="0"/>
                <a:ea typeface="Times New Roman" panose="02020603050405020304" pitchFamily="18" charset="0"/>
              </a:rPr>
              <a:t>Organise their knowledge and learning through use of a range of media, and present their work appropriately in a manner that can be understood by specialist and non-specialist audiences. </a:t>
            </a:r>
            <a:endParaRPr lang="en-GB" sz="1400" dirty="0">
              <a:effectLst/>
              <a:latin typeface="Times New Roman" panose="02020603050405020304" pitchFamily="18" charset="0"/>
              <a:ea typeface="Times New Roman" panose="02020603050405020304" pitchFamily="18" charset="0"/>
            </a:endParaRPr>
          </a:p>
          <a:p>
            <a:pPr marL="0" indent="0">
              <a:buNone/>
            </a:pPr>
            <a:endParaRPr lang="en-US" sz="2400" dirty="0"/>
          </a:p>
        </p:txBody>
      </p:sp>
    </p:spTree>
    <p:extLst>
      <p:ext uri="{BB962C8B-B14F-4D97-AF65-F5344CB8AC3E}">
        <p14:creationId xmlns:p14="http://schemas.microsoft.com/office/powerpoint/2010/main" val="2486654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39848-BEA0-E52E-FC7C-6BD62AEAE173}"/>
              </a:ext>
            </a:extLst>
          </p:cNvPr>
          <p:cNvSpPr>
            <a:spLocks noGrp="1"/>
          </p:cNvSpPr>
          <p:nvPr>
            <p:ph type="title"/>
          </p:nvPr>
        </p:nvSpPr>
        <p:spPr/>
        <p:txBody>
          <a:bodyPr/>
          <a:lstStyle/>
          <a:p>
            <a:r>
              <a:rPr lang="en-US" dirty="0"/>
              <a:t>Examples of Projects Already Completed</a:t>
            </a:r>
          </a:p>
        </p:txBody>
      </p:sp>
      <p:pic>
        <p:nvPicPr>
          <p:cNvPr id="5" name="Picture 4" descr="A poster with text and images&#10;&#10;Description automatically generated">
            <a:extLst>
              <a:ext uri="{FF2B5EF4-FFF2-40B4-BE49-F238E27FC236}">
                <a16:creationId xmlns:a16="http://schemas.microsoft.com/office/drawing/2014/main" id="{F5732769-750D-67A4-A7AD-9BE63581DFD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71016" y="1019330"/>
            <a:ext cx="3478150" cy="4408923"/>
          </a:xfrm>
          <a:prstGeom prst="rect">
            <a:avLst/>
          </a:prstGeom>
        </p:spPr>
      </p:pic>
      <p:pic>
        <p:nvPicPr>
          <p:cNvPr id="7" name="Picture 6" descr="A poster with a diagram and graphs&#10;&#10;Description automatically generated with medium confidence">
            <a:extLst>
              <a:ext uri="{FF2B5EF4-FFF2-40B4-BE49-F238E27FC236}">
                <a16:creationId xmlns:a16="http://schemas.microsoft.com/office/drawing/2014/main" id="{5C514CE9-358E-6DBC-FE64-8466B69930F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041798" y="1225496"/>
            <a:ext cx="5945993" cy="3996593"/>
          </a:xfrm>
          <a:prstGeom prst="rect">
            <a:avLst/>
          </a:prstGeom>
        </p:spPr>
      </p:pic>
    </p:spTree>
    <p:extLst>
      <p:ext uri="{BB962C8B-B14F-4D97-AF65-F5344CB8AC3E}">
        <p14:creationId xmlns:p14="http://schemas.microsoft.com/office/powerpoint/2010/main" val="40433285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D83D1-61B8-E854-55D0-B4317B2B6A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C93816-5673-17A9-5233-1131D91D93ED}"/>
              </a:ext>
            </a:extLst>
          </p:cNvPr>
          <p:cNvSpPr>
            <a:spLocks noGrp="1"/>
          </p:cNvSpPr>
          <p:nvPr>
            <p:ph type="title"/>
          </p:nvPr>
        </p:nvSpPr>
        <p:spPr/>
        <p:txBody>
          <a:bodyPr/>
          <a:lstStyle/>
          <a:p>
            <a:r>
              <a:rPr lang="en-US" dirty="0"/>
              <a:t>Examples of Projects Already Completed</a:t>
            </a:r>
          </a:p>
        </p:txBody>
      </p:sp>
      <p:pic>
        <p:nvPicPr>
          <p:cNvPr id="4" name="Picture 3" descr="A poster with text and images&#10;&#10;Description automatically generated">
            <a:extLst>
              <a:ext uri="{FF2B5EF4-FFF2-40B4-BE49-F238E27FC236}">
                <a16:creationId xmlns:a16="http://schemas.microsoft.com/office/drawing/2014/main" id="{2F2CEEF5-C3B7-7A25-E31A-D7E51FB7E531}"/>
              </a:ext>
            </a:extLst>
          </p:cNvPr>
          <p:cNvPicPr>
            <a:picLocks noChangeAspect="1"/>
          </p:cNvPicPr>
          <p:nvPr/>
        </p:nvPicPr>
        <p:blipFill>
          <a:blip r:embed="rId2"/>
          <a:stretch>
            <a:fillRect/>
          </a:stretch>
        </p:blipFill>
        <p:spPr>
          <a:xfrm>
            <a:off x="7824867" y="183531"/>
            <a:ext cx="3935762" cy="5406566"/>
          </a:xfrm>
          <a:prstGeom prst="rect">
            <a:avLst/>
          </a:prstGeom>
        </p:spPr>
      </p:pic>
      <p:pic>
        <p:nvPicPr>
          <p:cNvPr id="8" name="Picture 7" descr="A poster with text and images of an object&#10;&#10;Description automatically generated with medium confidence">
            <a:extLst>
              <a:ext uri="{FF2B5EF4-FFF2-40B4-BE49-F238E27FC236}">
                <a16:creationId xmlns:a16="http://schemas.microsoft.com/office/drawing/2014/main" id="{03FC86BB-2043-D286-1566-1391E1B159C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27191" y="908720"/>
            <a:ext cx="6476732" cy="4542474"/>
          </a:xfrm>
          <a:prstGeom prst="rect">
            <a:avLst/>
          </a:prstGeom>
        </p:spPr>
      </p:pic>
    </p:spTree>
    <p:extLst>
      <p:ext uri="{BB962C8B-B14F-4D97-AF65-F5344CB8AC3E}">
        <p14:creationId xmlns:p14="http://schemas.microsoft.com/office/powerpoint/2010/main" val="27792798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438A1-7F9C-3C61-2639-80254E4B118C}"/>
              </a:ext>
            </a:extLst>
          </p:cNvPr>
          <p:cNvSpPr>
            <a:spLocks noGrp="1"/>
          </p:cNvSpPr>
          <p:nvPr>
            <p:ph type="title"/>
          </p:nvPr>
        </p:nvSpPr>
        <p:spPr>
          <a:xfrm>
            <a:off x="317339" y="0"/>
            <a:ext cx="10515600" cy="1325563"/>
          </a:xfrm>
        </p:spPr>
        <p:txBody>
          <a:bodyPr>
            <a:normAutofit/>
          </a:bodyPr>
          <a:lstStyle/>
          <a:p>
            <a:r>
              <a:rPr lang="en-GB" sz="3600" b="1" dirty="0"/>
              <a:t>What is your guidance?</a:t>
            </a:r>
          </a:p>
        </p:txBody>
      </p:sp>
      <p:sp>
        <p:nvSpPr>
          <p:cNvPr id="9" name="TextBox 8">
            <a:extLst>
              <a:ext uri="{FF2B5EF4-FFF2-40B4-BE49-F238E27FC236}">
                <a16:creationId xmlns:a16="http://schemas.microsoft.com/office/drawing/2014/main" id="{107F1ACD-0DBA-597F-E219-EE8291FD139E}"/>
              </a:ext>
            </a:extLst>
          </p:cNvPr>
          <p:cNvSpPr txBox="1"/>
          <p:nvPr/>
        </p:nvSpPr>
        <p:spPr>
          <a:xfrm>
            <a:off x="181696" y="2847371"/>
            <a:ext cx="2607702" cy="769441"/>
          </a:xfrm>
          <a:prstGeom prst="rect">
            <a:avLst/>
          </a:prstGeom>
          <a:noFill/>
        </p:spPr>
        <p:txBody>
          <a:bodyPr wrap="none" rtlCol="0">
            <a:spAutoFit/>
          </a:bodyPr>
          <a:lstStyle/>
          <a:p>
            <a:r>
              <a:rPr lang="en-US" sz="4400" dirty="0"/>
              <a:t>SUCCESS =</a:t>
            </a:r>
          </a:p>
        </p:txBody>
      </p:sp>
      <p:grpSp>
        <p:nvGrpSpPr>
          <p:cNvPr id="11" name="Group 10">
            <a:extLst>
              <a:ext uri="{FF2B5EF4-FFF2-40B4-BE49-F238E27FC236}">
                <a16:creationId xmlns:a16="http://schemas.microsoft.com/office/drawing/2014/main" id="{231E9ECC-0673-DCA0-D51A-EC8874897165}"/>
              </a:ext>
            </a:extLst>
          </p:cNvPr>
          <p:cNvGrpSpPr/>
          <p:nvPr/>
        </p:nvGrpSpPr>
        <p:grpSpPr>
          <a:xfrm>
            <a:off x="6722789" y="1468620"/>
            <a:ext cx="5469211" cy="4583044"/>
            <a:chOff x="6722789" y="1468620"/>
            <a:chExt cx="5469211" cy="4583044"/>
          </a:xfrm>
        </p:grpSpPr>
        <p:sp>
          <p:nvSpPr>
            <p:cNvPr id="7" name="TextBox 6">
              <a:extLst>
                <a:ext uri="{FF2B5EF4-FFF2-40B4-BE49-F238E27FC236}">
                  <a16:creationId xmlns:a16="http://schemas.microsoft.com/office/drawing/2014/main" id="{54D29A21-D254-031E-FB6C-8BA5E0173DA4}"/>
                </a:ext>
              </a:extLst>
            </p:cNvPr>
            <p:cNvSpPr txBox="1"/>
            <p:nvPr/>
          </p:nvSpPr>
          <p:spPr>
            <a:xfrm>
              <a:off x="6722789" y="1468620"/>
              <a:ext cx="5469211" cy="369332"/>
            </a:xfrm>
            <a:prstGeom prst="rect">
              <a:avLst/>
            </a:prstGeom>
            <a:noFill/>
            <a:ln>
              <a:solidFill>
                <a:schemeClr val="tx1"/>
              </a:solidFill>
            </a:ln>
          </p:spPr>
          <p:txBody>
            <a:bodyPr wrap="square">
              <a:spAutoFit/>
            </a:bodyPr>
            <a:lstStyle/>
            <a:p>
              <a:r>
                <a:rPr lang="en-US" dirty="0"/>
                <a:t>https://moodle.uwtsd.ac.uk/course/view.php?id=14191</a:t>
              </a:r>
            </a:p>
          </p:txBody>
        </p:sp>
        <p:sp>
          <p:nvSpPr>
            <p:cNvPr id="8" name="TextBox 7">
              <a:extLst>
                <a:ext uri="{FF2B5EF4-FFF2-40B4-BE49-F238E27FC236}">
                  <a16:creationId xmlns:a16="http://schemas.microsoft.com/office/drawing/2014/main" id="{B84EF91F-CAF8-4A5C-B455-9A1058E6BB43}"/>
                </a:ext>
              </a:extLst>
            </p:cNvPr>
            <p:cNvSpPr txBox="1"/>
            <p:nvPr/>
          </p:nvSpPr>
          <p:spPr>
            <a:xfrm>
              <a:off x="7480582" y="2157727"/>
              <a:ext cx="4311501" cy="2862322"/>
            </a:xfrm>
            <a:prstGeom prst="rect">
              <a:avLst/>
            </a:prstGeom>
            <a:solidFill>
              <a:srgbClr val="FFC000"/>
            </a:solidFill>
            <a:ln w="76200">
              <a:solidFill>
                <a:schemeClr val="tx1"/>
              </a:solidFill>
            </a:ln>
          </p:spPr>
          <p:txBody>
            <a:bodyPr wrap="none" rtlCol="0">
              <a:spAutoFit/>
            </a:bodyPr>
            <a:lstStyle/>
            <a:p>
              <a:r>
                <a:rPr lang="en-US" dirty="0"/>
                <a:t>Major Project Coordinator: Miss Jenni Steen</a:t>
              </a:r>
            </a:p>
            <a:p>
              <a:endParaRPr lang="en-US" dirty="0"/>
            </a:p>
            <a:p>
              <a:r>
                <a:rPr lang="en-US" dirty="0"/>
                <a:t>Supporting staff:</a:t>
              </a:r>
            </a:p>
            <a:p>
              <a:endParaRPr lang="en-US" dirty="0"/>
            </a:p>
            <a:p>
              <a:r>
                <a:rPr lang="en-US" dirty="0"/>
                <a:t>Dr Ewa Kazimierska</a:t>
              </a:r>
            </a:p>
            <a:p>
              <a:r>
                <a:rPr lang="en-US" dirty="0"/>
                <a:t>Dr Mark Broadhead</a:t>
              </a:r>
            </a:p>
            <a:p>
              <a:r>
                <a:rPr lang="en-US" dirty="0"/>
                <a:t>Dr Gareth Collett</a:t>
              </a:r>
            </a:p>
            <a:p>
              <a:r>
                <a:rPr lang="en-US" dirty="0"/>
                <a:t>Mr Dave Holley</a:t>
              </a:r>
            </a:p>
            <a:p>
              <a:endParaRPr lang="en-US" dirty="0"/>
            </a:p>
            <a:p>
              <a:endParaRPr lang="en-US" dirty="0"/>
            </a:p>
          </p:txBody>
        </p:sp>
        <p:sp>
          <p:nvSpPr>
            <p:cNvPr id="10" name="TextBox 9">
              <a:extLst>
                <a:ext uri="{FF2B5EF4-FFF2-40B4-BE49-F238E27FC236}">
                  <a16:creationId xmlns:a16="http://schemas.microsoft.com/office/drawing/2014/main" id="{BD37B57C-2119-0A1B-8191-7E468F6B15A9}"/>
                </a:ext>
              </a:extLst>
            </p:cNvPr>
            <p:cNvSpPr txBox="1"/>
            <p:nvPr/>
          </p:nvSpPr>
          <p:spPr>
            <a:xfrm>
              <a:off x="7631053" y="5343778"/>
              <a:ext cx="3762308" cy="707886"/>
            </a:xfrm>
            <a:prstGeom prst="rect">
              <a:avLst/>
            </a:prstGeom>
            <a:solidFill>
              <a:srgbClr val="FF0000"/>
            </a:solidFill>
            <a:ln w="76200">
              <a:solidFill>
                <a:schemeClr val="tx1"/>
              </a:solidFill>
            </a:ln>
          </p:spPr>
          <p:txBody>
            <a:bodyPr wrap="square" rtlCol="0">
              <a:spAutoFit/>
            </a:bodyPr>
            <a:lstStyle/>
            <a:p>
              <a:r>
                <a:rPr lang="en-US" sz="4000" dirty="0">
                  <a:solidFill>
                    <a:schemeClr val="bg1"/>
                  </a:solidFill>
                </a:rPr>
                <a:t>YOUR EMPLOYER</a:t>
              </a:r>
            </a:p>
          </p:txBody>
        </p:sp>
      </p:grpSp>
      <p:sp>
        <p:nvSpPr>
          <p:cNvPr id="12" name="Cross 11">
            <a:extLst>
              <a:ext uri="{FF2B5EF4-FFF2-40B4-BE49-F238E27FC236}">
                <a16:creationId xmlns:a16="http://schemas.microsoft.com/office/drawing/2014/main" id="{40413A58-A269-66D5-7F04-715B3AC8E386}"/>
              </a:ext>
            </a:extLst>
          </p:cNvPr>
          <p:cNvSpPr/>
          <p:nvPr/>
        </p:nvSpPr>
        <p:spPr>
          <a:xfrm>
            <a:off x="6246475" y="2974694"/>
            <a:ext cx="756213" cy="788912"/>
          </a:xfrm>
          <a:prstGeom prst="plus">
            <a:avLst>
              <a:gd name="adj" fmla="val 36066"/>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9E3575D2-1571-DF9F-86E0-CE6252DC302F}"/>
              </a:ext>
            </a:extLst>
          </p:cNvPr>
          <p:cNvPicPr>
            <a:picLocks noChangeAspect="1"/>
          </p:cNvPicPr>
          <p:nvPr/>
        </p:nvPicPr>
        <p:blipFill>
          <a:blip r:embed="rId3"/>
          <a:stretch>
            <a:fillRect/>
          </a:stretch>
        </p:blipFill>
        <p:spPr>
          <a:xfrm>
            <a:off x="2688629" y="1514827"/>
            <a:ext cx="3523088" cy="4203969"/>
          </a:xfrm>
          <a:prstGeom prst="rect">
            <a:avLst/>
          </a:prstGeom>
        </p:spPr>
      </p:pic>
    </p:spTree>
    <p:extLst>
      <p:ext uri="{BB962C8B-B14F-4D97-AF65-F5344CB8AC3E}">
        <p14:creationId xmlns:p14="http://schemas.microsoft.com/office/powerpoint/2010/main" val="1419761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C28FE3-0B7A-AB2D-350E-84153939B685}"/>
              </a:ext>
            </a:extLst>
          </p:cNvPr>
          <p:cNvSpPr txBox="1"/>
          <p:nvPr/>
        </p:nvSpPr>
        <p:spPr>
          <a:xfrm>
            <a:off x="431371" y="274638"/>
            <a:ext cx="11151029" cy="634082"/>
          </a:xfrm>
          <a:prstGeom prst="rect">
            <a:avLst/>
          </a:prstGeom>
        </p:spPr>
        <p:txBody>
          <a:bodyPr vert="horz" lIns="91440" tIns="45720" rIns="91440" bIns="45720" rtlCol="0" anchor="t">
            <a:normAutofit/>
          </a:bodyPr>
          <a:lstStyle/>
          <a:p>
            <a:pPr marL="0" marR="0" lvl="0" indent="0" fontAlgn="auto">
              <a:lnSpc>
                <a:spcPct val="90000"/>
              </a:lnSpc>
              <a:spcBef>
                <a:spcPct val="0"/>
              </a:spcBef>
              <a:spcAft>
                <a:spcPts val="600"/>
              </a:spcAft>
              <a:buClrTx/>
              <a:buSzTx/>
              <a:tabLst/>
              <a:defRPr/>
            </a:pPr>
            <a:r>
              <a:rPr kumimoji="0" lang="en-US" sz="3200" b="1" i="0" u="none" strike="noStrike" cap="none" spc="0" normalizeH="0" baseline="0" noProof="0">
                <a:ln>
                  <a:noFill/>
                </a:ln>
                <a:solidFill>
                  <a:srgbClr val="255C7B"/>
                </a:solidFill>
                <a:effectLst/>
                <a:uLnTx/>
                <a:uFillTx/>
                <a:latin typeface="+mj-lt"/>
                <a:ea typeface="+mj-ea"/>
                <a:cs typeface="+mj-cs"/>
              </a:rPr>
              <a:t>Deadlines</a:t>
            </a:r>
            <a:endParaRPr kumimoji="0" lang="en-US" sz="3200" b="1" i="0" u="none" strike="noStrike" cap="none" spc="0" normalizeH="0" baseline="0" noProof="0" dirty="0">
              <a:ln>
                <a:noFill/>
              </a:ln>
              <a:solidFill>
                <a:srgbClr val="255C7B"/>
              </a:solidFill>
              <a:effectLst/>
              <a:uLnTx/>
              <a:uFillTx/>
              <a:latin typeface="+mj-lt"/>
              <a:ea typeface="+mj-ea"/>
              <a:cs typeface="+mj-cs"/>
            </a:endParaRPr>
          </a:p>
        </p:txBody>
      </p:sp>
      <p:pic>
        <p:nvPicPr>
          <p:cNvPr id="7" name="Picture 6">
            <a:extLst>
              <a:ext uri="{FF2B5EF4-FFF2-40B4-BE49-F238E27FC236}">
                <a16:creationId xmlns:a16="http://schemas.microsoft.com/office/drawing/2014/main" id="{D321D724-BED4-7D11-4F5F-650BE95A5BA0}"/>
              </a:ext>
            </a:extLst>
          </p:cNvPr>
          <p:cNvPicPr>
            <a:picLocks noChangeAspect="1"/>
          </p:cNvPicPr>
          <p:nvPr/>
        </p:nvPicPr>
        <p:blipFill>
          <a:blip r:embed="rId2"/>
          <a:stretch>
            <a:fillRect/>
          </a:stretch>
        </p:blipFill>
        <p:spPr>
          <a:xfrm>
            <a:off x="431371" y="1447097"/>
            <a:ext cx="11151029" cy="3675775"/>
          </a:xfrm>
          <a:prstGeom prst="rect">
            <a:avLst/>
          </a:prstGeom>
          <a:noFill/>
        </p:spPr>
      </p:pic>
    </p:spTree>
    <p:extLst>
      <p:ext uri="{BB962C8B-B14F-4D97-AF65-F5344CB8AC3E}">
        <p14:creationId xmlns:p14="http://schemas.microsoft.com/office/powerpoint/2010/main" val="2347209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381CE5-86B9-C012-B12E-CCB5633B8F10}"/>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Choosing a title – employer approval is mandatory</a:t>
            </a:r>
          </a:p>
        </p:txBody>
      </p:sp>
      <p:sp>
        <p:nvSpPr>
          <p:cNvPr id="4" name="Content Placeholder 3">
            <a:extLst>
              <a:ext uri="{FF2B5EF4-FFF2-40B4-BE49-F238E27FC236}">
                <a16:creationId xmlns:a16="http://schemas.microsoft.com/office/drawing/2014/main" id="{F2093487-C342-1859-3A25-527F37A5FA8C}"/>
              </a:ext>
            </a:extLst>
          </p:cNvPr>
          <p:cNvSpPr>
            <a:spLocks noGrp="1"/>
          </p:cNvSpPr>
          <p:nvPr>
            <p:ph idx="1"/>
          </p:nvPr>
        </p:nvSpPr>
        <p:spPr/>
        <p:txBody>
          <a:bodyPr/>
          <a:lstStyle/>
          <a:p>
            <a:endParaRPr lang="en-GB" dirty="0"/>
          </a:p>
        </p:txBody>
      </p:sp>
      <p:sp>
        <p:nvSpPr>
          <p:cNvPr id="7" name="TextBox 6">
            <a:extLst>
              <a:ext uri="{FF2B5EF4-FFF2-40B4-BE49-F238E27FC236}">
                <a16:creationId xmlns:a16="http://schemas.microsoft.com/office/drawing/2014/main" id="{53837CE0-0FA5-3819-87D4-D3C52BB077DE}"/>
              </a:ext>
            </a:extLst>
          </p:cNvPr>
          <p:cNvSpPr txBox="1"/>
          <p:nvPr/>
        </p:nvSpPr>
        <p:spPr>
          <a:xfrm>
            <a:off x="3601143" y="3398643"/>
            <a:ext cx="7698416" cy="1384995"/>
          </a:xfrm>
          <a:prstGeom prst="rect">
            <a:avLst/>
          </a:prstGeom>
          <a:noFill/>
        </p:spPr>
        <p:txBody>
          <a:bodyPr wrap="square" rtlCol="0">
            <a:spAutoFit/>
          </a:bodyPr>
          <a:lstStyle/>
          <a:p>
            <a:r>
              <a:rPr lang="en-GB" sz="2800" dirty="0"/>
              <a:t>If approval is not received from your employer for your project, then you may not be able to continue with the module!</a:t>
            </a:r>
          </a:p>
        </p:txBody>
      </p:sp>
      <p:pic>
        <p:nvPicPr>
          <p:cNvPr id="5" name="Picture 4">
            <a:extLst>
              <a:ext uri="{FF2B5EF4-FFF2-40B4-BE49-F238E27FC236}">
                <a16:creationId xmlns:a16="http://schemas.microsoft.com/office/drawing/2014/main" id="{D055E9C8-DE3B-6FD5-2B90-20499C738890}"/>
              </a:ext>
            </a:extLst>
          </p:cNvPr>
          <p:cNvPicPr>
            <a:picLocks noChangeAspect="1"/>
          </p:cNvPicPr>
          <p:nvPr/>
        </p:nvPicPr>
        <p:blipFill>
          <a:blip r:embed="rId2"/>
          <a:stretch>
            <a:fillRect/>
          </a:stretch>
        </p:blipFill>
        <p:spPr>
          <a:xfrm>
            <a:off x="3095898" y="1547132"/>
            <a:ext cx="8203662" cy="785945"/>
          </a:xfrm>
          <a:prstGeom prst="rect">
            <a:avLst/>
          </a:prstGeom>
        </p:spPr>
      </p:pic>
    </p:spTree>
    <p:extLst>
      <p:ext uri="{BB962C8B-B14F-4D97-AF65-F5344CB8AC3E}">
        <p14:creationId xmlns:p14="http://schemas.microsoft.com/office/powerpoint/2010/main" val="807859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62F463-768B-AA8F-7935-6CC68D1BDD84}"/>
              </a:ext>
            </a:extLst>
          </p:cNvPr>
          <p:cNvSpPr>
            <a:spLocks noGrp="1"/>
          </p:cNvSpPr>
          <p:nvPr>
            <p:ph type="title"/>
          </p:nvPr>
        </p:nvSpPr>
        <p:spPr>
          <a:xfrm>
            <a:off x="5596501" y="489508"/>
            <a:ext cx="5754896" cy="1667569"/>
          </a:xfrm>
        </p:spPr>
        <p:txBody>
          <a:bodyPr anchor="b">
            <a:normAutofit/>
          </a:bodyPr>
          <a:lstStyle/>
          <a:p>
            <a:r>
              <a:rPr lang="en-US" sz="4000"/>
              <a:t>Funding</a:t>
            </a:r>
          </a:p>
        </p:txBody>
      </p:sp>
      <p:pic>
        <p:nvPicPr>
          <p:cNvPr id="5" name="Graphic 4" descr="Piggy Bank with solid fill">
            <a:extLst>
              <a:ext uri="{FF2B5EF4-FFF2-40B4-BE49-F238E27FC236}">
                <a16:creationId xmlns:a16="http://schemas.microsoft.com/office/drawing/2014/main" id="{2B3E12F9-65D8-6D9B-80C8-E417538678A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5718CDDC-3160-8C55-4F56-712DA6228452}"/>
              </a:ext>
            </a:extLst>
          </p:cNvPr>
          <p:cNvSpPr>
            <a:spLocks noGrp="1"/>
          </p:cNvSpPr>
          <p:nvPr>
            <p:ph idx="1"/>
          </p:nvPr>
        </p:nvSpPr>
        <p:spPr>
          <a:xfrm>
            <a:off x="5596502" y="2405894"/>
            <a:ext cx="5754896" cy="3197464"/>
          </a:xfrm>
        </p:spPr>
        <p:txBody>
          <a:bodyPr anchor="t">
            <a:normAutofit/>
          </a:bodyPr>
          <a:lstStyle/>
          <a:p>
            <a:r>
              <a:rPr lang="en-US" sz="2000" dirty="0"/>
              <a:t>This is a work-based project</a:t>
            </a:r>
          </a:p>
          <a:p>
            <a:r>
              <a:rPr lang="en-US" sz="2000" dirty="0"/>
              <a:t>UWTSD </a:t>
            </a:r>
            <a:r>
              <a:rPr lang="en-US" sz="2000" b="1" dirty="0"/>
              <a:t>does not </a:t>
            </a:r>
            <a:r>
              <a:rPr lang="en-US" sz="2000" dirty="0"/>
              <a:t>provide the funding for the activity</a:t>
            </a:r>
          </a:p>
          <a:p>
            <a:r>
              <a:rPr lang="en-US" sz="2000" dirty="0"/>
              <a:t>Your employers know this</a:t>
            </a:r>
          </a:p>
          <a:p>
            <a:r>
              <a:rPr lang="en-US" sz="2000" dirty="0"/>
              <a:t>If you cannot get funding, then your project will need to be based on modelling that can be achieved with UWTSD software packages</a:t>
            </a:r>
          </a:p>
        </p:txBody>
      </p:sp>
      <p:sp>
        <p:nvSpPr>
          <p:cNvPr id="12" name="Rectangle 11">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031382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E6970F4-9016-8E13-3F81-0E4CD17FB885}"/>
              </a:ext>
            </a:extLst>
          </p:cNvPr>
          <p:cNvSpPr txBox="1"/>
          <p:nvPr/>
        </p:nvSpPr>
        <p:spPr>
          <a:xfrm>
            <a:off x="3557878" y="237895"/>
            <a:ext cx="6264136"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600" dirty="0">
                <a:latin typeface="Calibri" panose="020F0502020204030204"/>
              </a:rPr>
              <a:t>Project Proposal – 10% of marks</a:t>
            </a:r>
            <a:r>
              <a:rPr kumimoji="0" lang="en-GB" sz="3600" b="0" i="0" u="none" strike="noStrike" kern="1200" cap="none" spc="0" normalizeH="0" baseline="0" noProof="0" dirty="0">
                <a:ln>
                  <a:noFill/>
                </a:ln>
                <a:effectLst/>
                <a:uLnTx/>
                <a:uFillTx/>
                <a:latin typeface="Calibri" panose="020F0502020204030204"/>
                <a:ea typeface="+mn-ea"/>
                <a:cs typeface="+mn-cs"/>
              </a:rPr>
              <a:t> </a:t>
            </a:r>
          </a:p>
        </p:txBody>
      </p:sp>
      <p:sp>
        <p:nvSpPr>
          <p:cNvPr id="2" name="TextBox 1">
            <a:extLst>
              <a:ext uri="{FF2B5EF4-FFF2-40B4-BE49-F238E27FC236}">
                <a16:creationId xmlns:a16="http://schemas.microsoft.com/office/drawing/2014/main" id="{CAF96694-7D2B-10B5-F9E0-496D5B6BEC05}"/>
              </a:ext>
            </a:extLst>
          </p:cNvPr>
          <p:cNvSpPr txBox="1"/>
          <p:nvPr/>
        </p:nvSpPr>
        <p:spPr>
          <a:xfrm>
            <a:off x="9316362" y="3196307"/>
            <a:ext cx="1279068" cy="369332"/>
          </a:xfrm>
          <a:custGeom>
            <a:avLst/>
            <a:gdLst>
              <a:gd name="csX0" fmla="*/ 0 w 1279068"/>
              <a:gd name="csY0" fmla="*/ 0 h 369332"/>
              <a:gd name="csX1" fmla="*/ 1279068 w 1279068"/>
              <a:gd name="csY1" fmla="*/ 0 h 369332"/>
              <a:gd name="csX2" fmla="*/ 1279068 w 1279068"/>
              <a:gd name="csY2" fmla="*/ 369332 h 369332"/>
              <a:gd name="csX3" fmla="*/ 0 w 1279068"/>
              <a:gd name="csY3" fmla="*/ 369332 h 369332"/>
              <a:gd name="csX4" fmla="*/ 0 w 1279068"/>
              <a:gd name="csY4" fmla="*/ 0 h 369332"/>
            </a:gdLst>
            <a:ahLst/>
            <a:cxnLst>
              <a:cxn ang="0">
                <a:pos x="csX0" y="csY0"/>
              </a:cxn>
              <a:cxn ang="0">
                <a:pos x="csX1" y="csY1"/>
              </a:cxn>
              <a:cxn ang="0">
                <a:pos x="csX2" y="csY2"/>
              </a:cxn>
              <a:cxn ang="0">
                <a:pos x="csX3" y="csY3"/>
              </a:cxn>
              <a:cxn ang="0">
                <a:pos x="csX4" y="csY4"/>
              </a:cxn>
            </a:cxnLst>
            <a:rect l="l" t="t" r="r" b="b"/>
            <a:pathLst>
              <a:path w="1279068" h="369332" fill="none" extrusionOk="0">
                <a:moveTo>
                  <a:pt x="0" y="0"/>
                </a:moveTo>
                <a:cubicBezTo>
                  <a:pt x="424326" y="-81706"/>
                  <a:pt x="858117" y="70510"/>
                  <a:pt x="1279068" y="0"/>
                </a:cubicBezTo>
                <a:cubicBezTo>
                  <a:pt x="1274265" y="39137"/>
                  <a:pt x="1301077" y="331995"/>
                  <a:pt x="1279068" y="369332"/>
                </a:cubicBezTo>
                <a:cubicBezTo>
                  <a:pt x="890997" y="321790"/>
                  <a:pt x="492747" y="404502"/>
                  <a:pt x="0" y="369332"/>
                </a:cubicBezTo>
                <a:cubicBezTo>
                  <a:pt x="5599" y="206742"/>
                  <a:pt x="-23060" y="49840"/>
                  <a:pt x="0" y="0"/>
                </a:cubicBezTo>
                <a:close/>
              </a:path>
              <a:path w="1279068" h="369332" stroke="0" extrusionOk="0">
                <a:moveTo>
                  <a:pt x="0" y="0"/>
                </a:moveTo>
                <a:cubicBezTo>
                  <a:pt x="302741" y="-45649"/>
                  <a:pt x="895498" y="-15561"/>
                  <a:pt x="1279068" y="0"/>
                </a:cubicBezTo>
                <a:cubicBezTo>
                  <a:pt x="1268588" y="181491"/>
                  <a:pt x="1275736" y="297537"/>
                  <a:pt x="1279068" y="369332"/>
                </a:cubicBezTo>
                <a:cubicBezTo>
                  <a:pt x="785276" y="438829"/>
                  <a:pt x="178055" y="302039"/>
                  <a:pt x="0" y="369332"/>
                </a:cubicBezTo>
                <a:cubicBezTo>
                  <a:pt x="14889" y="325508"/>
                  <a:pt x="-18171" y="168377"/>
                  <a:pt x="0" y="0"/>
                </a:cubicBezTo>
                <a:close/>
              </a:path>
            </a:pathLst>
          </a:custGeom>
          <a:solidFill>
            <a:srgbClr val="FF0000"/>
          </a:solidFill>
          <a:ln w="57150">
            <a:solidFill>
              <a:schemeClr val="tx1"/>
            </a:solidFill>
            <a:extLst>
              <a:ext uri="{C807C97D-BFC1-408E-A445-0C87EB9F89A2}">
                <ask:lineSketchStyleProps xmlns:ask="http://schemas.microsoft.com/office/drawing/2018/sketchyshapes" sd="1007475747">
                  <a:prstGeom prst="rect">
                    <a:avLst/>
                  </a:prstGeom>
                  <ask:type>
                    <ask:lineSketchCurved/>
                  </ask:type>
                </ask:lineSketchStyleProps>
              </a:ext>
            </a:extLst>
          </a:ln>
        </p:spPr>
        <p:txBody>
          <a:bodyPr wrap="none" rtlCol="0">
            <a:spAutoFit/>
          </a:bodyPr>
          <a:lstStyle/>
          <a:p>
            <a:r>
              <a:rPr lang="en-US" dirty="0">
                <a:solidFill>
                  <a:schemeClr val="bg1"/>
                </a:solidFill>
              </a:rPr>
              <a:t>1000 words</a:t>
            </a:r>
          </a:p>
        </p:txBody>
      </p:sp>
      <p:sp>
        <p:nvSpPr>
          <p:cNvPr id="21" name="TextBox 20">
            <a:extLst>
              <a:ext uri="{FF2B5EF4-FFF2-40B4-BE49-F238E27FC236}">
                <a16:creationId xmlns:a16="http://schemas.microsoft.com/office/drawing/2014/main" id="{A8C97A6E-FF1A-53DB-23D4-284B3646E080}"/>
              </a:ext>
            </a:extLst>
          </p:cNvPr>
          <p:cNvSpPr txBox="1"/>
          <p:nvPr/>
        </p:nvSpPr>
        <p:spPr>
          <a:xfrm>
            <a:off x="6689946" y="3232179"/>
            <a:ext cx="1279068" cy="369332"/>
          </a:xfrm>
          <a:custGeom>
            <a:avLst/>
            <a:gdLst>
              <a:gd name="csX0" fmla="*/ 0 w 1279068"/>
              <a:gd name="csY0" fmla="*/ 0 h 369332"/>
              <a:gd name="csX1" fmla="*/ 1279068 w 1279068"/>
              <a:gd name="csY1" fmla="*/ 0 h 369332"/>
              <a:gd name="csX2" fmla="*/ 1279068 w 1279068"/>
              <a:gd name="csY2" fmla="*/ 369332 h 369332"/>
              <a:gd name="csX3" fmla="*/ 0 w 1279068"/>
              <a:gd name="csY3" fmla="*/ 369332 h 369332"/>
              <a:gd name="csX4" fmla="*/ 0 w 1279068"/>
              <a:gd name="csY4" fmla="*/ 0 h 369332"/>
            </a:gdLst>
            <a:ahLst/>
            <a:cxnLst>
              <a:cxn ang="0">
                <a:pos x="csX0" y="csY0"/>
              </a:cxn>
              <a:cxn ang="0">
                <a:pos x="csX1" y="csY1"/>
              </a:cxn>
              <a:cxn ang="0">
                <a:pos x="csX2" y="csY2"/>
              </a:cxn>
              <a:cxn ang="0">
                <a:pos x="csX3" y="csY3"/>
              </a:cxn>
              <a:cxn ang="0">
                <a:pos x="csX4" y="csY4"/>
              </a:cxn>
            </a:cxnLst>
            <a:rect l="l" t="t" r="r" b="b"/>
            <a:pathLst>
              <a:path w="1279068" h="369332" fill="none" extrusionOk="0">
                <a:moveTo>
                  <a:pt x="0" y="0"/>
                </a:moveTo>
                <a:cubicBezTo>
                  <a:pt x="424326" y="-81706"/>
                  <a:pt x="858117" y="70510"/>
                  <a:pt x="1279068" y="0"/>
                </a:cubicBezTo>
                <a:cubicBezTo>
                  <a:pt x="1274265" y="39137"/>
                  <a:pt x="1301077" y="331995"/>
                  <a:pt x="1279068" y="369332"/>
                </a:cubicBezTo>
                <a:cubicBezTo>
                  <a:pt x="890997" y="321790"/>
                  <a:pt x="492747" y="404502"/>
                  <a:pt x="0" y="369332"/>
                </a:cubicBezTo>
                <a:cubicBezTo>
                  <a:pt x="5599" y="206742"/>
                  <a:pt x="-23060" y="49840"/>
                  <a:pt x="0" y="0"/>
                </a:cubicBezTo>
                <a:close/>
              </a:path>
              <a:path w="1279068" h="369332" stroke="0" extrusionOk="0">
                <a:moveTo>
                  <a:pt x="0" y="0"/>
                </a:moveTo>
                <a:cubicBezTo>
                  <a:pt x="302741" y="-45649"/>
                  <a:pt x="895498" y="-15561"/>
                  <a:pt x="1279068" y="0"/>
                </a:cubicBezTo>
                <a:cubicBezTo>
                  <a:pt x="1268588" y="181491"/>
                  <a:pt x="1275736" y="297537"/>
                  <a:pt x="1279068" y="369332"/>
                </a:cubicBezTo>
                <a:cubicBezTo>
                  <a:pt x="785276" y="438829"/>
                  <a:pt x="178055" y="302039"/>
                  <a:pt x="0" y="369332"/>
                </a:cubicBezTo>
                <a:cubicBezTo>
                  <a:pt x="14889" y="325508"/>
                  <a:pt x="-18171" y="168377"/>
                  <a:pt x="0" y="0"/>
                </a:cubicBezTo>
                <a:close/>
              </a:path>
            </a:pathLst>
          </a:custGeom>
          <a:solidFill>
            <a:srgbClr val="FF0000"/>
          </a:solidFill>
          <a:ln w="57150">
            <a:solidFill>
              <a:schemeClr val="tx1"/>
            </a:solidFill>
            <a:extLst>
              <a:ext uri="{C807C97D-BFC1-408E-A445-0C87EB9F89A2}">
                <ask:lineSketchStyleProps xmlns:ask="http://schemas.microsoft.com/office/drawing/2018/sketchyshapes" sd="1007475747">
                  <a:prstGeom prst="rect">
                    <a:avLst/>
                  </a:prstGeom>
                  <ask:type>
                    <ask:lineSketchCurved/>
                  </ask:type>
                </ask:lineSketchStyleProps>
              </a:ext>
            </a:extLst>
          </a:ln>
        </p:spPr>
        <p:txBody>
          <a:bodyPr wrap="none" rtlCol="0">
            <a:spAutoFit/>
          </a:bodyPr>
          <a:lstStyle/>
          <a:p>
            <a:r>
              <a:rPr lang="en-US" dirty="0">
                <a:solidFill>
                  <a:schemeClr val="bg1"/>
                </a:solidFill>
              </a:rPr>
              <a:t>1000 words</a:t>
            </a:r>
          </a:p>
        </p:txBody>
      </p:sp>
      <p:pic>
        <p:nvPicPr>
          <p:cNvPr id="4" name="Picture 3">
            <a:extLst>
              <a:ext uri="{FF2B5EF4-FFF2-40B4-BE49-F238E27FC236}">
                <a16:creationId xmlns:a16="http://schemas.microsoft.com/office/drawing/2014/main" id="{437244CF-04A5-E31F-27D5-43F5182D59C2}"/>
              </a:ext>
            </a:extLst>
          </p:cNvPr>
          <p:cNvPicPr>
            <a:picLocks noChangeAspect="1"/>
          </p:cNvPicPr>
          <p:nvPr/>
        </p:nvPicPr>
        <p:blipFill>
          <a:blip r:embed="rId2"/>
          <a:stretch>
            <a:fillRect/>
          </a:stretch>
        </p:blipFill>
        <p:spPr>
          <a:xfrm>
            <a:off x="0" y="1174175"/>
            <a:ext cx="8123274" cy="4004610"/>
          </a:xfrm>
          <a:prstGeom prst="rect">
            <a:avLst/>
          </a:prstGeom>
        </p:spPr>
      </p:pic>
      <p:pic>
        <p:nvPicPr>
          <p:cNvPr id="9" name="Picture 8" descr="A screen shot of a computer&#10;&#10;Description automatically generated">
            <a:extLst>
              <a:ext uri="{FF2B5EF4-FFF2-40B4-BE49-F238E27FC236}">
                <a16:creationId xmlns:a16="http://schemas.microsoft.com/office/drawing/2014/main" id="{ABCE9DB7-873A-03C0-ECA7-F677F3702DC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393236" y="1927440"/>
            <a:ext cx="6395283" cy="952704"/>
          </a:xfrm>
          <a:prstGeom prst="rect">
            <a:avLst/>
          </a:prstGeom>
        </p:spPr>
      </p:pic>
      <p:sp>
        <p:nvSpPr>
          <p:cNvPr id="10" name="TextBox 9">
            <a:extLst>
              <a:ext uri="{FF2B5EF4-FFF2-40B4-BE49-F238E27FC236}">
                <a16:creationId xmlns:a16="http://schemas.microsoft.com/office/drawing/2014/main" id="{9DC2AADC-8A1F-C533-E11C-D956452B2C62}"/>
              </a:ext>
            </a:extLst>
          </p:cNvPr>
          <p:cNvSpPr txBox="1"/>
          <p:nvPr/>
        </p:nvSpPr>
        <p:spPr>
          <a:xfrm>
            <a:off x="6689946" y="3722279"/>
            <a:ext cx="4005943" cy="923330"/>
          </a:xfrm>
          <a:custGeom>
            <a:avLst/>
            <a:gdLst>
              <a:gd name="csX0" fmla="*/ 0 w 4005943"/>
              <a:gd name="csY0" fmla="*/ 0 h 923330"/>
              <a:gd name="csX1" fmla="*/ 572278 w 4005943"/>
              <a:gd name="csY1" fmla="*/ 0 h 923330"/>
              <a:gd name="csX2" fmla="*/ 1144555 w 4005943"/>
              <a:gd name="csY2" fmla="*/ 0 h 923330"/>
              <a:gd name="csX3" fmla="*/ 1716833 w 4005943"/>
              <a:gd name="csY3" fmla="*/ 0 h 923330"/>
              <a:gd name="csX4" fmla="*/ 2208991 w 4005943"/>
              <a:gd name="csY4" fmla="*/ 0 h 923330"/>
              <a:gd name="csX5" fmla="*/ 2661091 w 4005943"/>
              <a:gd name="csY5" fmla="*/ 0 h 923330"/>
              <a:gd name="csX6" fmla="*/ 3113190 w 4005943"/>
              <a:gd name="csY6" fmla="*/ 0 h 923330"/>
              <a:gd name="csX7" fmla="*/ 4005943 w 4005943"/>
              <a:gd name="csY7" fmla="*/ 0 h 923330"/>
              <a:gd name="csX8" fmla="*/ 4005943 w 4005943"/>
              <a:gd name="csY8" fmla="*/ 470898 h 923330"/>
              <a:gd name="csX9" fmla="*/ 4005943 w 4005943"/>
              <a:gd name="csY9" fmla="*/ 923330 h 923330"/>
              <a:gd name="csX10" fmla="*/ 3433665 w 4005943"/>
              <a:gd name="csY10" fmla="*/ 923330 h 923330"/>
              <a:gd name="csX11" fmla="*/ 2901447 w 4005943"/>
              <a:gd name="csY11" fmla="*/ 923330 h 923330"/>
              <a:gd name="csX12" fmla="*/ 2249051 w 4005943"/>
              <a:gd name="csY12" fmla="*/ 923330 h 923330"/>
              <a:gd name="csX13" fmla="*/ 1796952 w 4005943"/>
              <a:gd name="csY13" fmla="*/ 923330 h 923330"/>
              <a:gd name="csX14" fmla="*/ 1224674 w 4005943"/>
              <a:gd name="csY14" fmla="*/ 923330 h 923330"/>
              <a:gd name="csX15" fmla="*/ 652396 w 4005943"/>
              <a:gd name="csY15" fmla="*/ 923330 h 923330"/>
              <a:gd name="csX16" fmla="*/ 0 w 4005943"/>
              <a:gd name="csY16" fmla="*/ 923330 h 923330"/>
              <a:gd name="csX17" fmla="*/ 0 w 4005943"/>
              <a:gd name="csY17" fmla="*/ 480132 h 923330"/>
              <a:gd name="csX18" fmla="*/ 0 w 4005943"/>
              <a:gd name="csY18" fmla="*/ 0 h 92333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4005943" h="923330" fill="none" extrusionOk="0">
                <a:moveTo>
                  <a:pt x="0" y="0"/>
                </a:moveTo>
                <a:cubicBezTo>
                  <a:pt x="283729" y="-6606"/>
                  <a:pt x="376666" y="34671"/>
                  <a:pt x="572278" y="0"/>
                </a:cubicBezTo>
                <a:cubicBezTo>
                  <a:pt x="767890" y="-34671"/>
                  <a:pt x="928082" y="49916"/>
                  <a:pt x="1144555" y="0"/>
                </a:cubicBezTo>
                <a:cubicBezTo>
                  <a:pt x="1361028" y="-49916"/>
                  <a:pt x="1531838" y="39179"/>
                  <a:pt x="1716833" y="0"/>
                </a:cubicBezTo>
                <a:cubicBezTo>
                  <a:pt x="1901828" y="-39179"/>
                  <a:pt x="2013059" y="32667"/>
                  <a:pt x="2208991" y="0"/>
                </a:cubicBezTo>
                <a:cubicBezTo>
                  <a:pt x="2404923" y="-32667"/>
                  <a:pt x="2556938" y="19675"/>
                  <a:pt x="2661091" y="0"/>
                </a:cubicBezTo>
                <a:cubicBezTo>
                  <a:pt x="2765244" y="-19675"/>
                  <a:pt x="2947658" y="21920"/>
                  <a:pt x="3113190" y="0"/>
                </a:cubicBezTo>
                <a:cubicBezTo>
                  <a:pt x="3278722" y="-21920"/>
                  <a:pt x="3722078" y="48339"/>
                  <a:pt x="4005943" y="0"/>
                </a:cubicBezTo>
                <a:cubicBezTo>
                  <a:pt x="4006043" y="202586"/>
                  <a:pt x="3966926" y="348891"/>
                  <a:pt x="4005943" y="470898"/>
                </a:cubicBezTo>
                <a:cubicBezTo>
                  <a:pt x="4044960" y="592905"/>
                  <a:pt x="3999881" y="759970"/>
                  <a:pt x="4005943" y="923330"/>
                </a:cubicBezTo>
                <a:cubicBezTo>
                  <a:pt x="3844673" y="962062"/>
                  <a:pt x="3563723" y="917955"/>
                  <a:pt x="3433665" y="923330"/>
                </a:cubicBezTo>
                <a:cubicBezTo>
                  <a:pt x="3303607" y="928705"/>
                  <a:pt x="3165916" y="870303"/>
                  <a:pt x="2901447" y="923330"/>
                </a:cubicBezTo>
                <a:cubicBezTo>
                  <a:pt x="2636978" y="976357"/>
                  <a:pt x="2395309" y="861091"/>
                  <a:pt x="2249051" y="923330"/>
                </a:cubicBezTo>
                <a:cubicBezTo>
                  <a:pt x="2102793" y="985569"/>
                  <a:pt x="1915516" y="873520"/>
                  <a:pt x="1796952" y="923330"/>
                </a:cubicBezTo>
                <a:cubicBezTo>
                  <a:pt x="1678388" y="973140"/>
                  <a:pt x="1392884" y="868027"/>
                  <a:pt x="1224674" y="923330"/>
                </a:cubicBezTo>
                <a:cubicBezTo>
                  <a:pt x="1056464" y="978633"/>
                  <a:pt x="881926" y="883200"/>
                  <a:pt x="652396" y="923330"/>
                </a:cubicBezTo>
                <a:cubicBezTo>
                  <a:pt x="422866" y="963460"/>
                  <a:pt x="236278" y="912614"/>
                  <a:pt x="0" y="923330"/>
                </a:cubicBezTo>
                <a:cubicBezTo>
                  <a:pt x="-52124" y="764735"/>
                  <a:pt x="23413" y="617602"/>
                  <a:pt x="0" y="480132"/>
                </a:cubicBezTo>
                <a:cubicBezTo>
                  <a:pt x="-23413" y="342662"/>
                  <a:pt x="19043" y="138084"/>
                  <a:pt x="0" y="0"/>
                </a:cubicBezTo>
                <a:close/>
              </a:path>
              <a:path w="4005943" h="923330" stroke="0" extrusionOk="0">
                <a:moveTo>
                  <a:pt x="0" y="0"/>
                </a:moveTo>
                <a:cubicBezTo>
                  <a:pt x="164491" y="-19229"/>
                  <a:pt x="229460" y="1838"/>
                  <a:pt x="452099" y="0"/>
                </a:cubicBezTo>
                <a:cubicBezTo>
                  <a:pt x="674738" y="-1838"/>
                  <a:pt x="695993" y="6385"/>
                  <a:pt x="904199" y="0"/>
                </a:cubicBezTo>
                <a:cubicBezTo>
                  <a:pt x="1112405" y="-6385"/>
                  <a:pt x="1268912" y="41430"/>
                  <a:pt x="1436417" y="0"/>
                </a:cubicBezTo>
                <a:cubicBezTo>
                  <a:pt x="1603922" y="-41430"/>
                  <a:pt x="1752151" y="40441"/>
                  <a:pt x="1928575" y="0"/>
                </a:cubicBezTo>
                <a:cubicBezTo>
                  <a:pt x="2104999" y="-40441"/>
                  <a:pt x="2255081" y="2870"/>
                  <a:pt x="2540912" y="0"/>
                </a:cubicBezTo>
                <a:cubicBezTo>
                  <a:pt x="2826743" y="-2870"/>
                  <a:pt x="2780537" y="13455"/>
                  <a:pt x="2993012" y="0"/>
                </a:cubicBezTo>
                <a:cubicBezTo>
                  <a:pt x="3205487" y="-13455"/>
                  <a:pt x="3538486" y="100670"/>
                  <a:pt x="4005943" y="0"/>
                </a:cubicBezTo>
                <a:cubicBezTo>
                  <a:pt x="4036340" y="210675"/>
                  <a:pt x="3993460" y="343033"/>
                  <a:pt x="4005943" y="480132"/>
                </a:cubicBezTo>
                <a:cubicBezTo>
                  <a:pt x="4018426" y="617231"/>
                  <a:pt x="3992543" y="739294"/>
                  <a:pt x="4005943" y="923330"/>
                </a:cubicBezTo>
                <a:cubicBezTo>
                  <a:pt x="3861400" y="937299"/>
                  <a:pt x="3666707" y="901574"/>
                  <a:pt x="3473725" y="923330"/>
                </a:cubicBezTo>
                <a:cubicBezTo>
                  <a:pt x="3280743" y="945086"/>
                  <a:pt x="3125443" y="850282"/>
                  <a:pt x="2861388" y="923330"/>
                </a:cubicBezTo>
                <a:cubicBezTo>
                  <a:pt x="2597333" y="996378"/>
                  <a:pt x="2512573" y="905928"/>
                  <a:pt x="2289110" y="923330"/>
                </a:cubicBezTo>
                <a:cubicBezTo>
                  <a:pt x="2065647" y="940732"/>
                  <a:pt x="1921174" y="922944"/>
                  <a:pt x="1636714" y="923330"/>
                </a:cubicBezTo>
                <a:cubicBezTo>
                  <a:pt x="1352254" y="923716"/>
                  <a:pt x="1255093" y="869218"/>
                  <a:pt x="1104496" y="923330"/>
                </a:cubicBezTo>
                <a:cubicBezTo>
                  <a:pt x="953899" y="977442"/>
                  <a:pt x="643761" y="864752"/>
                  <a:pt x="492159" y="923330"/>
                </a:cubicBezTo>
                <a:cubicBezTo>
                  <a:pt x="340557" y="981908"/>
                  <a:pt x="164819" y="872587"/>
                  <a:pt x="0" y="923330"/>
                </a:cubicBezTo>
                <a:cubicBezTo>
                  <a:pt x="-15142" y="731294"/>
                  <a:pt x="26802" y="624844"/>
                  <a:pt x="0" y="489365"/>
                </a:cubicBezTo>
                <a:cubicBezTo>
                  <a:pt x="-26802" y="353887"/>
                  <a:pt x="57181" y="105563"/>
                  <a:pt x="0" y="0"/>
                </a:cubicBezTo>
                <a:close/>
              </a:path>
            </a:pathLst>
          </a:custGeom>
          <a:solidFill>
            <a:srgbClr val="FF0000"/>
          </a:solidFill>
          <a:ln w="76200">
            <a:solidFill>
              <a:schemeClr val="tx1"/>
            </a:solidFill>
            <a:extLst>
              <a:ext uri="{C807C97D-BFC1-408E-A445-0C87EB9F89A2}">
                <ask:lineSketchStyleProps xmlns:ask="http://schemas.microsoft.com/office/drawing/2018/sketchyshapes" sd="1048302887">
                  <a:prstGeom prst="rect">
                    <a:avLst/>
                  </a:prstGeom>
                  <ask:type>
                    <ask:lineSketchScribble/>
                  </ask:type>
                </ask:lineSketchStyleProps>
              </a:ext>
            </a:extLst>
          </a:ln>
        </p:spPr>
        <p:txBody>
          <a:bodyPr wrap="square" rtlCol="0">
            <a:spAutoFit/>
          </a:bodyPr>
          <a:lstStyle/>
          <a:p>
            <a:r>
              <a:rPr lang="en-US" dirty="0">
                <a:solidFill>
                  <a:schemeClr val="bg1"/>
                </a:solidFill>
              </a:rPr>
              <a:t>WHAT YOU ARE GOING TO DO AND HOW YOU ARE GOING TO DO IT WITHIN THE RESOURCES YOU HAVE BEEN ALLOCATED</a:t>
            </a:r>
          </a:p>
        </p:txBody>
      </p:sp>
    </p:spTree>
    <p:extLst>
      <p:ext uri="{BB962C8B-B14F-4D97-AF65-F5344CB8AC3E}">
        <p14:creationId xmlns:p14="http://schemas.microsoft.com/office/powerpoint/2010/main" val="21920364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B89B8-7E7A-E84B-48FF-310473C85263}"/>
              </a:ext>
            </a:extLst>
          </p:cNvPr>
          <p:cNvSpPr>
            <a:spLocks noGrp="1"/>
          </p:cNvSpPr>
          <p:nvPr>
            <p:ph type="title"/>
          </p:nvPr>
        </p:nvSpPr>
        <p:spPr/>
        <p:txBody>
          <a:bodyPr>
            <a:normAutofit fontScale="90000"/>
          </a:bodyPr>
          <a:lstStyle/>
          <a:p>
            <a:pPr algn="ctr"/>
            <a:r>
              <a:rPr lang="en-GB" dirty="0">
                <a:latin typeface="Calibri" panose="020F0502020204030204"/>
              </a:rPr>
              <a:t>Project Proposal – 10% of marks</a:t>
            </a:r>
            <a:r>
              <a:rPr lang="en-GB" b="0" dirty="0">
                <a:latin typeface="Calibri" panose="020F0502020204030204"/>
              </a:rPr>
              <a:t> </a:t>
            </a:r>
            <a:br>
              <a:rPr lang="en-GB" b="0" dirty="0">
                <a:latin typeface="Calibri" panose="020F0502020204030204"/>
              </a:rPr>
            </a:br>
            <a:endParaRPr lang="en-GB" dirty="0"/>
          </a:p>
        </p:txBody>
      </p:sp>
      <p:graphicFrame>
        <p:nvGraphicFramePr>
          <p:cNvPr id="4" name="Content Placeholder 3">
            <a:extLst>
              <a:ext uri="{FF2B5EF4-FFF2-40B4-BE49-F238E27FC236}">
                <a16:creationId xmlns:a16="http://schemas.microsoft.com/office/drawing/2014/main" id="{841EA1CB-47F1-A8C5-1654-E892BC55F7D0}"/>
              </a:ext>
            </a:extLst>
          </p:cNvPr>
          <p:cNvGraphicFramePr>
            <a:graphicFrameLocks noGrp="1"/>
          </p:cNvGraphicFramePr>
          <p:nvPr>
            <p:ph idx="1"/>
            <p:extLst>
              <p:ext uri="{D42A27DB-BD31-4B8C-83A1-F6EECF244321}">
                <p14:modId xmlns:p14="http://schemas.microsoft.com/office/powerpoint/2010/main" val="1955481028"/>
              </p:ext>
            </p:extLst>
          </p:nvPr>
        </p:nvGraphicFramePr>
        <p:xfrm>
          <a:off x="431371" y="2165033"/>
          <a:ext cx="11150598" cy="2225040"/>
        </p:xfrm>
        <a:graphic>
          <a:graphicData uri="http://schemas.openxmlformats.org/drawingml/2006/table">
            <a:tbl>
              <a:tblPr firstRow="1" bandRow="1">
                <a:tableStyleId>{5C22544A-7EE6-4342-B048-85BDC9FD1C3A}</a:tableStyleId>
              </a:tblPr>
              <a:tblGrid>
                <a:gridCol w="3716866">
                  <a:extLst>
                    <a:ext uri="{9D8B030D-6E8A-4147-A177-3AD203B41FA5}">
                      <a16:colId xmlns:a16="http://schemas.microsoft.com/office/drawing/2014/main" val="1459633512"/>
                    </a:ext>
                  </a:extLst>
                </a:gridCol>
                <a:gridCol w="3716866">
                  <a:extLst>
                    <a:ext uri="{9D8B030D-6E8A-4147-A177-3AD203B41FA5}">
                      <a16:colId xmlns:a16="http://schemas.microsoft.com/office/drawing/2014/main" val="2728406182"/>
                    </a:ext>
                  </a:extLst>
                </a:gridCol>
                <a:gridCol w="3716866">
                  <a:extLst>
                    <a:ext uri="{9D8B030D-6E8A-4147-A177-3AD203B41FA5}">
                      <a16:colId xmlns:a16="http://schemas.microsoft.com/office/drawing/2014/main" val="3184215355"/>
                    </a:ext>
                  </a:extLst>
                </a:gridCol>
              </a:tblGrid>
              <a:tr h="370840">
                <a:tc>
                  <a:txBody>
                    <a:bodyPr/>
                    <a:lstStyle/>
                    <a:p>
                      <a:r>
                        <a:rPr lang="en-GB" dirty="0"/>
                        <a:t>Section</a:t>
                      </a:r>
                    </a:p>
                  </a:txBody>
                  <a:tcPr/>
                </a:tc>
                <a:tc>
                  <a:txBody>
                    <a:bodyPr/>
                    <a:lstStyle/>
                    <a:p>
                      <a:r>
                        <a:rPr lang="en-GB" dirty="0"/>
                        <a:t>Words</a:t>
                      </a:r>
                    </a:p>
                  </a:txBody>
                  <a:tcPr/>
                </a:tc>
                <a:tc>
                  <a:txBody>
                    <a:bodyPr/>
                    <a:lstStyle/>
                    <a:p>
                      <a:r>
                        <a:rPr lang="en-GB" dirty="0"/>
                        <a:t>Marks</a:t>
                      </a:r>
                    </a:p>
                  </a:txBody>
                  <a:tcPr/>
                </a:tc>
                <a:extLst>
                  <a:ext uri="{0D108BD9-81ED-4DB2-BD59-A6C34878D82A}">
                    <a16:rowId xmlns:a16="http://schemas.microsoft.com/office/drawing/2014/main" val="3654506829"/>
                  </a:ext>
                </a:extLst>
              </a:tr>
              <a:tr h="370840">
                <a:tc>
                  <a:txBody>
                    <a:bodyPr/>
                    <a:lstStyle/>
                    <a:p>
                      <a:r>
                        <a:rPr lang="en-GB" dirty="0"/>
                        <a:t>Introduction/Aims &amp; Objectives</a:t>
                      </a:r>
                    </a:p>
                  </a:txBody>
                  <a:tcPr/>
                </a:tc>
                <a:tc>
                  <a:txBody>
                    <a:bodyPr/>
                    <a:lstStyle/>
                    <a:p>
                      <a:r>
                        <a:rPr lang="en-GB" dirty="0"/>
                        <a:t>150</a:t>
                      </a:r>
                    </a:p>
                  </a:txBody>
                  <a:tcPr/>
                </a:tc>
                <a:tc>
                  <a:txBody>
                    <a:bodyPr/>
                    <a:lstStyle/>
                    <a:p>
                      <a:r>
                        <a:rPr lang="en-GB" dirty="0"/>
                        <a:t>20</a:t>
                      </a:r>
                    </a:p>
                  </a:txBody>
                  <a:tcPr/>
                </a:tc>
                <a:extLst>
                  <a:ext uri="{0D108BD9-81ED-4DB2-BD59-A6C34878D82A}">
                    <a16:rowId xmlns:a16="http://schemas.microsoft.com/office/drawing/2014/main" val="3877090460"/>
                  </a:ext>
                </a:extLst>
              </a:tr>
              <a:tr h="370840">
                <a:tc>
                  <a:txBody>
                    <a:bodyPr/>
                    <a:lstStyle/>
                    <a:p>
                      <a:r>
                        <a:rPr lang="en-GB" dirty="0"/>
                        <a:t>Background/Literature Review</a:t>
                      </a:r>
                    </a:p>
                  </a:txBody>
                  <a:tcPr/>
                </a:tc>
                <a:tc>
                  <a:txBody>
                    <a:bodyPr/>
                    <a:lstStyle/>
                    <a:p>
                      <a:r>
                        <a:rPr lang="en-GB" dirty="0"/>
                        <a:t>450</a:t>
                      </a:r>
                    </a:p>
                  </a:txBody>
                  <a:tcPr/>
                </a:tc>
                <a:tc>
                  <a:txBody>
                    <a:bodyPr/>
                    <a:lstStyle/>
                    <a:p>
                      <a:r>
                        <a:rPr lang="en-GB" dirty="0"/>
                        <a:t>20</a:t>
                      </a:r>
                    </a:p>
                  </a:txBody>
                  <a:tcPr/>
                </a:tc>
                <a:extLst>
                  <a:ext uri="{0D108BD9-81ED-4DB2-BD59-A6C34878D82A}">
                    <a16:rowId xmlns:a16="http://schemas.microsoft.com/office/drawing/2014/main" val="1729965779"/>
                  </a:ext>
                </a:extLst>
              </a:tr>
              <a:tr h="370840">
                <a:tc>
                  <a:txBody>
                    <a:bodyPr/>
                    <a:lstStyle/>
                    <a:p>
                      <a:r>
                        <a:rPr lang="en-GB" dirty="0"/>
                        <a:t>Project Design</a:t>
                      </a:r>
                    </a:p>
                  </a:txBody>
                  <a:tcPr/>
                </a:tc>
                <a:tc>
                  <a:txBody>
                    <a:bodyPr/>
                    <a:lstStyle/>
                    <a:p>
                      <a:r>
                        <a:rPr lang="en-GB" dirty="0"/>
                        <a:t>200</a:t>
                      </a:r>
                    </a:p>
                  </a:txBody>
                  <a:tcPr/>
                </a:tc>
                <a:tc>
                  <a:txBody>
                    <a:bodyPr/>
                    <a:lstStyle/>
                    <a:p>
                      <a:r>
                        <a:rPr lang="en-GB" dirty="0"/>
                        <a:t>30</a:t>
                      </a:r>
                    </a:p>
                  </a:txBody>
                  <a:tcPr/>
                </a:tc>
                <a:extLst>
                  <a:ext uri="{0D108BD9-81ED-4DB2-BD59-A6C34878D82A}">
                    <a16:rowId xmlns:a16="http://schemas.microsoft.com/office/drawing/2014/main" val="1447481344"/>
                  </a:ext>
                </a:extLst>
              </a:tr>
              <a:tr h="370840">
                <a:tc>
                  <a:txBody>
                    <a:bodyPr/>
                    <a:lstStyle/>
                    <a:p>
                      <a:r>
                        <a:rPr lang="en-GB" dirty="0"/>
                        <a:t>Resources/Planning</a:t>
                      </a:r>
                    </a:p>
                  </a:txBody>
                  <a:tcPr/>
                </a:tc>
                <a:tc>
                  <a:txBody>
                    <a:bodyPr/>
                    <a:lstStyle/>
                    <a:p>
                      <a:r>
                        <a:rPr lang="en-GB" dirty="0"/>
                        <a:t>200</a:t>
                      </a:r>
                    </a:p>
                  </a:txBody>
                  <a:tcPr/>
                </a:tc>
                <a:tc>
                  <a:txBody>
                    <a:bodyPr/>
                    <a:lstStyle/>
                    <a:p>
                      <a:r>
                        <a:rPr lang="en-GB" dirty="0"/>
                        <a:t>15</a:t>
                      </a:r>
                    </a:p>
                  </a:txBody>
                  <a:tcPr/>
                </a:tc>
                <a:extLst>
                  <a:ext uri="{0D108BD9-81ED-4DB2-BD59-A6C34878D82A}">
                    <a16:rowId xmlns:a16="http://schemas.microsoft.com/office/drawing/2014/main" val="3560054082"/>
                  </a:ext>
                </a:extLst>
              </a:tr>
              <a:tr h="370840">
                <a:tc>
                  <a:txBody>
                    <a:bodyPr/>
                    <a:lstStyle/>
                    <a:p>
                      <a:r>
                        <a:rPr lang="en-GB" dirty="0"/>
                        <a:t>Document Presentation</a:t>
                      </a:r>
                    </a:p>
                  </a:txBody>
                  <a:tcPr/>
                </a:tc>
                <a:tc>
                  <a:txBody>
                    <a:bodyPr/>
                    <a:lstStyle/>
                    <a:p>
                      <a:r>
                        <a:rPr lang="en-GB" dirty="0"/>
                        <a:t>-</a:t>
                      </a:r>
                    </a:p>
                  </a:txBody>
                  <a:tcPr/>
                </a:tc>
                <a:tc>
                  <a:txBody>
                    <a:bodyPr/>
                    <a:lstStyle/>
                    <a:p>
                      <a:r>
                        <a:rPr lang="en-GB" dirty="0"/>
                        <a:t>15</a:t>
                      </a:r>
                    </a:p>
                  </a:txBody>
                  <a:tcPr/>
                </a:tc>
                <a:extLst>
                  <a:ext uri="{0D108BD9-81ED-4DB2-BD59-A6C34878D82A}">
                    <a16:rowId xmlns:a16="http://schemas.microsoft.com/office/drawing/2014/main" val="2871757311"/>
                  </a:ext>
                </a:extLst>
              </a:tr>
            </a:tbl>
          </a:graphicData>
        </a:graphic>
      </p:graphicFrame>
    </p:spTree>
    <p:extLst>
      <p:ext uri="{BB962C8B-B14F-4D97-AF65-F5344CB8AC3E}">
        <p14:creationId xmlns:p14="http://schemas.microsoft.com/office/powerpoint/2010/main" val="24178718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A320067-951C-CA30-661D-44F89ED0A045}"/>
              </a:ext>
            </a:extLst>
          </p:cNvPr>
          <p:cNvSpPr txBox="1">
            <a:spLocks/>
          </p:cNvSpPr>
          <p:nvPr/>
        </p:nvSpPr>
        <p:spPr>
          <a:xfrm>
            <a:off x="3020811" y="275331"/>
            <a:ext cx="6408002" cy="720080"/>
          </a:xfrm>
        </p:spPr>
        <p:txBody>
          <a:bodyP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GB" sz="4000" dirty="0">
                <a:latin typeface="Calibri Light" panose="020F0302020204030204"/>
              </a:rPr>
              <a:t>The Major Project Report – 75% of marks</a:t>
            </a:r>
            <a:endParaRPr kumimoji="0" lang="en-GB" sz="4000" b="0" i="0" u="none" strike="noStrike" kern="1200" cap="none" spc="0" normalizeH="0" baseline="0" noProof="0" dirty="0">
              <a:ln>
                <a:noFill/>
              </a:ln>
              <a:effectLst/>
              <a:uLnTx/>
              <a:uFillTx/>
              <a:latin typeface="Calibri Light" panose="020F0302020204030204"/>
              <a:ea typeface="+mj-ea"/>
              <a:cs typeface="+mj-cs"/>
            </a:endParaRPr>
          </a:p>
        </p:txBody>
      </p:sp>
      <p:pic>
        <p:nvPicPr>
          <p:cNvPr id="10" name="Picture 9" descr="A close-up of a message&#10;&#10;Description automatically generated">
            <a:extLst>
              <a:ext uri="{FF2B5EF4-FFF2-40B4-BE49-F238E27FC236}">
                <a16:creationId xmlns:a16="http://schemas.microsoft.com/office/drawing/2014/main" id="{C9DBF24E-EAC5-D8AE-4EB2-EC30D411A600}"/>
              </a:ext>
            </a:extLst>
          </p:cNvPr>
          <p:cNvPicPr>
            <a:picLocks noChangeAspect="1"/>
          </p:cNvPicPr>
          <p:nvPr/>
        </p:nvPicPr>
        <p:blipFill>
          <a:blip r:embed="rId2"/>
          <a:stretch>
            <a:fillRect/>
          </a:stretch>
        </p:blipFill>
        <p:spPr>
          <a:xfrm>
            <a:off x="798807" y="4459623"/>
            <a:ext cx="7082450" cy="1096841"/>
          </a:xfrm>
          <a:prstGeom prst="rect">
            <a:avLst/>
          </a:prstGeom>
        </p:spPr>
      </p:pic>
      <p:pic>
        <p:nvPicPr>
          <p:cNvPr id="12" name="Picture 11" descr="A white paper with black text&#10;&#10;Description automatically generated">
            <a:extLst>
              <a:ext uri="{FF2B5EF4-FFF2-40B4-BE49-F238E27FC236}">
                <a16:creationId xmlns:a16="http://schemas.microsoft.com/office/drawing/2014/main" id="{CBBA4369-D33B-ABD5-73C5-9A9A84B36F1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209809" y="998426"/>
            <a:ext cx="3422558" cy="4474107"/>
          </a:xfrm>
          <a:prstGeom prst="rect">
            <a:avLst/>
          </a:prstGeom>
        </p:spPr>
      </p:pic>
      <p:sp>
        <p:nvSpPr>
          <p:cNvPr id="2" name="TextBox 1">
            <a:extLst>
              <a:ext uri="{FF2B5EF4-FFF2-40B4-BE49-F238E27FC236}">
                <a16:creationId xmlns:a16="http://schemas.microsoft.com/office/drawing/2014/main" id="{A8AF3F7E-4F44-C052-EB77-35765F682D69}"/>
              </a:ext>
            </a:extLst>
          </p:cNvPr>
          <p:cNvSpPr txBox="1"/>
          <p:nvPr/>
        </p:nvSpPr>
        <p:spPr>
          <a:xfrm>
            <a:off x="5585278" y="4732319"/>
            <a:ext cx="1279068" cy="369332"/>
          </a:xfrm>
          <a:custGeom>
            <a:avLst/>
            <a:gdLst>
              <a:gd name="csX0" fmla="*/ 0 w 1279068"/>
              <a:gd name="csY0" fmla="*/ 0 h 369332"/>
              <a:gd name="csX1" fmla="*/ 1279068 w 1279068"/>
              <a:gd name="csY1" fmla="*/ 0 h 369332"/>
              <a:gd name="csX2" fmla="*/ 1279068 w 1279068"/>
              <a:gd name="csY2" fmla="*/ 369332 h 369332"/>
              <a:gd name="csX3" fmla="*/ 0 w 1279068"/>
              <a:gd name="csY3" fmla="*/ 369332 h 369332"/>
              <a:gd name="csX4" fmla="*/ 0 w 1279068"/>
              <a:gd name="csY4" fmla="*/ 0 h 369332"/>
            </a:gdLst>
            <a:ahLst/>
            <a:cxnLst>
              <a:cxn ang="0">
                <a:pos x="csX0" y="csY0"/>
              </a:cxn>
              <a:cxn ang="0">
                <a:pos x="csX1" y="csY1"/>
              </a:cxn>
              <a:cxn ang="0">
                <a:pos x="csX2" y="csY2"/>
              </a:cxn>
              <a:cxn ang="0">
                <a:pos x="csX3" y="csY3"/>
              </a:cxn>
              <a:cxn ang="0">
                <a:pos x="csX4" y="csY4"/>
              </a:cxn>
            </a:cxnLst>
            <a:rect l="l" t="t" r="r" b="b"/>
            <a:pathLst>
              <a:path w="1279068" h="369332" fill="none" extrusionOk="0">
                <a:moveTo>
                  <a:pt x="0" y="0"/>
                </a:moveTo>
                <a:cubicBezTo>
                  <a:pt x="424326" y="-81706"/>
                  <a:pt x="858117" y="70510"/>
                  <a:pt x="1279068" y="0"/>
                </a:cubicBezTo>
                <a:cubicBezTo>
                  <a:pt x="1274265" y="39137"/>
                  <a:pt x="1301077" y="331995"/>
                  <a:pt x="1279068" y="369332"/>
                </a:cubicBezTo>
                <a:cubicBezTo>
                  <a:pt x="890997" y="321790"/>
                  <a:pt x="492747" y="404502"/>
                  <a:pt x="0" y="369332"/>
                </a:cubicBezTo>
                <a:cubicBezTo>
                  <a:pt x="5599" y="206742"/>
                  <a:pt x="-23060" y="49840"/>
                  <a:pt x="0" y="0"/>
                </a:cubicBezTo>
                <a:close/>
              </a:path>
              <a:path w="1279068" h="369332" stroke="0" extrusionOk="0">
                <a:moveTo>
                  <a:pt x="0" y="0"/>
                </a:moveTo>
                <a:cubicBezTo>
                  <a:pt x="302741" y="-45649"/>
                  <a:pt x="895498" y="-15561"/>
                  <a:pt x="1279068" y="0"/>
                </a:cubicBezTo>
                <a:cubicBezTo>
                  <a:pt x="1268588" y="181491"/>
                  <a:pt x="1275736" y="297537"/>
                  <a:pt x="1279068" y="369332"/>
                </a:cubicBezTo>
                <a:cubicBezTo>
                  <a:pt x="785276" y="438829"/>
                  <a:pt x="178055" y="302039"/>
                  <a:pt x="0" y="369332"/>
                </a:cubicBezTo>
                <a:cubicBezTo>
                  <a:pt x="14889" y="325508"/>
                  <a:pt x="-18171" y="168377"/>
                  <a:pt x="0" y="0"/>
                </a:cubicBezTo>
                <a:close/>
              </a:path>
            </a:pathLst>
          </a:custGeom>
          <a:solidFill>
            <a:srgbClr val="FF0000"/>
          </a:solidFill>
          <a:ln w="57150">
            <a:solidFill>
              <a:schemeClr val="tx1"/>
            </a:solidFill>
            <a:extLst>
              <a:ext uri="{C807C97D-BFC1-408E-A445-0C87EB9F89A2}">
                <ask:lineSketchStyleProps xmlns:ask="http://schemas.microsoft.com/office/drawing/2018/sketchyshapes" sd="1007475747">
                  <a:prstGeom prst="rect">
                    <a:avLst/>
                  </a:prstGeom>
                  <ask:type>
                    <ask:lineSketchCurved/>
                  </ask:type>
                </ask:lineSketchStyleProps>
              </a:ext>
            </a:extLst>
          </a:ln>
        </p:spPr>
        <p:txBody>
          <a:bodyPr wrap="none" rtlCol="0">
            <a:spAutoFit/>
          </a:bodyPr>
          <a:lstStyle/>
          <a:p>
            <a:r>
              <a:rPr lang="en-US" dirty="0">
                <a:solidFill>
                  <a:schemeClr val="bg1"/>
                </a:solidFill>
              </a:rPr>
              <a:t>8000 words</a:t>
            </a:r>
          </a:p>
        </p:txBody>
      </p:sp>
      <p:pic>
        <p:nvPicPr>
          <p:cNvPr id="6" name="Picture 5">
            <a:extLst>
              <a:ext uri="{FF2B5EF4-FFF2-40B4-BE49-F238E27FC236}">
                <a16:creationId xmlns:a16="http://schemas.microsoft.com/office/drawing/2014/main" id="{3CCA1799-FAAC-999B-B8B4-D2A8AC0D44A9}"/>
              </a:ext>
            </a:extLst>
          </p:cNvPr>
          <p:cNvPicPr>
            <a:picLocks noChangeAspect="1"/>
          </p:cNvPicPr>
          <p:nvPr/>
        </p:nvPicPr>
        <p:blipFill>
          <a:blip r:embed="rId4"/>
          <a:stretch>
            <a:fillRect/>
          </a:stretch>
        </p:blipFill>
        <p:spPr>
          <a:xfrm>
            <a:off x="924666" y="1159454"/>
            <a:ext cx="6715313" cy="2779736"/>
          </a:xfrm>
          <a:prstGeom prst="rect">
            <a:avLst/>
          </a:prstGeom>
        </p:spPr>
      </p:pic>
    </p:spTree>
    <p:extLst>
      <p:ext uri="{BB962C8B-B14F-4D97-AF65-F5344CB8AC3E}">
        <p14:creationId xmlns:p14="http://schemas.microsoft.com/office/powerpoint/2010/main" val="4843934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ABC37-B06A-1232-66C1-48CD974D3A55}"/>
              </a:ext>
            </a:extLst>
          </p:cNvPr>
          <p:cNvSpPr>
            <a:spLocks noGrp="1"/>
          </p:cNvSpPr>
          <p:nvPr>
            <p:ph type="title"/>
          </p:nvPr>
        </p:nvSpPr>
        <p:spPr/>
        <p:txBody>
          <a:bodyPr/>
          <a:lstStyle/>
          <a:p>
            <a:pPr algn="ctr"/>
            <a:r>
              <a:rPr lang="en-GB" dirty="0"/>
              <a:t>The Major Project Report – 75% of marks</a:t>
            </a:r>
          </a:p>
        </p:txBody>
      </p:sp>
      <p:graphicFrame>
        <p:nvGraphicFramePr>
          <p:cNvPr id="4" name="Content Placeholder 3">
            <a:extLst>
              <a:ext uri="{FF2B5EF4-FFF2-40B4-BE49-F238E27FC236}">
                <a16:creationId xmlns:a16="http://schemas.microsoft.com/office/drawing/2014/main" id="{C13B4922-3C48-8CE0-CD64-63BD8D372016}"/>
              </a:ext>
            </a:extLst>
          </p:cNvPr>
          <p:cNvGraphicFramePr>
            <a:graphicFrameLocks noGrp="1"/>
          </p:cNvGraphicFramePr>
          <p:nvPr>
            <p:ph idx="1"/>
            <p:extLst>
              <p:ext uri="{D42A27DB-BD31-4B8C-83A1-F6EECF244321}">
                <p14:modId xmlns:p14="http://schemas.microsoft.com/office/powerpoint/2010/main" val="2142892517"/>
              </p:ext>
            </p:extLst>
          </p:nvPr>
        </p:nvGraphicFramePr>
        <p:xfrm>
          <a:off x="791234" y="908720"/>
          <a:ext cx="10791166" cy="5486400"/>
        </p:xfrm>
        <a:graphic>
          <a:graphicData uri="http://schemas.openxmlformats.org/drawingml/2006/table">
            <a:tbl>
              <a:tblPr firstRow="1" bandRow="1">
                <a:tableStyleId>{5C22544A-7EE6-4342-B048-85BDC9FD1C3A}</a:tableStyleId>
              </a:tblPr>
              <a:tblGrid>
                <a:gridCol w="5395583">
                  <a:extLst>
                    <a:ext uri="{9D8B030D-6E8A-4147-A177-3AD203B41FA5}">
                      <a16:colId xmlns:a16="http://schemas.microsoft.com/office/drawing/2014/main" val="2640355872"/>
                    </a:ext>
                  </a:extLst>
                </a:gridCol>
                <a:gridCol w="5395583">
                  <a:extLst>
                    <a:ext uri="{9D8B030D-6E8A-4147-A177-3AD203B41FA5}">
                      <a16:colId xmlns:a16="http://schemas.microsoft.com/office/drawing/2014/main" val="3152131236"/>
                    </a:ext>
                  </a:extLst>
                </a:gridCol>
              </a:tblGrid>
              <a:tr h="303644">
                <a:tc>
                  <a:txBody>
                    <a:bodyPr/>
                    <a:lstStyle/>
                    <a:p>
                      <a:r>
                        <a:rPr lang="en-GB" dirty="0"/>
                        <a:t>Section</a:t>
                      </a:r>
                    </a:p>
                  </a:txBody>
                  <a:tcPr/>
                </a:tc>
                <a:tc>
                  <a:txBody>
                    <a:bodyPr/>
                    <a:lstStyle/>
                    <a:p>
                      <a:r>
                        <a:rPr lang="en-GB" dirty="0"/>
                        <a:t>Marks Available</a:t>
                      </a:r>
                    </a:p>
                  </a:txBody>
                  <a:tcPr/>
                </a:tc>
                <a:extLst>
                  <a:ext uri="{0D108BD9-81ED-4DB2-BD59-A6C34878D82A}">
                    <a16:rowId xmlns:a16="http://schemas.microsoft.com/office/drawing/2014/main" val="1964381856"/>
                  </a:ext>
                </a:extLst>
              </a:tr>
              <a:tr h="303644">
                <a:tc>
                  <a:txBody>
                    <a:bodyPr/>
                    <a:lstStyle/>
                    <a:p>
                      <a:r>
                        <a:rPr lang="en-GB" b="1" dirty="0"/>
                        <a:t>1. Research-Informed Literature</a:t>
                      </a:r>
                    </a:p>
                  </a:txBody>
                  <a:tcPr/>
                </a:tc>
                <a:tc>
                  <a:txBody>
                    <a:bodyPr/>
                    <a:lstStyle/>
                    <a:p>
                      <a:endParaRPr lang="en-GB" dirty="0"/>
                    </a:p>
                  </a:txBody>
                  <a:tcPr/>
                </a:tc>
                <a:extLst>
                  <a:ext uri="{0D108BD9-81ED-4DB2-BD59-A6C34878D82A}">
                    <a16:rowId xmlns:a16="http://schemas.microsoft.com/office/drawing/2014/main" val="104183881"/>
                  </a:ext>
                </a:extLst>
              </a:tr>
              <a:tr h="303644">
                <a:tc>
                  <a:txBody>
                    <a:bodyPr/>
                    <a:lstStyle/>
                    <a:p>
                      <a:r>
                        <a:rPr lang="en-GB" dirty="0"/>
                        <a:t>Introduction</a:t>
                      </a:r>
                    </a:p>
                  </a:txBody>
                  <a:tcPr/>
                </a:tc>
                <a:tc>
                  <a:txBody>
                    <a:bodyPr/>
                    <a:lstStyle/>
                    <a:p>
                      <a:r>
                        <a:rPr lang="en-GB" dirty="0"/>
                        <a:t>5</a:t>
                      </a:r>
                    </a:p>
                  </a:txBody>
                  <a:tcPr/>
                </a:tc>
                <a:extLst>
                  <a:ext uri="{0D108BD9-81ED-4DB2-BD59-A6C34878D82A}">
                    <a16:rowId xmlns:a16="http://schemas.microsoft.com/office/drawing/2014/main" val="1870486118"/>
                  </a:ext>
                </a:extLst>
              </a:tr>
              <a:tr h="303644">
                <a:tc>
                  <a:txBody>
                    <a:bodyPr/>
                    <a:lstStyle/>
                    <a:p>
                      <a:r>
                        <a:rPr lang="en-GB" dirty="0"/>
                        <a:t>Literature Review</a:t>
                      </a:r>
                    </a:p>
                  </a:txBody>
                  <a:tcPr/>
                </a:tc>
                <a:tc>
                  <a:txBody>
                    <a:bodyPr/>
                    <a:lstStyle/>
                    <a:p>
                      <a:r>
                        <a:rPr lang="en-GB" dirty="0"/>
                        <a:t>15</a:t>
                      </a:r>
                    </a:p>
                  </a:txBody>
                  <a:tcPr/>
                </a:tc>
                <a:extLst>
                  <a:ext uri="{0D108BD9-81ED-4DB2-BD59-A6C34878D82A}">
                    <a16:rowId xmlns:a16="http://schemas.microsoft.com/office/drawing/2014/main" val="1752241831"/>
                  </a:ext>
                </a:extLst>
              </a:tr>
              <a:tr h="303644">
                <a:tc>
                  <a:txBody>
                    <a:bodyPr/>
                    <a:lstStyle/>
                    <a:p>
                      <a:r>
                        <a:rPr lang="en-GB" b="1" dirty="0"/>
                        <a:t>2. Knowledge and Understanding of Subject</a:t>
                      </a:r>
                    </a:p>
                  </a:txBody>
                  <a:tcPr/>
                </a:tc>
                <a:tc>
                  <a:txBody>
                    <a:bodyPr/>
                    <a:lstStyle/>
                    <a:p>
                      <a:endParaRPr lang="en-GB" dirty="0"/>
                    </a:p>
                  </a:txBody>
                  <a:tcPr/>
                </a:tc>
                <a:extLst>
                  <a:ext uri="{0D108BD9-81ED-4DB2-BD59-A6C34878D82A}">
                    <a16:rowId xmlns:a16="http://schemas.microsoft.com/office/drawing/2014/main" val="3362710067"/>
                  </a:ext>
                </a:extLst>
              </a:tr>
              <a:tr h="303644">
                <a:tc>
                  <a:txBody>
                    <a:bodyPr/>
                    <a:lstStyle/>
                    <a:p>
                      <a:r>
                        <a:rPr lang="en-GB" dirty="0"/>
                        <a:t>Methodology</a:t>
                      </a:r>
                    </a:p>
                  </a:txBody>
                  <a:tcPr/>
                </a:tc>
                <a:tc>
                  <a:txBody>
                    <a:bodyPr/>
                    <a:lstStyle/>
                    <a:p>
                      <a:r>
                        <a:rPr lang="en-GB" dirty="0"/>
                        <a:t>5</a:t>
                      </a:r>
                    </a:p>
                  </a:txBody>
                  <a:tcPr/>
                </a:tc>
                <a:extLst>
                  <a:ext uri="{0D108BD9-81ED-4DB2-BD59-A6C34878D82A}">
                    <a16:rowId xmlns:a16="http://schemas.microsoft.com/office/drawing/2014/main" val="2388241658"/>
                  </a:ext>
                </a:extLst>
              </a:tr>
              <a:tr h="303644">
                <a:tc>
                  <a:txBody>
                    <a:bodyPr/>
                    <a:lstStyle/>
                    <a:p>
                      <a:r>
                        <a:rPr lang="en-GB" dirty="0"/>
                        <a:t>Requirements/Design</a:t>
                      </a:r>
                    </a:p>
                  </a:txBody>
                  <a:tcPr/>
                </a:tc>
                <a:tc>
                  <a:txBody>
                    <a:bodyPr/>
                    <a:lstStyle/>
                    <a:p>
                      <a:r>
                        <a:rPr lang="en-GB" dirty="0"/>
                        <a:t>5</a:t>
                      </a:r>
                    </a:p>
                  </a:txBody>
                  <a:tcPr/>
                </a:tc>
                <a:extLst>
                  <a:ext uri="{0D108BD9-81ED-4DB2-BD59-A6C34878D82A}">
                    <a16:rowId xmlns:a16="http://schemas.microsoft.com/office/drawing/2014/main" val="69863217"/>
                  </a:ext>
                </a:extLst>
              </a:tr>
              <a:tr h="303644">
                <a:tc>
                  <a:txBody>
                    <a:bodyPr/>
                    <a:lstStyle/>
                    <a:p>
                      <a:r>
                        <a:rPr lang="en-GB" b="1" dirty="0"/>
                        <a:t>3. Analysis</a:t>
                      </a:r>
                    </a:p>
                  </a:txBody>
                  <a:tcPr/>
                </a:tc>
                <a:tc>
                  <a:txBody>
                    <a:bodyPr/>
                    <a:lstStyle/>
                    <a:p>
                      <a:endParaRPr lang="en-GB" dirty="0"/>
                    </a:p>
                  </a:txBody>
                  <a:tcPr/>
                </a:tc>
                <a:extLst>
                  <a:ext uri="{0D108BD9-81ED-4DB2-BD59-A6C34878D82A}">
                    <a16:rowId xmlns:a16="http://schemas.microsoft.com/office/drawing/2014/main" val="268068781"/>
                  </a:ext>
                </a:extLst>
              </a:tr>
              <a:tr h="303644">
                <a:tc>
                  <a:txBody>
                    <a:bodyPr/>
                    <a:lstStyle/>
                    <a:p>
                      <a:r>
                        <a:rPr lang="en-GB" dirty="0"/>
                        <a:t>Results &amp; Discussion</a:t>
                      </a:r>
                    </a:p>
                  </a:txBody>
                  <a:tcPr/>
                </a:tc>
                <a:tc>
                  <a:txBody>
                    <a:bodyPr/>
                    <a:lstStyle/>
                    <a:p>
                      <a:r>
                        <a:rPr lang="en-GB" dirty="0"/>
                        <a:t>25</a:t>
                      </a:r>
                    </a:p>
                  </a:txBody>
                  <a:tcPr/>
                </a:tc>
                <a:extLst>
                  <a:ext uri="{0D108BD9-81ED-4DB2-BD59-A6C34878D82A}">
                    <a16:rowId xmlns:a16="http://schemas.microsoft.com/office/drawing/2014/main" val="3259291362"/>
                  </a:ext>
                </a:extLst>
              </a:tr>
              <a:tr h="303644">
                <a:tc>
                  <a:txBody>
                    <a:bodyPr/>
                    <a:lstStyle/>
                    <a:p>
                      <a:r>
                        <a:rPr lang="en-GB" dirty="0"/>
                        <a:t>Conclusions &amp; Recommendations</a:t>
                      </a:r>
                    </a:p>
                  </a:txBody>
                  <a:tcPr/>
                </a:tc>
                <a:tc>
                  <a:txBody>
                    <a:bodyPr/>
                    <a:lstStyle/>
                    <a:p>
                      <a:r>
                        <a:rPr lang="en-GB" dirty="0"/>
                        <a:t>10</a:t>
                      </a:r>
                    </a:p>
                  </a:txBody>
                  <a:tcPr/>
                </a:tc>
                <a:extLst>
                  <a:ext uri="{0D108BD9-81ED-4DB2-BD59-A6C34878D82A}">
                    <a16:rowId xmlns:a16="http://schemas.microsoft.com/office/drawing/2014/main" val="2332633418"/>
                  </a:ext>
                </a:extLst>
              </a:tr>
              <a:tr h="303644">
                <a:tc>
                  <a:txBody>
                    <a:bodyPr/>
                    <a:lstStyle/>
                    <a:p>
                      <a:r>
                        <a:rPr lang="en-GB" b="1" dirty="0"/>
                        <a:t>4. Practical Application and Development</a:t>
                      </a:r>
                    </a:p>
                  </a:txBody>
                  <a:tcPr/>
                </a:tc>
                <a:tc>
                  <a:txBody>
                    <a:bodyPr/>
                    <a:lstStyle/>
                    <a:p>
                      <a:endParaRPr lang="en-GB" dirty="0"/>
                    </a:p>
                  </a:txBody>
                  <a:tcPr/>
                </a:tc>
                <a:extLst>
                  <a:ext uri="{0D108BD9-81ED-4DB2-BD59-A6C34878D82A}">
                    <a16:rowId xmlns:a16="http://schemas.microsoft.com/office/drawing/2014/main" val="563646597"/>
                  </a:ext>
                </a:extLst>
              </a:tr>
              <a:tr h="303644">
                <a:tc>
                  <a:txBody>
                    <a:bodyPr/>
                    <a:lstStyle/>
                    <a:p>
                      <a:r>
                        <a:rPr lang="en-GB" dirty="0"/>
                        <a:t>Development</a:t>
                      </a:r>
                    </a:p>
                  </a:txBody>
                  <a:tcPr/>
                </a:tc>
                <a:tc>
                  <a:txBody>
                    <a:bodyPr/>
                    <a:lstStyle/>
                    <a:p>
                      <a:r>
                        <a:rPr lang="en-GB" dirty="0"/>
                        <a:t>15</a:t>
                      </a:r>
                    </a:p>
                  </a:txBody>
                  <a:tcPr/>
                </a:tc>
                <a:extLst>
                  <a:ext uri="{0D108BD9-81ED-4DB2-BD59-A6C34878D82A}">
                    <a16:rowId xmlns:a16="http://schemas.microsoft.com/office/drawing/2014/main" val="1613180178"/>
                  </a:ext>
                </a:extLst>
              </a:tr>
              <a:tr h="303644">
                <a:tc>
                  <a:txBody>
                    <a:bodyPr/>
                    <a:lstStyle/>
                    <a:p>
                      <a:r>
                        <a:rPr lang="en-GB" b="1" dirty="0"/>
                        <a:t>5. Skills for Professional Practice</a:t>
                      </a:r>
                    </a:p>
                  </a:txBody>
                  <a:tcPr/>
                </a:tc>
                <a:tc>
                  <a:txBody>
                    <a:bodyPr/>
                    <a:lstStyle/>
                    <a:p>
                      <a:endParaRPr lang="en-GB" dirty="0"/>
                    </a:p>
                  </a:txBody>
                  <a:tcPr/>
                </a:tc>
                <a:extLst>
                  <a:ext uri="{0D108BD9-81ED-4DB2-BD59-A6C34878D82A}">
                    <a16:rowId xmlns:a16="http://schemas.microsoft.com/office/drawing/2014/main" val="4140626193"/>
                  </a:ext>
                </a:extLst>
              </a:tr>
              <a:tr h="303644">
                <a:tc>
                  <a:txBody>
                    <a:bodyPr/>
                    <a:lstStyle/>
                    <a:p>
                      <a:r>
                        <a:rPr lang="en-GB" dirty="0"/>
                        <a:t>Reflection</a:t>
                      </a:r>
                    </a:p>
                  </a:txBody>
                  <a:tcPr/>
                </a:tc>
                <a:tc>
                  <a:txBody>
                    <a:bodyPr/>
                    <a:lstStyle/>
                    <a:p>
                      <a:r>
                        <a:rPr lang="en-GB" dirty="0"/>
                        <a:t>10</a:t>
                      </a:r>
                    </a:p>
                  </a:txBody>
                  <a:tcPr/>
                </a:tc>
                <a:extLst>
                  <a:ext uri="{0D108BD9-81ED-4DB2-BD59-A6C34878D82A}">
                    <a16:rowId xmlns:a16="http://schemas.microsoft.com/office/drawing/2014/main" val="3656645741"/>
                  </a:ext>
                </a:extLst>
              </a:tr>
              <a:tr h="303644">
                <a:tc>
                  <a:txBody>
                    <a:bodyPr/>
                    <a:lstStyle/>
                    <a:p>
                      <a:r>
                        <a:rPr lang="en-GB" dirty="0"/>
                        <a:t>Quality of Report</a:t>
                      </a:r>
                    </a:p>
                  </a:txBody>
                  <a:tcPr/>
                </a:tc>
                <a:tc>
                  <a:txBody>
                    <a:bodyPr/>
                    <a:lstStyle/>
                    <a:p>
                      <a:r>
                        <a:rPr lang="en-GB" dirty="0"/>
                        <a:t>10</a:t>
                      </a:r>
                    </a:p>
                  </a:txBody>
                  <a:tcPr/>
                </a:tc>
                <a:extLst>
                  <a:ext uri="{0D108BD9-81ED-4DB2-BD59-A6C34878D82A}">
                    <a16:rowId xmlns:a16="http://schemas.microsoft.com/office/drawing/2014/main" val="3393037270"/>
                  </a:ext>
                </a:extLst>
              </a:tr>
            </a:tbl>
          </a:graphicData>
        </a:graphic>
      </p:graphicFrame>
    </p:spTree>
    <p:extLst>
      <p:ext uri="{BB962C8B-B14F-4D97-AF65-F5344CB8AC3E}">
        <p14:creationId xmlns:p14="http://schemas.microsoft.com/office/powerpoint/2010/main" val="33668463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A320067-951C-CA30-661D-44F89ED0A045}"/>
              </a:ext>
            </a:extLst>
          </p:cNvPr>
          <p:cNvSpPr txBox="1">
            <a:spLocks/>
          </p:cNvSpPr>
          <p:nvPr/>
        </p:nvSpPr>
        <p:spPr>
          <a:xfrm>
            <a:off x="358219" y="365125"/>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fontAlgn="auto">
              <a:spcAft>
                <a:spcPts val="600"/>
              </a:spcAft>
              <a:buClrTx/>
              <a:buSzTx/>
              <a:tabLst/>
              <a:defRPr/>
            </a:pPr>
            <a:r>
              <a:rPr lang="en-US" kern="1200"/>
              <a:t>The Project Poster – 5%</a:t>
            </a:r>
            <a:r>
              <a:rPr kumimoji="0" lang="en-US" b="0" i="0" u="none" strike="noStrike" kern="1200" cap="none" spc="0" normalizeH="0" baseline="0" noProof="0">
                <a:ln>
                  <a:noFill/>
                </a:ln>
                <a:effectLst/>
                <a:uLnTx/>
                <a:uFillTx/>
              </a:rPr>
              <a:t> </a:t>
            </a:r>
          </a:p>
        </p:txBody>
      </p:sp>
      <p:pic>
        <p:nvPicPr>
          <p:cNvPr id="9" name="Picture 8">
            <a:extLst>
              <a:ext uri="{FF2B5EF4-FFF2-40B4-BE49-F238E27FC236}">
                <a16:creationId xmlns:a16="http://schemas.microsoft.com/office/drawing/2014/main" id="{6EA4CB36-9419-D636-104D-0810B527613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088924" y="362668"/>
            <a:ext cx="3751142" cy="5305607"/>
          </a:xfrm>
          <a:prstGeom prst="rect">
            <a:avLst/>
          </a:prstGeom>
          <a:noFill/>
        </p:spPr>
      </p:pic>
      <p:pic>
        <p:nvPicPr>
          <p:cNvPr id="5" name="Picture 4">
            <a:extLst>
              <a:ext uri="{FF2B5EF4-FFF2-40B4-BE49-F238E27FC236}">
                <a16:creationId xmlns:a16="http://schemas.microsoft.com/office/drawing/2014/main" id="{2E6BDB3B-CF85-C205-3AA9-2137CB48EB59}"/>
              </a:ext>
            </a:extLst>
          </p:cNvPr>
          <p:cNvPicPr>
            <a:picLocks noChangeAspect="1"/>
          </p:cNvPicPr>
          <p:nvPr/>
        </p:nvPicPr>
        <p:blipFill>
          <a:blip r:embed="rId3"/>
          <a:stretch>
            <a:fillRect/>
          </a:stretch>
        </p:blipFill>
        <p:spPr>
          <a:xfrm>
            <a:off x="351934" y="1881052"/>
            <a:ext cx="7198087" cy="2268837"/>
          </a:xfrm>
          <a:prstGeom prst="rect">
            <a:avLst/>
          </a:prstGeom>
        </p:spPr>
      </p:pic>
    </p:spTree>
    <p:extLst>
      <p:ext uri="{BB962C8B-B14F-4D97-AF65-F5344CB8AC3E}">
        <p14:creationId xmlns:p14="http://schemas.microsoft.com/office/powerpoint/2010/main" val="11534672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F7E86-03B4-E755-70A5-FEED950E8A87}"/>
              </a:ext>
            </a:extLst>
          </p:cNvPr>
          <p:cNvSpPr>
            <a:spLocks noGrp="1"/>
          </p:cNvSpPr>
          <p:nvPr>
            <p:ph type="title"/>
          </p:nvPr>
        </p:nvSpPr>
        <p:spPr/>
        <p:txBody>
          <a:bodyPr/>
          <a:lstStyle/>
          <a:p>
            <a:pPr algn="ctr"/>
            <a:r>
              <a:rPr lang="en-GB" dirty="0"/>
              <a:t>The Project Poster – 5%</a:t>
            </a:r>
          </a:p>
        </p:txBody>
      </p:sp>
      <p:graphicFrame>
        <p:nvGraphicFramePr>
          <p:cNvPr id="4" name="Content Placeholder 3">
            <a:extLst>
              <a:ext uri="{FF2B5EF4-FFF2-40B4-BE49-F238E27FC236}">
                <a16:creationId xmlns:a16="http://schemas.microsoft.com/office/drawing/2014/main" id="{9F1640F1-BF49-1994-072F-5EE1F3CEF5C0}"/>
              </a:ext>
            </a:extLst>
          </p:cNvPr>
          <p:cNvGraphicFramePr>
            <a:graphicFrameLocks noGrp="1"/>
          </p:cNvGraphicFramePr>
          <p:nvPr>
            <p:ph idx="1"/>
            <p:extLst>
              <p:ext uri="{D42A27DB-BD31-4B8C-83A1-F6EECF244321}">
                <p14:modId xmlns:p14="http://schemas.microsoft.com/office/powerpoint/2010/main" val="2276708717"/>
              </p:ext>
            </p:extLst>
          </p:nvPr>
        </p:nvGraphicFramePr>
        <p:xfrm>
          <a:off x="431371" y="2316480"/>
          <a:ext cx="11150600" cy="1112520"/>
        </p:xfrm>
        <a:graphic>
          <a:graphicData uri="http://schemas.openxmlformats.org/drawingml/2006/table">
            <a:tbl>
              <a:tblPr firstRow="1" bandRow="1">
                <a:tableStyleId>{5C22544A-7EE6-4342-B048-85BDC9FD1C3A}</a:tableStyleId>
              </a:tblPr>
              <a:tblGrid>
                <a:gridCol w="5575300">
                  <a:extLst>
                    <a:ext uri="{9D8B030D-6E8A-4147-A177-3AD203B41FA5}">
                      <a16:colId xmlns:a16="http://schemas.microsoft.com/office/drawing/2014/main" val="1208528380"/>
                    </a:ext>
                  </a:extLst>
                </a:gridCol>
                <a:gridCol w="5575300">
                  <a:extLst>
                    <a:ext uri="{9D8B030D-6E8A-4147-A177-3AD203B41FA5}">
                      <a16:colId xmlns:a16="http://schemas.microsoft.com/office/drawing/2014/main" val="1651615637"/>
                    </a:ext>
                  </a:extLst>
                </a:gridCol>
              </a:tblGrid>
              <a:tr h="370840">
                <a:tc>
                  <a:txBody>
                    <a:bodyPr/>
                    <a:lstStyle/>
                    <a:p>
                      <a:r>
                        <a:rPr lang="en-GB" dirty="0"/>
                        <a:t>Criteria</a:t>
                      </a:r>
                    </a:p>
                  </a:txBody>
                  <a:tcPr/>
                </a:tc>
                <a:tc>
                  <a:txBody>
                    <a:bodyPr/>
                    <a:lstStyle/>
                    <a:p>
                      <a:r>
                        <a:rPr lang="en-GB" dirty="0"/>
                        <a:t>Marks</a:t>
                      </a:r>
                    </a:p>
                  </a:txBody>
                  <a:tcPr/>
                </a:tc>
                <a:extLst>
                  <a:ext uri="{0D108BD9-81ED-4DB2-BD59-A6C34878D82A}">
                    <a16:rowId xmlns:a16="http://schemas.microsoft.com/office/drawing/2014/main" val="2441236576"/>
                  </a:ext>
                </a:extLst>
              </a:tr>
              <a:tr h="370840">
                <a:tc>
                  <a:txBody>
                    <a:bodyPr/>
                    <a:lstStyle/>
                    <a:p>
                      <a:r>
                        <a:rPr lang="en-GB" dirty="0"/>
                        <a:t>Clarity of Technical Description</a:t>
                      </a:r>
                    </a:p>
                  </a:txBody>
                  <a:tcPr/>
                </a:tc>
                <a:tc>
                  <a:txBody>
                    <a:bodyPr/>
                    <a:lstStyle/>
                    <a:p>
                      <a:r>
                        <a:rPr lang="en-GB" dirty="0"/>
                        <a:t>50</a:t>
                      </a:r>
                    </a:p>
                  </a:txBody>
                  <a:tcPr/>
                </a:tc>
                <a:extLst>
                  <a:ext uri="{0D108BD9-81ED-4DB2-BD59-A6C34878D82A}">
                    <a16:rowId xmlns:a16="http://schemas.microsoft.com/office/drawing/2014/main" val="811179149"/>
                  </a:ext>
                </a:extLst>
              </a:tr>
              <a:tr h="370840">
                <a:tc>
                  <a:txBody>
                    <a:bodyPr/>
                    <a:lstStyle/>
                    <a:p>
                      <a:r>
                        <a:rPr lang="en-GB" dirty="0"/>
                        <a:t>Quality of Visual Display</a:t>
                      </a:r>
                    </a:p>
                  </a:txBody>
                  <a:tcPr/>
                </a:tc>
                <a:tc>
                  <a:txBody>
                    <a:bodyPr/>
                    <a:lstStyle/>
                    <a:p>
                      <a:r>
                        <a:rPr lang="en-GB" dirty="0"/>
                        <a:t>50</a:t>
                      </a:r>
                    </a:p>
                  </a:txBody>
                  <a:tcPr/>
                </a:tc>
                <a:extLst>
                  <a:ext uri="{0D108BD9-81ED-4DB2-BD59-A6C34878D82A}">
                    <a16:rowId xmlns:a16="http://schemas.microsoft.com/office/drawing/2014/main" val="1289598012"/>
                  </a:ext>
                </a:extLst>
              </a:tr>
            </a:tbl>
          </a:graphicData>
        </a:graphic>
      </p:graphicFrame>
    </p:spTree>
    <p:extLst>
      <p:ext uri="{BB962C8B-B14F-4D97-AF65-F5344CB8AC3E}">
        <p14:creationId xmlns:p14="http://schemas.microsoft.com/office/powerpoint/2010/main" val="2862407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A7CEEC-3D19-B30F-B1F5-75D88208ED19}"/>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A6DE0863-7F54-A505-E86B-9979D64F552A}"/>
              </a:ext>
            </a:extLst>
          </p:cNvPr>
          <p:cNvSpPr txBox="1">
            <a:spLocks/>
          </p:cNvSpPr>
          <p:nvPr/>
        </p:nvSpPr>
        <p:spPr>
          <a:xfrm>
            <a:off x="358219" y="365125"/>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fontAlgn="auto">
              <a:spcAft>
                <a:spcPts val="600"/>
              </a:spcAft>
              <a:buClrTx/>
              <a:buSzTx/>
              <a:tabLst/>
              <a:defRPr/>
            </a:pPr>
            <a:r>
              <a:rPr lang="en-US" kern="1200" dirty="0"/>
              <a:t>The Viva – 10%</a:t>
            </a:r>
            <a:r>
              <a:rPr kumimoji="0" lang="en-US" b="0" i="0" u="none" strike="noStrike" kern="1200" cap="none" spc="0" normalizeH="0" baseline="0" noProof="0" dirty="0">
                <a:ln>
                  <a:noFill/>
                </a:ln>
                <a:effectLst/>
                <a:uLnTx/>
                <a:uFillTx/>
              </a:rPr>
              <a:t> </a:t>
            </a:r>
          </a:p>
        </p:txBody>
      </p:sp>
      <p:sp>
        <p:nvSpPr>
          <p:cNvPr id="5" name="TextBox 4">
            <a:extLst>
              <a:ext uri="{FF2B5EF4-FFF2-40B4-BE49-F238E27FC236}">
                <a16:creationId xmlns:a16="http://schemas.microsoft.com/office/drawing/2014/main" id="{3509D12F-66F7-5307-1018-8CB99B33230A}"/>
              </a:ext>
            </a:extLst>
          </p:cNvPr>
          <p:cNvSpPr txBox="1"/>
          <p:nvPr/>
        </p:nvSpPr>
        <p:spPr>
          <a:xfrm>
            <a:off x="6194392" y="1825625"/>
            <a:ext cx="5645673" cy="3575934"/>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r>
              <a:rPr lang="en-US" sz="2000" kern="1200" dirty="0"/>
              <a:t>20-minute presentation followed by questions from </a:t>
            </a:r>
            <a:r>
              <a:rPr lang="en-US" sz="2000" dirty="0"/>
              <a:t>academic marker and EPA Assessor</a:t>
            </a:r>
            <a:endParaRPr lang="en-US" sz="2000" kern="1200" dirty="0"/>
          </a:p>
          <a:p>
            <a:pPr marL="228600" indent="-228600">
              <a:lnSpc>
                <a:spcPct val="90000"/>
              </a:lnSpc>
              <a:spcBef>
                <a:spcPts val="1000"/>
              </a:spcBef>
              <a:buFont typeface="Arial" panose="020B0604020202020204" pitchFamily="34" charset="0"/>
              <a:buChar char="•"/>
            </a:pPr>
            <a:endParaRPr lang="en-US" sz="2000" kern="1200" dirty="0"/>
          </a:p>
          <a:p>
            <a:pPr marL="228600" indent="-228600">
              <a:lnSpc>
                <a:spcPct val="90000"/>
              </a:lnSpc>
              <a:spcBef>
                <a:spcPts val="1000"/>
              </a:spcBef>
              <a:buFont typeface="Arial" panose="020B0604020202020204" pitchFamily="34" charset="0"/>
              <a:buChar char="•"/>
            </a:pPr>
            <a:r>
              <a:rPr lang="en-US" sz="2000" kern="1200" dirty="0"/>
              <a:t>Doubles up with EPA External Assessor to save you travelling twice – External Assessor asks you 3 questions.</a:t>
            </a:r>
          </a:p>
          <a:p>
            <a:pPr marL="228600" indent="-228600">
              <a:lnSpc>
                <a:spcPct val="90000"/>
              </a:lnSpc>
              <a:spcBef>
                <a:spcPts val="1000"/>
              </a:spcBef>
              <a:buFont typeface="Arial" panose="020B0604020202020204" pitchFamily="34" charset="0"/>
              <a:buChar char="•"/>
            </a:pPr>
            <a:endParaRPr lang="en-US" sz="2000" kern="1200" dirty="0"/>
          </a:p>
          <a:p>
            <a:pPr marL="228600" indent="-228600">
              <a:lnSpc>
                <a:spcPct val="90000"/>
              </a:lnSpc>
              <a:spcBef>
                <a:spcPts val="1000"/>
              </a:spcBef>
              <a:buFont typeface="Arial" panose="020B0604020202020204" pitchFamily="34" charset="0"/>
              <a:buChar char="•"/>
            </a:pPr>
            <a:r>
              <a:rPr lang="en-US" sz="2000" kern="1200" dirty="0"/>
              <a:t>An opportunity for you to talk about your project either from the POSTER or a POWWERPOINT PRESENTATION</a:t>
            </a:r>
          </a:p>
          <a:p>
            <a:pPr marL="228600" indent="-228600">
              <a:lnSpc>
                <a:spcPct val="90000"/>
              </a:lnSpc>
              <a:spcBef>
                <a:spcPts val="1000"/>
              </a:spcBef>
              <a:buFont typeface="Arial" panose="020B0604020202020204" pitchFamily="34" charset="0"/>
              <a:buChar char="•"/>
            </a:pPr>
            <a:endParaRPr lang="en-US" sz="2000" kern="1200" dirty="0"/>
          </a:p>
        </p:txBody>
      </p:sp>
      <p:pic>
        <p:nvPicPr>
          <p:cNvPr id="3" name="Picture 2">
            <a:extLst>
              <a:ext uri="{FF2B5EF4-FFF2-40B4-BE49-F238E27FC236}">
                <a16:creationId xmlns:a16="http://schemas.microsoft.com/office/drawing/2014/main" id="{C08D0EB9-9413-CAE1-69F1-8FDDAAA97398}"/>
              </a:ext>
            </a:extLst>
          </p:cNvPr>
          <p:cNvPicPr>
            <a:picLocks noChangeAspect="1"/>
          </p:cNvPicPr>
          <p:nvPr/>
        </p:nvPicPr>
        <p:blipFill>
          <a:blip r:embed="rId2"/>
          <a:stretch>
            <a:fillRect/>
          </a:stretch>
        </p:blipFill>
        <p:spPr>
          <a:xfrm>
            <a:off x="351935" y="2251495"/>
            <a:ext cx="5841892" cy="1177506"/>
          </a:xfrm>
          <a:prstGeom prst="rect">
            <a:avLst/>
          </a:prstGeom>
        </p:spPr>
      </p:pic>
    </p:spTree>
    <p:extLst>
      <p:ext uri="{BB962C8B-B14F-4D97-AF65-F5344CB8AC3E}">
        <p14:creationId xmlns:p14="http://schemas.microsoft.com/office/powerpoint/2010/main" val="3006834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91E38-5BB6-B19E-B2D5-1BE36C05CEA9}"/>
              </a:ext>
            </a:extLst>
          </p:cNvPr>
          <p:cNvSpPr>
            <a:spLocks noGrp="1"/>
          </p:cNvSpPr>
          <p:nvPr>
            <p:ph type="title"/>
          </p:nvPr>
        </p:nvSpPr>
        <p:spPr/>
        <p:txBody>
          <a:bodyPr/>
          <a:lstStyle/>
          <a:p>
            <a:pPr algn="ctr"/>
            <a:r>
              <a:rPr lang="en-GB" dirty="0"/>
              <a:t>The Viva – 10%</a:t>
            </a:r>
          </a:p>
        </p:txBody>
      </p:sp>
      <p:graphicFrame>
        <p:nvGraphicFramePr>
          <p:cNvPr id="4" name="Content Placeholder 3">
            <a:extLst>
              <a:ext uri="{FF2B5EF4-FFF2-40B4-BE49-F238E27FC236}">
                <a16:creationId xmlns:a16="http://schemas.microsoft.com/office/drawing/2014/main" id="{2C5CAFFC-274E-B9C5-4131-FAB995C77476}"/>
              </a:ext>
            </a:extLst>
          </p:cNvPr>
          <p:cNvGraphicFramePr>
            <a:graphicFrameLocks noGrp="1"/>
          </p:cNvGraphicFramePr>
          <p:nvPr>
            <p:ph idx="1"/>
            <p:extLst>
              <p:ext uri="{D42A27DB-BD31-4B8C-83A1-F6EECF244321}">
                <p14:modId xmlns:p14="http://schemas.microsoft.com/office/powerpoint/2010/main" val="999606741"/>
              </p:ext>
            </p:extLst>
          </p:nvPr>
        </p:nvGraphicFramePr>
        <p:xfrm>
          <a:off x="431800" y="1052513"/>
          <a:ext cx="11150600" cy="2225040"/>
        </p:xfrm>
        <a:graphic>
          <a:graphicData uri="http://schemas.openxmlformats.org/drawingml/2006/table">
            <a:tbl>
              <a:tblPr firstRow="1" bandRow="1">
                <a:tableStyleId>{5C22544A-7EE6-4342-B048-85BDC9FD1C3A}</a:tableStyleId>
              </a:tblPr>
              <a:tblGrid>
                <a:gridCol w="5575300">
                  <a:extLst>
                    <a:ext uri="{9D8B030D-6E8A-4147-A177-3AD203B41FA5}">
                      <a16:colId xmlns:a16="http://schemas.microsoft.com/office/drawing/2014/main" val="1532169009"/>
                    </a:ext>
                  </a:extLst>
                </a:gridCol>
                <a:gridCol w="5575300">
                  <a:extLst>
                    <a:ext uri="{9D8B030D-6E8A-4147-A177-3AD203B41FA5}">
                      <a16:colId xmlns:a16="http://schemas.microsoft.com/office/drawing/2014/main" val="149408837"/>
                    </a:ext>
                  </a:extLst>
                </a:gridCol>
              </a:tblGrid>
              <a:tr h="370840">
                <a:tc>
                  <a:txBody>
                    <a:bodyPr/>
                    <a:lstStyle/>
                    <a:p>
                      <a:r>
                        <a:rPr lang="en-GB" dirty="0"/>
                        <a:t>Criteria</a:t>
                      </a:r>
                    </a:p>
                  </a:txBody>
                  <a:tcPr/>
                </a:tc>
                <a:tc>
                  <a:txBody>
                    <a:bodyPr/>
                    <a:lstStyle/>
                    <a:p>
                      <a:r>
                        <a:rPr lang="en-GB" dirty="0"/>
                        <a:t>Marks</a:t>
                      </a:r>
                    </a:p>
                  </a:txBody>
                  <a:tcPr/>
                </a:tc>
                <a:extLst>
                  <a:ext uri="{0D108BD9-81ED-4DB2-BD59-A6C34878D82A}">
                    <a16:rowId xmlns:a16="http://schemas.microsoft.com/office/drawing/2014/main" val="1355126324"/>
                  </a:ext>
                </a:extLst>
              </a:tr>
              <a:tr h="370840">
                <a:tc>
                  <a:txBody>
                    <a:bodyPr/>
                    <a:lstStyle/>
                    <a:p>
                      <a:r>
                        <a:rPr lang="en-GB" dirty="0"/>
                        <a:t>1. Response to Questioning</a:t>
                      </a:r>
                    </a:p>
                  </a:txBody>
                  <a:tcPr/>
                </a:tc>
                <a:tc>
                  <a:txBody>
                    <a:bodyPr/>
                    <a:lstStyle/>
                    <a:p>
                      <a:r>
                        <a:rPr lang="en-GB" dirty="0"/>
                        <a:t>30</a:t>
                      </a:r>
                    </a:p>
                  </a:txBody>
                  <a:tcPr/>
                </a:tc>
                <a:extLst>
                  <a:ext uri="{0D108BD9-81ED-4DB2-BD59-A6C34878D82A}">
                    <a16:rowId xmlns:a16="http://schemas.microsoft.com/office/drawing/2014/main" val="387148486"/>
                  </a:ext>
                </a:extLst>
              </a:tr>
              <a:tr h="370840">
                <a:tc>
                  <a:txBody>
                    <a:bodyPr/>
                    <a:lstStyle/>
                    <a:p>
                      <a:r>
                        <a:rPr lang="en-GB" dirty="0"/>
                        <a:t>2. Discussion of Findings</a:t>
                      </a:r>
                    </a:p>
                  </a:txBody>
                  <a:tcPr/>
                </a:tc>
                <a:tc>
                  <a:txBody>
                    <a:bodyPr/>
                    <a:lstStyle/>
                    <a:p>
                      <a:r>
                        <a:rPr lang="en-GB" dirty="0"/>
                        <a:t>25</a:t>
                      </a:r>
                    </a:p>
                  </a:txBody>
                  <a:tcPr/>
                </a:tc>
                <a:extLst>
                  <a:ext uri="{0D108BD9-81ED-4DB2-BD59-A6C34878D82A}">
                    <a16:rowId xmlns:a16="http://schemas.microsoft.com/office/drawing/2014/main" val="2894743276"/>
                  </a:ext>
                </a:extLst>
              </a:tr>
              <a:tr h="370840">
                <a:tc>
                  <a:txBody>
                    <a:bodyPr/>
                    <a:lstStyle/>
                    <a:p>
                      <a:r>
                        <a:rPr lang="en-GB" dirty="0"/>
                        <a:t>3. Demo</a:t>
                      </a:r>
                    </a:p>
                  </a:txBody>
                  <a:tcPr/>
                </a:tc>
                <a:tc>
                  <a:txBody>
                    <a:bodyPr/>
                    <a:lstStyle/>
                    <a:p>
                      <a:r>
                        <a:rPr lang="en-GB" dirty="0"/>
                        <a:t>25</a:t>
                      </a:r>
                    </a:p>
                  </a:txBody>
                  <a:tcPr/>
                </a:tc>
                <a:extLst>
                  <a:ext uri="{0D108BD9-81ED-4DB2-BD59-A6C34878D82A}">
                    <a16:rowId xmlns:a16="http://schemas.microsoft.com/office/drawing/2014/main" val="3481824983"/>
                  </a:ext>
                </a:extLst>
              </a:tr>
              <a:tr h="370840">
                <a:tc>
                  <a:txBody>
                    <a:bodyPr/>
                    <a:lstStyle/>
                    <a:p>
                      <a:r>
                        <a:rPr lang="en-GB" dirty="0"/>
                        <a:t>4. Presentation Style</a:t>
                      </a:r>
                    </a:p>
                  </a:txBody>
                  <a:tcPr/>
                </a:tc>
                <a:tc>
                  <a:txBody>
                    <a:bodyPr/>
                    <a:lstStyle/>
                    <a:p>
                      <a:r>
                        <a:rPr lang="en-GB" dirty="0"/>
                        <a:t>10</a:t>
                      </a:r>
                    </a:p>
                  </a:txBody>
                  <a:tcPr/>
                </a:tc>
                <a:extLst>
                  <a:ext uri="{0D108BD9-81ED-4DB2-BD59-A6C34878D82A}">
                    <a16:rowId xmlns:a16="http://schemas.microsoft.com/office/drawing/2014/main" val="1036946208"/>
                  </a:ext>
                </a:extLst>
              </a:tr>
              <a:tr h="370840">
                <a:tc>
                  <a:txBody>
                    <a:bodyPr/>
                    <a:lstStyle/>
                    <a:p>
                      <a:r>
                        <a:rPr lang="en-GB" dirty="0"/>
                        <a:t>5. Supporting Materials</a:t>
                      </a:r>
                    </a:p>
                  </a:txBody>
                  <a:tcPr/>
                </a:tc>
                <a:tc>
                  <a:txBody>
                    <a:bodyPr/>
                    <a:lstStyle/>
                    <a:p>
                      <a:r>
                        <a:rPr lang="en-GB" dirty="0"/>
                        <a:t>10</a:t>
                      </a:r>
                    </a:p>
                  </a:txBody>
                  <a:tcPr/>
                </a:tc>
                <a:extLst>
                  <a:ext uri="{0D108BD9-81ED-4DB2-BD59-A6C34878D82A}">
                    <a16:rowId xmlns:a16="http://schemas.microsoft.com/office/drawing/2014/main" val="1249688720"/>
                  </a:ext>
                </a:extLst>
              </a:tr>
            </a:tbl>
          </a:graphicData>
        </a:graphic>
      </p:graphicFrame>
    </p:spTree>
    <p:extLst>
      <p:ext uri="{BB962C8B-B14F-4D97-AF65-F5344CB8AC3E}">
        <p14:creationId xmlns:p14="http://schemas.microsoft.com/office/powerpoint/2010/main" val="4375972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8BC1647-DFA1-FC84-052B-E3AEE07EA446}"/>
              </a:ext>
            </a:extLst>
          </p:cNvPr>
          <p:cNvSpPr>
            <a:spLocks noGrp="1"/>
          </p:cNvSpPr>
          <p:nvPr>
            <p:ph idx="1"/>
          </p:nvPr>
        </p:nvSpPr>
        <p:spPr>
          <a:xfrm>
            <a:off x="609599" y="1098143"/>
            <a:ext cx="10972800" cy="903865"/>
          </a:xfrm>
          <a:custGeom>
            <a:avLst/>
            <a:gdLst>
              <a:gd name="csX0" fmla="*/ 0 w 10972800"/>
              <a:gd name="csY0" fmla="*/ 0 h 903865"/>
              <a:gd name="csX1" fmla="*/ 795528 w 10972800"/>
              <a:gd name="csY1" fmla="*/ 0 h 903865"/>
              <a:gd name="csX2" fmla="*/ 1261872 w 10972800"/>
              <a:gd name="csY2" fmla="*/ 0 h 903865"/>
              <a:gd name="csX3" fmla="*/ 1947672 w 10972800"/>
              <a:gd name="csY3" fmla="*/ 0 h 903865"/>
              <a:gd name="csX4" fmla="*/ 2414016 w 10972800"/>
              <a:gd name="csY4" fmla="*/ 0 h 903865"/>
              <a:gd name="csX5" fmla="*/ 3209544 w 10972800"/>
              <a:gd name="csY5" fmla="*/ 0 h 903865"/>
              <a:gd name="csX6" fmla="*/ 3675888 w 10972800"/>
              <a:gd name="csY6" fmla="*/ 0 h 903865"/>
              <a:gd name="csX7" fmla="*/ 4581144 w 10972800"/>
              <a:gd name="csY7" fmla="*/ 0 h 903865"/>
              <a:gd name="csX8" fmla="*/ 5266944 w 10972800"/>
              <a:gd name="csY8" fmla="*/ 0 h 903865"/>
              <a:gd name="csX9" fmla="*/ 5952744 w 10972800"/>
              <a:gd name="csY9" fmla="*/ 0 h 903865"/>
              <a:gd name="csX10" fmla="*/ 6748272 w 10972800"/>
              <a:gd name="csY10" fmla="*/ 0 h 903865"/>
              <a:gd name="csX11" fmla="*/ 7104888 w 10972800"/>
              <a:gd name="csY11" fmla="*/ 0 h 903865"/>
              <a:gd name="csX12" fmla="*/ 7571232 w 10972800"/>
              <a:gd name="csY12" fmla="*/ 0 h 903865"/>
              <a:gd name="csX13" fmla="*/ 8147304 w 10972800"/>
              <a:gd name="csY13" fmla="*/ 0 h 903865"/>
              <a:gd name="csX14" fmla="*/ 8942832 w 10972800"/>
              <a:gd name="csY14" fmla="*/ 0 h 903865"/>
              <a:gd name="csX15" fmla="*/ 9738360 w 10972800"/>
              <a:gd name="csY15" fmla="*/ 0 h 903865"/>
              <a:gd name="csX16" fmla="*/ 10972800 w 10972800"/>
              <a:gd name="csY16" fmla="*/ 0 h 903865"/>
              <a:gd name="csX17" fmla="*/ 10972800 w 10972800"/>
              <a:gd name="csY17" fmla="*/ 460971 h 903865"/>
              <a:gd name="csX18" fmla="*/ 10972800 w 10972800"/>
              <a:gd name="csY18" fmla="*/ 903865 h 903865"/>
              <a:gd name="csX19" fmla="*/ 10506456 w 10972800"/>
              <a:gd name="csY19" fmla="*/ 903865 h 903865"/>
              <a:gd name="csX20" fmla="*/ 10149840 w 10972800"/>
              <a:gd name="csY20" fmla="*/ 903865 h 903865"/>
              <a:gd name="csX21" fmla="*/ 9354312 w 10972800"/>
              <a:gd name="csY21" fmla="*/ 903865 h 903865"/>
              <a:gd name="csX22" fmla="*/ 8558784 w 10972800"/>
              <a:gd name="csY22" fmla="*/ 903865 h 903865"/>
              <a:gd name="csX23" fmla="*/ 7872984 w 10972800"/>
              <a:gd name="csY23" fmla="*/ 903865 h 903865"/>
              <a:gd name="csX24" fmla="*/ 7296912 w 10972800"/>
              <a:gd name="csY24" fmla="*/ 903865 h 903865"/>
              <a:gd name="csX25" fmla="*/ 6720840 w 10972800"/>
              <a:gd name="csY25" fmla="*/ 903865 h 903865"/>
              <a:gd name="csX26" fmla="*/ 5925312 w 10972800"/>
              <a:gd name="csY26" fmla="*/ 903865 h 903865"/>
              <a:gd name="csX27" fmla="*/ 5349240 w 10972800"/>
              <a:gd name="csY27" fmla="*/ 903865 h 903865"/>
              <a:gd name="csX28" fmla="*/ 4663440 w 10972800"/>
              <a:gd name="csY28" fmla="*/ 903865 h 903865"/>
              <a:gd name="csX29" fmla="*/ 4306824 w 10972800"/>
              <a:gd name="csY29" fmla="*/ 903865 h 903865"/>
              <a:gd name="csX30" fmla="*/ 3511296 w 10972800"/>
              <a:gd name="csY30" fmla="*/ 903865 h 903865"/>
              <a:gd name="csX31" fmla="*/ 2825496 w 10972800"/>
              <a:gd name="csY31" fmla="*/ 903865 h 903865"/>
              <a:gd name="csX32" fmla="*/ 2029968 w 10972800"/>
              <a:gd name="csY32" fmla="*/ 903865 h 903865"/>
              <a:gd name="csX33" fmla="*/ 1344168 w 10972800"/>
              <a:gd name="csY33" fmla="*/ 903865 h 903865"/>
              <a:gd name="csX34" fmla="*/ 768096 w 10972800"/>
              <a:gd name="csY34" fmla="*/ 903865 h 903865"/>
              <a:gd name="csX35" fmla="*/ 0 w 10972800"/>
              <a:gd name="csY35" fmla="*/ 903865 h 903865"/>
              <a:gd name="csX36" fmla="*/ 0 w 10972800"/>
              <a:gd name="csY36" fmla="*/ 479048 h 903865"/>
              <a:gd name="csX37" fmla="*/ 0 w 10972800"/>
              <a:gd name="csY37" fmla="*/ 0 h 90386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903865" fill="none" extrusionOk="0">
                <a:moveTo>
                  <a:pt x="0" y="0"/>
                </a:moveTo>
                <a:cubicBezTo>
                  <a:pt x="302606" y="25667"/>
                  <a:pt x="407427" y="-33132"/>
                  <a:pt x="795528" y="0"/>
                </a:cubicBezTo>
                <a:cubicBezTo>
                  <a:pt x="1183629" y="33132"/>
                  <a:pt x="1108251" y="-11952"/>
                  <a:pt x="1261872" y="0"/>
                </a:cubicBezTo>
                <a:cubicBezTo>
                  <a:pt x="1415493" y="11952"/>
                  <a:pt x="1619580" y="3620"/>
                  <a:pt x="1947672" y="0"/>
                </a:cubicBezTo>
                <a:cubicBezTo>
                  <a:pt x="2275764" y="-3620"/>
                  <a:pt x="2308090" y="-12848"/>
                  <a:pt x="2414016" y="0"/>
                </a:cubicBezTo>
                <a:cubicBezTo>
                  <a:pt x="2519942" y="12848"/>
                  <a:pt x="2826840" y="9647"/>
                  <a:pt x="3209544" y="0"/>
                </a:cubicBezTo>
                <a:cubicBezTo>
                  <a:pt x="3592248" y="-9647"/>
                  <a:pt x="3474167" y="-12971"/>
                  <a:pt x="3675888" y="0"/>
                </a:cubicBezTo>
                <a:cubicBezTo>
                  <a:pt x="3877609" y="12971"/>
                  <a:pt x="4280729" y="-1855"/>
                  <a:pt x="4581144" y="0"/>
                </a:cubicBezTo>
                <a:cubicBezTo>
                  <a:pt x="4881559" y="1855"/>
                  <a:pt x="4950393" y="33419"/>
                  <a:pt x="5266944" y="0"/>
                </a:cubicBezTo>
                <a:cubicBezTo>
                  <a:pt x="5583495" y="-33419"/>
                  <a:pt x="5787924" y="19996"/>
                  <a:pt x="5952744" y="0"/>
                </a:cubicBezTo>
                <a:cubicBezTo>
                  <a:pt x="6117564" y="-19996"/>
                  <a:pt x="6410226" y="-19281"/>
                  <a:pt x="6748272" y="0"/>
                </a:cubicBezTo>
                <a:cubicBezTo>
                  <a:pt x="7086318" y="19281"/>
                  <a:pt x="6987248" y="-16567"/>
                  <a:pt x="7104888" y="0"/>
                </a:cubicBezTo>
                <a:cubicBezTo>
                  <a:pt x="7222528" y="16567"/>
                  <a:pt x="7415884" y="5907"/>
                  <a:pt x="7571232" y="0"/>
                </a:cubicBezTo>
                <a:cubicBezTo>
                  <a:pt x="7726580" y="-5907"/>
                  <a:pt x="7985143" y="3583"/>
                  <a:pt x="8147304" y="0"/>
                </a:cubicBezTo>
                <a:cubicBezTo>
                  <a:pt x="8309465" y="-3583"/>
                  <a:pt x="8645918" y="-34580"/>
                  <a:pt x="8942832" y="0"/>
                </a:cubicBezTo>
                <a:cubicBezTo>
                  <a:pt x="9239746" y="34580"/>
                  <a:pt x="9379673" y="37569"/>
                  <a:pt x="9738360" y="0"/>
                </a:cubicBezTo>
                <a:cubicBezTo>
                  <a:pt x="10097047" y="-37569"/>
                  <a:pt x="10575029" y="49896"/>
                  <a:pt x="10972800" y="0"/>
                </a:cubicBezTo>
                <a:cubicBezTo>
                  <a:pt x="10953322" y="157041"/>
                  <a:pt x="10962642" y="316490"/>
                  <a:pt x="10972800" y="460971"/>
                </a:cubicBezTo>
                <a:cubicBezTo>
                  <a:pt x="10982958" y="605452"/>
                  <a:pt x="10989839" y="802843"/>
                  <a:pt x="10972800" y="903865"/>
                </a:cubicBezTo>
                <a:cubicBezTo>
                  <a:pt x="10851165" y="886460"/>
                  <a:pt x="10666598" y="922824"/>
                  <a:pt x="10506456" y="903865"/>
                </a:cubicBezTo>
                <a:cubicBezTo>
                  <a:pt x="10346314" y="884906"/>
                  <a:pt x="10326316" y="906932"/>
                  <a:pt x="10149840" y="903865"/>
                </a:cubicBezTo>
                <a:cubicBezTo>
                  <a:pt x="9973364" y="900798"/>
                  <a:pt x="9747753" y="914987"/>
                  <a:pt x="9354312" y="903865"/>
                </a:cubicBezTo>
                <a:cubicBezTo>
                  <a:pt x="8960871" y="892743"/>
                  <a:pt x="8772949" y="879142"/>
                  <a:pt x="8558784" y="903865"/>
                </a:cubicBezTo>
                <a:cubicBezTo>
                  <a:pt x="8344619" y="928588"/>
                  <a:pt x="8121152" y="927679"/>
                  <a:pt x="7872984" y="903865"/>
                </a:cubicBezTo>
                <a:cubicBezTo>
                  <a:pt x="7624816" y="880051"/>
                  <a:pt x="7549236" y="911243"/>
                  <a:pt x="7296912" y="903865"/>
                </a:cubicBezTo>
                <a:cubicBezTo>
                  <a:pt x="7044588" y="896487"/>
                  <a:pt x="6965389" y="908719"/>
                  <a:pt x="6720840" y="903865"/>
                </a:cubicBezTo>
                <a:cubicBezTo>
                  <a:pt x="6476291" y="899011"/>
                  <a:pt x="6249407" y="898807"/>
                  <a:pt x="5925312" y="903865"/>
                </a:cubicBezTo>
                <a:cubicBezTo>
                  <a:pt x="5601217" y="908923"/>
                  <a:pt x="5620498" y="890544"/>
                  <a:pt x="5349240" y="903865"/>
                </a:cubicBezTo>
                <a:cubicBezTo>
                  <a:pt x="5077982" y="917186"/>
                  <a:pt x="4970696" y="922835"/>
                  <a:pt x="4663440" y="903865"/>
                </a:cubicBezTo>
                <a:cubicBezTo>
                  <a:pt x="4356184" y="884895"/>
                  <a:pt x="4411622" y="901899"/>
                  <a:pt x="4306824" y="903865"/>
                </a:cubicBezTo>
                <a:cubicBezTo>
                  <a:pt x="4202026" y="905831"/>
                  <a:pt x="3796050" y="872094"/>
                  <a:pt x="3511296" y="903865"/>
                </a:cubicBezTo>
                <a:cubicBezTo>
                  <a:pt x="3226542" y="935636"/>
                  <a:pt x="3043843" y="921992"/>
                  <a:pt x="2825496" y="903865"/>
                </a:cubicBezTo>
                <a:cubicBezTo>
                  <a:pt x="2607149" y="885738"/>
                  <a:pt x="2302552" y="941407"/>
                  <a:pt x="2029968" y="903865"/>
                </a:cubicBezTo>
                <a:cubicBezTo>
                  <a:pt x="1757384" y="866323"/>
                  <a:pt x="1654795" y="873874"/>
                  <a:pt x="1344168" y="903865"/>
                </a:cubicBezTo>
                <a:cubicBezTo>
                  <a:pt x="1033541" y="933856"/>
                  <a:pt x="933361" y="909570"/>
                  <a:pt x="768096" y="903865"/>
                </a:cubicBezTo>
                <a:cubicBezTo>
                  <a:pt x="602831" y="898160"/>
                  <a:pt x="278984" y="894409"/>
                  <a:pt x="0" y="903865"/>
                </a:cubicBezTo>
                <a:cubicBezTo>
                  <a:pt x="16424" y="789099"/>
                  <a:pt x="-5608" y="569867"/>
                  <a:pt x="0" y="479048"/>
                </a:cubicBezTo>
                <a:cubicBezTo>
                  <a:pt x="5608" y="388229"/>
                  <a:pt x="16552" y="222412"/>
                  <a:pt x="0" y="0"/>
                </a:cubicBezTo>
                <a:close/>
              </a:path>
              <a:path w="10972800" h="903865" stroke="0" extrusionOk="0">
                <a:moveTo>
                  <a:pt x="0" y="0"/>
                </a:moveTo>
                <a:cubicBezTo>
                  <a:pt x="328874" y="-11847"/>
                  <a:pt x="570433" y="23111"/>
                  <a:pt x="795528" y="0"/>
                </a:cubicBezTo>
                <a:cubicBezTo>
                  <a:pt x="1020623" y="-23111"/>
                  <a:pt x="1303188" y="-29963"/>
                  <a:pt x="1591056" y="0"/>
                </a:cubicBezTo>
                <a:cubicBezTo>
                  <a:pt x="1878924" y="29963"/>
                  <a:pt x="1936102" y="-7212"/>
                  <a:pt x="2276856" y="0"/>
                </a:cubicBezTo>
                <a:cubicBezTo>
                  <a:pt x="2617610" y="7212"/>
                  <a:pt x="2596558" y="22981"/>
                  <a:pt x="2743200" y="0"/>
                </a:cubicBezTo>
                <a:cubicBezTo>
                  <a:pt x="2889842" y="-22981"/>
                  <a:pt x="2955552" y="-15989"/>
                  <a:pt x="3099816" y="0"/>
                </a:cubicBezTo>
                <a:cubicBezTo>
                  <a:pt x="3244080" y="15989"/>
                  <a:pt x="3538632" y="-13055"/>
                  <a:pt x="3675888" y="0"/>
                </a:cubicBezTo>
                <a:cubicBezTo>
                  <a:pt x="3813144" y="13055"/>
                  <a:pt x="4246537" y="37720"/>
                  <a:pt x="4471416" y="0"/>
                </a:cubicBezTo>
                <a:cubicBezTo>
                  <a:pt x="4696295" y="-37720"/>
                  <a:pt x="4869350" y="7785"/>
                  <a:pt x="5157216" y="0"/>
                </a:cubicBezTo>
                <a:cubicBezTo>
                  <a:pt x="5445082" y="-7785"/>
                  <a:pt x="5710790" y="-29785"/>
                  <a:pt x="5952744" y="0"/>
                </a:cubicBezTo>
                <a:cubicBezTo>
                  <a:pt x="6194698" y="29785"/>
                  <a:pt x="6343754" y="-5005"/>
                  <a:pt x="6638544" y="0"/>
                </a:cubicBezTo>
                <a:cubicBezTo>
                  <a:pt x="6933334" y="5005"/>
                  <a:pt x="6962374" y="-23327"/>
                  <a:pt x="7214616" y="0"/>
                </a:cubicBezTo>
                <a:cubicBezTo>
                  <a:pt x="7466858" y="23327"/>
                  <a:pt x="7788882" y="-12542"/>
                  <a:pt x="8010144" y="0"/>
                </a:cubicBezTo>
                <a:cubicBezTo>
                  <a:pt x="8231406" y="12542"/>
                  <a:pt x="8454829" y="15621"/>
                  <a:pt x="8586216" y="0"/>
                </a:cubicBezTo>
                <a:cubicBezTo>
                  <a:pt x="8717603" y="-15621"/>
                  <a:pt x="8841633" y="2628"/>
                  <a:pt x="8942832" y="0"/>
                </a:cubicBezTo>
                <a:cubicBezTo>
                  <a:pt x="9044031" y="-2628"/>
                  <a:pt x="9307774" y="22955"/>
                  <a:pt x="9628632" y="0"/>
                </a:cubicBezTo>
                <a:cubicBezTo>
                  <a:pt x="9949490" y="-22955"/>
                  <a:pt x="9932586" y="3062"/>
                  <a:pt x="10204704" y="0"/>
                </a:cubicBezTo>
                <a:cubicBezTo>
                  <a:pt x="10476822" y="-3062"/>
                  <a:pt x="10637654" y="-31468"/>
                  <a:pt x="10972800" y="0"/>
                </a:cubicBezTo>
                <a:cubicBezTo>
                  <a:pt x="10966004" y="157451"/>
                  <a:pt x="10973502" y="241556"/>
                  <a:pt x="10972800" y="424817"/>
                </a:cubicBezTo>
                <a:cubicBezTo>
                  <a:pt x="10972098" y="608078"/>
                  <a:pt x="10962415" y="765404"/>
                  <a:pt x="10972800" y="903865"/>
                </a:cubicBezTo>
                <a:cubicBezTo>
                  <a:pt x="10631626" y="931811"/>
                  <a:pt x="10498494" y="873360"/>
                  <a:pt x="10177272" y="903865"/>
                </a:cubicBezTo>
                <a:cubicBezTo>
                  <a:pt x="9856050" y="934370"/>
                  <a:pt x="9837933" y="920055"/>
                  <a:pt x="9601200" y="903865"/>
                </a:cubicBezTo>
                <a:cubicBezTo>
                  <a:pt x="9364467" y="887675"/>
                  <a:pt x="9248837" y="915746"/>
                  <a:pt x="9025128" y="903865"/>
                </a:cubicBezTo>
                <a:cubicBezTo>
                  <a:pt x="8801419" y="891984"/>
                  <a:pt x="8573811" y="908994"/>
                  <a:pt x="8449056" y="903865"/>
                </a:cubicBezTo>
                <a:cubicBezTo>
                  <a:pt x="8324301" y="898736"/>
                  <a:pt x="8188458" y="905242"/>
                  <a:pt x="7982712" y="903865"/>
                </a:cubicBezTo>
                <a:cubicBezTo>
                  <a:pt x="7776966" y="902488"/>
                  <a:pt x="7615660" y="888179"/>
                  <a:pt x="7406640" y="903865"/>
                </a:cubicBezTo>
                <a:cubicBezTo>
                  <a:pt x="7197620" y="919551"/>
                  <a:pt x="7096603" y="910769"/>
                  <a:pt x="6940296" y="903865"/>
                </a:cubicBezTo>
                <a:cubicBezTo>
                  <a:pt x="6783989" y="896961"/>
                  <a:pt x="6503768" y="879032"/>
                  <a:pt x="6144768" y="903865"/>
                </a:cubicBezTo>
                <a:cubicBezTo>
                  <a:pt x="5785768" y="928698"/>
                  <a:pt x="5578018" y="916359"/>
                  <a:pt x="5349240" y="903865"/>
                </a:cubicBezTo>
                <a:cubicBezTo>
                  <a:pt x="5120462" y="891371"/>
                  <a:pt x="5124718" y="906860"/>
                  <a:pt x="4992624" y="903865"/>
                </a:cubicBezTo>
                <a:cubicBezTo>
                  <a:pt x="4860530" y="900870"/>
                  <a:pt x="4321554" y="935718"/>
                  <a:pt x="4087368" y="903865"/>
                </a:cubicBezTo>
                <a:cubicBezTo>
                  <a:pt x="3853182" y="872012"/>
                  <a:pt x="3504812" y="910340"/>
                  <a:pt x="3291840" y="903865"/>
                </a:cubicBezTo>
                <a:cubicBezTo>
                  <a:pt x="3078868" y="897390"/>
                  <a:pt x="2763077" y="915474"/>
                  <a:pt x="2496312" y="903865"/>
                </a:cubicBezTo>
                <a:cubicBezTo>
                  <a:pt x="2229547" y="892256"/>
                  <a:pt x="2109493" y="921621"/>
                  <a:pt x="1810512" y="903865"/>
                </a:cubicBezTo>
                <a:cubicBezTo>
                  <a:pt x="1511531" y="886109"/>
                  <a:pt x="1335109" y="871105"/>
                  <a:pt x="905256" y="903865"/>
                </a:cubicBezTo>
                <a:cubicBezTo>
                  <a:pt x="475403" y="936625"/>
                  <a:pt x="355003" y="879423"/>
                  <a:pt x="0" y="903865"/>
                </a:cubicBezTo>
                <a:cubicBezTo>
                  <a:pt x="-11760" y="729151"/>
                  <a:pt x="619" y="575343"/>
                  <a:pt x="0" y="433855"/>
                </a:cubicBezTo>
                <a:cubicBezTo>
                  <a:pt x="-619" y="292367"/>
                  <a:pt x="9075" y="118773"/>
                  <a:pt x="0" y="0"/>
                </a:cubicBezTo>
                <a:close/>
              </a:path>
            </a:pathLst>
          </a:custGeom>
          <a:solidFill>
            <a:srgbClr val="FF0000"/>
          </a:solidFill>
          <a:ln w="76200">
            <a:solidFill>
              <a:schemeClr val="tx1"/>
            </a:solidFill>
            <a:extLst>
              <a:ext uri="{C807C97D-BFC1-408E-A445-0C87EB9F89A2}">
                <ask:lineSketchStyleProps xmlns:ask="http://schemas.microsoft.com/office/drawing/2018/sketchyshapes" sd="3864975019">
                  <ask:type>
                    <ask:lineSketchFreehand/>
                  </ask:type>
                </ask:lineSketchStyleProps>
              </a:ext>
            </a:extLst>
          </a:ln>
        </p:spPr>
        <p:txBody>
          <a:bodyPr wrap="square">
            <a:normAutofit/>
          </a:bodyPr>
          <a:lstStyle/>
          <a:p>
            <a:pPr marL="0" indent="0" algn="ctr">
              <a:buNone/>
            </a:pPr>
            <a:r>
              <a:rPr lang="en-US" dirty="0">
                <a:solidFill>
                  <a:schemeClr val="bg1"/>
                </a:solidFill>
              </a:rPr>
              <a:t>YOU CANNOT BE AWAREDED YOUR DEGREE WITHOUT COMPLETING THE END POINT ASSESSMENT SUCCESSFULLY</a:t>
            </a:r>
          </a:p>
        </p:txBody>
      </p:sp>
      <p:sp>
        <p:nvSpPr>
          <p:cNvPr id="3" name="TextBox 2">
            <a:extLst>
              <a:ext uri="{FF2B5EF4-FFF2-40B4-BE49-F238E27FC236}">
                <a16:creationId xmlns:a16="http://schemas.microsoft.com/office/drawing/2014/main" id="{EAC28FE3-0B7A-AB2D-350E-84153939B685}"/>
              </a:ext>
            </a:extLst>
          </p:cNvPr>
          <p:cNvSpPr txBox="1"/>
          <p:nvPr/>
        </p:nvSpPr>
        <p:spPr>
          <a:xfrm>
            <a:off x="3877455" y="312767"/>
            <a:ext cx="4437089"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000" dirty="0">
                <a:latin typeface="Calibri" panose="020F0502020204030204"/>
              </a:rPr>
              <a:t>A Cautionary Tale</a:t>
            </a:r>
            <a:endParaRPr kumimoji="0" lang="en-GB" sz="4000" b="0" i="0" u="none" strike="noStrike" kern="1200" cap="none" spc="0" normalizeH="0" baseline="0" noProof="0" dirty="0">
              <a:ln>
                <a:noFill/>
              </a:ln>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AA8A47C4-B943-0CD0-C436-0BB3AF2B9F35}"/>
              </a:ext>
            </a:extLst>
          </p:cNvPr>
          <p:cNvPicPr>
            <a:picLocks noChangeAspect="1"/>
          </p:cNvPicPr>
          <p:nvPr/>
        </p:nvPicPr>
        <p:blipFill>
          <a:blip r:embed="rId2"/>
          <a:stretch>
            <a:fillRect/>
          </a:stretch>
        </p:blipFill>
        <p:spPr>
          <a:xfrm>
            <a:off x="2528263" y="1758462"/>
            <a:ext cx="7135474" cy="5099538"/>
          </a:xfrm>
          <a:prstGeom prst="rect">
            <a:avLst/>
          </a:prstGeom>
        </p:spPr>
      </p:pic>
    </p:spTree>
    <p:extLst>
      <p:ext uri="{BB962C8B-B14F-4D97-AF65-F5344CB8AC3E}">
        <p14:creationId xmlns:p14="http://schemas.microsoft.com/office/powerpoint/2010/main" val="23750397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539A797B-236F-80B6-FFD7-C4BCC8084BB6}"/>
              </a:ext>
            </a:extLst>
          </p:cNvPr>
          <p:cNvSpPr>
            <a:spLocks noGrp="1"/>
          </p:cNvSpPr>
          <p:nvPr>
            <p:ph type="title"/>
          </p:nvPr>
        </p:nvSpPr>
        <p:spPr>
          <a:xfrm>
            <a:off x="4680067" y="232950"/>
            <a:ext cx="2455252" cy="646343"/>
          </a:xfrm>
        </p:spPr>
        <p:txBody>
          <a:bodyPr>
            <a:noAutofit/>
          </a:bodyPr>
          <a:lstStyle/>
          <a:p>
            <a:r>
              <a:rPr lang="en-GB" sz="3600" dirty="0">
                <a:solidFill>
                  <a:schemeClr val="tx1"/>
                </a:solidFill>
              </a:rPr>
              <a:t>Questions?</a:t>
            </a:r>
          </a:p>
        </p:txBody>
      </p:sp>
      <p:pic>
        <p:nvPicPr>
          <p:cNvPr id="8" name="Picture 7">
            <a:extLst>
              <a:ext uri="{FF2B5EF4-FFF2-40B4-BE49-F238E27FC236}">
                <a16:creationId xmlns:a16="http://schemas.microsoft.com/office/drawing/2014/main" id="{4E8682DE-BF90-3E6B-5276-0198BCB1668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476558" y="879293"/>
            <a:ext cx="6862270" cy="4690830"/>
          </a:xfrm>
          <a:prstGeom prst="rect">
            <a:avLst/>
          </a:prstGeom>
        </p:spPr>
      </p:pic>
    </p:spTree>
    <p:extLst>
      <p:ext uri="{BB962C8B-B14F-4D97-AF65-F5344CB8AC3E}">
        <p14:creationId xmlns:p14="http://schemas.microsoft.com/office/powerpoint/2010/main" val="2079789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anim calcmode="lin" valueType="num">
                                      <p:cBhvr>
                                        <p:cTn id="8" dur="2000" fill="hold"/>
                                        <p:tgtEl>
                                          <p:spTgt spid="8"/>
                                        </p:tgtEl>
                                        <p:attrNameLst>
                                          <p:attrName>ppt_w</p:attrName>
                                        </p:attrNameLst>
                                      </p:cBhvr>
                                      <p:tavLst>
                                        <p:tav tm="0" fmla="#ppt_w*sin(2.5*pi*$)">
                                          <p:val>
                                            <p:fltVal val="0"/>
                                          </p:val>
                                        </p:tav>
                                        <p:tav tm="100000">
                                          <p:val>
                                            <p:fltVal val="1"/>
                                          </p:val>
                                        </p:tav>
                                      </p:tavLst>
                                    </p:anim>
                                    <p:anim calcmode="lin" valueType="num">
                                      <p:cBhvr>
                                        <p:cTn id="9" dur="2000" fill="hold"/>
                                        <p:tgtEl>
                                          <p:spTgt spid="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5" ma:contentTypeDescription="Create a new document." ma:contentTypeScope="" ma:versionID="f22164921e69ada7df33b474d3dcac3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e2230e2f827e95bf01ad4d49bcae7e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EF079D1-1937-46A9-8B1E-F35D61BAF4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45765</TotalTime>
  <Words>740</Words>
  <Application>Microsoft Office PowerPoint</Application>
  <PresentationFormat>Widescreen</PresentationFormat>
  <Paragraphs>119</Paragraphs>
  <Slides>19</Slides>
  <Notes>1</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19</vt:i4>
      </vt:variant>
    </vt:vector>
  </HeadingPairs>
  <TitlesOfParts>
    <vt:vector size="31" baseType="lpstr">
      <vt:lpstr>Arial</vt:lpstr>
      <vt:lpstr>Calibri</vt:lpstr>
      <vt:lpstr>Calibri Light</vt:lpstr>
      <vt:lpstr>Open Sans</vt:lpstr>
      <vt:lpstr>Times New Roman</vt:lpstr>
      <vt:lpstr>UWTSD 200_Title Page</vt:lpstr>
      <vt:lpstr>UWTSD 200_Title Page 1</vt:lpstr>
      <vt:lpstr>UWTSD 200_Subtitle 3</vt:lpstr>
      <vt:lpstr>3_UWTSD 200_Subtitle 3</vt:lpstr>
      <vt:lpstr>5_UWTSD 200_Subtitle 3</vt:lpstr>
      <vt:lpstr>UWTSD 200_Text 1</vt:lpstr>
      <vt:lpstr>1_Office Theme</vt:lpstr>
      <vt:lpstr>PowerPoint Presentation</vt:lpstr>
      <vt:lpstr>Major Project Briefing Pack - September 2022 Starts</vt:lpstr>
      <vt:lpstr>PowerPoint Presentation</vt:lpstr>
      <vt:lpstr>Examples of Projects Already Completed</vt:lpstr>
      <vt:lpstr>Examples of Projects Already Completed</vt:lpstr>
      <vt:lpstr>What is your guidance?</vt:lpstr>
      <vt:lpstr>PowerPoint Presentation</vt:lpstr>
      <vt:lpstr>Choosing a title – employer approval is mandatory</vt:lpstr>
      <vt:lpstr>Funding</vt:lpstr>
      <vt:lpstr>PowerPoint Presentation</vt:lpstr>
      <vt:lpstr>Project Proposal – 10% of marks  </vt:lpstr>
      <vt:lpstr>PowerPoint Presentation</vt:lpstr>
      <vt:lpstr>The Major Project Report – 75% of marks</vt:lpstr>
      <vt:lpstr>PowerPoint Presentation</vt:lpstr>
      <vt:lpstr>The Project Poster – 5%</vt:lpstr>
      <vt:lpstr>PowerPoint Presentation</vt:lpstr>
      <vt:lpstr>The Viva – 10%</vt:lpstr>
      <vt:lpstr>PowerPoint Presentation</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Jenni Steen</cp:lastModifiedBy>
  <cp:revision>63</cp:revision>
  <dcterms:created xsi:type="dcterms:W3CDTF">2021-03-09T15:35:42Z</dcterms:created>
  <dcterms:modified xsi:type="dcterms:W3CDTF">2026-03-25T18:03:54Z</dcterms:modified>
</cp:coreProperties>
</file>