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4"/>
  </p:notesMasterIdLst>
  <p:handoutMasterIdLst>
    <p:handoutMasterId r:id="rId15"/>
  </p:handoutMasterIdLst>
  <p:sldIdLst>
    <p:sldId id="256" r:id="rId5"/>
    <p:sldId id="258" r:id="rId6"/>
    <p:sldId id="260" r:id="rId7"/>
    <p:sldId id="262" r:id="rId8"/>
    <p:sldId id="269" r:id="rId9"/>
    <p:sldId id="273" r:id="rId10"/>
    <p:sldId id="271" r:id="rId11"/>
    <p:sldId id="272" r:id="rId12"/>
    <p:sldId id="270" r:id="rId13"/>
  </p:sldIdLst>
  <p:sldSz cx="12188825" cy="6858000"/>
  <p:notesSz cx="6858000" cy="9144000"/>
  <p:defaultTextStyle>
    <a:defPPr>
      <a:defRPr lang="en-US"/>
    </a:defPPr>
    <a:lvl1pPr marL="0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1pPr>
    <a:lvl2pPr marL="609493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2pPr>
    <a:lvl3pPr marL="1218987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3pPr>
    <a:lvl4pPr marL="1828480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4pPr>
    <a:lvl5pPr marL="2437973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5pPr>
    <a:lvl6pPr marL="3047467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6pPr>
    <a:lvl7pPr marL="3656960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7pPr>
    <a:lvl8pPr marL="4266453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8pPr>
    <a:lvl9pPr marL="4875947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3" pos="3839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0"/>
    <p:restoredTop sz="94492" autoAdjust="0"/>
  </p:normalViewPr>
  <p:slideViewPr>
    <p:cSldViewPr>
      <p:cViewPr varScale="1">
        <p:scale>
          <a:sx n="91" d="100"/>
          <a:sy n="91" d="100"/>
        </p:scale>
        <p:origin x="102" y="84"/>
      </p:cViewPr>
      <p:guideLst>
        <p:guide orient="horz" pos="2160"/>
        <p:guide pos="3839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howGuides="1">
      <p:cViewPr varScale="1">
        <p:scale>
          <a:sx n="63" d="100"/>
          <a:sy n="63" d="100"/>
        </p:scale>
        <p:origin x="1986" y="108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05E03B7-B591-4A2A-B695-014C5A39F13E}" type="datetimeFigureOut">
              <a:rPr lang="en-US"/>
              <a:t>6/14/26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8E322BB-75AD-4A1E-9661-2724167329F0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5127057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7DFBD7B-E4FB-4AA8-9540-FD148073ACB3}" type="datetimeFigureOut">
              <a:rPr lang="en-US"/>
              <a:t>6/14/26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45B7DE-1198-4F2F-B574-CA8CAE341642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8823124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1pPr>
    <a:lvl2pPr marL="609493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2pPr>
    <a:lvl3pPr marL="1218987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3pPr>
    <a:lvl4pPr marL="1828480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4pPr>
    <a:lvl5pPr marL="2437973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5pPr>
    <a:lvl6pPr marL="3047467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6pPr>
    <a:lvl7pPr marL="3656960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7pPr>
    <a:lvl8pPr marL="4266453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8pPr>
    <a:lvl9pPr marL="4875947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squares"/>
          <p:cNvGrpSpPr/>
          <p:nvPr/>
        </p:nvGrpSpPr>
        <p:grpSpPr>
          <a:xfrm>
            <a:off x="0" y="1135743"/>
            <a:ext cx="1622332" cy="799981"/>
            <a:chOff x="0" y="452558"/>
            <a:chExt cx="914400" cy="524182"/>
          </a:xfrm>
        </p:grpSpPr>
        <p:sp>
          <p:nvSpPr>
            <p:cNvPr id="8" name="Rounded Rectangle 7"/>
            <p:cNvSpPr/>
            <p:nvPr/>
          </p:nvSpPr>
          <p:spPr>
            <a:xfrm>
              <a:off x="591671" y="452558"/>
              <a:ext cx="322729" cy="524180"/>
            </a:xfrm>
            <a:prstGeom prst="round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9" name="Rounded Rectangle 8"/>
            <p:cNvSpPr/>
            <p:nvPr/>
          </p:nvSpPr>
          <p:spPr>
            <a:xfrm>
              <a:off x="215154" y="452558"/>
              <a:ext cx="322729" cy="524180"/>
            </a:xfrm>
            <a:prstGeom prst="round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Round Same Side Corner Rectangle 9"/>
            <p:cNvSpPr/>
            <p:nvPr/>
          </p:nvSpPr>
          <p:spPr>
            <a:xfrm rot="5400000">
              <a:off x="-181408" y="633966"/>
              <a:ext cx="524182" cy="161366"/>
            </a:xfrm>
            <a:prstGeom prst="round2SameRect">
              <a:avLst>
                <a:gd name="adj1" fmla="val 29167"/>
                <a:gd name="adj2" fmla="val 0"/>
              </a:avLst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28324" y="362396"/>
            <a:ext cx="9141619" cy="167640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600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324" y="2089595"/>
            <a:ext cx="9141619" cy="886344"/>
          </a:xfrm>
        </p:spPr>
        <p:txBody>
          <a:bodyPr>
            <a:normAutofit/>
          </a:bodyPr>
          <a:lstStyle>
            <a:lvl1pPr marL="0" indent="0" algn="l">
              <a:buNone/>
              <a:defRPr sz="2800">
                <a:solidFill>
                  <a:schemeClr val="accent1">
                    <a:lumMod val="75000"/>
                  </a:schemeClr>
                </a:solidFill>
              </a:defRPr>
            </a:lvl1pPr>
            <a:lvl2pPr marL="60949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1898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8284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43797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04746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6569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26645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87594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209051-6E81-43E8-9099-FF6A0C3DCFE8}" type="datetime1">
              <a:rPr lang="en-US"/>
              <a:t>6/14/26</a:t>
            </a:fld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99D79-8A4B-4031-B1E0-AF26F8EDF2BC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8875101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C3EA6D-DF0B-4D4B-B359-5F1D1D0E30A4}" type="datetime1">
              <a:rPr lang="en-US"/>
              <a:t>6/14/26</a:t>
            </a:fld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99D79-8A4B-4031-B1E0-AF26F8EDF2BC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4351507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squares"/>
          <p:cNvGrpSpPr/>
          <p:nvPr/>
        </p:nvGrpSpPr>
        <p:grpSpPr>
          <a:xfrm>
            <a:off x="0" y="3124415"/>
            <a:ext cx="1622332" cy="805061"/>
            <a:chOff x="0" y="2343311"/>
            <a:chExt cx="1217066" cy="603796"/>
          </a:xfrm>
        </p:grpSpPr>
        <p:sp>
          <p:nvSpPr>
            <p:cNvPr id="8" name="Rounded Rectangle 7"/>
            <p:cNvSpPr/>
            <p:nvPr/>
          </p:nvSpPr>
          <p:spPr>
            <a:xfrm>
              <a:off x="787514" y="2347123"/>
              <a:ext cx="429552" cy="599984"/>
            </a:xfrm>
            <a:prstGeom prst="round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9" name="Rounded Rectangle 8"/>
            <p:cNvSpPr/>
            <p:nvPr/>
          </p:nvSpPr>
          <p:spPr>
            <a:xfrm>
              <a:off x="286370" y="2347123"/>
              <a:ext cx="429552" cy="599984"/>
            </a:xfrm>
            <a:prstGeom prst="round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Round Same Side Corner Rectangle 9"/>
            <p:cNvSpPr/>
            <p:nvPr/>
          </p:nvSpPr>
          <p:spPr>
            <a:xfrm rot="5400000">
              <a:off x="-192604" y="2535915"/>
              <a:ext cx="599986" cy="214778"/>
            </a:xfrm>
            <a:prstGeom prst="round2SameRect">
              <a:avLst>
                <a:gd name="adj1" fmla="val 29167"/>
                <a:gd name="adj2" fmla="val 0"/>
              </a:avLst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grpSp>
        <p:nvGrpSpPr>
          <p:cNvPr id="19" name="bottom graphic"/>
          <p:cNvGrpSpPr/>
          <p:nvPr/>
        </p:nvGrpSpPr>
        <p:grpSpPr>
          <a:xfrm>
            <a:off x="0" y="5409216"/>
            <a:ext cx="12188825" cy="1462483"/>
            <a:chOff x="0" y="4056912"/>
            <a:chExt cx="9144000" cy="1096862"/>
          </a:xfrm>
        </p:grpSpPr>
        <p:sp>
          <p:nvSpPr>
            <p:cNvPr id="20" name="Freeform 19"/>
            <p:cNvSpPr/>
            <p:nvPr/>
          </p:nvSpPr>
          <p:spPr bwMode="ltGray">
            <a:xfrm rot="5400000">
              <a:off x="4119794" y="119293"/>
              <a:ext cx="904412" cy="9144000"/>
            </a:xfrm>
            <a:custGeom>
              <a:avLst/>
              <a:gdLst/>
              <a:ahLst/>
              <a:cxnLst/>
              <a:rect l="l" t="t" r="r" b="b"/>
              <a:pathLst>
                <a:path w="904412" h="9144000">
                  <a:moveTo>
                    <a:pt x="0" y="0"/>
                  </a:moveTo>
                  <a:lnTo>
                    <a:pt x="904412" y="0"/>
                  </a:lnTo>
                  <a:lnTo>
                    <a:pt x="904412" y="9144000"/>
                  </a:lnTo>
                  <a:lnTo>
                    <a:pt x="391235" y="9144000"/>
                  </a:lnTo>
                  <a:cubicBezTo>
                    <a:pt x="445385" y="6730684"/>
                    <a:pt x="250230" y="1995757"/>
                    <a:pt x="0" y="0"/>
                  </a:cubicBezTo>
                  <a:close/>
                </a:path>
              </a:pathLst>
            </a:custGeom>
            <a:solidFill>
              <a:schemeClr val="tx1">
                <a:alpha val="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1" name="Rectangle 72"/>
            <p:cNvSpPr/>
            <p:nvPr/>
          </p:nvSpPr>
          <p:spPr bwMode="ltGray">
            <a:xfrm rot="5400000">
              <a:off x="4023569" y="33343"/>
              <a:ext cx="1096862" cy="9144000"/>
            </a:xfrm>
            <a:custGeom>
              <a:avLst/>
              <a:gdLst/>
              <a:ahLst/>
              <a:cxnLst/>
              <a:rect l="l" t="t" r="r" b="b"/>
              <a:pathLst>
                <a:path w="1096862" h="9144000">
                  <a:moveTo>
                    <a:pt x="1096861" y="9136375"/>
                  </a:moveTo>
                  <a:lnTo>
                    <a:pt x="1096861" y="0"/>
                  </a:lnTo>
                  <a:lnTo>
                    <a:pt x="1096862" y="0"/>
                  </a:lnTo>
                  <a:lnTo>
                    <a:pt x="1096862" y="9136375"/>
                  </a:lnTo>
                  <a:close/>
                  <a:moveTo>
                    <a:pt x="0" y="0"/>
                  </a:moveTo>
                  <a:lnTo>
                    <a:pt x="142171" y="0"/>
                  </a:lnTo>
                  <a:cubicBezTo>
                    <a:pt x="214017" y="532804"/>
                    <a:pt x="281641" y="1260834"/>
                    <a:pt x="340913" y="2087809"/>
                  </a:cubicBezTo>
                  <a:cubicBezTo>
                    <a:pt x="492781" y="4358443"/>
                    <a:pt x="587048" y="7374964"/>
                    <a:pt x="547354" y="9144000"/>
                  </a:cubicBezTo>
                  <a:lnTo>
                    <a:pt x="452132" y="9144000"/>
                  </a:lnTo>
                  <a:cubicBezTo>
                    <a:pt x="484963" y="4670358"/>
                    <a:pt x="240277" y="2482661"/>
                    <a:pt x="0" y="0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0" algn="ctr"/>
              <a:endParaRPr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324" y="1932518"/>
            <a:ext cx="9141619" cy="2105367"/>
          </a:xfrm>
        </p:spPr>
        <p:txBody>
          <a:bodyPr anchor="b">
            <a:normAutofit/>
          </a:bodyPr>
          <a:lstStyle>
            <a:lvl1pPr algn="l">
              <a:defRPr sz="6000" b="0" cap="none" baseline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828324" y="4084264"/>
            <a:ext cx="9141619" cy="933297"/>
          </a:xfrm>
        </p:spPr>
        <p:txBody>
          <a:bodyPr anchor="t">
            <a:normAutofit/>
          </a:bodyPr>
          <a:lstStyle>
            <a:lvl1pPr marL="0" indent="0">
              <a:buNone/>
              <a:defRPr sz="2800">
                <a:solidFill>
                  <a:schemeClr val="accent1">
                    <a:lumMod val="75000"/>
                  </a:schemeClr>
                </a:solidFill>
              </a:defRPr>
            </a:lvl1pPr>
            <a:lvl2pPr marL="609493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2pPr>
            <a:lvl3pPr marL="1218987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3pPr>
            <a:lvl4pPr marL="182848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4pPr>
            <a:lvl5pPr marL="2437973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5pPr>
            <a:lvl6pPr marL="3047467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6pPr>
            <a:lvl7pPr marL="365696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7pPr>
            <a:lvl8pPr marL="4266453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8pPr>
            <a:lvl9pPr marL="4875947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7EDB99-15BC-4479-BAC5-1E502E66917A}" type="datetime1">
              <a:rPr lang="en-US"/>
              <a:t>6/14/26</a:t>
            </a:fld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99D79-8A4B-4031-B1E0-AF26F8EDF2BC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4356934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152400"/>
            <a:ext cx="9751060" cy="1295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2" y="1600200"/>
            <a:ext cx="4875530" cy="45720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4412" y="1600200"/>
            <a:ext cx="4875530" cy="45720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67C2A3-CD19-48AB-9F64-ECCF75182EDD}" type="datetime1">
              <a:rPr lang="en-US"/>
              <a:t>6/14/26</a:t>
            </a:fld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99D79-8A4B-4031-B1E0-AF26F8EDF2BC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2977962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152400"/>
            <a:ext cx="9751060" cy="1295400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1524000"/>
            <a:ext cx="4875530" cy="816429"/>
          </a:xfrm>
        </p:spPr>
        <p:txBody>
          <a:bodyPr anchor="ctr">
            <a:norm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609493" indent="0">
              <a:buNone/>
              <a:defRPr sz="2700" b="1"/>
            </a:lvl2pPr>
            <a:lvl3pPr marL="1218987" indent="0">
              <a:buNone/>
              <a:defRPr sz="2400" b="1"/>
            </a:lvl3pPr>
            <a:lvl4pPr marL="1828480" indent="0">
              <a:buNone/>
              <a:defRPr sz="2100" b="1"/>
            </a:lvl4pPr>
            <a:lvl5pPr marL="2437973" indent="0">
              <a:buNone/>
              <a:defRPr sz="2100" b="1"/>
            </a:lvl5pPr>
            <a:lvl6pPr marL="3047467" indent="0">
              <a:buNone/>
              <a:defRPr sz="2100" b="1"/>
            </a:lvl6pPr>
            <a:lvl7pPr marL="3656960" indent="0">
              <a:buNone/>
              <a:defRPr sz="2100" b="1"/>
            </a:lvl7pPr>
            <a:lvl8pPr marL="4266453" indent="0">
              <a:buNone/>
              <a:defRPr sz="2100" b="1"/>
            </a:lvl8pPr>
            <a:lvl9pPr marL="4875947" indent="0">
              <a:buNone/>
              <a:defRPr sz="21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2" y="2413000"/>
            <a:ext cx="4875530" cy="3759199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 baseline="0"/>
            </a:lvl8pPr>
            <a:lvl9pPr>
              <a:defRPr sz="2000" baseline="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94412" y="1524000"/>
            <a:ext cx="4875530" cy="816429"/>
          </a:xfrm>
        </p:spPr>
        <p:txBody>
          <a:bodyPr anchor="ctr">
            <a:norm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609493" indent="0">
              <a:buNone/>
              <a:defRPr sz="2700" b="1"/>
            </a:lvl2pPr>
            <a:lvl3pPr marL="1218987" indent="0">
              <a:buNone/>
              <a:defRPr sz="2400" b="1"/>
            </a:lvl3pPr>
            <a:lvl4pPr marL="1828480" indent="0">
              <a:buNone/>
              <a:defRPr sz="2100" b="1"/>
            </a:lvl4pPr>
            <a:lvl5pPr marL="2437973" indent="0">
              <a:buNone/>
              <a:defRPr sz="2100" b="1"/>
            </a:lvl5pPr>
            <a:lvl6pPr marL="3047467" indent="0">
              <a:buNone/>
              <a:defRPr sz="2100" b="1"/>
            </a:lvl6pPr>
            <a:lvl7pPr marL="3656960" indent="0">
              <a:buNone/>
              <a:defRPr sz="2100" b="1"/>
            </a:lvl7pPr>
            <a:lvl8pPr marL="4266453" indent="0">
              <a:buNone/>
              <a:defRPr sz="2100" b="1"/>
            </a:lvl8pPr>
            <a:lvl9pPr marL="4875947" indent="0">
              <a:buNone/>
              <a:defRPr sz="21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094412" y="2413000"/>
            <a:ext cx="4875530" cy="3759199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 baseline="0"/>
            </a:lvl8pPr>
            <a:lvl9pPr>
              <a:defRPr sz="2000" baseline="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3E8C1-7C87-4705-AB97-8CD17D208E3F}" type="datetime1">
              <a:rPr lang="en-US"/>
              <a:t>6/14/26</a:t>
            </a:fld>
            <a:endParaRPr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99D79-8A4B-4031-B1E0-AF26F8EDF2BC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870399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C624E-DF92-4841-B9B9-DD11AA239B85}" type="datetime1">
              <a:rPr lang="en-US"/>
              <a:t>6/14/26</a:t>
            </a:fld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99D79-8A4B-4031-B1E0-AF26F8EDF2BC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969031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bottom graphic"/>
          <p:cNvGrpSpPr/>
          <p:nvPr/>
        </p:nvGrpSpPr>
        <p:grpSpPr>
          <a:xfrm>
            <a:off x="0" y="5409216"/>
            <a:ext cx="12188825" cy="1462483"/>
            <a:chOff x="0" y="4056912"/>
            <a:chExt cx="9144000" cy="1096862"/>
          </a:xfrm>
        </p:grpSpPr>
        <p:sp>
          <p:nvSpPr>
            <p:cNvPr id="9" name="Freeform 8"/>
            <p:cNvSpPr/>
            <p:nvPr/>
          </p:nvSpPr>
          <p:spPr bwMode="ltGray">
            <a:xfrm rot="5400000">
              <a:off x="4119794" y="119293"/>
              <a:ext cx="904412" cy="9144000"/>
            </a:xfrm>
            <a:custGeom>
              <a:avLst/>
              <a:gdLst/>
              <a:ahLst/>
              <a:cxnLst/>
              <a:rect l="l" t="t" r="r" b="b"/>
              <a:pathLst>
                <a:path w="904412" h="9144000">
                  <a:moveTo>
                    <a:pt x="0" y="0"/>
                  </a:moveTo>
                  <a:lnTo>
                    <a:pt x="904412" y="0"/>
                  </a:lnTo>
                  <a:lnTo>
                    <a:pt x="904412" y="9144000"/>
                  </a:lnTo>
                  <a:lnTo>
                    <a:pt x="391235" y="9144000"/>
                  </a:lnTo>
                  <a:cubicBezTo>
                    <a:pt x="445385" y="6730684"/>
                    <a:pt x="250230" y="1995757"/>
                    <a:pt x="0" y="0"/>
                  </a:cubicBezTo>
                  <a:close/>
                </a:path>
              </a:pathLst>
            </a:custGeom>
            <a:solidFill>
              <a:schemeClr val="tx1">
                <a:alpha val="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Rectangle 72"/>
            <p:cNvSpPr/>
            <p:nvPr/>
          </p:nvSpPr>
          <p:spPr bwMode="ltGray">
            <a:xfrm rot="5400000">
              <a:off x="4023569" y="33343"/>
              <a:ext cx="1096862" cy="9144000"/>
            </a:xfrm>
            <a:custGeom>
              <a:avLst/>
              <a:gdLst/>
              <a:ahLst/>
              <a:cxnLst/>
              <a:rect l="l" t="t" r="r" b="b"/>
              <a:pathLst>
                <a:path w="1096862" h="9144000">
                  <a:moveTo>
                    <a:pt x="1096861" y="9136375"/>
                  </a:moveTo>
                  <a:lnTo>
                    <a:pt x="1096861" y="0"/>
                  </a:lnTo>
                  <a:lnTo>
                    <a:pt x="1096862" y="0"/>
                  </a:lnTo>
                  <a:lnTo>
                    <a:pt x="1096862" y="9136375"/>
                  </a:lnTo>
                  <a:close/>
                  <a:moveTo>
                    <a:pt x="0" y="0"/>
                  </a:moveTo>
                  <a:lnTo>
                    <a:pt x="142171" y="0"/>
                  </a:lnTo>
                  <a:cubicBezTo>
                    <a:pt x="214017" y="532804"/>
                    <a:pt x="281641" y="1260834"/>
                    <a:pt x="340913" y="2087809"/>
                  </a:cubicBezTo>
                  <a:cubicBezTo>
                    <a:pt x="492781" y="4358443"/>
                    <a:pt x="587048" y="7374964"/>
                    <a:pt x="547354" y="9144000"/>
                  </a:cubicBezTo>
                  <a:lnTo>
                    <a:pt x="452132" y="9144000"/>
                  </a:lnTo>
                  <a:cubicBezTo>
                    <a:pt x="484963" y="4670358"/>
                    <a:pt x="240277" y="2482661"/>
                    <a:pt x="0" y="0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0" algn="ctr"/>
              <a:endParaRPr/>
            </a:p>
          </p:txBody>
        </p:sp>
      </p:grp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DA3AE1-4360-4D5B-BDBC-656B872DD533}" type="datetime1">
              <a:rPr lang="en-US"/>
              <a:t>6/14/26</a:t>
            </a:fld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99D79-8A4B-4031-B1E0-AF26F8EDF2BC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2253955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75530" y="1600200"/>
            <a:ext cx="6094413" cy="45720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18883" y="1600202"/>
            <a:ext cx="3453500" cy="4571999"/>
          </a:xfrm>
        </p:spPr>
        <p:txBody>
          <a:bodyPr>
            <a:normAutofit/>
          </a:bodyPr>
          <a:lstStyle>
            <a:lvl1pPr marL="0" indent="0">
              <a:buNone/>
              <a:defRPr sz="2800">
                <a:solidFill>
                  <a:schemeClr val="accent1">
                    <a:lumMod val="75000"/>
                  </a:schemeClr>
                </a:solidFill>
              </a:defRPr>
            </a:lvl1pPr>
            <a:lvl2pPr marL="609493" indent="0">
              <a:buNone/>
              <a:defRPr sz="1600"/>
            </a:lvl2pPr>
            <a:lvl3pPr marL="1218987" indent="0">
              <a:buNone/>
              <a:defRPr sz="1300"/>
            </a:lvl3pPr>
            <a:lvl4pPr marL="1828480" indent="0">
              <a:buNone/>
              <a:defRPr sz="1200"/>
            </a:lvl4pPr>
            <a:lvl5pPr marL="2437973" indent="0">
              <a:buNone/>
              <a:defRPr sz="1200"/>
            </a:lvl5pPr>
            <a:lvl6pPr marL="3047467" indent="0">
              <a:buNone/>
              <a:defRPr sz="1200"/>
            </a:lvl6pPr>
            <a:lvl7pPr marL="3656960" indent="0">
              <a:buNone/>
              <a:defRPr sz="1200"/>
            </a:lvl7pPr>
            <a:lvl8pPr marL="4266453" indent="0">
              <a:buNone/>
              <a:defRPr sz="1200"/>
            </a:lvl8pPr>
            <a:lvl9pPr marL="4875947" indent="0">
              <a:buNone/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990708-46A4-4851-883E-8DFB8939107E}" type="datetime1">
              <a:rPr lang="en-US"/>
              <a:t>6/14/26</a:t>
            </a:fld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99D79-8A4B-4031-B1E0-AF26F8EDF2BC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4839606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Picture Placeholder 2" descr="An empty placeholder to add an image. Click on the placeholder and select the image that you wish to add"/>
          <p:cNvSpPr>
            <a:spLocks noGrp="1"/>
          </p:cNvSpPr>
          <p:nvPr>
            <p:ph type="pic" idx="1"/>
          </p:nvPr>
        </p:nvSpPr>
        <p:spPr>
          <a:xfrm>
            <a:off x="1218887" y="1600200"/>
            <a:ext cx="6703850" cy="3657600"/>
          </a:xfrm>
          <a:prstGeom prst="roundRect">
            <a:avLst>
              <a:gd name="adj" fmla="val 3098"/>
            </a:avLst>
          </a:prstGeom>
        </p:spPr>
        <p:txBody>
          <a:bodyPr>
            <a:normAutofit/>
          </a:bodyPr>
          <a:lstStyle>
            <a:lvl1pPr marL="0" indent="0">
              <a:buNone/>
              <a:defRPr sz="2700"/>
            </a:lvl1pPr>
            <a:lvl2pPr marL="609493" indent="0">
              <a:buNone/>
              <a:defRPr sz="3700"/>
            </a:lvl2pPr>
            <a:lvl3pPr marL="1218987" indent="0">
              <a:buNone/>
              <a:defRPr sz="3200"/>
            </a:lvl3pPr>
            <a:lvl4pPr marL="1828480" indent="0">
              <a:buNone/>
              <a:defRPr sz="2700"/>
            </a:lvl4pPr>
            <a:lvl5pPr marL="2437973" indent="0">
              <a:buNone/>
              <a:defRPr sz="2700"/>
            </a:lvl5pPr>
            <a:lvl6pPr marL="3047467" indent="0">
              <a:buNone/>
              <a:defRPr sz="2700"/>
            </a:lvl6pPr>
            <a:lvl7pPr marL="3656960" indent="0">
              <a:buNone/>
              <a:defRPr sz="2700"/>
            </a:lvl7pPr>
            <a:lvl8pPr marL="4266453" indent="0">
              <a:buNone/>
              <a:defRPr sz="2700"/>
            </a:lvl8pPr>
            <a:lvl9pPr marL="4875947" indent="0">
              <a:buNone/>
              <a:defRPr sz="2700"/>
            </a:lvl9pPr>
          </a:lstStyle>
          <a:p>
            <a:r>
              <a:rPr lang="en-GB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25883" y="1600200"/>
            <a:ext cx="2844059" cy="3759200"/>
          </a:xfrm>
        </p:spPr>
        <p:txBody>
          <a:bodyPr anchor="b">
            <a:normAutofit/>
          </a:bodyPr>
          <a:lstStyle>
            <a:lvl1pPr marL="0" indent="0">
              <a:buNone/>
              <a:defRPr sz="2800">
                <a:solidFill>
                  <a:schemeClr val="accent1">
                    <a:lumMod val="75000"/>
                  </a:schemeClr>
                </a:solidFill>
              </a:defRPr>
            </a:lvl1pPr>
            <a:lvl2pPr marL="609493" indent="0">
              <a:buNone/>
              <a:defRPr sz="1600"/>
            </a:lvl2pPr>
            <a:lvl3pPr marL="1218987" indent="0">
              <a:buNone/>
              <a:defRPr sz="1300"/>
            </a:lvl3pPr>
            <a:lvl4pPr marL="1828480" indent="0">
              <a:buNone/>
              <a:defRPr sz="1200"/>
            </a:lvl4pPr>
            <a:lvl5pPr marL="2437973" indent="0">
              <a:buNone/>
              <a:defRPr sz="1200"/>
            </a:lvl5pPr>
            <a:lvl6pPr marL="3047467" indent="0">
              <a:buNone/>
              <a:defRPr sz="1200"/>
            </a:lvl6pPr>
            <a:lvl7pPr marL="3656960" indent="0">
              <a:buNone/>
              <a:defRPr sz="1200"/>
            </a:lvl7pPr>
            <a:lvl8pPr marL="4266453" indent="0">
              <a:buNone/>
              <a:defRPr sz="1200"/>
            </a:lvl8pPr>
            <a:lvl9pPr marL="4875947" indent="0">
              <a:buNone/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88EFFC-86AE-4294-A319-CAFC2651994B}" type="datetime1">
              <a:rPr lang="en-US"/>
              <a:t>6/14/26</a:t>
            </a:fld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99D79-8A4B-4031-B1E0-AF26F8EDF2BC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4429850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 baseline="0"/>
            </a:lvl8pPr>
            <a:lvl9pPr>
              <a:defRPr baseline="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CEAB04-7709-4C1E-A61A-74684A0170FC}" type="datetime1">
              <a:rPr lang="en-US"/>
              <a:t>6/14/26</a:t>
            </a:fld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99D79-8A4B-4031-B1E0-AF26F8EDF2BC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6408258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squares"/>
          <p:cNvGrpSpPr/>
          <p:nvPr/>
        </p:nvGrpSpPr>
        <p:grpSpPr>
          <a:xfrm rot="5400000">
            <a:off x="9583007" y="233864"/>
            <a:ext cx="1063300" cy="524046"/>
            <a:chOff x="0" y="452558"/>
            <a:chExt cx="914400" cy="524182"/>
          </a:xfrm>
        </p:grpSpPr>
        <p:sp>
          <p:nvSpPr>
            <p:cNvPr id="8" name="Rounded Rectangle 7"/>
            <p:cNvSpPr/>
            <p:nvPr/>
          </p:nvSpPr>
          <p:spPr>
            <a:xfrm>
              <a:off x="591671" y="452558"/>
              <a:ext cx="322729" cy="524180"/>
            </a:xfrm>
            <a:prstGeom prst="round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9" name="Rounded Rectangle 8"/>
            <p:cNvSpPr/>
            <p:nvPr/>
          </p:nvSpPr>
          <p:spPr>
            <a:xfrm>
              <a:off x="215154" y="452558"/>
              <a:ext cx="322729" cy="524180"/>
            </a:xfrm>
            <a:prstGeom prst="round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Round Same Side Corner Rectangle 9"/>
            <p:cNvSpPr/>
            <p:nvPr/>
          </p:nvSpPr>
          <p:spPr>
            <a:xfrm rot="5400000">
              <a:off x="-181408" y="633966"/>
              <a:ext cx="524182" cy="161366"/>
            </a:xfrm>
            <a:prstGeom prst="round2SameRect">
              <a:avLst>
                <a:gd name="adj1" fmla="val 29167"/>
                <a:gd name="adj2" fmla="val 0"/>
              </a:avLst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grpSp>
        <p:nvGrpSpPr>
          <p:cNvPr id="15" name="bottom graphic"/>
          <p:cNvGrpSpPr/>
          <p:nvPr/>
        </p:nvGrpSpPr>
        <p:grpSpPr>
          <a:xfrm>
            <a:off x="0" y="5395517"/>
            <a:ext cx="12188825" cy="1462483"/>
            <a:chOff x="0" y="4046638"/>
            <a:chExt cx="9144000" cy="1096862"/>
          </a:xfrm>
        </p:grpSpPr>
        <p:sp>
          <p:nvSpPr>
            <p:cNvPr id="16" name="Freeform 15"/>
            <p:cNvSpPr/>
            <p:nvPr/>
          </p:nvSpPr>
          <p:spPr bwMode="ltGray">
            <a:xfrm rot="5400000">
              <a:off x="4119794" y="119293"/>
              <a:ext cx="904412" cy="9144000"/>
            </a:xfrm>
            <a:custGeom>
              <a:avLst/>
              <a:gdLst/>
              <a:ahLst/>
              <a:cxnLst/>
              <a:rect l="l" t="t" r="r" b="b"/>
              <a:pathLst>
                <a:path w="904412" h="9144000">
                  <a:moveTo>
                    <a:pt x="0" y="0"/>
                  </a:moveTo>
                  <a:lnTo>
                    <a:pt x="904412" y="0"/>
                  </a:lnTo>
                  <a:lnTo>
                    <a:pt x="904412" y="9144000"/>
                  </a:lnTo>
                  <a:lnTo>
                    <a:pt x="391235" y="9144000"/>
                  </a:lnTo>
                  <a:cubicBezTo>
                    <a:pt x="445385" y="6730684"/>
                    <a:pt x="250230" y="1995757"/>
                    <a:pt x="0" y="0"/>
                  </a:cubicBezTo>
                  <a:close/>
                </a:path>
              </a:pathLst>
            </a:custGeom>
            <a:solidFill>
              <a:schemeClr val="tx1">
                <a:alpha val="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Rectangle 72"/>
            <p:cNvSpPr/>
            <p:nvPr/>
          </p:nvSpPr>
          <p:spPr bwMode="ltGray">
            <a:xfrm rot="5400000">
              <a:off x="4023569" y="23069"/>
              <a:ext cx="1096862" cy="9144000"/>
            </a:xfrm>
            <a:custGeom>
              <a:avLst/>
              <a:gdLst/>
              <a:ahLst/>
              <a:cxnLst/>
              <a:rect l="l" t="t" r="r" b="b"/>
              <a:pathLst>
                <a:path w="1096862" h="9144000">
                  <a:moveTo>
                    <a:pt x="1096861" y="9136375"/>
                  </a:moveTo>
                  <a:lnTo>
                    <a:pt x="1096861" y="0"/>
                  </a:lnTo>
                  <a:lnTo>
                    <a:pt x="1096862" y="0"/>
                  </a:lnTo>
                  <a:lnTo>
                    <a:pt x="1096862" y="9136375"/>
                  </a:lnTo>
                  <a:close/>
                  <a:moveTo>
                    <a:pt x="0" y="0"/>
                  </a:moveTo>
                  <a:lnTo>
                    <a:pt x="142171" y="0"/>
                  </a:lnTo>
                  <a:cubicBezTo>
                    <a:pt x="214017" y="532804"/>
                    <a:pt x="281641" y="1260834"/>
                    <a:pt x="340913" y="2087809"/>
                  </a:cubicBezTo>
                  <a:cubicBezTo>
                    <a:pt x="492781" y="4358443"/>
                    <a:pt x="587048" y="7374964"/>
                    <a:pt x="547354" y="9144000"/>
                  </a:cubicBezTo>
                  <a:lnTo>
                    <a:pt x="452132" y="9144000"/>
                  </a:lnTo>
                  <a:cubicBezTo>
                    <a:pt x="484963" y="4670358"/>
                    <a:pt x="240277" y="2482661"/>
                    <a:pt x="0" y="0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0" algn="ctr"/>
              <a:endParaRPr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51060" y="1150514"/>
            <a:ext cx="1828324" cy="5021685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18882" y="1150514"/>
            <a:ext cx="8227457" cy="5021685"/>
          </a:xfrm>
        </p:spPr>
        <p:txBody>
          <a:bodyPr vert="eaVert"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 baseline="0"/>
            </a:lvl8pPr>
            <a:lvl9pPr>
              <a:defRPr baseline="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79BD0D-E0B1-4CED-AC65-708AC79EB9CD}" type="datetime1">
              <a:rPr lang="en-US"/>
              <a:t>6/14/26</a:t>
            </a:fld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99D79-8A4B-4031-B1E0-AF26F8EDF2BC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816448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bottom graphic"/>
          <p:cNvGrpSpPr/>
          <p:nvPr/>
        </p:nvGrpSpPr>
        <p:grpSpPr>
          <a:xfrm>
            <a:off x="0" y="5409216"/>
            <a:ext cx="12188825" cy="1462483"/>
            <a:chOff x="0" y="4056912"/>
            <a:chExt cx="9144000" cy="1096862"/>
          </a:xfrm>
        </p:grpSpPr>
        <p:sp>
          <p:nvSpPr>
            <p:cNvPr id="21" name="Freeform 20"/>
            <p:cNvSpPr/>
            <p:nvPr/>
          </p:nvSpPr>
          <p:spPr bwMode="ltGray">
            <a:xfrm rot="5400000">
              <a:off x="4119794" y="119293"/>
              <a:ext cx="904412" cy="9144000"/>
            </a:xfrm>
            <a:custGeom>
              <a:avLst/>
              <a:gdLst/>
              <a:ahLst/>
              <a:cxnLst/>
              <a:rect l="l" t="t" r="r" b="b"/>
              <a:pathLst>
                <a:path w="904412" h="9144000">
                  <a:moveTo>
                    <a:pt x="0" y="0"/>
                  </a:moveTo>
                  <a:lnTo>
                    <a:pt x="904412" y="0"/>
                  </a:lnTo>
                  <a:lnTo>
                    <a:pt x="904412" y="9144000"/>
                  </a:lnTo>
                  <a:lnTo>
                    <a:pt x="391235" y="9144000"/>
                  </a:lnTo>
                  <a:cubicBezTo>
                    <a:pt x="445385" y="6730684"/>
                    <a:pt x="250230" y="1995757"/>
                    <a:pt x="0" y="0"/>
                  </a:cubicBezTo>
                  <a:close/>
                </a:path>
              </a:pathLst>
            </a:custGeom>
            <a:solidFill>
              <a:schemeClr val="tx1">
                <a:alpha val="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Rectangle 72"/>
            <p:cNvSpPr/>
            <p:nvPr/>
          </p:nvSpPr>
          <p:spPr bwMode="ltGray">
            <a:xfrm rot="5400000">
              <a:off x="4023569" y="33343"/>
              <a:ext cx="1096862" cy="9144000"/>
            </a:xfrm>
            <a:custGeom>
              <a:avLst/>
              <a:gdLst/>
              <a:ahLst/>
              <a:cxnLst/>
              <a:rect l="l" t="t" r="r" b="b"/>
              <a:pathLst>
                <a:path w="1096862" h="9144000">
                  <a:moveTo>
                    <a:pt x="1096861" y="9136375"/>
                  </a:moveTo>
                  <a:lnTo>
                    <a:pt x="1096861" y="0"/>
                  </a:lnTo>
                  <a:lnTo>
                    <a:pt x="1096862" y="0"/>
                  </a:lnTo>
                  <a:lnTo>
                    <a:pt x="1096862" y="9136375"/>
                  </a:lnTo>
                  <a:close/>
                  <a:moveTo>
                    <a:pt x="0" y="0"/>
                  </a:moveTo>
                  <a:lnTo>
                    <a:pt x="142171" y="0"/>
                  </a:lnTo>
                  <a:cubicBezTo>
                    <a:pt x="214017" y="532804"/>
                    <a:pt x="281641" y="1260834"/>
                    <a:pt x="340913" y="2087809"/>
                  </a:cubicBezTo>
                  <a:cubicBezTo>
                    <a:pt x="492781" y="4358443"/>
                    <a:pt x="587048" y="7374964"/>
                    <a:pt x="547354" y="9144000"/>
                  </a:cubicBezTo>
                  <a:lnTo>
                    <a:pt x="452132" y="9144000"/>
                  </a:lnTo>
                  <a:cubicBezTo>
                    <a:pt x="484963" y="4670358"/>
                    <a:pt x="240277" y="2482661"/>
                    <a:pt x="0" y="0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0" algn="ctr"/>
              <a:endParaRPr/>
            </a:p>
          </p:txBody>
        </p:sp>
      </p:grpSp>
      <p:grpSp>
        <p:nvGrpSpPr>
          <p:cNvPr id="7" name="squares"/>
          <p:cNvGrpSpPr/>
          <p:nvPr/>
        </p:nvGrpSpPr>
        <p:grpSpPr>
          <a:xfrm>
            <a:off x="1" y="800551"/>
            <a:ext cx="1063023" cy="524183"/>
            <a:chOff x="0" y="452558"/>
            <a:chExt cx="914400" cy="524182"/>
          </a:xfrm>
        </p:grpSpPr>
        <p:sp>
          <p:nvSpPr>
            <p:cNvPr id="8" name="Rounded Rectangle 7"/>
            <p:cNvSpPr/>
            <p:nvPr/>
          </p:nvSpPr>
          <p:spPr>
            <a:xfrm>
              <a:off x="591671" y="452558"/>
              <a:ext cx="322729" cy="524180"/>
            </a:xfrm>
            <a:prstGeom prst="round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9" name="Rounded Rectangle 8"/>
            <p:cNvSpPr/>
            <p:nvPr/>
          </p:nvSpPr>
          <p:spPr>
            <a:xfrm>
              <a:off x="215154" y="452558"/>
              <a:ext cx="322729" cy="524180"/>
            </a:xfrm>
            <a:prstGeom prst="round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Round Same Side Corner Rectangle 9"/>
            <p:cNvSpPr/>
            <p:nvPr/>
          </p:nvSpPr>
          <p:spPr>
            <a:xfrm rot="5400000">
              <a:off x="-181408" y="633966"/>
              <a:ext cx="524182" cy="161366"/>
            </a:xfrm>
            <a:prstGeom prst="round2SameRect">
              <a:avLst>
                <a:gd name="adj1" fmla="val 29167"/>
                <a:gd name="adj2" fmla="val 0"/>
              </a:avLst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18883" y="152400"/>
            <a:ext cx="9751060" cy="1295400"/>
          </a:xfrm>
          <a:prstGeom prst="rect">
            <a:avLst/>
          </a:prstGeom>
        </p:spPr>
        <p:txBody>
          <a:bodyPr vert="horz" lIns="121899" tIns="60949" rIns="121899" bIns="60949" rtlCol="0" anchor="b">
            <a:normAutofit/>
          </a:bodyPr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8883" y="1600200"/>
            <a:ext cx="9751060" cy="4572000"/>
          </a:xfrm>
          <a:prstGeom prst="rect">
            <a:avLst/>
          </a:prstGeom>
        </p:spPr>
        <p:txBody>
          <a:bodyPr vert="horz" lIns="121899" tIns="60949" rIns="121899" bIns="60949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18883" y="6448425"/>
            <a:ext cx="8288401" cy="180976"/>
          </a:xfrm>
          <a:prstGeom prst="rect">
            <a:avLst/>
          </a:prstGeom>
        </p:spPr>
        <p:txBody>
          <a:bodyPr vert="horz" lIns="121899" tIns="60949" rIns="121899" bIns="60949" rtlCol="0" anchor="ctr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547913" y="6448425"/>
            <a:ext cx="1422030" cy="180976"/>
          </a:xfrm>
          <a:prstGeom prst="rect">
            <a:avLst/>
          </a:prstGeom>
        </p:spPr>
        <p:txBody>
          <a:bodyPr vert="horz" lIns="121899" tIns="60949" rIns="121899" bIns="60949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D29E8617-6EA8-4B97-A5E8-E18E98765EE2}" type="datetime1">
              <a:rPr lang="en-US"/>
              <a:pPr/>
              <a:t>6/14/26</a:t>
            </a:fld>
            <a:endParaRPr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071516" y="6448425"/>
            <a:ext cx="812588" cy="180976"/>
          </a:xfrm>
          <a:prstGeom prst="rect">
            <a:avLst/>
          </a:prstGeom>
        </p:spPr>
        <p:txBody>
          <a:bodyPr vert="horz" lIns="121899" tIns="60949" rIns="121899" bIns="60949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34C99D79-8A4B-4031-B1E0-AF26F8EDF2BC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7826826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 ftr="0" dt="0"/>
  <p:txStyles>
    <p:titleStyle>
      <a:lvl1pPr algn="l" defTabSz="1218987" rtl="0" eaLnBrk="1" latinLnBrk="0" hangingPunct="1"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04747" indent="-304747" algn="l" defTabSz="1218987" rtl="0" eaLnBrk="1" latinLnBrk="0" hangingPunct="1">
        <a:lnSpc>
          <a:spcPct val="90000"/>
        </a:lnSpc>
        <a:spcBef>
          <a:spcPts val="1800"/>
        </a:spcBef>
        <a:buClr>
          <a:schemeClr val="accent1">
            <a:lumMod val="75000"/>
          </a:schemeClr>
        </a:buClr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55772" indent="-304747" algn="l" defTabSz="1218987" rtl="0" eaLnBrk="1" latinLnBrk="0" hangingPunct="1">
        <a:lnSpc>
          <a:spcPct val="90000"/>
        </a:lnSpc>
        <a:spcBef>
          <a:spcPts val="1200"/>
        </a:spcBef>
        <a:buClr>
          <a:schemeClr val="accent1">
            <a:lumMod val="75000"/>
          </a:schemeClr>
        </a:buClr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06797" indent="-304747" algn="l" defTabSz="1218987" rtl="0" eaLnBrk="1" latinLnBrk="0" hangingPunct="1">
        <a:lnSpc>
          <a:spcPct val="90000"/>
        </a:lnSpc>
        <a:spcBef>
          <a:spcPts val="800"/>
        </a:spcBef>
        <a:buClr>
          <a:schemeClr val="accent1">
            <a:lumMod val="75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57822" indent="-304747" algn="l" defTabSz="1218987" rtl="0" eaLnBrk="1" latinLnBrk="0" hangingPunct="1">
        <a:lnSpc>
          <a:spcPct val="90000"/>
        </a:lnSpc>
        <a:spcBef>
          <a:spcPts val="800"/>
        </a:spcBef>
        <a:buClr>
          <a:schemeClr val="accent1">
            <a:lumMod val="75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108847" indent="-304747" algn="l" defTabSz="1218987" rtl="0" eaLnBrk="1" latinLnBrk="0" hangingPunct="1">
        <a:lnSpc>
          <a:spcPct val="90000"/>
        </a:lnSpc>
        <a:spcBef>
          <a:spcPts val="800"/>
        </a:spcBef>
        <a:buClr>
          <a:schemeClr val="accent1">
            <a:lumMod val="75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59872" indent="-304747" algn="l" defTabSz="1218987" rtl="0" eaLnBrk="1" latinLnBrk="0" hangingPunct="1">
        <a:lnSpc>
          <a:spcPct val="90000"/>
        </a:lnSpc>
        <a:spcBef>
          <a:spcPts val="800"/>
        </a:spcBef>
        <a:buClr>
          <a:schemeClr val="accent1"/>
        </a:buClr>
        <a:buFont typeface="Arial" pitchFamily="34" charset="0"/>
        <a:buChar char="•"/>
        <a:defRPr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3010897" indent="-304747" algn="l" defTabSz="1218987" rtl="0" eaLnBrk="1" latinLnBrk="0" hangingPunct="1">
        <a:lnSpc>
          <a:spcPct val="90000"/>
        </a:lnSpc>
        <a:spcBef>
          <a:spcPts val="800"/>
        </a:spcBef>
        <a:buClr>
          <a:schemeClr val="accent1"/>
        </a:buClr>
        <a:buFont typeface="Arial" pitchFamily="34" charset="0"/>
        <a:buChar char="•"/>
        <a:defRPr sz="20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461922" indent="-304747" algn="l" defTabSz="1218987" rtl="0" eaLnBrk="1" latinLnBrk="0" hangingPunct="1">
        <a:lnSpc>
          <a:spcPct val="90000"/>
        </a:lnSpc>
        <a:spcBef>
          <a:spcPts val="800"/>
        </a:spcBef>
        <a:buClr>
          <a:schemeClr val="accent1"/>
        </a:buClr>
        <a:buFont typeface="Arial" pitchFamily="34" charset="0"/>
        <a:buChar char="•"/>
        <a:defRPr sz="20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912947" indent="-304747" algn="l" defTabSz="1218987" rtl="0" eaLnBrk="1" latinLnBrk="0" hangingPunct="1">
        <a:lnSpc>
          <a:spcPct val="90000"/>
        </a:lnSpc>
        <a:spcBef>
          <a:spcPts val="800"/>
        </a:spcBef>
        <a:buClr>
          <a:schemeClr val="accent1"/>
        </a:buClr>
        <a:buFont typeface="Arial" pitchFamily="34" charset="0"/>
        <a:buChar char="•"/>
        <a:defRPr sz="20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3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8882" y="2038796"/>
            <a:ext cx="9751062" cy="4969120"/>
          </a:xfrm>
        </p:spPr>
        <p:txBody>
          <a:bodyPr>
            <a:normAutofit fontScale="85000" lnSpcReduction="20000"/>
          </a:bodyPr>
          <a:lstStyle/>
          <a:p>
            <a:r>
              <a:rPr lang="en-GB" b="1" dirty="0"/>
              <a:t>Communication Problems at Flight Foods LTD </a:t>
            </a:r>
          </a:p>
          <a:p>
            <a:r>
              <a:rPr lang="en-GB" b="1" dirty="0"/>
              <a:t>Student Name: Michelle Tampos </a:t>
            </a:r>
          </a:p>
          <a:p>
            <a:r>
              <a:rPr lang="en-GB" b="1" dirty="0"/>
              <a:t>Student I’d:  </a:t>
            </a:r>
            <a:r>
              <a:rPr lang="en-GB" b="1" i="0" dirty="0">
                <a:effectLst/>
                <a:latin typeface="UICTFontTextStyleEmphasizedBody"/>
              </a:rPr>
              <a:t>2519515</a:t>
            </a:r>
          </a:p>
          <a:p>
            <a:r>
              <a:rPr lang="en-GB" b="1" dirty="0">
                <a:latin typeface=".AppleSystemUIFont"/>
              </a:rPr>
              <a:t>Lectures Name : Ann Marie </a:t>
            </a:r>
            <a:r>
              <a:rPr lang="en-GB" b="1" dirty="0" err="1">
                <a:latin typeface=".AppleSystemUIFont"/>
              </a:rPr>
              <a:t>Dufficy</a:t>
            </a:r>
            <a:r>
              <a:rPr lang="en-GB" b="1" dirty="0">
                <a:latin typeface=".AppleSystemUIFont"/>
              </a:rPr>
              <a:t> </a:t>
            </a:r>
            <a:endParaRPr lang="en-GB" b="1" dirty="0">
              <a:effectLst/>
              <a:latin typeface=".AppleSystemUIFont"/>
            </a:endParaRPr>
          </a:p>
          <a:p>
            <a:r>
              <a:rPr lang="en-GB" b="1" i="0" dirty="0">
                <a:effectLst/>
                <a:latin typeface="Helvetica" pitchFamily="2" charset="0"/>
              </a:rPr>
              <a:t>Module Code: LCLM4004</a:t>
            </a:r>
            <a:endParaRPr lang="en-GB" b="1" dirty="0">
              <a:effectLst/>
              <a:latin typeface="Helvetica" pitchFamily="2" charset="0"/>
            </a:endParaRPr>
          </a:p>
          <a:p>
            <a:r>
              <a:rPr lang="en-GB" b="1" i="0" dirty="0">
                <a:effectLst/>
                <a:latin typeface="Helvetica" pitchFamily="2" charset="0"/>
              </a:rPr>
              <a:t>Module Name: Problem Solving and</a:t>
            </a:r>
            <a:endParaRPr lang="en-GB" b="1" dirty="0">
              <a:effectLst/>
              <a:latin typeface="Helvetica" pitchFamily="2" charset="0"/>
            </a:endParaRPr>
          </a:p>
          <a:p>
            <a:r>
              <a:rPr lang="en-GB" b="1" i="0" dirty="0">
                <a:effectLst/>
                <a:latin typeface="Helvetica" pitchFamily="2" charset="0"/>
              </a:rPr>
              <a:t>Decision-Making</a:t>
            </a:r>
            <a:endParaRPr lang="en-GB" b="1" dirty="0">
              <a:effectLst/>
              <a:latin typeface="Helvetica" pitchFamily="2" charset="0"/>
            </a:endParaRPr>
          </a:p>
          <a:p>
            <a:r>
              <a:rPr lang="en-GB" b="1" i="0" dirty="0">
                <a:effectLst/>
                <a:latin typeface="Helvetica" pitchFamily="2" charset="0"/>
              </a:rPr>
              <a:t>Component 1: Flight Foods Ltd</a:t>
            </a:r>
          </a:p>
          <a:p>
            <a:endParaRPr lang="en-GB" b="1" dirty="0">
              <a:effectLst/>
              <a:latin typeface="Helvetica" pitchFamily="2" charset="0"/>
            </a:endParaRPr>
          </a:p>
          <a:p>
            <a:r>
              <a:rPr lang="en-GB" b="1" dirty="0">
                <a:effectLst/>
                <a:latin typeface=".AppleSystemUIFont"/>
              </a:rPr>
              <a:t> </a:t>
            </a:r>
          </a:p>
          <a:p>
            <a:endParaRPr lang="en-GB" b="1" dirty="0">
              <a:effectLst/>
              <a:latin typeface=".AppleSystemUIFont"/>
            </a:endParaRPr>
          </a:p>
          <a:p>
            <a:endParaRPr lang="en-GB" b="1" dirty="0">
              <a:effectLst/>
              <a:latin typeface=".AppleSystemUIFont"/>
            </a:endParaRPr>
          </a:p>
          <a:p>
            <a:endParaRPr lang="en-GB" b="1" dirty="0">
              <a:effectLst/>
              <a:latin typeface=".AppleSystemUIFont"/>
            </a:endParaRPr>
          </a:p>
          <a:p>
            <a:endParaRPr lang="en-US" b="1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E465BA4-26BA-A1ED-4634-49ED8243E47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66216" y="0"/>
            <a:ext cx="412260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18350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Presentation overview 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892432" y="1447800"/>
            <a:ext cx="10915136" cy="9269627"/>
          </a:xfrm>
        </p:spPr>
        <p:txBody>
          <a:bodyPr>
            <a:normAutofit fontScale="40000" lnSpcReduction="20000"/>
          </a:bodyPr>
          <a:lstStyle/>
          <a:p>
            <a:r>
              <a:rPr lang="en-GB" b="1" i="0" dirty="0">
                <a:effectLst/>
                <a:latin typeface="Helvetica" pitchFamily="2" charset="0"/>
              </a:rPr>
              <a:t>SLIDE 2: Presentation</a:t>
            </a:r>
            <a:endParaRPr lang="en-GB" b="1" dirty="0">
              <a:effectLst/>
              <a:latin typeface="Helvetica" pitchFamily="2" charset="0"/>
            </a:endParaRPr>
          </a:p>
          <a:p>
            <a:r>
              <a:rPr lang="en-GB" b="1" i="0" dirty="0">
                <a:effectLst/>
                <a:latin typeface="Helvetica" pitchFamily="2" charset="0"/>
              </a:rPr>
              <a:t>Overview</a:t>
            </a:r>
            <a:endParaRPr lang="en-GB" b="1" dirty="0">
              <a:effectLst/>
              <a:latin typeface="Helvetica" pitchFamily="2" charset="0"/>
            </a:endParaRPr>
          </a:p>
          <a:p>
            <a:r>
              <a:rPr lang="en-GB" b="1" i="0" dirty="0">
                <a:effectLst/>
                <a:latin typeface="Helvetica" pitchFamily="2" charset="0"/>
              </a:rPr>
              <a:t>* ON SLIDE:</a:t>
            </a:r>
            <a:endParaRPr lang="en-GB" b="1" dirty="0">
              <a:effectLst/>
              <a:latin typeface="Helvetica" pitchFamily="2" charset="0"/>
            </a:endParaRPr>
          </a:p>
          <a:p>
            <a:r>
              <a:rPr lang="en-GB" b="1" i="0" dirty="0">
                <a:effectLst/>
                <a:latin typeface="Helvetica" pitchFamily="2" charset="0"/>
              </a:rPr>
              <a:t>Presentation Overview</a:t>
            </a:r>
            <a:endParaRPr lang="en-GB" b="1" dirty="0">
              <a:effectLst/>
              <a:latin typeface="Helvetica" pitchFamily="2" charset="0"/>
            </a:endParaRPr>
          </a:p>
          <a:p>
            <a:r>
              <a:rPr lang="en-GB" b="1" i="0" dirty="0">
                <a:effectLst/>
                <a:latin typeface="Helvetica" pitchFamily="2" charset="0"/>
              </a:rPr>
              <a:t>﻿﻿Introduce myself clearly</a:t>
            </a:r>
            <a:endParaRPr lang="en-GB" b="1" dirty="0">
              <a:effectLst/>
              <a:latin typeface="Helvetica" pitchFamily="2" charset="0"/>
            </a:endParaRPr>
          </a:p>
          <a:p>
            <a:r>
              <a:rPr lang="en-GB" b="1" i="0" dirty="0">
                <a:effectLst/>
                <a:latin typeface="Helvetica" pitchFamily="2" charset="0"/>
              </a:rPr>
              <a:t>﻿﻿What I will cover:</a:t>
            </a:r>
            <a:endParaRPr lang="en-GB" b="1" dirty="0">
              <a:effectLst/>
              <a:latin typeface="Helvetica" pitchFamily="2" charset="0"/>
            </a:endParaRPr>
          </a:p>
          <a:p>
            <a:r>
              <a:rPr lang="en-GB" b="1" i="0" dirty="0">
                <a:effectLst/>
                <a:latin typeface="Helvetica" pitchFamily="2" charset="0"/>
              </a:rPr>
              <a:t>﻿﻿Background of Flight Foods Ltd</a:t>
            </a:r>
            <a:endParaRPr lang="en-GB" b="1" dirty="0">
              <a:effectLst/>
              <a:latin typeface="Helvetica" pitchFamily="2" charset="0"/>
            </a:endParaRPr>
          </a:p>
          <a:p>
            <a:r>
              <a:rPr lang="en-GB" b="1" i="0" dirty="0">
                <a:effectLst/>
                <a:latin typeface="Helvetica" pitchFamily="2" charset="0"/>
              </a:rPr>
              <a:t>﻿﻿PESTEL analysis &amp; application</a:t>
            </a:r>
            <a:endParaRPr lang="en-GB" b="1" dirty="0">
              <a:effectLst/>
              <a:latin typeface="Helvetica" pitchFamily="2" charset="0"/>
            </a:endParaRPr>
          </a:p>
          <a:p>
            <a:r>
              <a:rPr lang="en-GB" b="1" i="0" dirty="0">
                <a:effectLst/>
                <a:latin typeface="Helvetica" pitchFamily="2" charset="0"/>
              </a:rPr>
              <a:t>﻿﻿Cause-and-Effect critique &amp; application</a:t>
            </a:r>
            <a:endParaRPr lang="en-GB" b="1" dirty="0">
              <a:effectLst/>
              <a:latin typeface="Helvetica" pitchFamily="2" charset="0"/>
            </a:endParaRPr>
          </a:p>
          <a:p>
            <a:r>
              <a:rPr lang="en-GB" b="1" i="0" dirty="0">
                <a:effectLst/>
                <a:latin typeface="Helvetica" pitchFamily="2" charset="0"/>
              </a:rPr>
              <a:t>﻿﻿Key findings &amp; solutions</a:t>
            </a:r>
          </a:p>
          <a:p>
            <a:endParaRPr lang="en-GB" b="1" dirty="0">
              <a:effectLst/>
              <a:latin typeface="Helvetica" pitchFamily="2" charset="0"/>
            </a:endParaRPr>
          </a:p>
          <a:p>
            <a:r>
              <a:rPr lang="en-GB" b="1" i="0" dirty="0">
                <a:effectLst/>
                <a:latin typeface="Helvetica" pitchFamily="2" charset="0"/>
              </a:rPr>
              <a:t>"Good morning/afternoon everyone,.</a:t>
            </a:r>
            <a:endParaRPr lang="en-GB" b="1" dirty="0">
              <a:effectLst/>
              <a:latin typeface="Helvetica" pitchFamily="2" charset="0"/>
            </a:endParaRPr>
          </a:p>
          <a:p>
            <a:r>
              <a:rPr lang="en-GB" b="1" i="0" dirty="0">
                <a:effectLst/>
                <a:latin typeface="Helvetica" pitchFamily="2" charset="0"/>
              </a:rPr>
              <a:t>First, I have introduced myself clearly so you know who is speaking.</a:t>
            </a:r>
            <a:endParaRPr lang="en-GB" b="1" dirty="0">
              <a:effectLst/>
              <a:latin typeface="Helvetica" pitchFamily="2" charset="0"/>
            </a:endParaRPr>
          </a:p>
          <a:p>
            <a:r>
              <a:rPr lang="en-GB" b="1" i="0" dirty="0">
                <a:effectLst/>
                <a:latin typeface="Helvetica" pitchFamily="2" charset="0"/>
              </a:rPr>
              <a:t>In this presentation, I will start by explaining the background of Flight Foods Ltd - what the company does and how it works.</a:t>
            </a:r>
            <a:endParaRPr lang="en-GB" b="1" dirty="0">
              <a:effectLst/>
              <a:latin typeface="Helvetica" pitchFamily="2" charset="0"/>
            </a:endParaRPr>
          </a:p>
          <a:p>
            <a:r>
              <a:rPr lang="en-GB" b="1" i="0" dirty="0">
                <a:effectLst/>
                <a:latin typeface="Helvetica" pitchFamily="2" charset="0"/>
              </a:rPr>
              <a:t>Then I will do a PESTEL analysis. This means I will look at the Political, Economic, Social, Technological, Environmental and Legal factors that</a:t>
            </a:r>
          </a:p>
          <a:p>
            <a:r>
              <a:rPr lang="en-GB" b="1" i="0" dirty="0">
                <a:effectLst/>
                <a:latin typeface="Helvetica" pitchFamily="2" charset="0"/>
              </a:rPr>
              <a:t> affect the business, and show how they apply to this situation.</a:t>
            </a:r>
            <a:endParaRPr lang="en-GB" b="1" dirty="0">
              <a:effectLst/>
              <a:latin typeface="Helvetica" pitchFamily="2" charset="0"/>
            </a:endParaRPr>
          </a:p>
          <a:p>
            <a:r>
              <a:rPr lang="en-GB" b="1" i="0" dirty="0">
                <a:effectLst/>
                <a:latin typeface="Helvetica" pitchFamily="2" charset="0"/>
              </a:rPr>
              <a:t>After that, I will do a cause-and-effect critique - this means / will look at what problems exist, what caused them, and what results or effects</a:t>
            </a:r>
            <a:endParaRPr lang="en-GB" b="1" dirty="0">
              <a:effectLst/>
              <a:latin typeface="Helvetica" pitchFamily="2" charset="0"/>
            </a:endParaRPr>
          </a:p>
          <a:p>
            <a:r>
              <a:rPr lang="en-GB" b="1" i="0" dirty="0">
                <a:effectLst/>
                <a:latin typeface="Helvetica" pitchFamily="2" charset="0"/>
              </a:rPr>
              <a:t>"Good morning/afternoon everyone.</a:t>
            </a:r>
            <a:endParaRPr lang="en-GB" b="1" dirty="0">
              <a:effectLst/>
              <a:latin typeface="Helvetica" pitchFamily="2" charset="0"/>
            </a:endParaRPr>
          </a:p>
          <a:p>
            <a:r>
              <a:rPr lang="en-GB" b="1" i="0" dirty="0">
                <a:effectLst/>
                <a:latin typeface="Helvetica" pitchFamily="2" charset="0"/>
              </a:rPr>
              <a:t>First, I have introduced myself clearly so you know who is speaking”</a:t>
            </a:r>
            <a:endParaRPr lang="en-GB" b="1" dirty="0">
              <a:effectLst/>
              <a:latin typeface="Helvetica" pitchFamily="2" charset="0"/>
            </a:endParaRPr>
          </a:p>
          <a:p>
            <a:r>
              <a:rPr lang="en-GB" b="1" i="0" dirty="0">
                <a:effectLst/>
                <a:latin typeface="Helvetica" pitchFamily="2" charset="0"/>
              </a:rPr>
              <a:t>In this presentation, I will start by explaining the background of Flight Foods Ltd - what the company does and how it works.</a:t>
            </a:r>
            <a:endParaRPr lang="en-GB" b="1" dirty="0">
              <a:effectLst/>
              <a:latin typeface="Helvetica" pitchFamily="2" charset="0"/>
            </a:endParaRPr>
          </a:p>
          <a:p>
            <a:r>
              <a:rPr lang="en-GB" b="1" i="0" dirty="0">
                <a:effectLst/>
                <a:latin typeface="Helvetica" pitchFamily="2" charset="0"/>
              </a:rPr>
              <a:t>Then I will do a PESTEL analysis. This means I will look at the Political, Economic, Social, Technological, Environmental and Legal factors that    </a:t>
            </a:r>
          </a:p>
          <a:p>
            <a:r>
              <a:rPr lang="en-GB" b="1" i="0" dirty="0">
                <a:effectLst/>
                <a:latin typeface="Helvetica" pitchFamily="2" charset="0"/>
              </a:rPr>
              <a:t>affect the business, and show how they apply to this situation</a:t>
            </a:r>
          </a:p>
          <a:p>
            <a:r>
              <a:rPr lang="en-GB" b="1" i="0" dirty="0">
                <a:effectLst/>
                <a:latin typeface="Helvetica" pitchFamily="2" charset="0"/>
              </a:rPr>
              <a:t>After that, I will do a cause-and-effect critique - this means / will look at what problems exist, what caused them, and what results or effects</a:t>
            </a:r>
          </a:p>
          <a:p>
            <a:r>
              <a:rPr lang="en-GB" b="1" i="0" dirty="0">
                <a:effectLst/>
                <a:latin typeface="Helvetica" pitchFamily="2" charset="0"/>
              </a:rPr>
              <a:t>the business, and show how they apply to this situation.</a:t>
            </a:r>
            <a:endParaRPr lang="en-GB" b="1" dirty="0">
              <a:effectLst/>
              <a:latin typeface="Helvetica" pitchFamily="2" charset="0"/>
            </a:endParaRPr>
          </a:p>
          <a:p>
            <a:r>
              <a:rPr lang="en-GB" b="1" i="0" dirty="0">
                <a:effectLst/>
                <a:latin typeface="Helvetica" pitchFamily="2" charset="0"/>
              </a:rPr>
              <a:t>After that, I will do a cause-and-effect critique — this means I will look at what problems exist, what caused them, and what results or effects those problems</a:t>
            </a:r>
            <a:endParaRPr lang="en-GB" b="1" dirty="0">
              <a:effectLst/>
              <a:latin typeface="Helvetica" pitchFamily="2" charset="0"/>
            </a:endParaRPr>
          </a:p>
          <a:p>
            <a:r>
              <a:rPr lang="en-GB" b="1" i="0" dirty="0">
                <a:effectLst/>
                <a:latin typeface="Helvetica" pitchFamily="2" charset="0"/>
              </a:rPr>
              <a:t>•? on the company.</a:t>
            </a:r>
            <a:endParaRPr lang="en-GB" b="1" dirty="0">
              <a:effectLst/>
              <a:latin typeface="Helvetica" pitchFamily="2" charset="0"/>
            </a:endParaRPr>
          </a:p>
          <a:p>
            <a:endParaRPr lang="en-GB" b="1" dirty="0">
              <a:effectLst/>
              <a:latin typeface="Helvetica" pitchFamily="2" charset="0"/>
            </a:endParaRPr>
          </a:p>
          <a:p>
            <a:endParaRPr lang="en-US" b="1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555979E-D7D5-5FEE-9585-3C2AE01D218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33784" y="1447800"/>
            <a:ext cx="7555041" cy="3962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13418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Content Placeholder 11"/>
          <p:cNvSpPr>
            <a:spLocks noGrp="1"/>
          </p:cNvSpPr>
          <p:nvPr>
            <p:ph sz="half" idx="2"/>
          </p:nvPr>
        </p:nvSpPr>
        <p:spPr>
          <a:xfrm>
            <a:off x="550948" y="-312352"/>
            <a:ext cx="11637877" cy="7482703"/>
          </a:xfrm>
        </p:spPr>
        <p:txBody>
          <a:bodyPr>
            <a:normAutofit fontScale="55000" lnSpcReduction="20000"/>
          </a:bodyPr>
          <a:lstStyle/>
          <a:p>
            <a:endParaRPr lang="en-GB" b="0" i="0" dirty="0">
              <a:effectLst/>
              <a:latin typeface="Helvetica" pitchFamily="2" charset="0"/>
            </a:endParaRPr>
          </a:p>
          <a:p>
            <a:r>
              <a:rPr lang="en-GB" b="0" i="0" dirty="0">
                <a:effectLst/>
                <a:latin typeface="Helvetica" pitchFamily="2" charset="0"/>
              </a:rPr>
              <a:t>V SLIDE 3: Background of Flight</a:t>
            </a:r>
            <a:endParaRPr lang="en-GB" dirty="0">
              <a:effectLst/>
              <a:latin typeface="Helvetica" pitchFamily="2" charset="0"/>
            </a:endParaRPr>
          </a:p>
          <a:p>
            <a:r>
              <a:rPr lang="en-GB" b="0" i="0" dirty="0">
                <a:effectLst/>
                <a:latin typeface="Helvetica" pitchFamily="2" charset="0"/>
              </a:rPr>
              <a:t>Foods Ltd</a:t>
            </a:r>
            <a:endParaRPr lang="en-GB" dirty="0">
              <a:effectLst/>
              <a:latin typeface="Helvetica" pitchFamily="2" charset="0"/>
            </a:endParaRPr>
          </a:p>
          <a:p>
            <a:r>
              <a:rPr lang="en-GB" b="0" i="0" dirty="0">
                <a:effectLst/>
                <a:latin typeface="Helvetica" pitchFamily="2" charset="0"/>
              </a:rPr>
              <a:t>(replace "Basil's Bakery" with your company name</a:t>
            </a:r>
            <a:endParaRPr lang="en-GB" dirty="0">
              <a:effectLst/>
              <a:latin typeface="Helvetica" pitchFamily="2" charset="0"/>
            </a:endParaRPr>
          </a:p>
          <a:p>
            <a:r>
              <a:rPr lang="en-GB" b="0" i="0" dirty="0">
                <a:effectLst/>
                <a:latin typeface="Helvetica" pitchFamily="2" charset="0"/>
              </a:rPr>
              <a:t>Text on slide:</a:t>
            </a:r>
            <a:endParaRPr lang="en-GB" dirty="0">
              <a:effectLst/>
              <a:latin typeface="Helvetica" pitchFamily="2" charset="0"/>
            </a:endParaRPr>
          </a:p>
          <a:p>
            <a:r>
              <a:rPr lang="en-GB" b="0" i="0" dirty="0">
                <a:effectLst/>
                <a:latin typeface="Helvetica" pitchFamily="2" charset="0"/>
              </a:rPr>
              <a:t>Background of Flight Foods Ltd</a:t>
            </a:r>
            <a:endParaRPr lang="en-GB" dirty="0">
              <a:effectLst/>
              <a:latin typeface="Helvetica" pitchFamily="2" charset="0"/>
            </a:endParaRPr>
          </a:p>
          <a:p>
            <a:r>
              <a:rPr lang="en-GB" b="0" i="0" dirty="0">
                <a:effectLst/>
                <a:latin typeface="Helvetica" pitchFamily="2" charset="0"/>
              </a:rPr>
              <a:t>﻿﻿Medium-sized manufacturer of ready meals, supplying airlines across the UK</a:t>
            </a:r>
            <a:endParaRPr lang="en-GB" dirty="0">
              <a:effectLst/>
              <a:latin typeface="Helvetica" pitchFamily="2" charset="0"/>
            </a:endParaRPr>
          </a:p>
          <a:p>
            <a:r>
              <a:rPr lang="en-GB" b="0" i="0" dirty="0">
                <a:effectLst/>
                <a:latin typeface="Helvetica" pitchFamily="2" charset="0"/>
              </a:rPr>
              <a:t>﻿﻿Factory: large, well-lit, but fitted with old, very noisy machinery</a:t>
            </a:r>
            <a:endParaRPr lang="en-GB" dirty="0">
              <a:effectLst/>
              <a:latin typeface="Helvetica" pitchFamily="2" charset="0"/>
            </a:endParaRPr>
          </a:p>
          <a:p>
            <a:r>
              <a:rPr lang="en-GB" b="0" i="0" dirty="0">
                <a:effectLst/>
                <a:latin typeface="Helvetica" pitchFamily="2" charset="0"/>
              </a:rPr>
              <a:t>﻿﻿Workforce: 40 employees, aged 16-60, from 5 different cultural backgrounds</a:t>
            </a:r>
            <a:endParaRPr lang="en-GB" dirty="0">
              <a:effectLst/>
              <a:latin typeface="Helvetica" pitchFamily="2" charset="0"/>
            </a:endParaRPr>
          </a:p>
          <a:p>
            <a:r>
              <a:rPr lang="en-GB" b="0" i="0" dirty="0">
                <a:effectLst/>
                <a:latin typeface="Helvetica" pitchFamily="2" charset="0"/>
              </a:rPr>
              <a:t>﻿﻿Most staff speak only their native language; English proficiency is very low</a:t>
            </a:r>
            <a:endParaRPr lang="en-GB" dirty="0">
              <a:effectLst/>
              <a:latin typeface="Helvetica" pitchFamily="2" charset="0"/>
            </a:endParaRPr>
          </a:p>
          <a:p>
            <a:r>
              <a:rPr lang="en-GB" b="0" i="0" dirty="0">
                <a:effectLst/>
                <a:latin typeface="Helvetica" pitchFamily="2" charset="0"/>
              </a:rPr>
              <a:t>﻿﻿Current situation: losing contracts due to repeated customer complaints about poor food quality</a:t>
            </a:r>
            <a:endParaRPr lang="en-GB" dirty="0">
              <a:effectLst/>
              <a:latin typeface="Helvetica" pitchFamily="2" charset="0"/>
            </a:endParaRPr>
          </a:p>
          <a:p>
            <a:r>
              <a:rPr lang="en-GB" b="0" i="0" dirty="0">
                <a:effectLst/>
                <a:latin typeface="Helvetica" pitchFamily="2" charset="0"/>
              </a:rPr>
              <a:t>Checklist tick ;</a:t>
            </a:r>
          </a:p>
          <a:p>
            <a:r>
              <a:rPr lang="en-GB" b="0" i="0" dirty="0">
                <a:effectLst/>
                <a:latin typeface="Helvetica" pitchFamily="2" charset="0"/>
              </a:rPr>
              <a:t>/ Assumed audience knows nothing → explained everything simply, no prior knowledge needed</a:t>
            </a:r>
            <a:endParaRPr lang="en-GB" dirty="0">
              <a:effectLst/>
              <a:latin typeface="Helvetica" pitchFamily="2" charset="0"/>
            </a:endParaRPr>
          </a:p>
          <a:p>
            <a:r>
              <a:rPr lang="en-GB" b="0" i="0" dirty="0">
                <a:effectLst/>
                <a:latin typeface="Helvetica" pitchFamily="2" charset="0"/>
              </a:rPr>
              <a:t>Short, clear overview → concise, covers what, where, who, and current state</a:t>
            </a:r>
            <a:endParaRPr lang="en-GB" dirty="0">
              <a:effectLst/>
              <a:latin typeface="Helvetica" pitchFamily="2" charset="0"/>
            </a:endParaRPr>
          </a:p>
          <a:p>
            <a:r>
              <a:rPr lang="en-GB" b="0" i="0" dirty="0">
                <a:effectLst/>
                <a:latin typeface="Helvetica" pitchFamily="2" charset="0"/>
              </a:rPr>
              <a:t>No unnecessary detail → only key facts, no extra </a:t>
            </a:r>
            <a:r>
              <a:rPr lang="en-GB" b="0" i="0" dirty="0">
                <a:latin typeface="Helvetica" pitchFamily="2" charset="0"/>
              </a:rPr>
              <a:t>numbers/history </a:t>
            </a:r>
            <a:endParaRPr lang="en-GB" dirty="0">
              <a:effectLst/>
              <a:latin typeface="Helvetica" pitchFamily="2" charset="0"/>
            </a:endParaRPr>
          </a:p>
          <a:p>
            <a:endParaRPr lang="en-GB" dirty="0"/>
          </a:p>
          <a:p>
            <a:r>
              <a:rPr lang="en-GB" b="0" i="0" dirty="0">
                <a:effectLst/>
                <a:latin typeface="Helvetica" pitchFamily="2" charset="0"/>
              </a:rPr>
              <a:t>"Flight Foods is a medium-sized manufacturer supplying airlines. The factory is big but has loud old</a:t>
            </a:r>
            <a:endParaRPr lang="en-GB" dirty="0">
              <a:effectLst/>
              <a:latin typeface="Helvetica" pitchFamily="2" charset="0"/>
            </a:endParaRPr>
          </a:p>
          <a:p>
            <a:r>
              <a:rPr lang="en-GB" b="0" i="0" dirty="0">
                <a:effectLst/>
                <a:latin typeface="Helvetica" pitchFamily="2" charset="0"/>
              </a:rPr>
              <a:t>machines. They employ 40 people from 5 different backgrounds - most do not speak English well. Right now, they are losing customers because airlines complain about bad food quality, and this comes from poor communication"</a:t>
            </a:r>
            <a:endParaRPr lang="en-GB" dirty="0">
              <a:effectLst/>
              <a:latin typeface="Helvetica" pitchFamily="2" charset="0"/>
            </a:endParaRPr>
          </a:p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6FFAFDA-1F54-87B8-7CF6-4127DC4B77C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30270" y="0"/>
            <a:ext cx="3058555" cy="57664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16287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29343AF-FC81-78F3-A2F4-F7ADB8C02F61}"/>
              </a:ext>
            </a:extLst>
          </p:cNvPr>
          <p:cNvSpPr txBox="1"/>
          <p:nvPr/>
        </p:nvSpPr>
        <p:spPr>
          <a:xfrm>
            <a:off x="0" y="0"/>
            <a:ext cx="12459729" cy="1006429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0" i="0" dirty="0">
                <a:effectLst/>
                <a:latin typeface="Helvetica" pitchFamily="2" charset="0"/>
              </a:rPr>
              <a:t>V SLIDE 5: Critique of PESTEL</a:t>
            </a:r>
            <a:endParaRPr lang="en-GB" dirty="0">
              <a:effectLst/>
              <a:latin typeface="Helvetica" pitchFamily="2" charset="0"/>
            </a:endParaRPr>
          </a:p>
          <a:p>
            <a:pPr>
              <a:buNone/>
            </a:pPr>
            <a:r>
              <a:rPr lang="en-GB" b="0" i="0" dirty="0">
                <a:effectLst/>
                <a:latin typeface="Helvetica" pitchFamily="2" charset="0"/>
              </a:rPr>
              <a:t>(Exact text to put on slide)</a:t>
            </a:r>
            <a:endParaRPr lang="en-GB" dirty="0">
              <a:effectLst/>
              <a:latin typeface="Helvetica" pitchFamily="2" charset="0"/>
            </a:endParaRPr>
          </a:p>
          <a:p>
            <a:pPr>
              <a:buNone/>
            </a:pPr>
            <a:r>
              <a:rPr lang="en-GB" b="0" i="0" dirty="0">
                <a:effectLst/>
                <a:latin typeface="Helvetica" pitchFamily="2" charset="0"/>
              </a:rPr>
              <a:t>Critique of PESTEL Framework</a:t>
            </a:r>
            <a:endParaRPr lang="en-GB" dirty="0">
              <a:effectLst/>
              <a:latin typeface="Helvetica" pitchFamily="2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  <a:latin typeface="Helvetica" pitchFamily="2" charset="0"/>
              </a:rPr>
              <a:t>﻿﻿What it is: A tool to analyse external factors affecting a business: Political, Economic, Social, Technological, Environmental, Legal</a:t>
            </a:r>
            <a:endParaRPr lang="en-GB" dirty="0">
              <a:effectLst/>
              <a:latin typeface="Helvetica" pitchFamily="2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  <a:latin typeface="Helvetica" pitchFamily="2" charset="0"/>
              </a:rPr>
              <a:t>﻿﻿Why &amp; where used: Used to scan the outside environment, spot opportunities &amp; threats; applied before planning or decision-making</a:t>
            </a:r>
            <a:endParaRPr lang="en-GB" dirty="0">
              <a:effectLst/>
              <a:latin typeface="Helvetica" pitchFamily="2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  <a:latin typeface="Helvetica" pitchFamily="2" charset="0"/>
              </a:rPr>
              <a:t>﻿﻿Benefits:</a:t>
            </a:r>
            <a:endParaRPr lang="en-GB" dirty="0">
              <a:effectLst/>
              <a:latin typeface="Helvetica" pitchFamily="2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  <a:latin typeface="Helvetica" pitchFamily="2" charset="0"/>
              </a:rPr>
              <a:t>﻿﻿Broad, structured view of all external influences</a:t>
            </a:r>
            <a:endParaRPr lang="en-GB" dirty="0">
              <a:effectLst/>
              <a:latin typeface="Helvetica" pitchFamily="2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  <a:latin typeface="Helvetica" pitchFamily="2" charset="0"/>
              </a:rPr>
              <a:t>﻿﻿Helps avoid surprises; supports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>
              <a:latin typeface="Helvetica" pitchFamily="2" charset="0"/>
            </a:endParaRPr>
          </a:p>
          <a:p>
            <a:r>
              <a:rPr lang="en-GB" b="0" i="0" dirty="0">
                <a:effectLst/>
                <a:latin typeface="Helvetica" pitchFamily="2" charset="0"/>
              </a:rPr>
              <a:t>long-term strategy</a:t>
            </a:r>
            <a:endParaRPr lang="en-GB" dirty="0">
              <a:effectLst/>
              <a:latin typeface="Helvetica" pitchFamily="2" charset="0"/>
            </a:endParaRPr>
          </a:p>
          <a:p>
            <a:r>
              <a:rPr lang="en-GB" b="0" i="0" dirty="0">
                <a:effectLst/>
                <a:latin typeface="Helvetica" pitchFamily="2" charset="0"/>
              </a:rPr>
              <a:t>﻿﻿Simple, easy to apply &amp; communicate</a:t>
            </a:r>
            <a:endParaRPr lang="en-GB" dirty="0">
              <a:effectLst/>
              <a:latin typeface="Helvetica" pitchFamily="2" charset="0"/>
            </a:endParaRPr>
          </a:p>
          <a:p>
            <a:r>
              <a:rPr lang="en-GB" b="0" i="0" dirty="0">
                <a:effectLst/>
                <a:latin typeface="Helvetica" pitchFamily="2" charset="0"/>
              </a:rPr>
              <a:t>﻿﻿Limitations / Criticisms:</a:t>
            </a:r>
            <a:endParaRPr lang="en-GB" dirty="0">
              <a:effectLst/>
              <a:latin typeface="Helvetica" pitchFamily="2" charset="0"/>
            </a:endParaRPr>
          </a:p>
          <a:p>
            <a:r>
              <a:rPr lang="en-GB" b="0" i="0" dirty="0">
                <a:effectLst/>
                <a:latin typeface="Helvetica" pitchFamily="2" charset="0"/>
              </a:rPr>
              <a:t>﻿﻿Only looks at external factors - ignores internal issues</a:t>
            </a:r>
            <a:endParaRPr lang="en-GB" dirty="0">
              <a:effectLst/>
              <a:latin typeface="Helvetica" pitchFamily="2" charset="0"/>
            </a:endParaRPr>
          </a:p>
          <a:p>
            <a:r>
              <a:rPr lang="en-GB" b="0" i="0" dirty="0">
                <a:effectLst/>
                <a:latin typeface="Helvetica" pitchFamily="2" charset="0"/>
              </a:rPr>
              <a:t>﻿﻿Can be too broad; factors may overlap or change fast</a:t>
            </a:r>
            <a:endParaRPr lang="en-GB" dirty="0">
              <a:effectLst/>
              <a:latin typeface="Helvetica" pitchFamily="2" charset="0"/>
            </a:endParaRPr>
          </a:p>
          <a:p>
            <a:r>
              <a:rPr lang="en-GB" b="0" i="0" dirty="0">
                <a:effectLst/>
                <a:latin typeface="Helvetica" pitchFamily="2" charset="0"/>
              </a:rPr>
              <a:t>﻿﻿Does not tell you how to respond - only identifies issues</a:t>
            </a:r>
            <a:endParaRPr lang="en-GB" dirty="0">
              <a:effectLst/>
              <a:latin typeface="Helvetica" pitchFamily="2" charset="0"/>
            </a:endParaRPr>
          </a:p>
          <a:p>
            <a:r>
              <a:rPr lang="en-GB" b="0" i="0" dirty="0">
                <a:effectLst/>
                <a:latin typeface="Helvetica" pitchFamily="2" charset="0"/>
              </a:rPr>
              <a:t>﻿﻿References: (e.g. Johnson et</a:t>
            </a:r>
            <a:endParaRPr lang="en-GB" dirty="0">
              <a:effectLst/>
              <a:latin typeface="Helvetica" pitchFamily="2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b="0" i="0" dirty="0">
              <a:effectLst/>
              <a:latin typeface="Helvetica" pitchFamily="2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dirty="0">
              <a:latin typeface="Helvetica" pitchFamily="2" charset="0"/>
            </a:endParaRPr>
          </a:p>
          <a:p>
            <a:r>
              <a:rPr lang="en-GB" b="0" i="0" dirty="0">
                <a:effectLst/>
                <a:latin typeface="Helvetica" pitchFamily="2" charset="0"/>
              </a:rPr>
              <a:t>﻿﻿﻿Johnson, G. et al. (2017) Exploring Strategy. 11th </a:t>
            </a:r>
            <a:r>
              <a:rPr lang="en-GB" b="0" i="0" dirty="0" err="1">
                <a:effectLst/>
                <a:latin typeface="Helvetica" pitchFamily="2" charset="0"/>
              </a:rPr>
              <a:t>edn</a:t>
            </a:r>
            <a:r>
              <a:rPr lang="en-GB" b="0" i="0" dirty="0">
                <a:effectLst/>
                <a:latin typeface="Helvetica" pitchFamily="2" charset="0"/>
              </a:rPr>
              <a:t>. Harlow: Pearson.</a:t>
            </a:r>
            <a:endParaRPr lang="en-GB" dirty="0">
              <a:effectLst/>
              <a:latin typeface="Helvetica" pitchFamily="2" charset="0"/>
            </a:endParaRPr>
          </a:p>
          <a:p>
            <a:r>
              <a:rPr lang="en-GB" b="0" i="0" dirty="0">
                <a:effectLst/>
                <a:latin typeface="Helvetica" pitchFamily="2" charset="0"/>
              </a:rPr>
              <a:t>﻿﻿﻿Henry, A. (2021) Understanding Strategic Management. 3rd </a:t>
            </a:r>
            <a:r>
              <a:rPr lang="en-GB" b="0" i="0" dirty="0" err="1">
                <a:effectLst/>
                <a:latin typeface="Helvetica" pitchFamily="2" charset="0"/>
              </a:rPr>
              <a:t>edn</a:t>
            </a:r>
            <a:r>
              <a:rPr lang="en-GB" b="0" i="0" dirty="0">
                <a:effectLst/>
                <a:latin typeface="Helvetica" pitchFamily="2" charset="0"/>
              </a:rPr>
              <a:t>.</a:t>
            </a:r>
            <a:br>
              <a:rPr lang="en-GB" b="0" i="0" dirty="0">
                <a:effectLst/>
                <a:latin typeface="Helvetica" pitchFamily="2" charset="0"/>
              </a:rPr>
            </a:br>
            <a:r>
              <a:rPr lang="en-GB" b="0" i="0" dirty="0">
                <a:effectLst/>
                <a:latin typeface="Helvetica" pitchFamily="2" charset="0"/>
              </a:rPr>
              <a:t>Oxford: Oxford University Press.</a:t>
            </a:r>
            <a:endParaRPr lang="en-GB" dirty="0">
              <a:effectLst/>
              <a:latin typeface="Helvetica" pitchFamily="2" charset="0"/>
            </a:endParaRPr>
          </a:p>
          <a:p>
            <a:r>
              <a:rPr lang="en-GB" b="0" i="0" dirty="0">
                <a:effectLst/>
                <a:latin typeface="Helvetica" pitchFamily="2" charset="0"/>
              </a:rPr>
              <a:t>﻿﻿</a:t>
            </a:r>
            <a:r>
              <a:rPr lang="en-GB" b="0" i="0" dirty="0" err="1">
                <a:effectLst/>
                <a:latin typeface="Helvetica" pitchFamily="2" charset="0"/>
              </a:rPr>
              <a:t>Gint</a:t>
            </a:r>
            <a:r>
              <a:rPr lang="en-GB" dirty="0" err="1">
                <a:latin typeface="Helvetica" pitchFamily="2" charset="0"/>
              </a:rPr>
              <a:t>er</a:t>
            </a:r>
            <a:r>
              <a:rPr lang="en-GB" dirty="0">
                <a:latin typeface="Helvetica" pitchFamily="2" charset="0"/>
              </a:rPr>
              <a:t> </a:t>
            </a:r>
            <a:r>
              <a:rPr lang="en-GB" b="0" i="0" dirty="0">
                <a:effectLst/>
                <a:latin typeface="Helvetica" pitchFamily="2" charset="0"/>
              </a:rPr>
              <a:t>P.M., Duncan, W.J. and </a:t>
            </a:r>
            <a:r>
              <a:rPr lang="en-GB" b="0" i="0" dirty="0" err="1">
                <a:effectLst/>
                <a:latin typeface="Helvetica" pitchFamily="2" charset="0"/>
              </a:rPr>
              <a:t>swayne</a:t>
            </a:r>
            <a:r>
              <a:rPr lang="en-GB" dirty="0" err="1">
                <a:latin typeface="Helvetica" pitchFamily="2" charset="0"/>
              </a:rPr>
              <a:t>’</a:t>
            </a:r>
            <a:r>
              <a:rPr lang="en-GB" b="0" i="0" dirty="0" err="1">
                <a:effectLst/>
                <a:latin typeface="Helvetica" pitchFamily="2" charset="0"/>
              </a:rPr>
              <a:t>L.E</a:t>
            </a:r>
            <a:r>
              <a:rPr lang="en-GB" b="0" i="0" dirty="0">
                <a:effectLst/>
                <a:latin typeface="Helvetica" pitchFamily="2" charset="0"/>
              </a:rPr>
              <a:t>. (2018) Strategic</a:t>
            </a:r>
            <a:endParaRPr lang="en-GB" dirty="0">
              <a:effectLst/>
              <a:latin typeface="Helvetica" pitchFamily="2" charset="0"/>
            </a:endParaRPr>
          </a:p>
          <a:p>
            <a:r>
              <a:rPr lang="en-GB" b="0" i="0" dirty="0">
                <a:effectLst/>
                <a:latin typeface="Helvetica" pitchFamily="2" charset="0"/>
              </a:rPr>
              <a:t>Management of Health Care</a:t>
            </a:r>
            <a:br>
              <a:rPr lang="en-GB" b="0" i="0" dirty="0">
                <a:effectLst/>
                <a:latin typeface="Helvetica" pitchFamily="2" charset="0"/>
              </a:rPr>
            </a:br>
            <a:r>
              <a:rPr lang="en-GB" b="0" i="0" dirty="0">
                <a:effectLst/>
                <a:latin typeface="Helvetica" pitchFamily="2" charset="0"/>
              </a:rPr>
              <a:t>Organisations. 8th edit . Hoboken:  Wiley 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>
              <a:effectLst/>
              <a:latin typeface="Helvetica" pitchFamily="2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8E712584-23E4-7F10-14E8-8554C4FA8E7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5135" y="2814594"/>
            <a:ext cx="4465852" cy="24027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62841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6448CFF-DBE0-8CF2-5559-032D6FEA13E4}"/>
              </a:ext>
            </a:extLst>
          </p:cNvPr>
          <p:cNvSpPr txBox="1"/>
          <p:nvPr/>
        </p:nvSpPr>
        <p:spPr>
          <a:xfrm>
            <a:off x="377567" y="480541"/>
            <a:ext cx="10468919" cy="3785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Font typeface="+mj-lt"/>
              <a:buAutoNum type="arabicPeriod"/>
            </a:pPr>
            <a:r>
              <a:rPr lang="en-GB" b="0" i="0" dirty="0">
                <a:effectLst/>
                <a:latin typeface="Helvetica" pitchFamily="2" charset="0"/>
              </a:rPr>
              <a:t>Johnson, G. et al. (2017) Exploring Strategy. 11th </a:t>
            </a:r>
            <a:r>
              <a:rPr lang="en-GB" b="0" i="0" dirty="0" err="1">
                <a:effectLst/>
                <a:latin typeface="Helvetica" pitchFamily="2" charset="0"/>
              </a:rPr>
              <a:t>edn</a:t>
            </a:r>
            <a:r>
              <a:rPr lang="en-GB" b="0" i="0" dirty="0">
                <a:effectLst/>
                <a:latin typeface="Helvetica" pitchFamily="2" charset="0"/>
              </a:rPr>
              <a:t>. Harlow: Pearson.</a:t>
            </a:r>
            <a:endParaRPr lang="en-GB" dirty="0">
              <a:effectLst/>
              <a:latin typeface="Helvetica" pitchFamily="2" charset="0"/>
            </a:endParaRPr>
          </a:p>
          <a:p>
            <a:pPr>
              <a:buFont typeface="+mj-lt"/>
              <a:buAutoNum type="arabicPeriod"/>
            </a:pPr>
            <a:r>
              <a:rPr lang="en-GB" b="0" i="0" dirty="0">
                <a:effectLst/>
                <a:latin typeface="Helvetica" pitchFamily="2" charset="0"/>
              </a:rPr>
              <a:t>﻿﻿﻿Henry, A. (2021) Understanding Strategic Management. 3rd </a:t>
            </a:r>
            <a:r>
              <a:rPr lang="en-GB" b="0" i="0" dirty="0" err="1">
                <a:effectLst/>
                <a:latin typeface="Helvetica" pitchFamily="2" charset="0"/>
              </a:rPr>
              <a:t>edn</a:t>
            </a:r>
            <a:r>
              <a:rPr lang="en-GB" b="0" i="0" dirty="0">
                <a:effectLst/>
                <a:latin typeface="Helvetica" pitchFamily="2" charset="0"/>
              </a:rPr>
              <a:t>.</a:t>
            </a:r>
            <a:br>
              <a:rPr lang="en-GB" b="0" i="0" dirty="0">
                <a:effectLst/>
                <a:latin typeface="Helvetica" pitchFamily="2" charset="0"/>
              </a:rPr>
            </a:br>
            <a:r>
              <a:rPr lang="en-GB" b="0" i="0" dirty="0">
                <a:effectLst/>
                <a:latin typeface="Helvetica" pitchFamily="2" charset="0"/>
              </a:rPr>
              <a:t>Oxford: Oxford University Press.</a:t>
            </a:r>
            <a:endParaRPr lang="en-GB" dirty="0">
              <a:effectLst/>
              <a:latin typeface="Helvetica" pitchFamily="2" charset="0"/>
            </a:endParaRPr>
          </a:p>
          <a:p>
            <a:pPr>
              <a:buFont typeface="+mj-lt"/>
              <a:buAutoNum type="arabicPeriod"/>
            </a:pPr>
            <a:r>
              <a:rPr lang="en-GB" b="0" i="0" dirty="0">
                <a:effectLst/>
                <a:latin typeface="Helvetica" pitchFamily="2" charset="0"/>
              </a:rPr>
              <a:t>﻿﻿﻿</a:t>
            </a:r>
            <a:r>
              <a:rPr lang="en-GB" b="0" i="0" dirty="0" err="1">
                <a:effectLst/>
                <a:latin typeface="Helvetica" pitchFamily="2" charset="0"/>
              </a:rPr>
              <a:t>Ginter</a:t>
            </a:r>
            <a:r>
              <a:rPr lang="en-GB" b="0" i="0" dirty="0">
                <a:effectLst/>
                <a:latin typeface="Helvetica" pitchFamily="2" charset="0"/>
              </a:rPr>
              <a:t>, P.M., Duncan, W.J. and </a:t>
            </a:r>
            <a:r>
              <a:rPr lang="en-GB" b="0" i="0" dirty="0" err="1">
                <a:effectLst/>
                <a:latin typeface="Helvetica" pitchFamily="2" charset="0"/>
              </a:rPr>
              <a:t>Swayne</a:t>
            </a:r>
            <a:r>
              <a:rPr lang="en-GB" b="0" i="0" dirty="0">
                <a:effectLst/>
                <a:latin typeface="Helvetica" pitchFamily="2" charset="0"/>
              </a:rPr>
              <a:t>, L.E. (2018) Strategic Management of Health Care</a:t>
            </a:r>
            <a:br>
              <a:rPr lang="en-GB" b="0" i="0" dirty="0">
                <a:effectLst/>
                <a:latin typeface="Helvetica" pitchFamily="2" charset="0"/>
              </a:rPr>
            </a:br>
            <a:r>
              <a:rPr lang="en-GB" b="0" i="0" dirty="0" err="1">
                <a:effectLst/>
                <a:latin typeface="Helvetica" pitchFamily="2" charset="0"/>
              </a:rPr>
              <a:t>Organizations</a:t>
            </a:r>
            <a:r>
              <a:rPr lang="en-GB" b="0" i="0" dirty="0">
                <a:effectLst/>
                <a:latin typeface="Helvetica" pitchFamily="2" charset="0"/>
              </a:rPr>
              <a:t>. 8th </a:t>
            </a:r>
            <a:r>
              <a:rPr lang="en-GB" b="0" i="0" dirty="0" err="1">
                <a:effectLst/>
                <a:latin typeface="Helvetica" pitchFamily="2" charset="0"/>
              </a:rPr>
              <a:t>edn</a:t>
            </a:r>
            <a:r>
              <a:rPr lang="en-GB" b="0" i="0" dirty="0">
                <a:effectLst/>
                <a:latin typeface="Helvetica" pitchFamily="2" charset="0"/>
              </a:rPr>
              <a:t>. Hoboken:</a:t>
            </a:r>
            <a:br>
              <a:rPr lang="en-GB" b="0" i="0" dirty="0">
                <a:effectLst/>
                <a:latin typeface="Helvetica" pitchFamily="2" charset="0"/>
              </a:rPr>
            </a:br>
            <a:r>
              <a:rPr lang="en-GB" b="0" i="0" dirty="0">
                <a:effectLst/>
                <a:latin typeface="Helvetica" pitchFamily="2" charset="0"/>
              </a:rPr>
              <a:t>Wiley.</a:t>
            </a:r>
          </a:p>
          <a:p>
            <a:pPr>
              <a:buFont typeface="+mj-lt"/>
              <a:buAutoNum type="arabicPeriod"/>
            </a:pPr>
            <a:endParaRPr lang="en-GB" dirty="0">
              <a:latin typeface="Helvetica" pitchFamily="2" charset="0"/>
            </a:endParaRPr>
          </a:p>
          <a:p>
            <a:pPr>
              <a:buFont typeface="+mj-lt"/>
              <a:buAutoNum type="arabicPeriod"/>
            </a:pPr>
            <a:endParaRPr lang="en-GB" dirty="0">
              <a:effectLst/>
              <a:latin typeface="Helvetica" pitchFamily="2" charset="0"/>
            </a:endParaRPr>
          </a:p>
          <a:p>
            <a:pPr>
              <a:buFont typeface="+mj-lt"/>
              <a:buAutoNum type="arabicPeriod"/>
            </a:pPr>
            <a:endParaRPr lang="en-GB" dirty="0">
              <a:latin typeface="Helvetica" pitchFamily="2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9C39FAE-4E69-A7A6-DA79-96E0965E929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85945" y="2417668"/>
            <a:ext cx="6681615" cy="44403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05979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95250F6-1D8E-2D76-6D0B-B305AB024190}"/>
              </a:ext>
            </a:extLst>
          </p:cNvPr>
          <p:cNvSpPr txBox="1"/>
          <p:nvPr/>
        </p:nvSpPr>
        <p:spPr>
          <a:xfrm>
            <a:off x="0" y="117693"/>
            <a:ext cx="10297297" cy="71096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0" i="0" dirty="0">
                <a:effectLst/>
                <a:latin typeface="Helvetica" pitchFamily="2" charset="0"/>
              </a:rPr>
              <a:t>SLIDE 5: Critique of PESTEL</a:t>
            </a:r>
            <a:endParaRPr lang="en-GB" dirty="0">
              <a:effectLst/>
              <a:latin typeface="Helvetica" pitchFamily="2" charset="0"/>
            </a:endParaRPr>
          </a:p>
          <a:p>
            <a:pPr>
              <a:buNone/>
            </a:pPr>
            <a:r>
              <a:rPr lang="en-GB" b="0" i="0" dirty="0">
                <a:effectLst/>
                <a:latin typeface="Helvetica" pitchFamily="2" charset="0"/>
              </a:rPr>
              <a:t>(Exact text to put on slide)</a:t>
            </a:r>
            <a:endParaRPr lang="en-GB" dirty="0">
              <a:effectLst/>
              <a:latin typeface="Helvetica" pitchFamily="2" charset="0"/>
            </a:endParaRPr>
          </a:p>
          <a:p>
            <a:pPr>
              <a:buNone/>
            </a:pPr>
            <a:r>
              <a:rPr lang="en-GB" b="0" i="0" dirty="0">
                <a:effectLst/>
                <a:latin typeface="Helvetica" pitchFamily="2" charset="0"/>
              </a:rPr>
              <a:t>Critique of PESTEL Framework</a:t>
            </a:r>
            <a:endParaRPr lang="en-GB" dirty="0">
              <a:effectLst/>
              <a:latin typeface="Helvetica" pitchFamily="2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  <a:latin typeface="Helvetica" pitchFamily="2" charset="0"/>
              </a:rPr>
              <a:t>﻿﻿What it is: A tool to analyse external factors affecting a business: Political, Economic, Social, Technological, Environmental, Legal</a:t>
            </a:r>
            <a:endParaRPr lang="en-GB" dirty="0">
              <a:effectLst/>
              <a:latin typeface="Helvetica" pitchFamily="2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  <a:latin typeface="Helvetica" pitchFamily="2" charset="0"/>
              </a:rPr>
              <a:t>﻿﻿Why &amp; where used: Used to scan the outside environment, spot opportunities &amp; threats; applied before planning or decision-making</a:t>
            </a:r>
            <a:r>
              <a:rPr lang="en-GB" b="0" i="0" dirty="0">
                <a:latin typeface="Helvetica" pitchFamily="2" charset="0"/>
              </a:rPr>
              <a:t> Benefits “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>
              <a:effectLst/>
              <a:latin typeface="Helvetica" pitchFamily="2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  <a:latin typeface="Helvetica" pitchFamily="2" charset="0"/>
              </a:rPr>
              <a:t>﻿﻿Broad, structured view of all external influences</a:t>
            </a:r>
            <a:endParaRPr lang="en-GB" dirty="0">
              <a:effectLst/>
              <a:latin typeface="Helvetica" pitchFamily="2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  <a:latin typeface="Helvetica" pitchFamily="2" charset="0"/>
              </a:rPr>
              <a:t>﻿﻿Helps avoid surprises; supports long-term strategy</a:t>
            </a:r>
            <a:endParaRPr lang="en-GB" dirty="0">
              <a:effectLst/>
              <a:latin typeface="Helvetica" pitchFamily="2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  <a:latin typeface="Helvetica" pitchFamily="2" charset="0"/>
              </a:rPr>
              <a:t>﻿﻿Simple, easy to apply &amp; communicate</a:t>
            </a:r>
            <a:endParaRPr lang="en-GB" dirty="0">
              <a:effectLst/>
              <a:latin typeface="Helvetica" pitchFamily="2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  <a:latin typeface="Helvetica" pitchFamily="2" charset="0"/>
              </a:rPr>
              <a:t>﻿﻿Limitations / Criticism </a:t>
            </a:r>
            <a:endParaRPr lang="en-GB" dirty="0">
              <a:effectLst/>
              <a:latin typeface="Helvetica" pitchFamily="2" charset="0"/>
            </a:endParaRPr>
          </a:p>
          <a:p>
            <a:r>
              <a:rPr lang="en-GB" b="0" i="0" dirty="0">
                <a:effectLst/>
                <a:latin typeface="Helvetica" pitchFamily="2" charset="0"/>
              </a:rPr>
              <a:t>﻿﻿Only looks at external factors - ignores internal issues</a:t>
            </a:r>
            <a:endParaRPr lang="en-GB" dirty="0">
              <a:effectLst/>
              <a:latin typeface="Helvetica" pitchFamily="2" charset="0"/>
            </a:endParaRPr>
          </a:p>
          <a:p>
            <a:r>
              <a:rPr lang="en-GB" b="0" i="0" dirty="0">
                <a:effectLst/>
                <a:latin typeface="Helvetica" pitchFamily="2" charset="0"/>
              </a:rPr>
              <a:t>﻿﻿Can be too broad; factors may overlap or change fast</a:t>
            </a:r>
            <a:endParaRPr lang="en-GB" dirty="0">
              <a:effectLst/>
              <a:latin typeface="Helvetica" pitchFamily="2" charset="0"/>
            </a:endParaRPr>
          </a:p>
          <a:p>
            <a:r>
              <a:rPr lang="en-GB" b="0" i="0" dirty="0">
                <a:effectLst/>
                <a:latin typeface="Helvetica" pitchFamily="2" charset="0"/>
              </a:rPr>
              <a:t>﻿﻿Does not tell you how to respond - only identifies issues</a:t>
            </a:r>
            <a:endParaRPr lang="en-GB" dirty="0">
              <a:effectLst/>
              <a:latin typeface="Helvetica" pitchFamily="2" charset="0"/>
            </a:endParaRPr>
          </a:p>
          <a:p>
            <a:r>
              <a:rPr lang="en-GB" b="0" i="0" dirty="0">
                <a:effectLst/>
                <a:latin typeface="Helvetica" pitchFamily="2" charset="0"/>
              </a:rPr>
              <a:t>﻿﻿References: (e.g. Johnson et al.,</a:t>
            </a:r>
            <a:endParaRPr lang="en-GB" dirty="0">
              <a:effectLst/>
              <a:latin typeface="Helvetica" pitchFamily="2" charset="0"/>
            </a:endParaRPr>
          </a:p>
          <a:p>
            <a:r>
              <a:rPr lang="en-GB" b="0" i="0" dirty="0">
                <a:effectLst/>
                <a:latin typeface="Helvetica" pitchFamily="2" charset="0"/>
              </a:rPr>
              <a:t>2017; Lynch, 2018)</a:t>
            </a:r>
            <a:endParaRPr lang="en-GB" dirty="0">
              <a:effectLst/>
              <a:latin typeface="Helvetica" pitchFamily="2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dirty="0">
              <a:effectLst/>
              <a:latin typeface="Helvetica" pitchFamily="2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7DAFDEF-AA0E-D076-56ED-3EE9F20FEDD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93925" y="2848919"/>
            <a:ext cx="4288953" cy="30891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41228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332FD36-1CE6-1336-1BE9-0262F440182A}"/>
              </a:ext>
            </a:extLst>
          </p:cNvPr>
          <p:cNvSpPr txBox="1"/>
          <p:nvPr/>
        </p:nvSpPr>
        <p:spPr>
          <a:xfrm>
            <a:off x="0" y="117693"/>
            <a:ext cx="11635946" cy="67403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0" i="0" dirty="0">
                <a:effectLst/>
                <a:latin typeface="Helvetica" pitchFamily="2" charset="0"/>
              </a:rPr>
              <a:t>SLIDE 6: Application of PESTEL - Flight Foods Ltd</a:t>
            </a:r>
            <a:endParaRPr lang="en-GB" dirty="0">
              <a:effectLst/>
              <a:latin typeface="Helvetica" pitchFamily="2" charset="0"/>
            </a:endParaRPr>
          </a:p>
          <a:p>
            <a:pPr>
              <a:buNone/>
            </a:pPr>
            <a:r>
              <a:rPr lang="en-GB" b="0" i="0" dirty="0">
                <a:effectLst/>
                <a:latin typeface="Helvetica" pitchFamily="2" charset="0"/>
              </a:rPr>
              <a:t>(replace "Basil's Bakery" with your company name. </a:t>
            </a:r>
            <a:endParaRPr lang="en-GB" dirty="0">
              <a:effectLst/>
              <a:latin typeface="Helvetica" pitchFamily="2" charset="0"/>
            </a:endParaRPr>
          </a:p>
          <a:p>
            <a:pPr>
              <a:buNone/>
            </a:pPr>
            <a:r>
              <a:rPr lang="en-GB" b="0" i="0" dirty="0">
                <a:effectLst/>
                <a:latin typeface="Helvetica" pitchFamily="2" charset="0"/>
              </a:rPr>
              <a:t>Application of PESTEL to Flight Foods</a:t>
            </a:r>
            <a:endParaRPr lang="en-GB" dirty="0">
              <a:effectLst/>
              <a:latin typeface="Helvetica" pitchFamily="2" charset="0"/>
            </a:endParaRPr>
          </a:p>
          <a:p>
            <a:pPr>
              <a:buNone/>
            </a:pPr>
            <a:r>
              <a:rPr lang="en-GB" b="0" i="0" dirty="0">
                <a:effectLst/>
                <a:latin typeface="Helvetica" pitchFamily="2" charset="0"/>
              </a:rPr>
              <a:t>Ltd</a:t>
            </a:r>
            <a:endParaRPr lang="en-GB" dirty="0">
              <a:effectLst/>
              <a:latin typeface="Helvetica" pitchFamily="2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  <a:latin typeface="Helvetica" pitchFamily="2" charset="0"/>
              </a:rPr>
              <a:t>﻿﻿Political: UK food safety laws; government support for food manufacturing; import/export rules for ingredients</a:t>
            </a:r>
            <a:endParaRPr lang="en-GB" dirty="0">
              <a:effectLst/>
              <a:latin typeface="Helvetica" pitchFamily="2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  <a:latin typeface="Helvetica" pitchFamily="2" charset="0"/>
              </a:rPr>
              <a:t>﻿﻿Economic: Airline industry growth/ decline; cost of raw materials; labour costs; inflation affecting prices</a:t>
            </a:r>
            <a:endParaRPr lang="en-GB" dirty="0">
              <a:effectLst/>
              <a:latin typeface="Helvetica" pitchFamily="2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  <a:latin typeface="Helvetica" pitchFamily="2" charset="0"/>
              </a:rPr>
              <a:t>﻿﻿Social: Multicultural workforce &amp; customer base; demand for healthier/ vegetarian meals; rising quality expectations</a:t>
            </a:r>
            <a:endParaRPr lang="en-GB" dirty="0">
              <a:effectLst/>
              <a:latin typeface="Helvetica" pitchFamily="2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  <a:latin typeface="Helvetica" pitchFamily="2" charset="0"/>
              </a:rPr>
              <a:t>﻿﻿Technological: r +dated machinery; need for better .</a:t>
            </a:r>
            <a:endParaRPr lang="en-GB" dirty="0">
              <a:effectLst/>
              <a:latin typeface="Helvetica" pitchFamily="2" charset="0"/>
            </a:endParaRPr>
          </a:p>
          <a:p>
            <a:r>
              <a:rPr lang="en-GB" dirty="0">
                <a:latin typeface="Helvetica" pitchFamily="2" charset="0"/>
              </a:rPr>
              <a:t>Packaging t</a:t>
            </a:r>
            <a:r>
              <a:rPr lang="en-GB" b="0" i="0" dirty="0">
                <a:effectLst/>
                <a:latin typeface="Helvetica" pitchFamily="2" charset="0"/>
              </a:rPr>
              <a:t>ech; digital quality tracking; automation opportunities</a:t>
            </a:r>
            <a:endParaRPr lang="en-GB" dirty="0">
              <a:effectLst/>
              <a:latin typeface="Helvetica" pitchFamily="2" charset="0"/>
            </a:endParaRPr>
          </a:p>
          <a:p>
            <a:r>
              <a:rPr lang="en-GB" b="0" i="0" dirty="0">
                <a:effectLst/>
                <a:latin typeface="Helvetica" pitchFamily="2" charset="0"/>
              </a:rPr>
              <a:t>﻿﻿Environmental: Waste &amp; recycling rules; energy efficiency targets; carbon footprint requirements from airlines</a:t>
            </a:r>
            <a:endParaRPr lang="en-GB" dirty="0">
              <a:effectLst/>
              <a:latin typeface="Helvetica" pitchFamily="2" charset="0"/>
            </a:endParaRPr>
          </a:p>
          <a:p>
            <a:r>
              <a:rPr lang="en-GB" b="0" i="0" dirty="0">
                <a:effectLst/>
                <a:latin typeface="Helvetica" pitchFamily="2" charset="0"/>
              </a:rPr>
              <a:t>﻿﻿Legal: Food Hygiene Regulations;</a:t>
            </a:r>
            <a:br>
              <a:rPr lang="en-GB" b="0" i="0" dirty="0">
                <a:effectLst/>
                <a:latin typeface="Helvetica" pitchFamily="2" charset="0"/>
              </a:rPr>
            </a:br>
            <a:r>
              <a:rPr lang="en-GB" b="0" i="0" dirty="0">
                <a:effectLst/>
                <a:latin typeface="Helvetica" pitchFamily="2" charset="0"/>
              </a:rPr>
              <a:t>Health &amp; Safety at Work Act; employment law (language, training, rights)</a:t>
            </a:r>
            <a:endParaRPr lang="en-GB" dirty="0">
              <a:effectLst/>
              <a:latin typeface="Helvetica" pitchFamily="2" charset="0"/>
            </a:endParaRPr>
          </a:p>
          <a:p>
            <a:r>
              <a:rPr lang="en-GB" b="0" i="0" dirty="0">
                <a:effectLst/>
                <a:latin typeface="Helvetica" pitchFamily="2" charset="0"/>
              </a:rPr>
              <a:t>﻿﻿Evidence: Industry reports, UK FSA guidelines, labour regulations, market data</a:t>
            </a:r>
            <a:endParaRPr lang="en-GB" dirty="0">
              <a:effectLst/>
              <a:latin typeface="Helvetica" pitchFamily="2" charset="0"/>
            </a:endParaRPr>
          </a:p>
          <a:p>
            <a:pPr>
              <a:buNone/>
            </a:pPr>
            <a:endParaRPr lang="en-GB" dirty="0">
              <a:effectLst/>
              <a:latin typeface="Helvetica" pitchFamily="2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EDCD8F6-D6C0-E7B7-EADA-467F4002C7B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88646" y="117693"/>
            <a:ext cx="4600179" cy="15789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49059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784229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00373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Cooking 16x9">
  <a:themeElements>
    <a:clrScheme name="Cooking_16x9">
      <a:dk1>
        <a:srgbClr val="000000"/>
      </a:dk1>
      <a:lt1>
        <a:sysClr val="window" lastClr="FFFFFF"/>
      </a:lt1>
      <a:dk2>
        <a:srgbClr val="7F7F7F"/>
      </a:dk2>
      <a:lt2>
        <a:srgbClr val="E6E6E6"/>
      </a:lt2>
      <a:accent1>
        <a:srgbClr val="89C01C"/>
      </a:accent1>
      <a:accent2>
        <a:srgbClr val="FCB22C"/>
      </a:accent2>
      <a:accent3>
        <a:srgbClr val="FE750E"/>
      </a:accent3>
      <a:accent4>
        <a:srgbClr val="F23610"/>
      </a:accent4>
      <a:accent5>
        <a:srgbClr val="7C283A"/>
      </a:accent5>
      <a:accent6>
        <a:srgbClr val="3E7520"/>
      </a:accent6>
      <a:hlink>
        <a:srgbClr val="89C01C"/>
      </a:hlink>
      <a:folHlink>
        <a:srgbClr val="A6A6A6"/>
      </a:folHlink>
    </a:clrScheme>
    <a:fontScheme name="Constantia">
      <a:majorFont>
        <a:latin typeface="Constant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nstant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1SubtleSolids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l="180000" t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esh food presentation (widescreen).potx" id="{63DD3034-9CB5-4B6F-BCA0-530A5E267AB2}" vid="{9783A5E3-1DF2-4F3C-8902-0C2EB8A188D6}"/>
    </a:ext>
  </a:extLst>
</a:theme>
</file>

<file path=ppt/theme/theme2.xml><?xml version="1.0" encoding="utf-8"?>
<a:theme xmlns:a="http://schemas.openxmlformats.org/drawingml/2006/main" name="Office Theme">
  <a:themeElements>
    <a:clrScheme name="Cooking_16x9">
      <a:dk1>
        <a:srgbClr val="000000"/>
      </a:dk1>
      <a:lt1>
        <a:sysClr val="window" lastClr="FFFFFF"/>
      </a:lt1>
      <a:dk2>
        <a:srgbClr val="7F7F7F"/>
      </a:dk2>
      <a:lt2>
        <a:srgbClr val="E6E6E6"/>
      </a:lt2>
      <a:accent1>
        <a:srgbClr val="89C01C"/>
      </a:accent1>
      <a:accent2>
        <a:srgbClr val="FCB22C"/>
      </a:accent2>
      <a:accent3>
        <a:srgbClr val="FE750E"/>
      </a:accent3>
      <a:accent4>
        <a:srgbClr val="F23610"/>
      </a:accent4>
      <a:accent5>
        <a:srgbClr val="7C283A"/>
      </a:accent5>
      <a:accent6>
        <a:srgbClr val="3E7520"/>
      </a:accent6>
      <a:hlink>
        <a:srgbClr val="89C01C"/>
      </a:hlink>
      <a:folHlink>
        <a:srgbClr val="A6A6A6"/>
      </a:folHlink>
    </a:clrScheme>
    <a:fontScheme name="Constantia">
      <a:majorFont>
        <a:latin typeface="Constant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nstant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1SubtleSolids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l="180000" t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Cooking_16x9">
      <a:dk1>
        <a:srgbClr val="000000"/>
      </a:dk1>
      <a:lt1>
        <a:sysClr val="window" lastClr="FFFFFF"/>
      </a:lt1>
      <a:dk2>
        <a:srgbClr val="7F7F7F"/>
      </a:dk2>
      <a:lt2>
        <a:srgbClr val="E6E6E6"/>
      </a:lt2>
      <a:accent1>
        <a:srgbClr val="89C01C"/>
      </a:accent1>
      <a:accent2>
        <a:srgbClr val="FCB22C"/>
      </a:accent2>
      <a:accent3>
        <a:srgbClr val="FE750E"/>
      </a:accent3>
      <a:accent4>
        <a:srgbClr val="F23610"/>
      </a:accent4>
      <a:accent5>
        <a:srgbClr val="7C283A"/>
      </a:accent5>
      <a:accent6>
        <a:srgbClr val="3E7520"/>
      </a:accent6>
      <a:hlink>
        <a:srgbClr val="89C01C"/>
      </a:hlink>
      <a:folHlink>
        <a:srgbClr val="A6A6A6"/>
      </a:folHlink>
    </a:clrScheme>
    <a:fontScheme name="Constantia">
      <a:majorFont>
        <a:latin typeface="Constant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nstant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1SubtleSolids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l="180000" t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VSO_x0020_item_x0020_id xmlns="40262f94-9f35-4ac3-9a90-690165a166b7" xsi:nil="true"/>
    <Assetid_x0020_ xmlns="40262f94-9f35-4ac3-9a90-690165a166b7" xsi:nil="true"/>
    <Item_x0020_Details xmlns="40262f94-9f35-4ac3-9a90-690165a166b7" xsi:nil="true"/>
    <Template_x0020_details xmlns="40262f94-9f35-4ac3-9a90-690165a166b7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A3F7D94069FF64A86F7DFF56D60E3BE" ma:contentTypeVersion="6" ma:contentTypeDescription="Create a new document." ma:contentTypeScope="" ma:versionID="c32302c77d4085ecf495bdddb7f5e889">
  <xsd:schema xmlns:xsd="http://www.w3.org/2001/XMLSchema" xmlns:xs="http://www.w3.org/2001/XMLSchema" xmlns:p="http://schemas.microsoft.com/office/2006/metadata/properties" xmlns:ns2="a4f35948-e619-41b3-aa29-22878b09cfd2" xmlns:ns3="40262f94-9f35-4ac3-9a90-690165a166b7" targetNamespace="http://schemas.microsoft.com/office/2006/metadata/properties" ma:root="true" ma:fieldsID="4ab5ae46be95f9d0be6107e8200be7a2" ns2:_="" ns3:_="">
    <xsd:import namespace="a4f35948-e619-41b3-aa29-22878b09cfd2"/>
    <xsd:import namespace="40262f94-9f35-4ac3-9a90-690165a166b7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VSO_x0020_item_x0020_id" minOccurs="0"/>
                <xsd:element ref="ns3:Item_x0020_Details" minOccurs="0"/>
                <xsd:element ref="ns3:Template_x0020_details" minOccurs="0"/>
                <xsd:element ref="ns3:Assetid_x0020_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4f35948-e619-41b3-aa29-22878b09cfd2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0262f94-9f35-4ac3-9a90-690165a166b7" elementFormDefault="qualified">
    <xsd:import namespace="http://schemas.microsoft.com/office/2006/documentManagement/types"/>
    <xsd:import namespace="http://schemas.microsoft.com/office/infopath/2007/PartnerControls"/>
    <xsd:element name="VSO_x0020_item_x0020_id" ma:index="10" nillable="true" ma:displayName="VSO item id" ma:description="Please add the bug number to refer to VSO items." ma:internalName="VSO_x0020_item_x0020_id">
      <xsd:simpleType>
        <xsd:restriction base="dms:Text">
          <xsd:maxLength value="255"/>
        </xsd:restriction>
      </xsd:simpleType>
    </xsd:element>
    <xsd:element name="Item_x0020_Details" ma:index="11" nillable="true" ma:displayName="Item Details" ma:internalName="Item_x0020_Details">
      <xsd:simpleType>
        <xsd:restriction base="dms:Note">
          <xsd:maxLength value="255"/>
        </xsd:restriction>
      </xsd:simpleType>
    </xsd:element>
    <xsd:element name="Template_x0020_details" ma:index="12" nillable="true" ma:displayName="Template details" ma:internalName="Template_x0020_details">
      <xsd:simpleType>
        <xsd:restriction base="dms:Text"/>
      </xsd:simpleType>
    </xsd:element>
    <xsd:element name="Assetid_x0020_" ma:index="13" nillable="true" ma:displayName="Assetid " ma:internalName="Assetid_x0020_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308942AA-0721-4324-BC2C-A3CB43F24E7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E700CCB-20BA-4760-AB9F-AC3B63ED32E0}">
  <ds:schemaRefs>
    <ds:schemaRef ds:uri="http://schemas.microsoft.com/office/2006/metadata/properties"/>
    <ds:schemaRef ds:uri="http://www.w3.org/2000/xmlns/"/>
    <ds:schemaRef ds:uri="40262f94-9f35-4ac3-9a90-690165a166b7"/>
    <ds:schemaRef ds:uri="http://www.w3.org/2001/XMLSchema-instance"/>
  </ds:schemaRefs>
</ds:datastoreItem>
</file>

<file path=customXml/itemProps3.xml><?xml version="1.0" encoding="utf-8"?>
<ds:datastoreItem xmlns:ds="http://schemas.openxmlformats.org/officeDocument/2006/customXml" ds:itemID="{FB14945D-DABB-422F-9B28-D299995C9226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a4f35948-e619-41b3-aa29-22878b09cfd2"/>
    <ds:schemaRef ds:uri="40262f94-9f35-4ac3-9a90-690165a166b7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88</TotalTime>
  <Words>123</Words>
  <Application>Microsoft Office PowerPoint</Application>
  <PresentationFormat>Custom</PresentationFormat>
  <Paragraphs>37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Cooking 16x9</vt:lpstr>
      <vt:lpstr>PowerPoint Presentation</vt:lpstr>
      <vt:lpstr> Presentation overview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Michelle Tampos</dc:creator>
  <cp:lastModifiedBy>Michelle Tampos</cp:lastModifiedBy>
  <cp:revision>5</cp:revision>
  <dcterms:created xsi:type="dcterms:W3CDTF">2026-06-09T10:13:49Z</dcterms:created>
  <dcterms:modified xsi:type="dcterms:W3CDTF">2026-06-14T02:01:36Z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nternalTags">
    <vt:lpwstr/>
  </property>
  <property fmtid="{D5CDD505-2E9C-101B-9397-08002B2CF9AE}" pid="3" name="ContentTypeId">
    <vt:lpwstr>0x010100AA3F7D94069FF64A86F7DFF56D60E3BE</vt:lpwstr>
  </property>
  <property fmtid="{D5CDD505-2E9C-101B-9397-08002B2CF9AE}" pid="4" name="FeatureTags">
    <vt:lpwstr/>
  </property>
  <property fmtid="{D5CDD505-2E9C-101B-9397-08002B2CF9AE}" pid="5" name="LocalizationTags">
    <vt:lpwstr/>
  </property>
  <property fmtid="{D5CDD505-2E9C-101B-9397-08002B2CF9AE}" pid="6" name="CampaignTags">
    <vt:lpwstr/>
  </property>
  <property fmtid="{D5CDD505-2E9C-101B-9397-08002B2CF9AE}" pid="7" name="ScenarioTags">
    <vt:lpwstr/>
  </property>
</Properties>
</file>