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57" r:id="rId5"/>
    <p:sldId id="270" r:id="rId6"/>
    <p:sldId id="271" r:id="rId7"/>
    <p:sldId id="260" r:id="rId8"/>
    <p:sldId id="267" r:id="rId9"/>
    <p:sldId id="269" r:id="rId10"/>
    <p:sldId id="262" r:id="rId11"/>
    <p:sldId id="272" r:id="rId12"/>
    <p:sldId id="273" r:id="rId13"/>
    <p:sldId id="274" r:id="rId14"/>
    <p:sldId id="275" r:id="rId15"/>
    <p:sldId id="276" r:id="rId16"/>
    <p:sldId id="261" r:id="rId17"/>
    <p:sldId id="277" r:id="rId18"/>
    <p:sldId id="278" r:id="rId19"/>
    <p:sldId id="279" r:id="rId20"/>
    <p:sldId id="281" r:id="rId21"/>
    <p:sldId id="280" r:id="rId22"/>
    <p:sldId id="26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10793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403169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84EA774-E889-468F-93AF-1EFA691BB60C}"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463241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84EA774-E889-468F-93AF-1EFA691BB60C}"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141685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84EA774-E889-468F-93AF-1EFA691BB60C}" type="datetimeFigureOut">
              <a:rPr lang="en-GB" smtClean="0"/>
              <a:t>06/10/2020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87857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84EA774-E889-468F-93AF-1EFA691BB60C}" type="datetimeFigureOut">
              <a:rPr lang="en-GB" smtClean="0"/>
              <a:t>06/10/2020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79713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4EA774-E889-468F-93AF-1EFA691BB60C}" type="datetimeFigureOut">
              <a:rPr lang="en-GB" smtClean="0"/>
              <a:t>06/10/2020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979106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641991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4EA774-E889-468F-93AF-1EFA691BB60C}" type="datetimeFigureOut">
              <a:rPr lang="en-GB" smtClean="0"/>
              <a:t>06/10/2020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4203801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1828865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84EA774-E889-468F-93AF-1EFA691BB60C}" type="datetimeFigureOut">
              <a:rPr lang="en-GB" smtClean="0"/>
              <a:t>06/10/2020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224283A-45FA-43B5-8A8E-17FDE8579278}" type="slidenum">
              <a:rPr lang="en-GB" smtClean="0"/>
              <a:t>‹#›</a:t>
            </a:fld>
            <a:endParaRPr lang="en-GB"/>
          </a:p>
        </p:txBody>
      </p:sp>
    </p:spTree>
    <p:extLst>
      <p:ext uri="{BB962C8B-B14F-4D97-AF65-F5344CB8AC3E}">
        <p14:creationId xmlns:p14="http://schemas.microsoft.com/office/powerpoint/2010/main" val="3582983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4EA774-E889-468F-93AF-1EFA691BB60C}" type="datetimeFigureOut">
              <a:rPr lang="en-GB" smtClean="0"/>
              <a:t>06/10/2020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24283A-45FA-43B5-8A8E-17FDE8579278}" type="slidenum">
              <a:rPr lang="en-GB" smtClean="0"/>
              <a:t>‹#›</a:t>
            </a:fld>
            <a:endParaRPr lang="en-GB"/>
          </a:p>
        </p:txBody>
      </p:sp>
    </p:spTree>
    <p:extLst>
      <p:ext uri="{BB962C8B-B14F-4D97-AF65-F5344CB8AC3E}">
        <p14:creationId xmlns:p14="http://schemas.microsoft.com/office/powerpoint/2010/main" val="35141222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rsph.org.uk/our-work/resources/early-action-together-learning-network/resources/animation-and-films.html" TargetMode="External"/><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rsph.org.uk/our-work/resources/early-action-together-learning-network.html"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6.xml"/><Relationship Id="rId1" Type="http://schemas.openxmlformats.org/officeDocument/2006/relationships/video" Target="https://www.youtube.com/embed/Z4CD6jyWw2A?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ted.com/talks/nadine_burke_harris_how_childhood_trauma_affects_health_across_a_lifetime"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www.rsph.org.uk/our-work/resources/early-action-together-learning-network.html" TargetMode="External"/><Relationship Id="rId2" Type="http://schemas.openxmlformats.org/officeDocument/2006/relationships/hyperlink" Target="https://pubmed.ncbi.nlm.nih.gov/963506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cdc.gov/violenceprevention/childabuseandneglect/acestudy/ace-graphics.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912864" y="1938528"/>
            <a:ext cx="4800600" cy="2606039"/>
          </a:xfrm>
        </p:spPr>
        <p:txBody>
          <a:bodyPr>
            <a:normAutofit/>
          </a:bodyPr>
          <a:lstStyle/>
          <a:p>
            <a:r>
              <a:rPr lang="en-GB" dirty="0"/>
              <a:t>Adverse</a:t>
            </a:r>
            <a:br>
              <a:rPr lang="en-GB" dirty="0"/>
            </a:br>
            <a:r>
              <a:rPr lang="en-GB" dirty="0"/>
              <a:t>Childhood Experiences</a:t>
            </a:r>
          </a:p>
        </p:txBody>
      </p:sp>
      <p:pic>
        <p:nvPicPr>
          <p:cNvPr id="4" name="Picture 3"/>
          <p:cNvPicPr>
            <a:picLocks noChangeAspect="1"/>
          </p:cNvPicPr>
          <p:nvPr/>
        </p:nvPicPr>
        <p:blipFill>
          <a:blip r:embed="rId2"/>
          <a:stretch>
            <a:fillRect/>
          </a:stretch>
        </p:blipFill>
        <p:spPr>
          <a:xfrm>
            <a:off x="326011" y="0"/>
            <a:ext cx="6586853" cy="6703125"/>
          </a:xfrm>
          <a:prstGeom prst="rect">
            <a:avLst/>
          </a:prstGeom>
        </p:spPr>
      </p:pic>
    </p:spTree>
    <p:extLst>
      <p:ext uri="{BB962C8B-B14F-4D97-AF65-F5344CB8AC3E}">
        <p14:creationId xmlns:p14="http://schemas.microsoft.com/office/powerpoint/2010/main" val="7591000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ACE?</a:t>
            </a:r>
          </a:p>
        </p:txBody>
      </p:sp>
      <p:sp>
        <p:nvSpPr>
          <p:cNvPr id="3" name="Content Placeholder 2"/>
          <p:cNvSpPr>
            <a:spLocks noGrp="1"/>
          </p:cNvSpPr>
          <p:nvPr>
            <p:ph idx="1"/>
          </p:nvPr>
        </p:nvSpPr>
        <p:spPr>
          <a:xfrm>
            <a:off x="838200" y="1825625"/>
            <a:ext cx="6156960" cy="4351338"/>
          </a:xfrm>
        </p:spPr>
        <p:txBody>
          <a:bodyPr>
            <a:normAutofit lnSpcReduction="10000"/>
          </a:bodyPr>
          <a:lstStyle/>
          <a:p>
            <a:r>
              <a:rPr lang="en-GB" sz="3600" dirty="0"/>
              <a:t>What is an Adverse Childhood Experience?</a:t>
            </a:r>
          </a:p>
          <a:p>
            <a:r>
              <a:rPr lang="en-GB" sz="3600" dirty="0"/>
              <a:t>Who might suffer from ACE?</a:t>
            </a:r>
          </a:p>
          <a:p>
            <a:r>
              <a:rPr lang="en-GB" sz="3600" dirty="0"/>
              <a:t>What might the main causes be?</a:t>
            </a:r>
          </a:p>
          <a:p>
            <a:r>
              <a:rPr lang="en-GB" sz="3600" dirty="0"/>
              <a:t>What effects might we see for those who suffer from ACE?</a:t>
            </a:r>
          </a:p>
          <a:p>
            <a:r>
              <a:rPr lang="en-GB" sz="3600" dirty="0"/>
              <a:t>What can be done?</a:t>
            </a:r>
          </a:p>
          <a:p>
            <a:endParaRPr lang="en-GB" dirty="0"/>
          </a:p>
        </p:txBody>
      </p:sp>
      <p:pic>
        <p:nvPicPr>
          <p:cNvPr id="5" name="Picture 4"/>
          <p:cNvPicPr>
            <a:picLocks noChangeAspect="1"/>
          </p:cNvPicPr>
          <p:nvPr/>
        </p:nvPicPr>
        <p:blipFill>
          <a:blip r:embed="rId2"/>
          <a:stretch>
            <a:fillRect/>
          </a:stretch>
        </p:blipFill>
        <p:spPr>
          <a:xfrm>
            <a:off x="7087878" y="924307"/>
            <a:ext cx="5021826" cy="5252656"/>
          </a:xfrm>
          <a:prstGeom prst="rect">
            <a:avLst/>
          </a:prstGeom>
        </p:spPr>
      </p:pic>
    </p:spTree>
    <p:extLst>
      <p:ext uri="{BB962C8B-B14F-4D97-AF65-F5344CB8AC3E}">
        <p14:creationId xmlns:p14="http://schemas.microsoft.com/office/powerpoint/2010/main" val="152903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7200" dirty="0"/>
              <a:t>ACEs</a:t>
            </a:r>
          </a:p>
        </p:txBody>
      </p:sp>
      <p:sp>
        <p:nvSpPr>
          <p:cNvPr id="3" name="Content Placeholder 2"/>
          <p:cNvSpPr>
            <a:spLocks noGrp="1"/>
          </p:cNvSpPr>
          <p:nvPr>
            <p:ph idx="1"/>
          </p:nvPr>
        </p:nvSpPr>
        <p:spPr/>
        <p:txBody>
          <a:bodyPr>
            <a:normAutofit/>
          </a:bodyPr>
          <a:lstStyle/>
          <a:p>
            <a:r>
              <a:rPr lang="en-GB" dirty="0"/>
              <a:t>Adverse Childhood Experiences (ACEs) are traumatic events that affect children while growing up, such as suffering child maltreatment or living in a household affected by domestic violence, substance misuse or mental illness.</a:t>
            </a:r>
          </a:p>
          <a:p>
            <a:r>
              <a:rPr lang="en-GB" dirty="0"/>
              <a:t>This short animated film has been developed to raise awareness of ACEs, their potential to damage health across the life course and the roles that different agencies can play in preventing ACEs and supporting those affected by them </a:t>
            </a:r>
          </a:p>
          <a:p>
            <a:r>
              <a:rPr lang="en-GB" dirty="0"/>
              <a:t>The film has been produced for Public Health Wales and Blackburn with </a:t>
            </a:r>
            <a:r>
              <a:rPr lang="en-GB" dirty="0" err="1"/>
              <a:t>Darwen</a:t>
            </a:r>
            <a:r>
              <a:rPr lang="en-GB" dirty="0"/>
              <a:t> Local Authority.</a:t>
            </a:r>
          </a:p>
          <a:p>
            <a:endParaRPr lang="en-GB" dirty="0"/>
          </a:p>
        </p:txBody>
      </p:sp>
    </p:spTree>
    <p:extLst>
      <p:ext uri="{BB962C8B-B14F-4D97-AF65-F5344CB8AC3E}">
        <p14:creationId xmlns:p14="http://schemas.microsoft.com/office/powerpoint/2010/main" val="1007154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085ED4-6A8C-441A-8FB1-FF628768C172}"/>
              </a:ext>
            </a:extLst>
          </p:cNvPr>
          <p:cNvPicPr>
            <a:picLocks noChangeAspect="1"/>
          </p:cNvPicPr>
          <p:nvPr/>
        </p:nvPicPr>
        <p:blipFill>
          <a:blip r:embed="rId2"/>
          <a:stretch>
            <a:fillRect/>
          </a:stretch>
        </p:blipFill>
        <p:spPr>
          <a:xfrm>
            <a:off x="2554307" y="0"/>
            <a:ext cx="6586853" cy="6703125"/>
          </a:xfrm>
          <a:prstGeom prst="rect">
            <a:avLst/>
          </a:prstGeom>
        </p:spPr>
      </p:pic>
      <p:sp>
        <p:nvSpPr>
          <p:cNvPr id="7" name="TextBox 6">
            <a:extLst>
              <a:ext uri="{FF2B5EF4-FFF2-40B4-BE49-F238E27FC236}">
                <a16:creationId xmlns:a16="http://schemas.microsoft.com/office/drawing/2014/main" id="{9B3E5A97-4AB4-4685-AE32-790A4763D0DD}"/>
              </a:ext>
            </a:extLst>
          </p:cNvPr>
          <p:cNvSpPr txBox="1"/>
          <p:nvPr/>
        </p:nvSpPr>
        <p:spPr>
          <a:xfrm>
            <a:off x="357325" y="6161076"/>
            <a:ext cx="11769571" cy="369332"/>
          </a:xfrm>
          <a:prstGeom prst="rect">
            <a:avLst/>
          </a:prstGeom>
          <a:noFill/>
        </p:spPr>
        <p:txBody>
          <a:bodyPr wrap="square">
            <a:spAutoFit/>
          </a:bodyPr>
          <a:lstStyle/>
          <a:p>
            <a:r>
              <a:rPr lang="en-GB" dirty="0">
                <a:hlinkClick r:id="rId3"/>
              </a:rPr>
              <a:t>https://www.rsph.org.uk/our-work/resources/early-action-together-learning-network/resources/animation-and-films.html</a:t>
            </a:r>
            <a:r>
              <a:rPr lang="en-GB" dirty="0"/>
              <a:t> </a:t>
            </a:r>
          </a:p>
        </p:txBody>
      </p:sp>
    </p:spTree>
    <p:extLst>
      <p:ext uri="{BB962C8B-B14F-4D97-AF65-F5344CB8AC3E}">
        <p14:creationId xmlns:p14="http://schemas.microsoft.com/office/powerpoint/2010/main" val="34058201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2"/>
            <a:extLst>
              <a:ext uri="{FF2B5EF4-FFF2-40B4-BE49-F238E27FC236}">
                <a16:creationId xmlns:a16="http://schemas.microsoft.com/office/drawing/2014/main" id="{247B145B-4D27-4FC9-9598-76CCDA5CA721}"/>
              </a:ext>
            </a:extLst>
          </p:cNvPr>
          <p:cNvPicPr>
            <a:picLocks noChangeAspect="1"/>
          </p:cNvPicPr>
          <p:nvPr/>
        </p:nvPicPr>
        <p:blipFill>
          <a:blip r:embed="rId3"/>
          <a:stretch>
            <a:fillRect/>
          </a:stretch>
        </p:blipFill>
        <p:spPr>
          <a:xfrm>
            <a:off x="0" y="398259"/>
            <a:ext cx="12192000" cy="6061481"/>
          </a:xfrm>
          <a:prstGeom prst="rect">
            <a:avLst/>
          </a:prstGeom>
        </p:spPr>
      </p:pic>
    </p:spTree>
    <p:extLst>
      <p:ext uri="{BB962C8B-B14F-4D97-AF65-F5344CB8AC3E}">
        <p14:creationId xmlns:p14="http://schemas.microsoft.com/office/powerpoint/2010/main" val="30587991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D84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898D0ED-B54A-4103-9544-D10D0F271C6B}"/>
              </a:ext>
            </a:extLst>
          </p:cNvPr>
          <p:cNvPicPr>
            <a:picLocks noChangeAspect="1"/>
          </p:cNvPicPr>
          <p:nvPr/>
        </p:nvPicPr>
        <p:blipFill>
          <a:blip r:embed="rId2"/>
          <a:stretch>
            <a:fillRect/>
          </a:stretch>
        </p:blipFill>
        <p:spPr>
          <a:xfrm>
            <a:off x="1810565" y="643467"/>
            <a:ext cx="8570870" cy="5571066"/>
          </a:xfrm>
          <a:prstGeom prst="rect">
            <a:avLst/>
          </a:prstGeom>
        </p:spPr>
      </p:pic>
    </p:spTree>
    <p:extLst>
      <p:ext uri="{BB962C8B-B14F-4D97-AF65-F5344CB8AC3E}">
        <p14:creationId xmlns:p14="http://schemas.microsoft.com/office/powerpoint/2010/main" val="6517789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8056" y="-167002"/>
            <a:ext cx="11329416" cy="7170781"/>
          </a:xfrm>
          <a:prstGeom prst="rect">
            <a:avLst/>
          </a:prstGeom>
        </p:spPr>
      </p:pic>
      <p:sp>
        <p:nvSpPr>
          <p:cNvPr id="3" name="Oval 2"/>
          <p:cNvSpPr/>
          <p:nvPr/>
        </p:nvSpPr>
        <p:spPr>
          <a:xfrm>
            <a:off x="832104" y="274320"/>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p:cNvSpPr/>
          <p:nvPr/>
        </p:nvSpPr>
        <p:spPr>
          <a:xfrm>
            <a:off x="4386072" y="707136"/>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p:cNvSpPr/>
          <p:nvPr/>
        </p:nvSpPr>
        <p:spPr>
          <a:xfrm>
            <a:off x="6068568" y="1438656"/>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Oval 5"/>
          <p:cNvSpPr/>
          <p:nvPr/>
        </p:nvSpPr>
        <p:spPr>
          <a:xfrm>
            <a:off x="7644384" y="2432304"/>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p:cNvSpPr/>
          <p:nvPr/>
        </p:nvSpPr>
        <p:spPr>
          <a:xfrm>
            <a:off x="8912352" y="3563112"/>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p:cNvSpPr/>
          <p:nvPr/>
        </p:nvSpPr>
        <p:spPr>
          <a:xfrm>
            <a:off x="9430512" y="5224272"/>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Oval 8"/>
          <p:cNvSpPr/>
          <p:nvPr/>
        </p:nvSpPr>
        <p:spPr>
          <a:xfrm>
            <a:off x="2558796" y="274320"/>
            <a:ext cx="1399032" cy="14630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6085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3"/>
                                        </p:tgtEl>
                                      </p:cBhvr>
                                    </p:animEffect>
                                    <p:anim calcmode="lin" valueType="num">
                                      <p:cBhvr>
                                        <p:cTn id="7" dur="2000"/>
                                        <p:tgtEl>
                                          <p:spTgt spid="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3"/>
                                        </p:tgtEl>
                                        <p:attrNameLst>
                                          <p:attrName>ppt_h</p:attrName>
                                        </p:attrNameLst>
                                      </p:cBhvr>
                                      <p:tavLst>
                                        <p:tav tm="0">
                                          <p:val>
                                            <p:strVal val="ppt_h"/>
                                          </p:val>
                                        </p:tav>
                                        <p:tav tm="100000">
                                          <p:val>
                                            <p:strVal val="ppt_h"/>
                                          </p:val>
                                        </p:tav>
                                      </p:tavLst>
                                    </p:anim>
                                    <p:set>
                                      <p:cBhvr>
                                        <p:cTn id="9" dur="1" fill="hold">
                                          <p:stCondLst>
                                            <p:cond delay="1999"/>
                                          </p:stCondLst>
                                        </p:cTn>
                                        <p:tgtEl>
                                          <p:spTgt spid="3"/>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9"/>
                                        </p:tgtEl>
                                      </p:cBhvr>
                                    </p:animEffect>
                                    <p:anim calcmode="lin" valueType="num">
                                      <p:cBhvr>
                                        <p:cTn id="14" dur="2000"/>
                                        <p:tgtEl>
                                          <p:spTgt spid="9"/>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9"/>
                                        </p:tgtEl>
                                        <p:attrNameLst>
                                          <p:attrName>ppt_h</p:attrName>
                                        </p:attrNameLst>
                                      </p:cBhvr>
                                      <p:tavLst>
                                        <p:tav tm="0">
                                          <p:val>
                                            <p:strVal val="ppt_h"/>
                                          </p:val>
                                        </p:tav>
                                        <p:tav tm="100000">
                                          <p:val>
                                            <p:strVal val="ppt_h"/>
                                          </p:val>
                                        </p:tav>
                                      </p:tavLst>
                                    </p:anim>
                                    <p:set>
                                      <p:cBhvr>
                                        <p:cTn id="16" dur="1" fill="hold">
                                          <p:stCondLst>
                                            <p:cond delay="1999"/>
                                          </p:stCondLst>
                                        </p:cTn>
                                        <p:tgtEl>
                                          <p:spTgt spid="9"/>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4"/>
                                        </p:tgtEl>
                                      </p:cBhvr>
                                    </p:animEffect>
                                    <p:anim calcmode="lin" valueType="num">
                                      <p:cBhvr>
                                        <p:cTn id="21" dur="2000"/>
                                        <p:tgtEl>
                                          <p:spTgt spid="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4"/>
                                        </p:tgtEl>
                                        <p:attrNameLst>
                                          <p:attrName>ppt_h</p:attrName>
                                        </p:attrNameLst>
                                      </p:cBhvr>
                                      <p:tavLst>
                                        <p:tav tm="0">
                                          <p:val>
                                            <p:strVal val="ppt_h"/>
                                          </p:val>
                                        </p:tav>
                                        <p:tav tm="100000">
                                          <p:val>
                                            <p:strVal val="ppt_h"/>
                                          </p:val>
                                        </p:tav>
                                      </p:tavLst>
                                    </p:anim>
                                    <p:set>
                                      <p:cBhvr>
                                        <p:cTn id="23" dur="1" fill="hold">
                                          <p:stCondLst>
                                            <p:cond delay="1999"/>
                                          </p:stCondLst>
                                        </p:cTn>
                                        <p:tgtEl>
                                          <p:spTgt spid="4"/>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5"/>
                                        </p:tgtEl>
                                      </p:cBhvr>
                                    </p:animEffect>
                                    <p:anim calcmode="lin" valueType="num">
                                      <p:cBhvr>
                                        <p:cTn id="28"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5"/>
                                        </p:tgtEl>
                                        <p:attrNameLst>
                                          <p:attrName>ppt_h</p:attrName>
                                        </p:attrNameLst>
                                      </p:cBhvr>
                                      <p:tavLst>
                                        <p:tav tm="0">
                                          <p:val>
                                            <p:strVal val="ppt_h"/>
                                          </p:val>
                                        </p:tav>
                                        <p:tav tm="100000">
                                          <p:val>
                                            <p:strVal val="ppt_h"/>
                                          </p:val>
                                        </p:tav>
                                      </p:tavLst>
                                    </p:anim>
                                    <p:set>
                                      <p:cBhvr>
                                        <p:cTn id="30" dur="1" fill="hold">
                                          <p:stCondLst>
                                            <p:cond delay="1999"/>
                                          </p:stCondLst>
                                        </p:cTn>
                                        <p:tgtEl>
                                          <p:spTgt spid="5"/>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6"/>
                                        </p:tgtEl>
                                      </p:cBhvr>
                                    </p:animEffect>
                                    <p:anim calcmode="lin" valueType="num">
                                      <p:cBhvr>
                                        <p:cTn id="35"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6"/>
                                        </p:tgtEl>
                                        <p:attrNameLst>
                                          <p:attrName>ppt_h</p:attrName>
                                        </p:attrNameLst>
                                      </p:cBhvr>
                                      <p:tavLst>
                                        <p:tav tm="0">
                                          <p:val>
                                            <p:strVal val="ppt_h"/>
                                          </p:val>
                                        </p:tav>
                                        <p:tav tm="100000">
                                          <p:val>
                                            <p:strVal val="ppt_h"/>
                                          </p:val>
                                        </p:tav>
                                      </p:tavLst>
                                    </p:anim>
                                    <p:set>
                                      <p:cBhvr>
                                        <p:cTn id="37" dur="1" fill="hold">
                                          <p:stCondLst>
                                            <p:cond delay="1999"/>
                                          </p:stCondLst>
                                        </p:cTn>
                                        <p:tgtEl>
                                          <p:spTgt spid="6"/>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7"/>
                                        </p:tgtEl>
                                      </p:cBhvr>
                                    </p:animEffect>
                                    <p:anim calcmode="lin" valueType="num">
                                      <p:cBhvr>
                                        <p:cTn id="42"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7"/>
                                        </p:tgtEl>
                                        <p:attrNameLst>
                                          <p:attrName>ppt_h</p:attrName>
                                        </p:attrNameLst>
                                      </p:cBhvr>
                                      <p:tavLst>
                                        <p:tav tm="0">
                                          <p:val>
                                            <p:strVal val="ppt_h"/>
                                          </p:val>
                                        </p:tav>
                                        <p:tav tm="100000">
                                          <p:val>
                                            <p:strVal val="ppt_h"/>
                                          </p:val>
                                        </p:tav>
                                      </p:tavLst>
                                    </p:anim>
                                    <p:set>
                                      <p:cBhvr>
                                        <p:cTn id="44" dur="1" fill="hold">
                                          <p:stCondLst>
                                            <p:cond delay="1999"/>
                                          </p:stCondLst>
                                        </p:cTn>
                                        <p:tgtEl>
                                          <p:spTgt spid="7"/>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8"/>
                                        </p:tgtEl>
                                      </p:cBhvr>
                                    </p:animEffect>
                                    <p:anim calcmode="lin" valueType="num">
                                      <p:cBhvr>
                                        <p:cTn id="49"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8"/>
                                        </p:tgtEl>
                                        <p:attrNameLst>
                                          <p:attrName>ppt_h</p:attrName>
                                        </p:attrNameLst>
                                      </p:cBhvr>
                                      <p:tavLst>
                                        <p:tav tm="0">
                                          <p:val>
                                            <p:strVal val="ppt_h"/>
                                          </p:val>
                                        </p:tav>
                                        <p:tav tm="100000">
                                          <p:val>
                                            <p:strVal val="ppt_h"/>
                                          </p:val>
                                        </p:tav>
                                      </p:tavLst>
                                    </p:anim>
                                    <p:set>
                                      <p:cBhvr>
                                        <p:cTn id="51"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57745" y="0"/>
            <a:ext cx="7676510" cy="6858000"/>
          </a:xfrm>
          <a:prstGeom prst="rect">
            <a:avLst/>
          </a:prstGeom>
        </p:spPr>
      </p:pic>
    </p:spTree>
    <p:extLst>
      <p:ext uri="{BB962C8B-B14F-4D97-AF65-F5344CB8AC3E}">
        <p14:creationId xmlns:p14="http://schemas.microsoft.com/office/powerpoint/2010/main" val="1585669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0886-953C-4A20-B83D-BBD8EB2CF742}"/>
              </a:ext>
            </a:extLst>
          </p:cNvPr>
          <p:cNvSpPr>
            <a:spLocks noGrp="1"/>
          </p:cNvSpPr>
          <p:nvPr>
            <p:ph type="title"/>
          </p:nvPr>
        </p:nvSpPr>
        <p:spPr/>
        <p:txBody>
          <a:bodyPr/>
          <a:lstStyle/>
          <a:p>
            <a:r>
              <a:rPr lang="en-GB" dirty="0"/>
              <a:t>ACE’s Create Toxic Stress</a:t>
            </a:r>
          </a:p>
        </p:txBody>
      </p:sp>
      <p:pic>
        <p:nvPicPr>
          <p:cNvPr id="3" name="Online Media 2" title="The Biology of Toxic Stress">
            <a:hlinkClick r:id="" action="ppaction://media"/>
            <a:extLst>
              <a:ext uri="{FF2B5EF4-FFF2-40B4-BE49-F238E27FC236}">
                <a16:creationId xmlns:a16="http://schemas.microsoft.com/office/drawing/2014/main" id="{BD529542-FE44-41A6-B466-154CEED0286B}"/>
              </a:ext>
            </a:extLst>
          </p:cNvPr>
          <p:cNvPicPr>
            <a:picLocks noRot="1" noChangeAspect="1"/>
          </p:cNvPicPr>
          <p:nvPr>
            <a:videoFile r:link="rId1"/>
          </p:nvPr>
        </p:nvPicPr>
        <p:blipFill>
          <a:blip r:embed="rId3"/>
          <a:stretch>
            <a:fillRect/>
          </a:stretch>
        </p:blipFill>
        <p:spPr>
          <a:xfrm>
            <a:off x="2062579" y="1711773"/>
            <a:ext cx="7898167" cy="4442719"/>
          </a:xfrm>
          <a:prstGeom prst="rect">
            <a:avLst/>
          </a:prstGeom>
        </p:spPr>
      </p:pic>
    </p:spTree>
    <p:extLst>
      <p:ext uri="{BB962C8B-B14F-4D97-AF65-F5344CB8AC3E}">
        <p14:creationId xmlns:p14="http://schemas.microsoft.com/office/powerpoint/2010/main" val="339882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53888" y="0"/>
            <a:ext cx="8433599" cy="6858000"/>
          </a:xfrm>
          <a:prstGeom prst="rect">
            <a:avLst/>
          </a:prstGeom>
        </p:spPr>
      </p:pic>
    </p:spTree>
    <p:extLst>
      <p:ext uri="{BB962C8B-B14F-4D97-AF65-F5344CB8AC3E}">
        <p14:creationId xmlns:p14="http://schemas.microsoft.com/office/powerpoint/2010/main" val="24444029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C437B41-D61B-41C8-9494-4FDFB099A28F}"/>
              </a:ext>
            </a:extLst>
          </p:cNvPr>
          <p:cNvPicPr>
            <a:picLocks noChangeAspect="1"/>
          </p:cNvPicPr>
          <p:nvPr/>
        </p:nvPicPr>
        <p:blipFill rotWithShape="1">
          <a:blip r:embed="rId2"/>
          <a:srcRect t="17600" r="-1" b="2381"/>
          <a:stretch/>
        </p:blipFill>
        <p:spPr>
          <a:xfrm>
            <a:off x="321733" y="321733"/>
            <a:ext cx="11548534" cy="6214534"/>
          </a:xfrm>
          <a:prstGeom prst="rect">
            <a:avLst/>
          </a:prstGeom>
        </p:spPr>
      </p:pic>
      <p:pic>
        <p:nvPicPr>
          <p:cNvPr id="5" name="Picture 4">
            <a:extLst>
              <a:ext uri="{FF2B5EF4-FFF2-40B4-BE49-F238E27FC236}">
                <a16:creationId xmlns:a16="http://schemas.microsoft.com/office/drawing/2014/main" id="{40B7F054-8271-479E-95C1-328C09F038E5}"/>
              </a:ext>
            </a:extLst>
          </p:cNvPr>
          <p:cNvPicPr>
            <a:picLocks noChangeAspect="1"/>
          </p:cNvPicPr>
          <p:nvPr/>
        </p:nvPicPr>
        <p:blipFill>
          <a:blip r:embed="rId3"/>
          <a:stretch>
            <a:fillRect/>
          </a:stretch>
        </p:blipFill>
        <p:spPr>
          <a:xfrm>
            <a:off x="0" y="0"/>
            <a:ext cx="6677025" cy="2695575"/>
          </a:xfrm>
          <a:prstGeom prst="rect">
            <a:avLst/>
          </a:prstGeom>
        </p:spPr>
      </p:pic>
      <p:pic>
        <p:nvPicPr>
          <p:cNvPr id="7" name="Picture 6">
            <a:extLst>
              <a:ext uri="{FF2B5EF4-FFF2-40B4-BE49-F238E27FC236}">
                <a16:creationId xmlns:a16="http://schemas.microsoft.com/office/drawing/2014/main" id="{59EC9E38-91DD-4B04-8E7B-C97D56A27336}"/>
              </a:ext>
            </a:extLst>
          </p:cNvPr>
          <p:cNvPicPr>
            <a:picLocks noChangeAspect="1"/>
          </p:cNvPicPr>
          <p:nvPr/>
        </p:nvPicPr>
        <p:blipFill>
          <a:blip r:embed="rId4"/>
          <a:stretch>
            <a:fillRect/>
          </a:stretch>
        </p:blipFill>
        <p:spPr>
          <a:xfrm>
            <a:off x="4635110" y="4245072"/>
            <a:ext cx="7556890" cy="2612928"/>
          </a:xfrm>
          <a:prstGeom prst="rect">
            <a:avLst/>
          </a:prstGeom>
        </p:spPr>
      </p:pic>
    </p:spTree>
    <p:extLst>
      <p:ext uri="{BB962C8B-B14F-4D97-AF65-F5344CB8AC3E}">
        <p14:creationId xmlns:p14="http://schemas.microsoft.com/office/powerpoint/2010/main" val="38354686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414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6DBBE8-A27B-4CEE-86CE-1B51D8A6780D}"/>
              </a:ext>
            </a:extLst>
          </p:cNvPr>
          <p:cNvPicPr>
            <a:picLocks noChangeAspect="1"/>
          </p:cNvPicPr>
          <p:nvPr/>
        </p:nvPicPr>
        <p:blipFill>
          <a:blip r:embed="rId2"/>
          <a:stretch>
            <a:fillRect/>
          </a:stretch>
        </p:blipFill>
        <p:spPr>
          <a:xfrm>
            <a:off x="643467" y="1670559"/>
            <a:ext cx="10905066" cy="3516882"/>
          </a:xfrm>
          <a:prstGeom prst="rect">
            <a:avLst/>
          </a:prstGeom>
        </p:spPr>
      </p:pic>
    </p:spTree>
    <p:extLst>
      <p:ext uri="{BB962C8B-B14F-4D97-AF65-F5344CB8AC3E}">
        <p14:creationId xmlns:p14="http://schemas.microsoft.com/office/powerpoint/2010/main" val="42906496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175BAED-6C80-45CE-8B49-53458AF47771}"/>
              </a:ext>
            </a:extLst>
          </p:cNvPr>
          <p:cNvPicPr>
            <a:picLocks noChangeAspect="1"/>
          </p:cNvPicPr>
          <p:nvPr/>
        </p:nvPicPr>
        <p:blipFill>
          <a:blip r:embed="rId2"/>
          <a:stretch>
            <a:fillRect/>
          </a:stretch>
        </p:blipFill>
        <p:spPr>
          <a:xfrm>
            <a:off x="1845906" y="0"/>
            <a:ext cx="8500188" cy="6941414"/>
          </a:xfrm>
          <a:prstGeom prst="rect">
            <a:avLst/>
          </a:prstGeom>
        </p:spPr>
      </p:pic>
      <p:sp>
        <p:nvSpPr>
          <p:cNvPr id="5" name="Rectangle 4">
            <a:extLst>
              <a:ext uri="{FF2B5EF4-FFF2-40B4-BE49-F238E27FC236}">
                <a16:creationId xmlns:a16="http://schemas.microsoft.com/office/drawing/2014/main" id="{CD20B2AF-B32E-4CD8-A188-25889BA9CEB4}"/>
              </a:ext>
            </a:extLst>
          </p:cNvPr>
          <p:cNvSpPr/>
          <p:nvPr/>
        </p:nvSpPr>
        <p:spPr>
          <a:xfrm>
            <a:off x="2396971" y="2210540"/>
            <a:ext cx="3604334" cy="4580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C4E9F1DA-FB31-4612-931F-BBF54DE30DB0}"/>
              </a:ext>
            </a:extLst>
          </p:cNvPr>
          <p:cNvSpPr/>
          <p:nvPr/>
        </p:nvSpPr>
        <p:spPr>
          <a:xfrm>
            <a:off x="6038295" y="2210539"/>
            <a:ext cx="3604334" cy="45808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4242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5"/>
                                        </p:tgtEl>
                                      </p:cBhvr>
                                    </p:animEffect>
                                    <p:anim calcmode="lin" valueType="num">
                                      <p:cBhvr>
                                        <p:cTn id="7" dur="2000"/>
                                        <p:tgtEl>
                                          <p:spTgt spid="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5"/>
                                        </p:tgtEl>
                                        <p:attrNameLst>
                                          <p:attrName>ppt_h</p:attrName>
                                        </p:attrNameLst>
                                      </p:cBhvr>
                                      <p:tavLst>
                                        <p:tav tm="0">
                                          <p:val>
                                            <p:strVal val="ppt_h"/>
                                          </p:val>
                                        </p:tav>
                                        <p:tav tm="100000">
                                          <p:val>
                                            <p:strVal val="ppt_h"/>
                                          </p:val>
                                        </p:tav>
                                      </p:tavLst>
                                    </p:anim>
                                    <p:set>
                                      <p:cBhvr>
                                        <p:cTn id="9" dur="1" fill="hold">
                                          <p:stCondLst>
                                            <p:cond delay="1999"/>
                                          </p:stCondLst>
                                        </p:cTn>
                                        <p:tgtEl>
                                          <p:spTgt spid="5"/>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7"/>
                                        </p:tgtEl>
                                      </p:cBhvr>
                                    </p:animEffect>
                                    <p:anim calcmode="lin" valueType="num">
                                      <p:cBhvr>
                                        <p:cTn id="14"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7"/>
                                        </p:tgtEl>
                                        <p:attrNameLst>
                                          <p:attrName>ppt_h</p:attrName>
                                        </p:attrNameLst>
                                      </p:cBhvr>
                                      <p:tavLst>
                                        <p:tav tm="0">
                                          <p:val>
                                            <p:strVal val="ppt_h"/>
                                          </p:val>
                                        </p:tav>
                                        <p:tav tm="100000">
                                          <p:val>
                                            <p:strVal val="ppt_h"/>
                                          </p:val>
                                        </p:tav>
                                      </p:tavLst>
                                    </p:anim>
                                    <p:set>
                                      <p:cBhvr>
                                        <p:cTn id="16" dur="1" fill="hold">
                                          <p:stCondLst>
                                            <p:cond delay="1999"/>
                                          </p:stCondLst>
                                        </p:cTn>
                                        <p:tgtEl>
                                          <p:spTgt spid="7"/>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9730B4-92BA-4C92-8B6C-8E8D1F3AF6FF}"/>
              </a:ext>
            </a:extLst>
          </p:cNvPr>
          <p:cNvPicPr>
            <a:picLocks noChangeAspect="1"/>
          </p:cNvPicPr>
          <p:nvPr/>
        </p:nvPicPr>
        <p:blipFill rotWithShape="1">
          <a:blip r:embed="rId2"/>
          <a:srcRect r="-1" b="3040"/>
          <a:stretch/>
        </p:blipFill>
        <p:spPr>
          <a:xfrm>
            <a:off x="321733" y="321733"/>
            <a:ext cx="11548534" cy="6214534"/>
          </a:xfrm>
          <a:prstGeom prst="rect">
            <a:avLst/>
          </a:prstGeom>
        </p:spPr>
      </p:pic>
    </p:spTree>
    <p:extLst>
      <p:ext uri="{BB962C8B-B14F-4D97-AF65-F5344CB8AC3E}">
        <p14:creationId xmlns:p14="http://schemas.microsoft.com/office/powerpoint/2010/main" val="2140223089"/>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62AD5C2-3C55-43C3-A0CD-DEFE376464F4}"/>
              </a:ext>
            </a:extLst>
          </p:cNvPr>
          <p:cNvPicPr>
            <a:picLocks noChangeAspect="1"/>
          </p:cNvPicPr>
          <p:nvPr/>
        </p:nvPicPr>
        <p:blipFill>
          <a:blip r:embed="rId2"/>
          <a:stretch>
            <a:fillRect/>
          </a:stretch>
        </p:blipFill>
        <p:spPr>
          <a:xfrm>
            <a:off x="607577" y="1088090"/>
            <a:ext cx="5869596" cy="4681819"/>
          </a:xfrm>
          <a:prstGeom prst="rect">
            <a:avLst/>
          </a:prstGeom>
        </p:spPr>
      </p:pic>
      <p:sp>
        <p:nvSpPr>
          <p:cNvPr id="4" name="TextBox 3">
            <a:extLst>
              <a:ext uri="{FF2B5EF4-FFF2-40B4-BE49-F238E27FC236}">
                <a16:creationId xmlns:a16="http://schemas.microsoft.com/office/drawing/2014/main" id="{D7483318-B578-4F52-B0EF-920C550E2147}"/>
              </a:ext>
            </a:extLst>
          </p:cNvPr>
          <p:cNvSpPr txBox="1"/>
          <p:nvPr/>
        </p:nvSpPr>
        <p:spPr>
          <a:xfrm>
            <a:off x="6578353" y="497149"/>
            <a:ext cx="5442011"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t>No single agency can cope with these huge issues alone</a:t>
            </a:r>
          </a:p>
          <a:p>
            <a:pPr marL="457200" indent="-457200">
              <a:buFont typeface="Arial" panose="020B0604020202020204" pitchFamily="34" charset="0"/>
              <a:buChar char="•"/>
            </a:pPr>
            <a:r>
              <a:rPr lang="en-GB" sz="2800" dirty="0"/>
              <a:t>Do Adverse Childhood Experiences represent the greatest issue faced by public services in modern Britain?</a:t>
            </a:r>
          </a:p>
          <a:p>
            <a:pPr marL="457200" indent="-457200">
              <a:buFont typeface="Arial" panose="020B0604020202020204" pitchFamily="34" charset="0"/>
              <a:buChar char="•"/>
            </a:pPr>
            <a:r>
              <a:rPr lang="en-GB" sz="2800" dirty="0"/>
              <a:t>Are they the most expensive aspect of public service delivery?</a:t>
            </a:r>
          </a:p>
          <a:p>
            <a:pPr marL="457200" indent="-457200">
              <a:buFont typeface="Arial" panose="020B0604020202020204" pitchFamily="34" charset="0"/>
              <a:buChar char="•"/>
            </a:pPr>
            <a:r>
              <a:rPr lang="en-GB" sz="2800" dirty="0"/>
              <a:t>Partnership working is essential</a:t>
            </a:r>
          </a:p>
          <a:p>
            <a:pPr marL="457200" indent="-457200">
              <a:buFont typeface="Arial" panose="020B0604020202020204" pitchFamily="34" charset="0"/>
              <a:buChar char="•"/>
            </a:pPr>
            <a:r>
              <a:rPr lang="en-GB" sz="2800" dirty="0"/>
              <a:t>Collaboration between agencies is the only way we have any hope of making a sustainable difference</a:t>
            </a:r>
          </a:p>
        </p:txBody>
      </p:sp>
    </p:spTree>
    <p:extLst>
      <p:ext uri="{BB962C8B-B14F-4D97-AF65-F5344CB8AC3E}">
        <p14:creationId xmlns:p14="http://schemas.microsoft.com/office/powerpoint/2010/main" val="1100553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21522" y="0"/>
            <a:ext cx="8183217" cy="6858000"/>
          </a:xfrm>
          <a:prstGeom prst="rect">
            <a:avLst/>
          </a:prstGeom>
        </p:spPr>
      </p:pic>
    </p:spTree>
    <p:extLst>
      <p:ext uri="{BB962C8B-B14F-4D97-AF65-F5344CB8AC3E}">
        <p14:creationId xmlns:p14="http://schemas.microsoft.com/office/powerpoint/2010/main" val="765173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6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C647D88-C0E7-4080-8FAE-458039DED596}"/>
              </a:ext>
            </a:extLst>
          </p:cNvPr>
          <p:cNvPicPr>
            <a:picLocks noChangeAspect="1"/>
          </p:cNvPicPr>
          <p:nvPr/>
        </p:nvPicPr>
        <p:blipFill>
          <a:blip r:embed="rId2"/>
          <a:stretch>
            <a:fillRect/>
          </a:stretch>
        </p:blipFill>
        <p:spPr>
          <a:xfrm>
            <a:off x="1859448" y="643467"/>
            <a:ext cx="8473103" cy="5571066"/>
          </a:xfrm>
          <a:prstGeom prst="rect">
            <a:avLst/>
          </a:prstGeom>
        </p:spPr>
      </p:pic>
    </p:spTree>
    <p:extLst>
      <p:ext uri="{BB962C8B-B14F-4D97-AF65-F5344CB8AC3E}">
        <p14:creationId xmlns:p14="http://schemas.microsoft.com/office/powerpoint/2010/main" val="302701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05F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12B8DB9-ACB8-412D-B840-01F7BAB94B19}"/>
              </a:ext>
            </a:extLst>
          </p:cNvPr>
          <p:cNvPicPr>
            <a:picLocks noChangeAspect="1"/>
          </p:cNvPicPr>
          <p:nvPr/>
        </p:nvPicPr>
        <p:blipFill>
          <a:blip r:embed="rId2"/>
          <a:stretch>
            <a:fillRect/>
          </a:stretch>
        </p:blipFill>
        <p:spPr>
          <a:xfrm>
            <a:off x="2381956" y="643467"/>
            <a:ext cx="7428088" cy="5571066"/>
          </a:xfrm>
          <a:prstGeom prst="rect">
            <a:avLst/>
          </a:prstGeom>
        </p:spPr>
      </p:pic>
    </p:spTree>
    <p:extLst>
      <p:ext uri="{BB962C8B-B14F-4D97-AF65-F5344CB8AC3E}">
        <p14:creationId xmlns:p14="http://schemas.microsoft.com/office/powerpoint/2010/main" val="3622313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F642E74C-FF66-4FBB-B9E8-28C38C1460EB}"/>
              </a:ext>
            </a:extLst>
          </p:cNvPr>
          <p:cNvPicPr>
            <a:picLocks noChangeAspect="1"/>
          </p:cNvPicPr>
          <p:nvPr/>
        </p:nvPicPr>
        <p:blipFill>
          <a:blip r:embed="rId3"/>
          <a:stretch>
            <a:fillRect/>
          </a:stretch>
        </p:blipFill>
        <p:spPr>
          <a:xfrm>
            <a:off x="685800" y="385762"/>
            <a:ext cx="10820400" cy="6086475"/>
          </a:xfrm>
          <a:prstGeom prst="rect">
            <a:avLst/>
          </a:prstGeom>
        </p:spPr>
      </p:pic>
    </p:spTree>
    <p:extLst>
      <p:ext uri="{BB962C8B-B14F-4D97-AF65-F5344CB8AC3E}">
        <p14:creationId xmlns:p14="http://schemas.microsoft.com/office/powerpoint/2010/main" val="340388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3C135-D311-44B6-8A2C-4C2BA499832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EEB2724-4711-47B3-8D84-C18582F4395D}"/>
              </a:ext>
            </a:extLst>
          </p:cNvPr>
          <p:cNvSpPr>
            <a:spLocks noGrp="1"/>
          </p:cNvSpPr>
          <p:nvPr>
            <p:ph idx="1"/>
          </p:nvPr>
        </p:nvSpPr>
        <p:spPr>
          <a:xfrm>
            <a:off x="838200" y="1603684"/>
            <a:ext cx="10515600" cy="4351338"/>
          </a:xfrm>
        </p:spPr>
        <p:txBody>
          <a:bodyPr>
            <a:noAutofit/>
          </a:bodyPr>
          <a:lstStyle/>
          <a:p>
            <a:pPr marL="0" indent="0">
              <a:buNone/>
            </a:pPr>
            <a:r>
              <a:rPr lang="en-GB" sz="2400" dirty="0" err="1"/>
              <a:t>Felitti</a:t>
            </a:r>
            <a:r>
              <a:rPr lang="en-GB" sz="2400" dirty="0"/>
              <a:t> et al landmark article from 1998:</a:t>
            </a:r>
          </a:p>
          <a:p>
            <a:r>
              <a:rPr lang="en-GB" sz="2400" dirty="0" err="1"/>
              <a:t>Felitti</a:t>
            </a:r>
            <a:r>
              <a:rPr lang="en-GB" sz="2400" dirty="0"/>
              <a:t> VJ, Anda RF, Nordenberg D, Williamson DF, Spitz AM, Edwards V, Koss MP,  Marks JS (1998) </a:t>
            </a:r>
            <a:r>
              <a:rPr lang="en-US" sz="2400" i="1" dirty="0"/>
              <a:t>Relationship of childhood abuse and household dysfunction to many of the leading causes of death in adults. The Adverse Childhood Experiences (ACE) Study, American </a:t>
            </a:r>
            <a:r>
              <a:rPr lang="en-US" sz="2400" dirty="0"/>
              <a:t>Journal of Preventative Medicine, 1998 May;14(4):245-58</a:t>
            </a:r>
          </a:p>
          <a:p>
            <a:pPr marL="0" indent="0">
              <a:buNone/>
            </a:pPr>
            <a:r>
              <a:rPr lang="en-GB" sz="2400" dirty="0"/>
              <a:t>American resources</a:t>
            </a:r>
          </a:p>
          <a:p>
            <a:r>
              <a:rPr lang="en-GB" sz="2400" dirty="0"/>
              <a:t>National Library of Medicine (2020) Resources for Adverse Childhood Experience, available at </a:t>
            </a:r>
            <a:r>
              <a:rPr lang="en-GB" sz="2400" dirty="0">
                <a:hlinkClick r:id="rId2"/>
              </a:rPr>
              <a:t>https://pubmed.ncbi.nlm.nih.gov/9635069/</a:t>
            </a:r>
            <a:r>
              <a:rPr lang="en-GB" sz="2400" dirty="0"/>
              <a:t> </a:t>
            </a:r>
          </a:p>
          <a:p>
            <a:pPr marL="0" indent="0">
              <a:buNone/>
            </a:pPr>
            <a:r>
              <a:rPr lang="en-GB" sz="2400" dirty="0"/>
              <a:t>Wales:</a:t>
            </a:r>
          </a:p>
          <a:p>
            <a:r>
              <a:rPr lang="en-GB" sz="2400" dirty="0"/>
              <a:t>Early Action Together ACEs Learning Network (2020), available at </a:t>
            </a:r>
            <a:r>
              <a:rPr lang="en-GB" sz="2400" dirty="0">
                <a:hlinkClick r:id="rId3"/>
              </a:rPr>
              <a:t>https://www.rsph.org.uk/our-work/resources/early-action-together-learning-network.html</a:t>
            </a:r>
            <a:r>
              <a:rPr lang="en-GB" sz="2400" dirty="0"/>
              <a:t> </a:t>
            </a:r>
          </a:p>
        </p:txBody>
      </p:sp>
    </p:spTree>
    <p:extLst>
      <p:ext uri="{BB962C8B-B14F-4D97-AF65-F5344CB8AC3E}">
        <p14:creationId xmlns:p14="http://schemas.microsoft.com/office/powerpoint/2010/main" val="34370692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A7744-6B4E-433F-A14D-3D72B8F01CD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B5B0BB-7991-494A-900F-5DD6D51F5329}"/>
              </a:ext>
            </a:extLst>
          </p:cNvPr>
          <p:cNvSpPr>
            <a:spLocks noGrp="1"/>
          </p:cNvSpPr>
          <p:nvPr>
            <p:ph idx="1"/>
          </p:nvPr>
        </p:nvSpPr>
        <p:spPr/>
        <p:txBody>
          <a:bodyPr/>
          <a:lstStyle/>
          <a:p>
            <a:r>
              <a:rPr lang="en-GB" dirty="0"/>
              <a:t>Ends</a:t>
            </a:r>
          </a:p>
        </p:txBody>
      </p:sp>
    </p:spTree>
    <p:extLst>
      <p:ext uri="{BB962C8B-B14F-4D97-AF65-F5344CB8AC3E}">
        <p14:creationId xmlns:p14="http://schemas.microsoft.com/office/powerpoint/2010/main" val="28192765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2080" y="6278803"/>
            <a:ext cx="9351264" cy="369332"/>
          </a:xfrm>
          <a:prstGeom prst="rect">
            <a:avLst/>
          </a:prstGeom>
        </p:spPr>
        <p:txBody>
          <a:bodyPr wrap="square">
            <a:spAutoFit/>
          </a:bodyPr>
          <a:lstStyle/>
          <a:p>
            <a:r>
              <a:rPr lang="en-GB" dirty="0">
                <a:hlinkClick r:id="rId2"/>
              </a:rPr>
              <a:t>https://www.cdc.gov/violenceprevention/childabuseandneglect/acestudy/ace-graphics.html</a:t>
            </a:r>
            <a:r>
              <a:rPr lang="en-GB" dirty="0"/>
              <a:t> </a:t>
            </a:r>
          </a:p>
        </p:txBody>
      </p:sp>
      <p:pic>
        <p:nvPicPr>
          <p:cNvPr id="4" name="Picture 3"/>
          <p:cNvPicPr>
            <a:picLocks noChangeAspect="1"/>
          </p:cNvPicPr>
          <p:nvPr/>
        </p:nvPicPr>
        <p:blipFill>
          <a:blip r:embed="rId3"/>
          <a:stretch>
            <a:fillRect/>
          </a:stretch>
        </p:blipFill>
        <p:spPr>
          <a:xfrm>
            <a:off x="0" y="777949"/>
            <a:ext cx="12192000" cy="5302102"/>
          </a:xfrm>
          <a:prstGeom prst="rect">
            <a:avLst/>
          </a:prstGeom>
        </p:spPr>
      </p:pic>
    </p:spTree>
    <p:extLst>
      <p:ext uri="{BB962C8B-B14F-4D97-AF65-F5344CB8AC3E}">
        <p14:creationId xmlns:p14="http://schemas.microsoft.com/office/powerpoint/2010/main" val="3538315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107</TotalTime>
  <Words>371</Words>
  <Application>Microsoft Office PowerPoint</Application>
  <PresentationFormat>Widescreen</PresentationFormat>
  <Paragraphs>27</Paragraphs>
  <Slides>22</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Office Theme</vt:lpstr>
      <vt:lpstr>Adverse Childhood Experiences</vt:lpstr>
      <vt:lpstr>ACE?</vt:lpstr>
      <vt:lpstr>ACEs</vt:lpstr>
      <vt:lpstr>PowerPoint Presentation</vt:lpstr>
      <vt:lpstr>PowerPoint Presentation</vt:lpstr>
      <vt:lpstr>PowerPoint Presentation</vt:lpstr>
      <vt:lpstr>PowerPoint Presentation</vt:lpstr>
      <vt:lpstr>PowerPoint Presentation</vt:lpstr>
      <vt:lpstr>ACE’s Create Toxic Stress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Adverse Childhood Experiences</dc:title>
  <dc:creator>Mike Durke</dc:creator>
  <cp:lastModifiedBy>Mike Durke</cp:lastModifiedBy>
  <cp:revision>1</cp:revision>
  <dcterms:created xsi:type="dcterms:W3CDTF">2020-10-06T08:24:40Z</dcterms:created>
  <dcterms:modified xsi:type="dcterms:W3CDTF">2020-10-06T10:15:41Z</dcterms:modified>
</cp:coreProperties>
</file>