
<file path=[Content_Types].xml><?xml version="1.0" encoding="utf-8"?>
<Types xmlns="http://schemas.openxmlformats.org/package/2006/content-types">
  <Default Extension="fntdata" ContentType="application/x-fontdata"/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6" r:id="rId7"/>
    <p:sldId id="267" r:id="rId8"/>
    <p:sldId id="261" r:id="rId9"/>
    <p:sldId id="262" r:id="rId10"/>
    <p:sldId id="263" r:id="rId11"/>
    <p:sldId id="265" r:id="rId12"/>
  </p:sldIdLst>
  <p:sldSz cx="18288000" cy="10287000"/>
  <p:notesSz cx="6858000" cy="9144000"/>
  <p:embeddedFontLst>
    <p:embeddedFont>
      <p:font typeface="Canva Sans" panose="020B0604020202020204" charset="0"/>
      <p:regular r:id="rId13"/>
    </p:embeddedFont>
    <p:embeddedFont>
      <p:font typeface="DM Sans" pitchFamily="2" charset="0"/>
      <p:regular r:id="rId14"/>
    </p:embeddedFont>
    <p:embeddedFont>
      <p:font typeface="DM Sans Bold" panose="020B0604020202020204" charset="0"/>
      <p:regular r:id="rId15"/>
    </p:embeddedFont>
    <p:embeddedFont>
      <p:font typeface="Gulfs Display" panose="020B0604020202020204" charset="0"/>
      <p:regular r:id="rId16"/>
    </p:embeddedFont>
    <p:embeddedFont>
      <p:font typeface="เอฟซี เรนโบว์" panose="020B0604020202020204" charset="-34"/>
      <p:regular r:id="rId17"/>
    </p:embeddedFont>
  </p:embeddedFont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 autoAdjust="0"/>
    <p:restoredTop sz="94622" autoAdjust="0"/>
  </p:normalViewPr>
  <p:slideViewPr>
    <p:cSldViewPr>
      <p:cViewPr varScale="1">
        <p:scale>
          <a:sx n="80" d="100"/>
          <a:sy n="80" d="100"/>
        </p:scale>
        <p:origin x="240" y="234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font" Target="fonts/font1.fntdata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font" Target="fonts/font5.fntdata"/><Relationship Id="rId2" Type="http://schemas.openxmlformats.org/officeDocument/2006/relationships/slide" Target="slides/slide1.xml"/><Relationship Id="rId16" Type="http://schemas.openxmlformats.org/officeDocument/2006/relationships/font" Target="fonts/font4.fntdata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font" Target="fonts/font3.fntdata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font" Target="fonts/font2.fntdata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2/13/2025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2/13/2025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2/13/2025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2/13/2025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2/13/2025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2/13/2025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2/13/2025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2/13/2025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2/13/2025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2/13/2025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2/13/2025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2/13/2025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svg"/><Relationship Id="rId13" Type="http://schemas.openxmlformats.org/officeDocument/2006/relationships/image" Target="../media/image12.png"/><Relationship Id="rId18" Type="http://schemas.openxmlformats.org/officeDocument/2006/relationships/image" Target="../media/image17.svg"/><Relationship Id="rId3" Type="http://schemas.openxmlformats.org/officeDocument/2006/relationships/image" Target="../media/image2.png"/><Relationship Id="rId7" Type="http://schemas.openxmlformats.org/officeDocument/2006/relationships/image" Target="../media/image6.png"/><Relationship Id="rId12" Type="http://schemas.openxmlformats.org/officeDocument/2006/relationships/image" Target="../media/image11.svg"/><Relationship Id="rId17" Type="http://schemas.openxmlformats.org/officeDocument/2006/relationships/image" Target="../media/image16.png"/><Relationship Id="rId2" Type="http://schemas.openxmlformats.org/officeDocument/2006/relationships/image" Target="../media/image1.png"/><Relationship Id="rId16" Type="http://schemas.openxmlformats.org/officeDocument/2006/relationships/image" Target="../media/image15.svg"/><Relationship Id="rId20" Type="http://schemas.openxmlformats.org/officeDocument/2006/relationships/image" Target="../media/image19.sv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.svg"/><Relationship Id="rId11" Type="http://schemas.openxmlformats.org/officeDocument/2006/relationships/image" Target="../media/image10.png"/><Relationship Id="rId5" Type="http://schemas.openxmlformats.org/officeDocument/2006/relationships/image" Target="../media/image4.png"/><Relationship Id="rId15" Type="http://schemas.openxmlformats.org/officeDocument/2006/relationships/image" Target="../media/image14.png"/><Relationship Id="rId10" Type="http://schemas.openxmlformats.org/officeDocument/2006/relationships/image" Target="../media/image9.svg"/><Relationship Id="rId19" Type="http://schemas.openxmlformats.org/officeDocument/2006/relationships/image" Target="../media/image18.png"/><Relationship Id="rId4" Type="http://schemas.openxmlformats.org/officeDocument/2006/relationships/image" Target="../media/image3.svg"/><Relationship Id="rId9" Type="http://schemas.openxmlformats.org/officeDocument/2006/relationships/image" Target="../media/image8.png"/><Relationship Id="rId14" Type="http://schemas.openxmlformats.org/officeDocument/2006/relationships/image" Target="../media/image13.svg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.svg"/><Relationship Id="rId3" Type="http://schemas.openxmlformats.org/officeDocument/2006/relationships/image" Target="../media/image8.png"/><Relationship Id="rId7" Type="http://schemas.openxmlformats.org/officeDocument/2006/relationships/image" Target="../media/image20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svg"/><Relationship Id="rId5" Type="http://schemas.openxmlformats.org/officeDocument/2006/relationships/image" Target="../media/image6.png"/><Relationship Id="rId10" Type="http://schemas.openxmlformats.org/officeDocument/2006/relationships/image" Target="../media/image23.svg"/><Relationship Id="rId4" Type="http://schemas.openxmlformats.org/officeDocument/2006/relationships/image" Target="../media/image9.svg"/><Relationship Id="rId9" Type="http://schemas.openxmlformats.org/officeDocument/2006/relationships/image" Target="../media/image22.png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svg"/><Relationship Id="rId3" Type="http://schemas.openxmlformats.org/officeDocument/2006/relationships/image" Target="../media/image24.png"/><Relationship Id="rId7" Type="http://schemas.openxmlformats.org/officeDocument/2006/relationships/image" Target="../media/image8.png"/><Relationship Id="rId12" Type="http://schemas.openxmlformats.org/officeDocument/2006/relationships/image" Target="../media/image13.sv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svg"/><Relationship Id="rId11" Type="http://schemas.openxmlformats.org/officeDocument/2006/relationships/image" Target="../media/image12.png"/><Relationship Id="rId5" Type="http://schemas.openxmlformats.org/officeDocument/2006/relationships/image" Target="../media/image6.png"/><Relationship Id="rId10" Type="http://schemas.openxmlformats.org/officeDocument/2006/relationships/image" Target="../media/image11.svg"/><Relationship Id="rId4" Type="http://schemas.openxmlformats.org/officeDocument/2006/relationships/image" Target="../media/image25.svg"/><Relationship Id="rId9" Type="http://schemas.openxmlformats.org/officeDocument/2006/relationships/image" Target="../media/image10.pn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svg"/><Relationship Id="rId3" Type="http://schemas.openxmlformats.org/officeDocument/2006/relationships/image" Target="../media/image26.png"/><Relationship Id="rId7" Type="http://schemas.openxmlformats.org/officeDocument/2006/relationships/image" Target="../media/image8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1.svg"/><Relationship Id="rId5" Type="http://schemas.openxmlformats.org/officeDocument/2006/relationships/image" Target="../media/image20.png"/><Relationship Id="rId4" Type="http://schemas.openxmlformats.org/officeDocument/2006/relationships/image" Target="../media/image27.sv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28.jpeg"/><Relationship Id="rId3" Type="http://schemas.openxmlformats.org/officeDocument/2006/relationships/image" Target="../media/image1.png"/><Relationship Id="rId7" Type="http://schemas.openxmlformats.org/officeDocument/2006/relationships/image" Target="../media/image9.svg"/><Relationship Id="rId2" Type="http://schemas.openxmlformats.org/officeDocument/2006/relationships/slideLayout" Target="../slideLayouts/slideLayout7.xml"/><Relationship Id="rId1" Type="http://schemas.openxmlformats.org/officeDocument/2006/relationships/video" Target="https://www.youtube.com/embed/UyUa6KrTLEE?feature=oembed" TargetMode="External"/><Relationship Id="rId6" Type="http://schemas.openxmlformats.org/officeDocument/2006/relationships/image" Target="../media/image8.png"/><Relationship Id="rId5" Type="http://schemas.openxmlformats.org/officeDocument/2006/relationships/image" Target="../media/image7.svg"/><Relationship Id="rId4" Type="http://schemas.openxmlformats.org/officeDocument/2006/relationships/image" Target="../media/image6.pn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29.jpeg"/><Relationship Id="rId3" Type="http://schemas.openxmlformats.org/officeDocument/2006/relationships/image" Target="../media/image1.png"/><Relationship Id="rId7" Type="http://schemas.openxmlformats.org/officeDocument/2006/relationships/image" Target="../media/image9.svg"/><Relationship Id="rId2" Type="http://schemas.openxmlformats.org/officeDocument/2006/relationships/slideLayout" Target="../slideLayouts/slideLayout7.xml"/><Relationship Id="rId1" Type="http://schemas.openxmlformats.org/officeDocument/2006/relationships/video" Target="https://www.youtube.com/embed/m-4t4wK15CE?feature=oembed" TargetMode="External"/><Relationship Id="rId6" Type="http://schemas.openxmlformats.org/officeDocument/2006/relationships/image" Target="../media/image8.png"/><Relationship Id="rId5" Type="http://schemas.openxmlformats.org/officeDocument/2006/relationships/image" Target="../media/image7.svg"/><Relationship Id="rId4" Type="http://schemas.openxmlformats.org/officeDocument/2006/relationships/image" Target="../media/image6.pn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30.jpeg"/><Relationship Id="rId3" Type="http://schemas.openxmlformats.org/officeDocument/2006/relationships/image" Target="../media/image1.png"/><Relationship Id="rId7" Type="http://schemas.openxmlformats.org/officeDocument/2006/relationships/image" Target="../media/image9.svg"/><Relationship Id="rId2" Type="http://schemas.openxmlformats.org/officeDocument/2006/relationships/slideLayout" Target="../slideLayouts/slideLayout7.xml"/><Relationship Id="rId1" Type="http://schemas.openxmlformats.org/officeDocument/2006/relationships/video" Target="https://www.youtube.com/embed/M8ezBR26H7Q?feature=oembed" TargetMode="External"/><Relationship Id="rId6" Type="http://schemas.openxmlformats.org/officeDocument/2006/relationships/image" Target="../media/image8.png"/><Relationship Id="rId5" Type="http://schemas.openxmlformats.org/officeDocument/2006/relationships/image" Target="../media/image7.svg"/><Relationship Id="rId4" Type="http://schemas.openxmlformats.org/officeDocument/2006/relationships/image" Target="../media/image6.pn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23.svg"/><Relationship Id="rId13" Type="http://schemas.openxmlformats.org/officeDocument/2006/relationships/image" Target="../media/image20.png"/><Relationship Id="rId3" Type="http://schemas.openxmlformats.org/officeDocument/2006/relationships/image" Target="../media/image31.png"/><Relationship Id="rId7" Type="http://schemas.openxmlformats.org/officeDocument/2006/relationships/image" Target="../media/image22.png"/><Relationship Id="rId12" Type="http://schemas.openxmlformats.org/officeDocument/2006/relationships/image" Target="../media/image7.svg"/><Relationship Id="rId2" Type="http://schemas.openxmlformats.org/officeDocument/2006/relationships/image" Target="../media/image1.png"/><Relationship Id="rId16" Type="http://schemas.openxmlformats.org/officeDocument/2006/relationships/image" Target="../media/image13.sv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4.svg"/><Relationship Id="rId11" Type="http://schemas.openxmlformats.org/officeDocument/2006/relationships/image" Target="../media/image6.png"/><Relationship Id="rId5" Type="http://schemas.openxmlformats.org/officeDocument/2006/relationships/image" Target="../media/image33.png"/><Relationship Id="rId15" Type="http://schemas.openxmlformats.org/officeDocument/2006/relationships/image" Target="../media/image12.png"/><Relationship Id="rId10" Type="http://schemas.openxmlformats.org/officeDocument/2006/relationships/image" Target="../media/image9.svg"/><Relationship Id="rId4" Type="http://schemas.openxmlformats.org/officeDocument/2006/relationships/image" Target="../media/image32.svg"/><Relationship Id="rId9" Type="http://schemas.openxmlformats.org/officeDocument/2006/relationships/image" Target="../media/image8.png"/><Relationship Id="rId14" Type="http://schemas.openxmlformats.org/officeDocument/2006/relationships/image" Target="../media/image21.svg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23.svg"/><Relationship Id="rId3" Type="http://schemas.openxmlformats.org/officeDocument/2006/relationships/image" Target="../media/image35.png"/><Relationship Id="rId7" Type="http://schemas.openxmlformats.org/officeDocument/2006/relationships/image" Target="../media/image2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www.lexisnexis.co.uk/law-students/lexis-plus-legal-research/certification/england-and-wales/advanced.html" TargetMode="External"/><Relationship Id="rId5" Type="http://schemas.openxmlformats.org/officeDocument/2006/relationships/hyperlink" Target="https://www.lexisnexis.co.uk/law-students/certification-forms.html" TargetMode="External"/><Relationship Id="rId10" Type="http://schemas.openxmlformats.org/officeDocument/2006/relationships/image" Target="../media/image9.svg"/><Relationship Id="rId4" Type="http://schemas.openxmlformats.org/officeDocument/2006/relationships/image" Target="../media/image36.svg"/><Relationship Id="rId9" Type="http://schemas.openxmlformats.org/officeDocument/2006/relationships/image" Target="../media/image8.png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svg"/><Relationship Id="rId3" Type="http://schemas.openxmlformats.org/officeDocument/2006/relationships/image" Target="../media/image37.png"/><Relationship Id="rId7" Type="http://schemas.openxmlformats.org/officeDocument/2006/relationships/image" Target="../media/image8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3.svg"/><Relationship Id="rId5" Type="http://schemas.openxmlformats.org/officeDocument/2006/relationships/image" Target="../media/image12.png"/><Relationship Id="rId4" Type="http://schemas.openxmlformats.org/officeDocument/2006/relationships/image" Target="../media/image38.svg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42.svg"/><Relationship Id="rId13" Type="http://schemas.openxmlformats.org/officeDocument/2006/relationships/image" Target="../media/image8.png"/><Relationship Id="rId3" Type="http://schemas.openxmlformats.org/officeDocument/2006/relationships/image" Target="../media/image39.png"/><Relationship Id="rId7" Type="http://schemas.openxmlformats.org/officeDocument/2006/relationships/image" Target="../media/image41.png"/><Relationship Id="rId12" Type="http://schemas.openxmlformats.org/officeDocument/2006/relationships/image" Target="../media/image7.svg"/><Relationship Id="rId2" Type="http://schemas.openxmlformats.org/officeDocument/2006/relationships/image" Target="../media/image1.png"/><Relationship Id="rId16" Type="http://schemas.openxmlformats.org/officeDocument/2006/relationships/image" Target="../media/image21.sv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.svg"/><Relationship Id="rId11" Type="http://schemas.openxmlformats.org/officeDocument/2006/relationships/image" Target="../media/image6.png"/><Relationship Id="rId5" Type="http://schemas.openxmlformats.org/officeDocument/2006/relationships/image" Target="../media/image2.png"/><Relationship Id="rId15" Type="http://schemas.openxmlformats.org/officeDocument/2006/relationships/image" Target="../media/image20.png"/><Relationship Id="rId10" Type="http://schemas.openxmlformats.org/officeDocument/2006/relationships/image" Target="../media/image27.svg"/><Relationship Id="rId4" Type="http://schemas.openxmlformats.org/officeDocument/2006/relationships/image" Target="../media/image40.svg"/><Relationship Id="rId9" Type="http://schemas.openxmlformats.org/officeDocument/2006/relationships/image" Target="../media/image26.png"/><Relationship Id="rId14" Type="http://schemas.openxmlformats.org/officeDocument/2006/relationships/image" Target="../media/image9.sv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t="-38888" b="-38888"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3" name="Group 3"/>
          <p:cNvGrpSpPr/>
          <p:nvPr/>
        </p:nvGrpSpPr>
        <p:grpSpPr>
          <a:xfrm>
            <a:off x="2810691" y="2376477"/>
            <a:ext cx="12532624" cy="5165831"/>
            <a:chOff x="0" y="0"/>
            <a:chExt cx="2784161" cy="1147605"/>
          </a:xfrm>
        </p:grpSpPr>
        <p:sp>
          <p:nvSpPr>
            <p:cNvPr id="4" name="Freeform 4"/>
            <p:cNvSpPr/>
            <p:nvPr/>
          </p:nvSpPr>
          <p:spPr>
            <a:xfrm>
              <a:off x="0" y="0"/>
              <a:ext cx="2784161" cy="1147605"/>
            </a:xfrm>
            <a:custGeom>
              <a:avLst/>
              <a:gdLst/>
              <a:ahLst/>
              <a:cxnLst/>
              <a:rect l="l" t="t" r="r" b="b"/>
              <a:pathLst>
                <a:path w="2784161" h="1147605">
                  <a:moveTo>
                    <a:pt x="31505" y="0"/>
                  </a:moveTo>
                  <a:lnTo>
                    <a:pt x="2752656" y="0"/>
                  </a:lnTo>
                  <a:cubicBezTo>
                    <a:pt x="2761012" y="0"/>
                    <a:pt x="2769025" y="3319"/>
                    <a:pt x="2774934" y="9228"/>
                  </a:cubicBezTo>
                  <a:cubicBezTo>
                    <a:pt x="2780842" y="15136"/>
                    <a:pt x="2784161" y="23149"/>
                    <a:pt x="2784161" y="31505"/>
                  </a:cubicBezTo>
                  <a:lnTo>
                    <a:pt x="2784161" y="1116101"/>
                  </a:lnTo>
                  <a:cubicBezTo>
                    <a:pt x="2784161" y="1124456"/>
                    <a:pt x="2780842" y="1132470"/>
                    <a:pt x="2774934" y="1138378"/>
                  </a:cubicBezTo>
                  <a:cubicBezTo>
                    <a:pt x="2769025" y="1144286"/>
                    <a:pt x="2761012" y="1147605"/>
                    <a:pt x="2752656" y="1147605"/>
                  </a:cubicBezTo>
                  <a:lnTo>
                    <a:pt x="31505" y="1147605"/>
                  </a:lnTo>
                  <a:cubicBezTo>
                    <a:pt x="23149" y="1147605"/>
                    <a:pt x="15136" y="1144286"/>
                    <a:pt x="9228" y="1138378"/>
                  </a:cubicBezTo>
                  <a:cubicBezTo>
                    <a:pt x="3319" y="1132470"/>
                    <a:pt x="0" y="1124456"/>
                    <a:pt x="0" y="1116101"/>
                  </a:cubicBezTo>
                  <a:lnTo>
                    <a:pt x="0" y="31505"/>
                  </a:lnTo>
                  <a:cubicBezTo>
                    <a:pt x="0" y="23149"/>
                    <a:pt x="3319" y="15136"/>
                    <a:pt x="9228" y="9228"/>
                  </a:cubicBezTo>
                  <a:cubicBezTo>
                    <a:pt x="15136" y="3319"/>
                    <a:pt x="23149" y="0"/>
                    <a:pt x="31505" y="0"/>
                  </a:cubicBezTo>
                  <a:close/>
                </a:path>
              </a:pathLst>
            </a:custGeom>
            <a:solidFill>
              <a:srgbClr val="9CD3CD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5" name="TextBox 5"/>
            <p:cNvSpPr txBox="1"/>
            <p:nvPr/>
          </p:nvSpPr>
          <p:spPr>
            <a:xfrm>
              <a:off x="0" y="-38100"/>
              <a:ext cx="2784161" cy="118570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sp>
        <p:nvSpPr>
          <p:cNvPr id="6" name="Freeform 6"/>
          <p:cNvSpPr/>
          <p:nvPr/>
        </p:nvSpPr>
        <p:spPr>
          <a:xfrm rot="455622">
            <a:off x="24438" y="4904831"/>
            <a:ext cx="8160873" cy="6246777"/>
          </a:xfrm>
          <a:custGeom>
            <a:avLst/>
            <a:gdLst/>
            <a:ahLst/>
            <a:cxnLst/>
            <a:rect l="l" t="t" r="r" b="b"/>
            <a:pathLst>
              <a:path w="8160873" h="6246777">
                <a:moveTo>
                  <a:pt x="0" y="0"/>
                </a:moveTo>
                <a:lnTo>
                  <a:pt x="8160873" y="0"/>
                </a:lnTo>
                <a:lnTo>
                  <a:pt x="8160873" y="6246777"/>
                </a:lnTo>
                <a:lnTo>
                  <a:pt x="0" y="6246777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7" name="Freeform 7"/>
          <p:cNvSpPr/>
          <p:nvPr/>
        </p:nvSpPr>
        <p:spPr>
          <a:xfrm rot="-1286244">
            <a:off x="14092727" y="4135438"/>
            <a:ext cx="4333193" cy="4199258"/>
          </a:xfrm>
          <a:custGeom>
            <a:avLst/>
            <a:gdLst/>
            <a:ahLst/>
            <a:cxnLst/>
            <a:rect l="l" t="t" r="r" b="b"/>
            <a:pathLst>
              <a:path w="4333193" h="4199258">
                <a:moveTo>
                  <a:pt x="0" y="0"/>
                </a:moveTo>
                <a:lnTo>
                  <a:pt x="4333194" y="0"/>
                </a:lnTo>
                <a:lnTo>
                  <a:pt x="4333194" y="4199258"/>
                </a:lnTo>
                <a:lnTo>
                  <a:pt x="0" y="4199258"/>
                </a:lnTo>
                <a:lnTo>
                  <a:pt x="0" y="0"/>
                </a:lnTo>
                <a:close/>
              </a:path>
            </a:pathLst>
          </a:custGeom>
          <a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8" name="Freeform 8"/>
          <p:cNvSpPr/>
          <p:nvPr/>
        </p:nvSpPr>
        <p:spPr>
          <a:xfrm>
            <a:off x="2810691" y="419533"/>
            <a:ext cx="3509485" cy="1756919"/>
          </a:xfrm>
          <a:custGeom>
            <a:avLst/>
            <a:gdLst/>
            <a:ahLst/>
            <a:cxnLst/>
            <a:rect l="l" t="t" r="r" b="b"/>
            <a:pathLst>
              <a:path w="3509485" h="1756919">
                <a:moveTo>
                  <a:pt x="0" y="0"/>
                </a:moveTo>
                <a:lnTo>
                  <a:pt x="3509485" y="0"/>
                </a:lnTo>
                <a:lnTo>
                  <a:pt x="3509485" y="1756919"/>
                </a:lnTo>
                <a:lnTo>
                  <a:pt x="0" y="1756919"/>
                </a:lnTo>
                <a:lnTo>
                  <a:pt x="0" y="0"/>
                </a:lnTo>
                <a:close/>
              </a:path>
            </a:pathLst>
          </a:custGeom>
          <a:blipFill>
            <a:blip r:embed="rId7">
              <a:extLst>
                <a:ext uri="{96DAC541-7B7A-43D3-8B79-37D633B846F1}">
                  <asvg:svgBlip xmlns:asvg="http://schemas.microsoft.com/office/drawing/2016/SVG/main" r:embed="rId8"/>
                </a:ext>
              </a:extLst>
            </a:blip>
            <a:stretch>
              <a:fillRect l="-32053" r="-126199" b="-328636"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9" name="Freeform 9"/>
          <p:cNvSpPr/>
          <p:nvPr/>
        </p:nvSpPr>
        <p:spPr>
          <a:xfrm>
            <a:off x="7618778" y="8981296"/>
            <a:ext cx="1525222" cy="763557"/>
          </a:xfrm>
          <a:custGeom>
            <a:avLst/>
            <a:gdLst/>
            <a:ahLst/>
            <a:cxnLst/>
            <a:rect l="l" t="t" r="r" b="b"/>
            <a:pathLst>
              <a:path w="1525222" h="763557">
                <a:moveTo>
                  <a:pt x="0" y="0"/>
                </a:moveTo>
                <a:lnTo>
                  <a:pt x="1525222" y="0"/>
                </a:lnTo>
                <a:lnTo>
                  <a:pt x="1525222" y="763556"/>
                </a:lnTo>
                <a:lnTo>
                  <a:pt x="0" y="763556"/>
                </a:lnTo>
                <a:lnTo>
                  <a:pt x="0" y="0"/>
                </a:lnTo>
                <a:close/>
              </a:path>
            </a:pathLst>
          </a:custGeom>
          <a:blipFill>
            <a:blip r:embed="rId7">
              <a:extLst>
                <a:ext uri="{96DAC541-7B7A-43D3-8B79-37D633B846F1}">
                  <asvg:svgBlip xmlns:asvg="http://schemas.microsoft.com/office/drawing/2016/SVG/main" r:embed="rId8"/>
                </a:ext>
              </a:extLst>
            </a:blip>
            <a:stretch>
              <a:fillRect l="-32053" r="-126199" b="-328636"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0" name="Freeform 10"/>
          <p:cNvSpPr/>
          <p:nvPr/>
        </p:nvSpPr>
        <p:spPr>
          <a:xfrm>
            <a:off x="14416144" y="-1731509"/>
            <a:ext cx="3403548" cy="3463018"/>
          </a:xfrm>
          <a:custGeom>
            <a:avLst/>
            <a:gdLst/>
            <a:ahLst/>
            <a:cxnLst/>
            <a:rect l="l" t="t" r="r" b="b"/>
            <a:pathLst>
              <a:path w="3403548" h="3463018">
                <a:moveTo>
                  <a:pt x="0" y="0"/>
                </a:moveTo>
                <a:lnTo>
                  <a:pt x="3403548" y="0"/>
                </a:lnTo>
                <a:lnTo>
                  <a:pt x="3403548" y="3463018"/>
                </a:lnTo>
                <a:lnTo>
                  <a:pt x="0" y="3463018"/>
                </a:lnTo>
                <a:lnTo>
                  <a:pt x="0" y="0"/>
                </a:lnTo>
                <a:close/>
              </a:path>
            </a:pathLst>
          </a:custGeom>
          <a:blipFill>
            <a:blip r:embed="rId9">
              <a:extLst>
                <a:ext uri="{96DAC541-7B7A-43D3-8B79-37D633B846F1}">
                  <asvg:svgBlip xmlns:asvg="http://schemas.microsoft.com/office/drawing/2016/SVG/main" r:embed="rId10"/>
                </a:ext>
              </a:extLst>
            </a:blip>
            <a:stretch>
              <a:fillRect l="-367834" t="-44527" b="-243376"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1" name="Freeform 11"/>
          <p:cNvSpPr/>
          <p:nvPr/>
        </p:nvSpPr>
        <p:spPr>
          <a:xfrm>
            <a:off x="916983" y="1297992"/>
            <a:ext cx="1123101" cy="1274529"/>
          </a:xfrm>
          <a:custGeom>
            <a:avLst/>
            <a:gdLst/>
            <a:ahLst/>
            <a:cxnLst/>
            <a:rect l="l" t="t" r="r" b="b"/>
            <a:pathLst>
              <a:path w="1123101" h="1274529">
                <a:moveTo>
                  <a:pt x="0" y="0"/>
                </a:moveTo>
                <a:lnTo>
                  <a:pt x="1123100" y="0"/>
                </a:lnTo>
                <a:lnTo>
                  <a:pt x="1123100" y="1274529"/>
                </a:lnTo>
                <a:lnTo>
                  <a:pt x="0" y="1274529"/>
                </a:lnTo>
                <a:lnTo>
                  <a:pt x="0" y="0"/>
                </a:lnTo>
                <a:close/>
              </a:path>
            </a:pathLst>
          </a:custGeom>
          <a:blipFill>
            <a:blip r:embed="rId9">
              <a:extLst>
                <a:ext uri="{96DAC541-7B7A-43D3-8B79-37D633B846F1}">
                  <asvg:svgBlip xmlns:asvg="http://schemas.microsoft.com/office/drawing/2016/SVG/main" r:embed="rId10"/>
                </a:ext>
              </a:extLst>
            </a:blip>
            <a:stretch>
              <a:fillRect l="-446967" t="-46675" b="-259941"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2" name="Freeform 12"/>
          <p:cNvSpPr/>
          <p:nvPr/>
        </p:nvSpPr>
        <p:spPr>
          <a:xfrm>
            <a:off x="-1947967" y="3126933"/>
            <a:ext cx="3988051" cy="2610360"/>
          </a:xfrm>
          <a:custGeom>
            <a:avLst/>
            <a:gdLst/>
            <a:ahLst/>
            <a:cxnLst/>
            <a:rect l="l" t="t" r="r" b="b"/>
            <a:pathLst>
              <a:path w="3988051" h="2610360">
                <a:moveTo>
                  <a:pt x="0" y="0"/>
                </a:moveTo>
                <a:lnTo>
                  <a:pt x="3988050" y="0"/>
                </a:lnTo>
                <a:lnTo>
                  <a:pt x="3988050" y="2610360"/>
                </a:lnTo>
                <a:lnTo>
                  <a:pt x="0" y="2610360"/>
                </a:lnTo>
                <a:lnTo>
                  <a:pt x="0" y="0"/>
                </a:lnTo>
                <a:close/>
              </a:path>
            </a:pathLst>
          </a:custGeom>
          <a:blipFill>
            <a:blip r:embed="rId11">
              <a:extLst>
                <a:ext uri="{96DAC541-7B7A-43D3-8B79-37D633B846F1}">
                  <asvg:svgBlip xmlns:asvg="http://schemas.microsoft.com/office/drawing/2016/SVG/main" r:embed="rId12"/>
                </a:ext>
              </a:extLst>
            </a:blip>
            <a:stretch>
              <a:fillRect l="-21944" t="-213709" r="-225552" b="-149620"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3" name="Freeform 13"/>
          <p:cNvSpPr/>
          <p:nvPr/>
        </p:nvSpPr>
        <p:spPr>
          <a:xfrm>
            <a:off x="16343291" y="2376477"/>
            <a:ext cx="2267732" cy="1484333"/>
          </a:xfrm>
          <a:custGeom>
            <a:avLst/>
            <a:gdLst/>
            <a:ahLst/>
            <a:cxnLst/>
            <a:rect l="l" t="t" r="r" b="b"/>
            <a:pathLst>
              <a:path w="2267732" h="1484333">
                <a:moveTo>
                  <a:pt x="0" y="0"/>
                </a:moveTo>
                <a:lnTo>
                  <a:pt x="2267731" y="0"/>
                </a:lnTo>
                <a:lnTo>
                  <a:pt x="2267731" y="1484333"/>
                </a:lnTo>
                <a:lnTo>
                  <a:pt x="0" y="1484333"/>
                </a:lnTo>
                <a:lnTo>
                  <a:pt x="0" y="0"/>
                </a:lnTo>
                <a:close/>
              </a:path>
            </a:pathLst>
          </a:custGeom>
          <a:blipFill>
            <a:blip r:embed="rId11">
              <a:extLst>
                <a:ext uri="{96DAC541-7B7A-43D3-8B79-37D633B846F1}">
                  <asvg:svgBlip xmlns:asvg="http://schemas.microsoft.com/office/drawing/2016/SVG/main" r:embed="rId12"/>
                </a:ext>
              </a:extLst>
            </a:blip>
            <a:stretch>
              <a:fillRect l="-21944" t="-213709" r="-225552" b="-149620"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4" name="Freeform 14"/>
          <p:cNvSpPr/>
          <p:nvPr/>
        </p:nvSpPr>
        <p:spPr>
          <a:xfrm rot="-10800000">
            <a:off x="8381389" y="186456"/>
            <a:ext cx="1705258" cy="1276645"/>
          </a:xfrm>
          <a:custGeom>
            <a:avLst/>
            <a:gdLst/>
            <a:ahLst/>
            <a:cxnLst/>
            <a:rect l="l" t="t" r="r" b="b"/>
            <a:pathLst>
              <a:path w="1705258" h="1276645">
                <a:moveTo>
                  <a:pt x="0" y="0"/>
                </a:moveTo>
                <a:lnTo>
                  <a:pt x="1705258" y="0"/>
                </a:lnTo>
                <a:lnTo>
                  <a:pt x="1705258" y="1276645"/>
                </a:lnTo>
                <a:lnTo>
                  <a:pt x="0" y="1276645"/>
                </a:lnTo>
                <a:lnTo>
                  <a:pt x="0" y="0"/>
                </a:lnTo>
                <a:close/>
              </a:path>
            </a:pathLst>
          </a:custGeom>
          <a:blipFill>
            <a:blip r:embed="rId13">
              <a:extLst>
                <a:ext uri="{96DAC541-7B7A-43D3-8B79-37D633B846F1}">
                  <asvg:svgBlip xmlns:asvg="http://schemas.microsoft.com/office/drawing/2016/SVG/main" r:embed="rId14"/>
                </a:ext>
              </a:extLst>
            </a:blip>
            <a:stretch>
              <a:fillRect l="-185397" b="-187643"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5" name="Freeform 15"/>
          <p:cNvSpPr/>
          <p:nvPr/>
        </p:nvSpPr>
        <p:spPr>
          <a:xfrm>
            <a:off x="15427281" y="8028219"/>
            <a:ext cx="1832019" cy="1647908"/>
          </a:xfrm>
          <a:custGeom>
            <a:avLst/>
            <a:gdLst/>
            <a:ahLst/>
            <a:cxnLst/>
            <a:rect l="l" t="t" r="r" b="b"/>
            <a:pathLst>
              <a:path w="1832019" h="1647908">
                <a:moveTo>
                  <a:pt x="0" y="0"/>
                </a:moveTo>
                <a:lnTo>
                  <a:pt x="1832019" y="0"/>
                </a:lnTo>
                <a:lnTo>
                  <a:pt x="1832019" y="1647908"/>
                </a:lnTo>
                <a:lnTo>
                  <a:pt x="0" y="1647908"/>
                </a:lnTo>
                <a:lnTo>
                  <a:pt x="0" y="0"/>
                </a:lnTo>
                <a:close/>
              </a:path>
            </a:pathLst>
          </a:custGeom>
          <a:blipFill>
            <a:blip r:embed="rId15">
              <a:extLst>
                <a:ext uri="{96DAC541-7B7A-43D3-8B79-37D633B846F1}">
                  <asvg:svgBlip xmlns:asvg="http://schemas.microsoft.com/office/drawing/2016/SVG/main" r:embed="rId16"/>
                </a:ext>
              </a:extLst>
            </a:blip>
            <a:stretch>
              <a:fillRect l="-25219" t="-283539" r="-600026" b="-126611"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6" name="Freeform 16"/>
          <p:cNvSpPr/>
          <p:nvPr/>
        </p:nvSpPr>
        <p:spPr>
          <a:xfrm>
            <a:off x="7091701" y="2119207"/>
            <a:ext cx="3885549" cy="906628"/>
          </a:xfrm>
          <a:custGeom>
            <a:avLst/>
            <a:gdLst/>
            <a:ahLst/>
            <a:cxnLst/>
            <a:rect l="l" t="t" r="r" b="b"/>
            <a:pathLst>
              <a:path w="3885549" h="906628">
                <a:moveTo>
                  <a:pt x="0" y="0"/>
                </a:moveTo>
                <a:lnTo>
                  <a:pt x="3885549" y="0"/>
                </a:lnTo>
                <a:lnTo>
                  <a:pt x="3885549" y="906628"/>
                </a:lnTo>
                <a:lnTo>
                  <a:pt x="0" y="906628"/>
                </a:lnTo>
                <a:lnTo>
                  <a:pt x="0" y="0"/>
                </a:lnTo>
                <a:close/>
              </a:path>
            </a:pathLst>
          </a:custGeom>
          <a:blipFill>
            <a:blip r:embed="rId17">
              <a:extLst>
                <a:ext uri="{96DAC541-7B7A-43D3-8B79-37D633B846F1}">
                  <asvg:svgBlip xmlns:asvg="http://schemas.microsoft.com/office/drawing/2016/SVG/main" r:embed="rId18"/>
                </a:ext>
              </a:extLst>
            </a:blip>
            <a:stretch>
              <a:fillRect l="-240742" t="-90474" r="-96909" b="-2138211"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7" name="Freeform 17"/>
          <p:cNvSpPr/>
          <p:nvPr/>
        </p:nvSpPr>
        <p:spPr>
          <a:xfrm rot="-432448">
            <a:off x="10454718" y="7906763"/>
            <a:ext cx="3616123" cy="2912623"/>
          </a:xfrm>
          <a:custGeom>
            <a:avLst/>
            <a:gdLst/>
            <a:ahLst/>
            <a:cxnLst/>
            <a:rect l="l" t="t" r="r" b="b"/>
            <a:pathLst>
              <a:path w="3616123" h="2912623">
                <a:moveTo>
                  <a:pt x="0" y="0"/>
                </a:moveTo>
                <a:lnTo>
                  <a:pt x="3616123" y="0"/>
                </a:lnTo>
                <a:lnTo>
                  <a:pt x="3616123" y="2912622"/>
                </a:lnTo>
                <a:lnTo>
                  <a:pt x="0" y="2912622"/>
                </a:lnTo>
                <a:lnTo>
                  <a:pt x="0" y="0"/>
                </a:lnTo>
                <a:close/>
              </a:path>
            </a:pathLst>
          </a:custGeom>
          <a:blipFill>
            <a:blip r:embed="rId19">
              <a:extLst>
                <a:ext uri="{96DAC541-7B7A-43D3-8B79-37D633B846F1}">
                  <asvg:svgBlip xmlns:asvg="http://schemas.microsoft.com/office/drawing/2016/SVG/main" r:embed="rId20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8" name="TextBox 18"/>
          <p:cNvSpPr txBox="1"/>
          <p:nvPr/>
        </p:nvSpPr>
        <p:spPr>
          <a:xfrm>
            <a:off x="4402085" y="2974538"/>
            <a:ext cx="9483830" cy="223117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7813"/>
              </a:lnSpc>
            </a:pPr>
            <a:r>
              <a:rPr lang="en-US" sz="8401">
                <a:solidFill>
                  <a:srgbClr val="FFFFFF"/>
                </a:solidFill>
                <a:latin typeface="เอฟซี เรนโบว์"/>
                <a:ea typeface="เอฟซี เรนโบว์"/>
                <a:cs typeface="เอฟซี เรนโบว์"/>
                <a:sym typeface="เอฟซี เรนโบว์"/>
              </a:rPr>
              <a:t>LEXIS CERTIFICATION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12682683" y="901716"/>
            <a:ext cx="792553" cy="792553"/>
            <a:chOff x="0" y="0"/>
            <a:chExt cx="812800" cy="812800"/>
          </a:xfrm>
        </p:grpSpPr>
        <p:sp>
          <p:nvSpPr>
            <p:cNvPr id="20" name="Freeform 20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lnTo>
                    <a:pt x="535715" y="277085"/>
                  </a:lnTo>
                  <a:lnTo>
                    <a:pt x="812800" y="406400"/>
                  </a:lnTo>
                  <a:lnTo>
                    <a:pt x="535715" y="535715"/>
                  </a:lnTo>
                  <a:lnTo>
                    <a:pt x="406400" y="812800"/>
                  </a:lnTo>
                  <a:lnTo>
                    <a:pt x="277085" y="535715"/>
                  </a:lnTo>
                  <a:lnTo>
                    <a:pt x="0" y="406400"/>
                  </a:lnTo>
                  <a:lnTo>
                    <a:pt x="277085" y="277085"/>
                  </a:lnTo>
                  <a:lnTo>
                    <a:pt x="406400" y="0"/>
                  </a:lnTo>
                  <a:close/>
                </a:path>
              </a:pathLst>
            </a:custGeom>
            <a:solidFill>
              <a:srgbClr val="D87255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190500" y="152400"/>
              <a:ext cx="431800" cy="4699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sp>
        <p:nvSpPr>
          <p:cNvPr id="22" name="TextBox 22"/>
          <p:cNvSpPr txBox="1"/>
          <p:nvPr/>
        </p:nvSpPr>
        <p:spPr>
          <a:xfrm>
            <a:off x="4237428" y="6373057"/>
            <a:ext cx="9993180" cy="64643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5320"/>
              </a:lnSpc>
              <a:spcBef>
                <a:spcPct val="0"/>
              </a:spcBef>
            </a:pPr>
            <a:r>
              <a:rPr lang="en-US" sz="3800">
                <a:solidFill>
                  <a:srgbClr val="FFFFFF"/>
                </a:solidFill>
                <a:latin typeface="DM Sans"/>
                <a:ea typeface="DM Sans"/>
                <a:cs typeface="DM Sans"/>
                <a:sym typeface="DM Sans"/>
              </a:rPr>
              <a:t>By Zita Draper 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t="-38888" b="-38888"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3" name="Group 3"/>
          <p:cNvGrpSpPr/>
          <p:nvPr/>
        </p:nvGrpSpPr>
        <p:grpSpPr>
          <a:xfrm>
            <a:off x="9901694" y="3404838"/>
            <a:ext cx="7357606" cy="5375401"/>
            <a:chOff x="0" y="0"/>
            <a:chExt cx="1937806" cy="1415743"/>
          </a:xfrm>
        </p:grpSpPr>
        <p:sp>
          <p:nvSpPr>
            <p:cNvPr id="4" name="Freeform 4"/>
            <p:cNvSpPr/>
            <p:nvPr/>
          </p:nvSpPr>
          <p:spPr>
            <a:xfrm>
              <a:off x="0" y="0"/>
              <a:ext cx="1937806" cy="1415743"/>
            </a:xfrm>
            <a:custGeom>
              <a:avLst/>
              <a:gdLst/>
              <a:ahLst/>
              <a:cxnLst/>
              <a:rect l="l" t="t" r="r" b="b"/>
              <a:pathLst>
                <a:path w="1937806" h="1415743">
                  <a:moveTo>
                    <a:pt x="53664" y="0"/>
                  </a:moveTo>
                  <a:lnTo>
                    <a:pt x="1884142" y="0"/>
                  </a:lnTo>
                  <a:cubicBezTo>
                    <a:pt x="1913780" y="0"/>
                    <a:pt x="1937806" y="24026"/>
                    <a:pt x="1937806" y="53664"/>
                  </a:cubicBezTo>
                  <a:lnTo>
                    <a:pt x="1937806" y="1362080"/>
                  </a:lnTo>
                  <a:cubicBezTo>
                    <a:pt x="1937806" y="1376312"/>
                    <a:pt x="1932152" y="1389962"/>
                    <a:pt x="1922088" y="1400026"/>
                  </a:cubicBezTo>
                  <a:cubicBezTo>
                    <a:pt x="1912024" y="1410090"/>
                    <a:pt x="1898374" y="1415743"/>
                    <a:pt x="1884142" y="1415743"/>
                  </a:cubicBezTo>
                  <a:lnTo>
                    <a:pt x="53664" y="1415743"/>
                  </a:lnTo>
                  <a:cubicBezTo>
                    <a:pt x="24026" y="1415743"/>
                    <a:pt x="0" y="1391717"/>
                    <a:pt x="0" y="1362080"/>
                  </a:cubicBezTo>
                  <a:lnTo>
                    <a:pt x="0" y="53664"/>
                  </a:lnTo>
                  <a:cubicBezTo>
                    <a:pt x="0" y="24026"/>
                    <a:pt x="24026" y="0"/>
                    <a:pt x="53664" y="0"/>
                  </a:cubicBezTo>
                  <a:close/>
                </a:path>
              </a:pathLst>
            </a:custGeom>
            <a:solidFill>
              <a:srgbClr val="FFFFFF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5" name="TextBox 5"/>
            <p:cNvSpPr txBox="1"/>
            <p:nvPr/>
          </p:nvSpPr>
          <p:spPr>
            <a:xfrm>
              <a:off x="0" y="-38100"/>
              <a:ext cx="1937806" cy="1453843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6" name="Group 6"/>
          <p:cNvGrpSpPr/>
          <p:nvPr/>
        </p:nvGrpSpPr>
        <p:grpSpPr>
          <a:xfrm>
            <a:off x="437917" y="1028700"/>
            <a:ext cx="9258300" cy="9258300"/>
            <a:chOff x="0" y="0"/>
            <a:chExt cx="812800" cy="812800"/>
          </a:xfrm>
        </p:grpSpPr>
        <p:sp>
          <p:nvSpPr>
            <p:cNvPr id="7" name="Freeform 7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lnTo>
                    <a:pt x="466396" y="87561"/>
                  </a:lnTo>
                  <a:lnTo>
                    <a:pt x="553838" y="27679"/>
                  </a:lnTo>
                  <a:lnTo>
                    <a:pt x="578287" y="131093"/>
                  </a:lnTo>
                  <a:lnTo>
                    <a:pt x="681363" y="106978"/>
                  </a:lnTo>
                  <a:lnTo>
                    <a:pt x="666963" y="212279"/>
                  </a:lnTo>
                  <a:lnTo>
                    <a:pt x="771752" y="227186"/>
                  </a:lnTo>
                  <a:lnTo>
                    <a:pt x="720448" y="320152"/>
                  </a:lnTo>
                  <a:lnTo>
                    <a:pt x="812800" y="372069"/>
                  </a:lnTo>
                  <a:lnTo>
                    <a:pt x="731520" y="440145"/>
                  </a:lnTo>
                  <a:lnTo>
                    <a:pt x="798961" y="522061"/>
                  </a:lnTo>
                  <a:lnTo>
                    <a:pt x="698682" y="556053"/>
                  </a:lnTo>
                  <a:lnTo>
                    <a:pt x="732104" y="656904"/>
                  </a:lnTo>
                  <a:lnTo>
                    <a:pt x="626370" y="652219"/>
                  </a:lnTo>
                  <a:lnTo>
                    <a:pt x="621259" y="758384"/>
                  </a:lnTo>
                  <a:lnTo>
                    <a:pt x="524350" y="715658"/>
                  </a:lnTo>
                  <a:lnTo>
                    <a:pt x="481396" y="812800"/>
                  </a:lnTo>
                  <a:lnTo>
                    <a:pt x="406400" y="737801"/>
                  </a:lnTo>
                  <a:lnTo>
                    <a:pt x="331404" y="812800"/>
                  </a:lnTo>
                  <a:lnTo>
                    <a:pt x="288450" y="715658"/>
                  </a:lnTo>
                  <a:lnTo>
                    <a:pt x="191541" y="758384"/>
                  </a:lnTo>
                  <a:lnTo>
                    <a:pt x="186430" y="652219"/>
                  </a:lnTo>
                  <a:lnTo>
                    <a:pt x="80696" y="656904"/>
                  </a:lnTo>
                  <a:lnTo>
                    <a:pt x="114118" y="556053"/>
                  </a:lnTo>
                  <a:lnTo>
                    <a:pt x="13839" y="522061"/>
                  </a:lnTo>
                  <a:lnTo>
                    <a:pt x="81280" y="440145"/>
                  </a:lnTo>
                  <a:lnTo>
                    <a:pt x="0" y="372069"/>
                  </a:lnTo>
                  <a:lnTo>
                    <a:pt x="92352" y="320152"/>
                  </a:lnTo>
                  <a:lnTo>
                    <a:pt x="41047" y="227186"/>
                  </a:lnTo>
                  <a:lnTo>
                    <a:pt x="145837" y="212279"/>
                  </a:lnTo>
                  <a:lnTo>
                    <a:pt x="131437" y="106978"/>
                  </a:lnTo>
                  <a:lnTo>
                    <a:pt x="234513" y="131093"/>
                  </a:lnTo>
                  <a:lnTo>
                    <a:pt x="258962" y="27679"/>
                  </a:lnTo>
                  <a:lnTo>
                    <a:pt x="346404" y="87561"/>
                  </a:lnTo>
                  <a:lnTo>
                    <a:pt x="406400" y="0"/>
                  </a:lnTo>
                  <a:close/>
                </a:path>
              </a:pathLst>
            </a:custGeom>
            <a:solidFill>
              <a:srgbClr val="FFFAEF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8" name="TextBox 8"/>
            <p:cNvSpPr txBox="1"/>
            <p:nvPr/>
          </p:nvSpPr>
          <p:spPr>
            <a:xfrm>
              <a:off x="139700" y="101600"/>
              <a:ext cx="533400" cy="5715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sp>
        <p:nvSpPr>
          <p:cNvPr id="9" name="Freeform 9"/>
          <p:cNvSpPr/>
          <p:nvPr/>
        </p:nvSpPr>
        <p:spPr>
          <a:xfrm>
            <a:off x="345984" y="2596199"/>
            <a:ext cx="9116251" cy="7690801"/>
          </a:xfrm>
          <a:custGeom>
            <a:avLst/>
            <a:gdLst/>
            <a:ahLst/>
            <a:cxnLst/>
            <a:rect l="l" t="t" r="r" b="b"/>
            <a:pathLst>
              <a:path w="9116251" h="7690801">
                <a:moveTo>
                  <a:pt x="0" y="0"/>
                </a:moveTo>
                <a:lnTo>
                  <a:pt x="9116251" y="0"/>
                </a:lnTo>
                <a:lnTo>
                  <a:pt x="9116251" y="7690801"/>
                </a:lnTo>
                <a:lnTo>
                  <a:pt x="0" y="7690801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0" name="TextBox 10"/>
          <p:cNvSpPr txBox="1"/>
          <p:nvPr/>
        </p:nvSpPr>
        <p:spPr>
          <a:xfrm>
            <a:off x="9218381" y="1990771"/>
            <a:ext cx="8724233" cy="96393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7200"/>
              </a:lnSpc>
            </a:pPr>
            <a:r>
              <a:rPr lang="en-US" sz="7200" spc="179">
                <a:solidFill>
                  <a:srgbClr val="000000"/>
                </a:solidFill>
                <a:latin typeface="Gulfs Display"/>
                <a:ea typeface="Gulfs Display"/>
                <a:cs typeface="Gulfs Display"/>
                <a:sym typeface="Gulfs Display"/>
              </a:rPr>
              <a:t>CONTENT</a:t>
            </a:r>
          </a:p>
        </p:txBody>
      </p:sp>
      <p:sp>
        <p:nvSpPr>
          <p:cNvPr id="11" name="Freeform 11"/>
          <p:cNvSpPr/>
          <p:nvPr/>
        </p:nvSpPr>
        <p:spPr>
          <a:xfrm>
            <a:off x="15543325" y="574647"/>
            <a:ext cx="1715975" cy="832637"/>
          </a:xfrm>
          <a:custGeom>
            <a:avLst/>
            <a:gdLst/>
            <a:ahLst/>
            <a:cxnLst/>
            <a:rect l="l" t="t" r="r" b="b"/>
            <a:pathLst>
              <a:path w="1715975" h="832637">
                <a:moveTo>
                  <a:pt x="0" y="0"/>
                </a:moveTo>
                <a:lnTo>
                  <a:pt x="1715975" y="0"/>
                </a:lnTo>
                <a:lnTo>
                  <a:pt x="1715975" y="832636"/>
                </a:lnTo>
                <a:lnTo>
                  <a:pt x="0" y="832636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 r="-278167" b="-557498"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2" name="Freeform 12"/>
          <p:cNvSpPr/>
          <p:nvPr/>
        </p:nvSpPr>
        <p:spPr>
          <a:xfrm>
            <a:off x="16688900" y="1476899"/>
            <a:ext cx="1140800" cy="541880"/>
          </a:xfrm>
          <a:custGeom>
            <a:avLst/>
            <a:gdLst/>
            <a:ahLst/>
            <a:cxnLst/>
            <a:rect l="l" t="t" r="r" b="b"/>
            <a:pathLst>
              <a:path w="1140800" h="541880">
                <a:moveTo>
                  <a:pt x="0" y="0"/>
                </a:moveTo>
                <a:lnTo>
                  <a:pt x="1140800" y="0"/>
                </a:lnTo>
                <a:lnTo>
                  <a:pt x="1140800" y="541880"/>
                </a:lnTo>
                <a:lnTo>
                  <a:pt x="0" y="541880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 l="-50418" t="-145039" r="-418415" b="-765254"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3" name="Freeform 13"/>
          <p:cNvSpPr/>
          <p:nvPr/>
        </p:nvSpPr>
        <p:spPr>
          <a:xfrm>
            <a:off x="1658100" y="990965"/>
            <a:ext cx="1878821" cy="940576"/>
          </a:xfrm>
          <a:custGeom>
            <a:avLst/>
            <a:gdLst/>
            <a:ahLst/>
            <a:cxnLst/>
            <a:rect l="l" t="t" r="r" b="b"/>
            <a:pathLst>
              <a:path w="1878821" h="940576">
                <a:moveTo>
                  <a:pt x="0" y="0"/>
                </a:moveTo>
                <a:lnTo>
                  <a:pt x="1878821" y="0"/>
                </a:lnTo>
                <a:lnTo>
                  <a:pt x="1878821" y="940576"/>
                </a:lnTo>
                <a:lnTo>
                  <a:pt x="0" y="940576"/>
                </a:lnTo>
                <a:lnTo>
                  <a:pt x="0" y="0"/>
                </a:lnTo>
                <a:close/>
              </a:path>
            </a:pathLst>
          </a:custGeom>
          <a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 l="-32053" r="-126199" b="-328636"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4" name="Freeform 14"/>
          <p:cNvSpPr/>
          <p:nvPr/>
        </p:nvSpPr>
        <p:spPr>
          <a:xfrm>
            <a:off x="8288648" y="8189421"/>
            <a:ext cx="855352" cy="951932"/>
          </a:xfrm>
          <a:custGeom>
            <a:avLst/>
            <a:gdLst/>
            <a:ahLst/>
            <a:cxnLst/>
            <a:rect l="l" t="t" r="r" b="b"/>
            <a:pathLst>
              <a:path w="855352" h="951932">
                <a:moveTo>
                  <a:pt x="0" y="0"/>
                </a:moveTo>
                <a:lnTo>
                  <a:pt x="855352" y="0"/>
                </a:lnTo>
                <a:lnTo>
                  <a:pt x="855352" y="951932"/>
                </a:lnTo>
                <a:lnTo>
                  <a:pt x="0" y="951932"/>
                </a:lnTo>
                <a:lnTo>
                  <a:pt x="0" y="0"/>
                </a:lnTo>
                <a:close/>
              </a:path>
            </a:pathLst>
          </a:custGeom>
          <a:blipFill>
            <a:blip r:embed="rId7">
              <a:extLst>
                <a:ext uri="{96DAC541-7B7A-43D3-8B79-37D633B846F1}">
                  <asvg:svgBlip xmlns:asvg="http://schemas.microsoft.com/office/drawing/2016/SVG/main" r:embed="rId8"/>
                </a:ext>
              </a:extLst>
            </a:blip>
            <a:stretch>
              <a:fillRect t="-67133" r="-676375" b="-245089"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5" name="TextBox 15"/>
          <p:cNvSpPr txBox="1"/>
          <p:nvPr/>
        </p:nvSpPr>
        <p:spPr>
          <a:xfrm>
            <a:off x="10425124" y="4090692"/>
            <a:ext cx="6273301" cy="279527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690881" lvl="1" indent="-345440" algn="ctr">
              <a:lnSpc>
                <a:spcPts val="4480"/>
              </a:lnSpc>
              <a:buFont typeface="Arial"/>
              <a:buChar char="•"/>
            </a:pPr>
            <a:r>
              <a:rPr lang="en-US" sz="3200">
                <a:solidFill>
                  <a:srgbClr val="000000"/>
                </a:solidFill>
                <a:latin typeface="DM Sans"/>
                <a:ea typeface="DM Sans"/>
                <a:cs typeface="DM Sans"/>
                <a:sym typeface="DM Sans"/>
              </a:rPr>
              <a:t>Aims and Objectives </a:t>
            </a:r>
          </a:p>
          <a:p>
            <a:pPr marL="690881" lvl="1" indent="-345440" algn="ctr">
              <a:lnSpc>
                <a:spcPts val="4480"/>
              </a:lnSpc>
              <a:buFont typeface="Arial"/>
              <a:buChar char="•"/>
            </a:pPr>
            <a:r>
              <a:rPr lang="en-US" sz="3200">
                <a:solidFill>
                  <a:srgbClr val="000000"/>
                </a:solidFill>
                <a:latin typeface="DM Sans"/>
                <a:ea typeface="DM Sans"/>
                <a:cs typeface="DM Sans"/>
                <a:sym typeface="DM Sans"/>
              </a:rPr>
              <a:t>What? </a:t>
            </a:r>
          </a:p>
          <a:p>
            <a:pPr marL="690881" lvl="1" indent="-345440" algn="ctr">
              <a:lnSpc>
                <a:spcPts val="4480"/>
              </a:lnSpc>
              <a:buFont typeface="Arial"/>
              <a:buChar char="•"/>
            </a:pPr>
            <a:r>
              <a:rPr lang="en-US" sz="3200">
                <a:solidFill>
                  <a:srgbClr val="000000"/>
                </a:solidFill>
                <a:latin typeface="DM Sans"/>
                <a:ea typeface="DM Sans"/>
                <a:cs typeface="DM Sans"/>
                <a:sym typeface="DM Sans"/>
              </a:rPr>
              <a:t>Doing the certification. </a:t>
            </a:r>
          </a:p>
          <a:p>
            <a:pPr marL="690881" lvl="1" indent="-345440" algn="ctr">
              <a:lnSpc>
                <a:spcPts val="4480"/>
              </a:lnSpc>
              <a:buFont typeface="Arial"/>
              <a:buChar char="•"/>
            </a:pPr>
            <a:r>
              <a:rPr lang="en-US" sz="3200">
                <a:solidFill>
                  <a:srgbClr val="000000"/>
                </a:solidFill>
                <a:latin typeface="DM Sans"/>
                <a:ea typeface="DM Sans"/>
                <a:cs typeface="DM Sans"/>
                <a:sym typeface="DM Sans"/>
              </a:rPr>
              <a:t>Summary </a:t>
            </a:r>
          </a:p>
          <a:p>
            <a:pPr marL="690881" lvl="1" indent="-345440" algn="ctr">
              <a:lnSpc>
                <a:spcPts val="4480"/>
              </a:lnSpc>
              <a:spcBef>
                <a:spcPct val="0"/>
              </a:spcBef>
              <a:buFont typeface="Arial"/>
              <a:buChar char="•"/>
            </a:pPr>
            <a:r>
              <a:rPr lang="en-US" sz="3200">
                <a:solidFill>
                  <a:srgbClr val="000000"/>
                </a:solidFill>
                <a:latin typeface="DM Sans"/>
                <a:ea typeface="DM Sans"/>
                <a:cs typeface="DM Sans"/>
                <a:sym typeface="DM Sans"/>
              </a:rPr>
              <a:t>Thank you, Any questions?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6613498" y="1931541"/>
            <a:ext cx="792553" cy="792553"/>
            <a:chOff x="0" y="0"/>
            <a:chExt cx="812800" cy="812800"/>
          </a:xfrm>
        </p:grpSpPr>
        <p:sp>
          <p:nvSpPr>
            <p:cNvPr id="17" name="Freeform 17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lnTo>
                    <a:pt x="535715" y="277085"/>
                  </a:lnTo>
                  <a:lnTo>
                    <a:pt x="812800" y="406400"/>
                  </a:lnTo>
                  <a:lnTo>
                    <a:pt x="535715" y="535715"/>
                  </a:lnTo>
                  <a:lnTo>
                    <a:pt x="406400" y="812800"/>
                  </a:lnTo>
                  <a:lnTo>
                    <a:pt x="277085" y="535715"/>
                  </a:lnTo>
                  <a:lnTo>
                    <a:pt x="0" y="406400"/>
                  </a:lnTo>
                  <a:lnTo>
                    <a:pt x="277085" y="277085"/>
                  </a:lnTo>
                  <a:lnTo>
                    <a:pt x="406400" y="0"/>
                  </a:lnTo>
                  <a:close/>
                </a:path>
              </a:pathLst>
            </a:custGeom>
            <a:solidFill>
              <a:srgbClr val="6CBAB1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18" name="TextBox 18"/>
            <p:cNvSpPr txBox="1"/>
            <p:nvPr/>
          </p:nvSpPr>
          <p:spPr>
            <a:xfrm>
              <a:off x="190500" y="152400"/>
              <a:ext cx="431800" cy="4699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19" name="Group 19"/>
          <p:cNvGrpSpPr/>
          <p:nvPr/>
        </p:nvGrpSpPr>
        <p:grpSpPr>
          <a:xfrm>
            <a:off x="1028700" y="8665387"/>
            <a:ext cx="592913" cy="592913"/>
            <a:chOff x="0" y="0"/>
            <a:chExt cx="812800" cy="812800"/>
          </a:xfrm>
        </p:grpSpPr>
        <p:sp>
          <p:nvSpPr>
            <p:cNvPr id="20" name="Freeform 20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lnTo>
                    <a:pt x="535715" y="277085"/>
                  </a:lnTo>
                  <a:lnTo>
                    <a:pt x="812800" y="406400"/>
                  </a:lnTo>
                  <a:lnTo>
                    <a:pt x="535715" y="535715"/>
                  </a:lnTo>
                  <a:lnTo>
                    <a:pt x="406400" y="812800"/>
                  </a:lnTo>
                  <a:lnTo>
                    <a:pt x="277085" y="535715"/>
                  </a:lnTo>
                  <a:lnTo>
                    <a:pt x="0" y="406400"/>
                  </a:lnTo>
                  <a:lnTo>
                    <a:pt x="277085" y="277085"/>
                  </a:lnTo>
                  <a:lnTo>
                    <a:pt x="406400" y="0"/>
                  </a:lnTo>
                  <a:close/>
                </a:path>
              </a:pathLst>
            </a:custGeom>
            <a:solidFill>
              <a:srgbClr val="F2C275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190500" y="152400"/>
              <a:ext cx="431800" cy="4699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sp>
        <p:nvSpPr>
          <p:cNvPr id="22" name="Freeform 22"/>
          <p:cNvSpPr/>
          <p:nvPr/>
        </p:nvSpPr>
        <p:spPr>
          <a:xfrm rot="5400000">
            <a:off x="8568032" y="1124577"/>
            <a:ext cx="950441" cy="837964"/>
          </a:xfrm>
          <a:custGeom>
            <a:avLst/>
            <a:gdLst/>
            <a:ahLst/>
            <a:cxnLst/>
            <a:rect l="l" t="t" r="r" b="b"/>
            <a:pathLst>
              <a:path w="950441" h="837964">
                <a:moveTo>
                  <a:pt x="0" y="0"/>
                </a:moveTo>
                <a:lnTo>
                  <a:pt x="950441" y="0"/>
                </a:lnTo>
                <a:lnTo>
                  <a:pt x="950441" y="837964"/>
                </a:lnTo>
                <a:lnTo>
                  <a:pt x="0" y="837964"/>
                </a:lnTo>
                <a:lnTo>
                  <a:pt x="0" y="0"/>
                </a:lnTo>
                <a:close/>
              </a:path>
            </a:pathLst>
          </a:custGeom>
          <a:blipFill>
            <a:blip r:embed="rId9">
              <a:extLst>
                <a:ext uri="{96DAC541-7B7A-43D3-8B79-37D633B846F1}">
                  <asvg:svgBlip xmlns:asvg="http://schemas.microsoft.com/office/drawing/2016/SVG/main" r:embed="rId10"/>
                </a:ext>
              </a:extLst>
            </a:blip>
            <a:stretch>
              <a:fillRect l="-74975" r="-422175" b="-480018"/>
            </a:stretch>
          </a:blipFill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t="-38888" b="-38888"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3" name="Group 3"/>
          <p:cNvGrpSpPr/>
          <p:nvPr/>
        </p:nvGrpSpPr>
        <p:grpSpPr>
          <a:xfrm>
            <a:off x="15426709" y="-1914400"/>
            <a:ext cx="4629150" cy="4629150"/>
            <a:chOff x="0" y="0"/>
            <a:chExt cx="812800" cy="812800"/>
          </a:xfrm>
        </p:grpSpPr>
        <p:sp>
          <p:nvSpPr>
            <p:cNvPr id="4" name="Freeform 4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lnTo>
                    <a:pt x="466396" y="87561"/>
                  </a:lnTo>
                  <a:lnTo>
                    <a:pt x="553838" y="27679"/>
                  </a:lnTo>
                  <a:lnTo>
                    <a:pt x="578287" y="131093"/>
                  </a:lnTo>
                  <a:lnTo>
                    <a:pt x="681363" y="106978"/>
                  </a:lnTo>
                  <a:lnTo>
                    <a:pt x="666963" y="212279"/>
                  </a:lnTo>
                  <a:lnTo>
                    <a:pt x="771752" y="227186"/>
                  </a:lnTo>
                  <a:lnTo>
                    <a:pt x="720448" y="320152"/>
                  </a:lnTo>
                  <a:lnTo>
                    <a:pt x="812800" y="372069"/>
                  </a:lnTo>
                  <a:lnTo>
                    <a:pt x="731520" y="440145"/>
                  </a:lnTo>
                  <a:lnTo>
                    <a:pt x="798961" y="522061"/>
                  </a:lnTo>
                  <a:lnTo>
                    <a:pt x="698682" y="556053"/>
                  </a:lnTo>
                  <a:lnTo>
                    <a:pt x="732104" y="656904"/>
                  </a:lnTo>
                  <a:lnTo>
                    <a:pt x="626370" y="652219"/>
                  </a:lnTo>
                  <a:lnTo>
                    <a:pt x="621259" y="758384"/>
                  </a:lnTo>
                  <a:lnTo>
                    <a:pt x="524350" y="715658"/>
                  </a:lnTo>
                  <a:lnTo>
                    <a:pt x="481396" y="812800"/>
                  </a:lnTo>
                  <a:lnTo>
                    <a:pt x="406400" y="737801"/>
                  </a:lnTo>
                  <a:lnTo>
                    <a:pt x="331404" y="812800"/>
                  </a:lnTo>
                  <a:lnTo>
                    <a:pt x="288450" y="715658"/>
                  </a:lnTo>
                  <a:lnTo>
                    <a:pt x="191541" y="758384"/>
                  </a:lnTo>
                  <a:lnTo>
                    <a:pt x="186430" y="652219"/>
                  </a:lnTo>
                  <a:lnTo>
                    <a:pt x="80696" y="656904"/>
                  </a:lnTo>
                  <a:lnTo>
                    <a:pt x="114118" y="556053"/>
                  </a:lnTo>
                  <a:lnTo>
                    <a:pt x="13839" y="522061"/>
                  </a:lnTo>
                  <a:lnTo>
                    <a:pt x="81280" y="440145"/>
                  </a:lnTo>
                  <a:lnTo>
                    <a:pt x="0" y="372069"/>
                  </a:lnTo>
                  <a:lnTo>
                    <a:pt x="92352" y="320152"/>
                  </a:lnTo>
                  <a:lnTo>
                    <a:pt x="41047" y="227186"/>
                  </a:lnTo>
                  <a:lnTo>
                    <a:pt x="145837" y="212279"/>
                  </a:lnTo>
                  <a:lnTo>
                    <a:pt x="131437" y="106978"/>
                  </a:lnTo>
                  <a:lnTo>
                    <a:pt x="234513" y="131093"/>
                  </a:lnTo>
                  <a:lnTo>
                    <a:pt x="258962" y="27679"/>
                  </a:lnTo>
                  <a:lnTo>
                    <a:pt x="346404" y="87561"/>
                  </a:lnTo>
                  <a:lnTo>
                    <a:pt x="406400" y="0"/>
                  </a:lnTo>
                  <a:close/>
                </a:path>
              </a:pathLst>
            </a:custGeom>
            <a:solidFill>
              <a:srgbClr val="9CD3CD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5" name="TextBox 5"/>
            <p:cNvSpPr txBox="1"/>
            <p:nvPr/>
          </p:nvSpPr>
          <p:spPr>
            <a:xfrm>
              <a:off x="139700" y="101600"/>
              <a:ext cx="533400" cy="5715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6" name="Group 6"/>
          <p:cNvGrpSpPr/>
          <p:nvPr/>
        </p:nvGrpSpPr>
        <p:grpSpPr>
          <a:xfrm>
            <a:off x="-734428" y="8743950"/>
            <a:ext cx="19022428" cy="3086100"/>
            <a:chOff x="0" y="0"/>
            <a:chExt cx="5010022" cy="812800"/>
          </a:xfrm>
        </p:grpSpPr>
        <p:sp>
          <p:nvSpPr>
            <p:cNvPr id="7" name="Freeform 7"/>
            <p:cNvSpPr/>
            <p:nvPr/>
          </p:nvSpPr>
          <p:spPr>
            <a:xfrm>
              <a:off x="0" y="0"/>
              <a:ext cx="5010022" cy="812800"/>
            </a:xfrm>
            <a:custGeom>
              <a:avLst/>
              <a:gdLst/>
              <a:ahLst/>
              <a:cxnLst/>
              <a:rect l="l" t="t" r="r" b="b"/>
              <a:pathLst>
                <a:path w="5010022" h="812800">
                  <a:moveTo>
                    <a:pt x="0" y="0"/>
                  </a:moveTo>
                  <a:lnTo>
                    <a:pt x="5010022" y="0"/>
                  </a:lnTo>
                  <a:lnTo>
                    <a:pt x="5010022" y="812800"/>
                  </a:lnTo>
                  <a:lnTo>
                    <a:pt x="0" y="812800"/>
                  </a:lnTo>
                  <a:close/>
                </a:path>
              </a:pathLst>
            </a:custGeom>
            <a:solidFill>
              <a:srgbClr val="143440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8" name="TextBox 8"/>
            <p:cNvSpPr txBox="1"/>
            <p:nvPr/>
          </p:nvSpPr>
          <p:spPr>
            <a:xfrm>
              <a:off x="0" y="-38100"/>
              <a:ext cx="5010022" cy="8509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sp>
        <p:nvSpPr>
          <p:cNvPr id="9" name="Freeform 9"/>
          <p:cNvSpPr/>
          <p:nvPr/>
        </p:nvSpPr>
        <p:spPr>
          <a:xfrm>
            <a:off x="0" y="4440888"/>
            <a:ext cx="10016703" cy="5846112"/>
          </a:xfrm>
          <a:custGeom>
            <a:avLst/>
            <a:gdLst/>
            <a:ahLst/>
            <a:cxnLst/>
            <a:rect l="l" t="t" r="r" b="b"/>
            <a:pathLst>
              <a:path w="10016703" h="5846112">
                <a:moveTo>
                  <a:pt x="0" y="0"/>
                </a:moveTo>
                <a:lnTo>
                  <a:pt x="10016703" y="0"/>
                </a:lnTo>
                <a:lnTo>
                  <a:pt x="10016703" y="5846112"/>
                </a:lnTo>
                <a:lnTo>
                  <a:pt x="0" y="5846112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0" name="TextBox 10"/>
          <p:cNvSpPr txBox="1"/>
          <p:nvPr/>
        </p:nvSpPr>
        <p:spPr>
          <a:xfrm>
            <a:off x="1478533" y="1633095"/>
            <a:ext cx="8265295" cy="90614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6800"/>
              </a:lnSpc>
            </a:pPr>
            <a:r>
              <a:rPr lang="en-US" sz="6800" spc="170">
                <a:solidFill>
                  <a:srgbClr val="000000"/>
                </a:solidFill>
                <a:latin typeface="Gulfs Display"/>
                <a:ea typeface="Gulfs Display"/>
                <a:cs typeface="Gulfs Display"/>
                <a:sym typeface="Gulfs Display"/>
              </a:rPr>
              <a:t>WHAT?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0318363" y="1442595"/>
            <a:ext cx="6273301" cy="516673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4480"/>
              </a:lnSpc>
            </a:pPr>
            <a:r>
              <a:rPr lang="en-US" sz="3200" b="1" u="sng" dirty="0">
                <a:solidFill>
                  <a:srgbClr val="000000"/>
                </a:solidFill>
                <a:latin typeface="DM Sans Bold"/>
                <a:ea typeface="DM Sans Bold"/>
                <a:cs typeface="DM Sans Bold"/>
                <a:sym typeface="DM Sans Bold"/>
              </a:rPr>
              <a:t>What is the certification?</a:t>
            </a:r>
            <a:r>
              <a:rPr lang="en-US" sz="3200" dirty="0">
                <a:solidFill>
                  <a:srgbClr val="000000"/>
                </a:solidFill>
                <a:latin typeface="DM Sans"/>
                <a:ea typeface="DM Sans"/>
                <a:cs typeface="DM Sans"/>
                <a:sym typeface="DM Sans"/>
              </a:rPr>
              <a:t> ; </a:t>
            </a:r>
          </a:p>
          <a:p>
            <a:pPr algn="l">
              <a:lnSpc>
                <a:spcPts val="4480"/>
              </a:lnSpc>
            </a:pPr>
            <a:r>
              <a:rPr lang="en-US" sz="3200" dirty="0">
                <a:solidFill>
                  <a:srgbClr val="000000"/>
                </a:solidFill>
                <a:latin typeface="DM Sans"/>
                <a:ea typeface="DM Sans"/>
                <a:cs typeface="DM Sans"/>
                <a:sym typeface="DM Sans"/>
              </a:rPr>
              <a:t>There are three- Practical Guidance Certification &amp; Research Certification &amp; advanced research certification.</a:t>
            </a:r>
          </a:p>
          <a:p>
            <a:pPr algn="l">
              <a:lnSpc>
                <a:spcPts val="4480"/>
              </a:lnSpc>
            </a:pPr>
            <a:endParaRPr lang="en-US" sz="3200" dirty="0">
              <a:solidFill>
                <a:srgbClr val="000000"/>
              </a:solidFill>
              <a:latin typeface="DM Sans"/>
              <a:ea typeface="DM Sans"/>
              <a:cs typeface="DM Sans"/>
              <a:sym typeface="DM Sans"/>
            </a:endParaRPr>
          </a:p>
          <a:p>
            <a:pPr algn="l">
              <a:lnSpc>
                <a:spcPts val="4480"/>
              </a:lnSpc>
            </a:pPr>
            <a:r>
              <a:rPr lang="en-US" sz="3200" b="1" u="sng" dirty="0">
                <a:solidFill>
                  <a:srgbClr val="000000"/>
                </a:solidFill>
                <a:latin typeface="DM Sans Bold"/>
                <a:ea typeface="DM Sans Bold"/>
                <a:cs typeface="DM Sans Bold"/>
                <a:sym typeface="DM Sans Bold"/>
              </a:rPr>
              <a:t>What is the purpose of it?</a:t>
            </a:r>
          </a:p>
          <a:p>
            <a:pPr algn="l">
              <a:lnSpc>
                <a:spcPts val="4480"/>
              </a:lnSpc>
              <a:spcBef>
                <a:spcPct val="0"/>
              </a:spcBef>
            </a:pPr>
            <a:r>
              <a:rPr lang="en-US" sz="3200" dirty="0">
                <a:solidFill>
                  <a:srgbClr val="000000"/>
                </a:solidFill>
                <a:latin typeface="DM Sans"/>
                <a:ea typeface="DM Sans"/>
                <a:cs typeface="DM Sans"/>
                <a:sym typeface="DM Sans"/>
              </a:rPr>
              <a:t>Demonstrate your competency to research to future employers. </a:t>
            </a:r>
          </a:p>
        </p:txBody>
      </p:sp>
      <p:sp>
        <p:nvSpPr>
          <p:cNvPr id="12" name="Freeform 12"/>
          <p:cNvSpPr/>
          <p:nvPr/>
        </p:nvSpPr>
        <p:spPr>
          <a:xfrm>
            <a:off x="601162" y="3988491"/>
            <a:ext cx="1754742" cy="878459"/>
          </a:xfrm>
          <a:custGeom>
            <a:avLst/>
            <a:gdLst/>
            <a:ahLst/>
            <a:cxnLst/>
            <a:rect l="l" t="t" r="r" b="b"/>
            <a:pathLst>
              <a:path w="1754742" h="878459">
                <a:moveTo>
                  <a:pt x="0" y="0"/>
                </a:moveTo>
                <a:lnTo>
                  <a:pt x="1754742" y="0"/>
                </a:lnTo>
                <a:lnTo>
                  <a:pt x="1754742" y="878459"/>
                </a:lnTo>
                <a:lnTo>
                  <a:pt x="0" y="878459"/>
                </a:lnTo>
                <a:lnTo>
                  <a:pt x="0" y="0"/>
                </a:lnTo>
                <a:close/>
              </a:path>
            </a:pathLst>
          </a:custGeom>
          <a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 l="-32053" r="-126199" b="-328636"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3" name="Freeform 13"/>
          <p:cNvSpPr/>
          <p:nvPr/>
        </p:nvSpPr>
        <p:spPr>
          <a:xfrm>
            <a:off x="10992023" y="7808890"/>
            <a:ext cx="1647929" cy="1870120"/>
          </a:xfrm>
          <a:custGeom>
            <a:avLst/>
            <a:gdLst/>
            <a:ahLst/>
            <a:cxnLst/>
            <a:rect l="l" t="t" r="r" b="b"/>
            <a:pathLst>
              <a:path w="1647929" h="1870120">
                <a:moveTo>
                  <a:pt x="0" y="0"/>
                </a:moveTo>
                <a:lnTo>
                  <a:pt x="1647929" y="0"/>
                </a:lnTo>
                <a:lnTo>
                  <a:pt x="1647929" y="1870120"/>
                </a:lnTo>
                <a:lnTo>
                  <a:pt x="0" y="1870120"/>
                </a:lnTo>
                <a:lnTo>
                  <a:pt x="0" y="0"/>
                </a:lnTo>
                <a:close/>
              </a:path>
            </a:pathLst>
          </a:custGeom>
          <a:blipFill>
            <a:blip r:embed="rId7">
              <a:extLst>
                <a:ext uri="{96DAC541-7B7A-43D3-8B79-37D633B846F1}">
                  <asvg:svgBlip xmlns:asvg="http://schemas.microsoft.com/office/drawing/2016/SVG/main" r:embed="rId8"/>
                </a:ext>
              </a:extLst>
            </a:blip>
            <a:stretch>
              <a:fillRect l="-446967" t="-46675" b="-259941"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4" name="Freeform 14"/>
          <p:cNvSpPr/>
          <p:nvPr/>
        </p:nvSpPr>
        <p:spPr>
          <a:xfrm>
            <a:off x="14415557" y="6658665"/>
            <a:ext cx="2478623" cy="1622371"/>
          </a:xfrm>
          <a:custGeom>
            <a:avLst/>
            <a:gdLst/>
            <a:ahLst/>
            <a:cxnLst/>
            <a:rect l="l" t="t" r="r" b="b"/>
            <a:pathLst>
              <a:path w="2478623" h="1622371">
                <a:moveTo>
                  <a:pt x="0" y="0"/>
                </a:moveTo>
                <a:lnTo>
                  <a:pt x="2478623" y="0"/>
                </a:lnTo>
                <a:lnTo>
                  <a:pt x="2478623" y="1622371"/>
                </a:lnTo>
                <a:lnTo>
                  <a:pt x="0" y="1622371"/>
                </a:lnTo>
                <a:lnTo>
                  <a:pt x="0" y="0"/>
                </a:lnTo>
                <a:close/>
              </a:path>
            </a:pathLst>
          </a:custGeom>
          <a:blipFill>
            <a:blip r:embed="rId9">
              <a:extLst>
                <a:ext uri="{96DAC541-7B7A-43D3-8B79-37D633B846F1}">
                  <asvg:svgBlip xmlns:asvg="http://schemas.microsoft.com/office/drawing/2016/SVG/main" r:embed="rId10"/>
                </a:ext>
              </a:extLst>
            </a:blip>
            <a:stretch>
              <a:fillRect l="-21944" t="-213709" r="-225552" b="-149620"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15" name="Group 15"/>
          <p:cNvGrpSpPr/>
          <p:nvPr/>
        </p:nvGrpSpPr>
        <p:grpSpPr>
          <a:xfrm>
            <a:off x="8540681" y="3648334"/>
            <a:ext cx="603319" cy="603319"/>
            <a:chOff x="0" y="0"/>
            <a:chExt cx="812800" cy="812800"/>
          </a:xfrm>
        </p:grpSpPr>
        <p:sp>
          <p:nvSpPr>
            <p:cNvPr id="16" name="Freeform 16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lnTo>
                    <a:pt x="535715" y="277085"/>
                  </a:lnTo>
                  <a:lnTo>
                    <a:pt x="812800" y="406400"/>
                  </a:lnTo>
                  <a:lnTo>
                    <a:pt x="535715" y="535715"/>
                  </a:lnTo>
                  <a:lnTo>
                    <a:pt x="406400" y="812800"/>
                  </a:lnTo>
                  <a:lnTo>
                    <a:pt x="277085" y="535715"/>
                  </a:lnTo>
                  <a:lnTo>
                    <a:pt x="0" y="406400"/>
                  </a:lnTo>
                  <a:lnTo>
                    <a:pt x="277085" y="277085"/>
                  </a:lnTo>
                  <a:lnTo>
                    <a:pt x="406400" y="0"/>
                  </a:lnTo>
                  <a:close/>
                </a:path>
              </a:pathLst>
            </a:custGeom>
            <a:solidFill>
              <a:srgbClr val="F2C275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17" name="TextBox 17"/>
            <p:cNvSpPr txBox="1"/>
            <p:nvPr/>
          </p:nvSpPr>
          <p:spPr>
            <a:xfrm>
              <a:off x="190500" y="152400"/>
              <a:ext cx="431800" cy="4699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18" name="Group 18"/>
          <p:cNvGrpSpPr/>
          <p:nvPr/>
        </p:nvGrpSpPr>
        <p:grpSpPr>
          <a:xfrm>
            <a:off x="875214" y="905952"/>
            <a:ext cx="603319" cy="603319"/>
            <a:chOff x="0" y="0"/>
            <a:chExt cx="812800" cy="812800"/>
          </a:xfrm>
        </p:grpSpPr>
        <p:sp>
          <p:nvSpPr>
            <p:cNvPr id="19" name="Freeform 19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lnTo>
                    <a:pt x="535715" y="277085"/>
                  </a:lnTo>
                  <a:lnTo>
                    <a:pt x="812800" y="406400"/>
                  </a:lnTo>
                  <a:lnTo>
                    <a:pt x="535715" y="535715"/>
                  </a:lnTo>
                  <a:lnTo>
                    <a:pt x="406400" y="812800"/>
                  </a:lnTo>
                  <a:lnTo>
                    <a:pt x="277085" y="535715"/>
                  </a:lnTo>
                  <a:lnTo>
                    <a:pt x="0" y="406400"/>
                  </a:lnTo>
                  <a:lnTo>
                    <a:pt x="277085" y="277085"/>
                  </a:lnTo>
                  <a:lnTo>
                    <a:pt x="406400" y="0"/>
                  </a:lnTo>
                  <a:close/>
                </a:path>
              </a:pathLst>
            </a:custGeom>
            <a:solidFill>
              <a:srgbClr val="F2C275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20" name="TextBox 20"/>
            <p:cNvSpPr txBox="1"/>
            <p:nvPr/>
          </p:nvSpPr>
          <p:spPr>
            <a:xfrm>
              <a:off x="190500" y="152400"/>
              <a:ext cx="431800" cy="4699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sp>
        <p:nvSpPr>
          <p:cNvPr id="21" name="Freeform 21"/>
          <p:cNvSpPr/>
          <p:nvPr/>
        </p:nvSpPr>
        <p:spPr>
          <a:xfrm rot="-10800000">
            <a:off x="4368933" y="4251653"/>
            <a:ext cx="1173388" cy="878459"/>
          </a:xfrm>
          <a:custGeom>
            <a:avLst/>
            <a:gdLst/>
            <a:ahLst/>
            <a:cxnLst/>
            <a:rect l="l" t="t" r="r" b="b"/>
            <a:pathLst>
              <a:path w="1173388" h="878459">
                <a:moveTo>
                  <a:pt x="0" y="0"/>
                </a:moveTo>
                <a:lnTo>
                  <a:pt x="1173388" y="0"/>
                </a:lnTo>
                <a:lnTo>
                  <a:pt x="1173388" y="878460"/>
                </a:lnTo>
                <a:lnTo>
                  <a:pt x="0" y="878460"/>
                </a:lnTo>
                <a:lnTo>
                  <a:pt x="0" y="0"/>
                </a:lnTo>
                <a:close/>
              </a:path>
            </a:pathLst>
          </a:custGeom>
          <a:blipFill>
            <a:blip r:embed="rId11">
              <a:extLst>
                <a:ext uri="{96DAC541-7B7A-43D3-8B79-37D633B846F1}">
                  <asvg:svgBlip xmlns:asvg="http://schemas.microsoft.com/office/drawing/2016/SVG/main" r:embed="rId12"/>
                </a:ext>
              </a:extLst>
            </a:blip>
            <a:stretch>
              <a:fillRect l="-185397" b="-187643"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22" name="Group 22"/>
          <p:cNvGrpSpPr/>
          <p:nvPr/>
        </p:nvGrpSpPr>
        <p:grpSpPr>
          <a:xfrm>
            <a:off x="9715044" y="604292"/>
            <a:ext cx="603319" cy="603319"/>
            <a:chOff x="0" y="0"/>
            <a:chExt cx="812800" cy="812800"/>
          </a:xfrm>
        </p:grpSpPr>
        <p:sp>
          <p:nvSpPr>
            <p:cNvPr id="23" name="Freeform 23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lnTo>
                    <a:pt x="535715" y="277085"/>
                  </a:lnTo>
                  <a:lnTo>
                    <a:pt x="812800" y="406400"/>
                  </a:lnTo>
                  <a:lnTo>
                    <a:pt x="535715" y="535715"/>
                  </a:lnTo>
                  <a:lnTo>
                    <a:pt x="406400" y="812800"/>
                  </a:lnTo>
                  <a:lnTo>
                    <a:pt x="277085" y="535715"/>
                  </a:lnTo>
                  <a:lnTo>
                    <a:pt x="0" y="406400"/>
                  </a:lnTo>
                  <a:lnTo>
                    <a:pt x="277085" y="277085"/>
                  </a:lnTo>
                  <a:lnTo>
                    <a:pt x="406400" y="0"/>
                  </a:lnTo>
                  <a:close/>
                </a:path>
              </a:pathLst>
            </a:custGeom>
            <a:solidFill>
              <a:srgbClr val="F2C275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24" name="TextBox 24"/>
            <p:cNvSpPr txBox="1"/>
            <p:nvPr/>
          </p:nvSpPr>
          <p:spPr>
            <a:xfrm>
              <a:off x="190500" y="152400"/>
              <a:ext cx="431800" cy="4699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t="-38888" b="-38888"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3" name="Group 3"/>
          <p:cNvGrpSpPr/>
          <p:nvPr/>
        </p:nvGrpSpPr>
        <p:grpSpPr>
          <a:xfrm>
            <a:off x="9279109" y="221320"/>
            <a:ext cx="4195257" cy="4195257"/>
            <a:chOff x="0" y="0"/>
            <a:chExt cx="812800" cy="812800"/>
          </a:xfrm>
        </p:grpSpPr>
        <p:sp>
          <p:nvSpPr>
            <p:cNvPr id="4" name="Freeform 4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lnTo>
                    <a:pt x="466396" y="87561"/>
                  </a:lnTo>
                  <a:lnTo>
                    <a:pt x="553838" y="27679"/>
                  </a:lnTo>
                  <a:lnTo>
                    <a:pt x="578287" y="131093"/>
                  </a:lnTo>
                  <a:lnTo>
                    <a:pt x="681363" y="106978"/>
                  </a:lnTo>
                  <a:lnTo>
                    <a:pt x="666963" y="212279"/>
                  </a:lnTo>
                  <a:lnTo>
                    <a:pt x="771752" y="227186"/>
                  </a:lnTo>
                  <a:lnTo>
                    <a:pt x="720448" y="320152"/>
                  </a:lnTo>
                  <a:lnTo>
                    <a:pt x="812800" y="372069"/>
                  </a:lnTo>
                  <a:lnTo>
                    <a:pt x="731520" y="440145"/>
                  </a:lnTo>
                  <a:lnTo>
                    <a:pt x="798961" y="522061"/>
                  </a:lnTo>
                  <a:lnTo>
                    <a:pt x="698682" y="556053"/>
                  </a:lnTo>
                  <a:lnTo>
                    <a:pt x="732104" y="656904"/>
                  </a:lnTo>
                  <a:lnTo>
                    <a:pt x="626370" y="652219"/>
                  </a:lnTo>
                  <a:lnTo>
                    <a:pt x="621259" y="758384"/>
                  </a:lnTo>
                  <a:lnTo>
                    <a:pt x="524350" y="715658"/>
                  </a:lnTo>
                  <a:lnTo>
                    <a:pt x="481396" y="812800"/>
                  </a:lnTo>
                  <a:lnTo>
                    <a:pt x="406400" y="737801"/>
                  </a:lnTo>
                  <a:lnTo>
                    <a:pt x="331404" y="812800"/>
                  </a:lnTo>
                  <a:lnTo>
                    <a:pt x="288450" y="715658"/>
                  </a:lnTo>
                  <a:lnTo>
                    <a:pt x="191541" y="758384"/>
                  </a:lnTo>
                  <a:lnTo>
                    <a:pt x="186430" y="652219"/>
                  </a:lnTo>
                  <a:lnTo>
                    <a:pt x="80696" y="656904"/>
                  </a:lnTo>
                  <a:lnTo>
                    <a:pt x="114118" y="556053"/>
                  </a:lnTo>
                  <a:lnTo>
                    <a:pt x="13839" y="522061"/>
                  </a:lnTo>
                  <a:lnTo>
                    <a:pt x="81280" y="440145"/>
                  </a:lnTo>
                  <a:lnTo>
                    <a:pt x="0" y="372069"/>
                  </a:lnTo>
                  <a:lnTo>
                    <a:pt x="92352" y="320152"/>
                  </a:lnTo>
                  <a:lnTo>
                    <a:pt x="41047" y="227186"/>
                  </a:lnTo>
                  <a:lnTo>
                    <a:pt x="145837" y="212279"/>
                  </a:lnTo>
                  <a:lnTo>
                    <a:pt x="131437" y="106978"/>
                  </a:lnTo>
                  <a:lnTo>
                    <a:pt x="234513" y="131093"/>
                  </a:lnTo>
                  <a:lnTo>
                    <a:pt x="258962" y="27679"/>
                  </a:lnTo>
                  <a:lnTo>
                    <a:pt x="346404" y="87561"/>
                  </a:lnTo>
                  <a:lnTo>
                    <a:pt x="406400" y="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5" name="TextBox 5"/>
            <p:cNvSpPr txBox="1"/>
            <p:nvPr/>
          </p:nvSpPr>
          <p:spPr>
            <a:xfrm>
              <a:off x="139700" y="101600"/>
              <a:ext cx="533400" cy="5715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sp>
        <p:nvSpPr>
          <p:cNvPr id="6" name="Freeform 6"/>
          <p:cNvSpPr/>
          <p:nvPr/>
        </p:nvSpPr>
        <p:spPr>
          <a:xfrm>
            <a:off x="10027070" y="1065833"/>
            <a:ext cx="7693153" cy="4434054"/>
          </a:xfrm>
          <a:custGeom>
            <a:avLst/>
            <a:gdLst/>
            <a:ahLst/>
            <a:cxnLst/>
            <a:rect l="l" t="t" r="r" b="b"/>
            <a:pathLst>
              <a:path w="7693153" h="4434054">
                <a:moveTo>
                  <a:pt x="0" y="0"/>
                </a:moveTo>
                <a:lnTo>
                  <a:pt x="7693153" y="0"/>
                </a:lnTo>
                <a:lnTo>
                  <a:pt x="7693153" y="4434054"/>
                </a:lnTo>
                <a:lnTo>
                  <a:pt x="0" y="4434054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7" name="Group 7"/>
          <p:cNvGrpSpPr/>
          <p:nvPr/>
        </p:nvGrpSpPr>
        <p:grpSpPr>
          <a:xfrm>
            <a:off x="10106505" y="5499887"/>
            <a:ext cx="7613718" cy="5527182"/>
            <a:chOff x="0" y="0"/>
            <a:chExt cx="2005259" cy="1455719"/>
          </a:xfrm>
        </p:grpSpPr>
        <p:sp>
          <p:nvSpPr>
            <p:cNvPr id="8" name="Freeform 8"/>
            <p:cNvSpPr/>
            <p:nvPr/>
          </p:nvSpPr>
          <p:spPr>
            <a:xfrm>
              <a:off x="0" y="0"/>
              <a:ext cx="2005259" cy="1455719"/>
            </a:xfrm>
            <a:custGeom>
              <a:avLst/>
              <a:gdLst/>
              <a:ahLst/>
              <a:cxnLst/>
              <a:rect l="l" t="t" r="r" b="b"/>
              <a:pathLst>
                <a:path w="2005259" h="1455719">
                  <a:moveTo>
                    <a:pt x="51859" y="0"/>
                  </a:moveTo>
                  <a:lnTo>
                    <a:pt x="1953401" y="0"/>
                  </a:lnTo>
                  <a:cubicBezTo>
                    <a:pt x="1982041" y="0"/>
                    <a:pt x="2005259" y="23218"/>
                    <a:pt x="2005259" y="51859"/>
                  </a:cubicBezTo>
                  <a:lnTo>
                    <a:pt x="2005259" y="1403860"/>
                  </a:lnTo>
                  <a:cubicBezTo>
                    <a:pt x="2005259" y="1432501"/>
                    <a:pt x="1982041" y="1455719"/>
                    <a:pt x="1953401" y="1455719"/>
                  </a:cubicBezTo>
                  <a:lnTo>
                    <a:pt x="51859" y="1455719"/>
                  </a:lnTo>
                  <a:cubicBezTo>
                    <a:pt x="23218" y="1455719"/>
                    <a:pt x="0" y="1432501"/>
                    <a:pt x="0" y="1403860"/>
                  </a:cubicBezTo>
                  <a:lnTo>
                    <a:pt x="0" y="51859"/>
                  </a:lnTo>
                  <a:cubicBezTo>
                    <a:pt x="0" y="23218"/>
                    <a:pt x="23218" y="0"/>
                    <a:pt x="51859" y="0"/>
                  </a:cubicBezTo>
                  <a:close/>
                </a:path>
              </a:pathLst>
            </a:custGeom>
            <a:solidFill>
              <a:srgbClr val="FFFFFF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9" name="TextBox 9"/>
            <p:cNvSpPr txBox="1"/>
            <p:nvPr/>
          </p:nvSpPr>
          <p:spPr>
            <a:xfrm>
              <a:off x="0" y="-38100"/>
              <a:ext cx="2005259" cy="1493819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sp>
        <p:nvSpPr>
          <p:cNvPr id="10" name="Freeform 10"/>
          <p:cNvSpPr/>
          <p:nvPr/>
        </p:nvSpPr>
        <p:spPr>
          <a:xfrm>
            <a:off x="1781156" y="5967730"/>
            <a:ext cx="7228702" cy="4271506"/>
          </a:xfrm>
          <a:custGeom>
            <a:avLst/>
            <a:gdLst/>
            <a:ahLst/>
            <a:cxnLst/>
            <a:rect l="l" t="t" r="r" b="b"/>
            <a:pathLst>
              <a:path w="7228702" h="4271506">
                <a:moveTo>
                  <a:pt x="0" y="0"/>
                </a:moveTo>
                <a:lnTo>
                  <a:pt x="7228702" y="0"/>
                </a:lnTo>
                <a:lnTo>
                  <a:pt x="7228702" y="4271506"/>
                </a:lnTo>
                <a:lnTo>
                  <a:pt x="0" y="4271506"/>
                </a:lnTo>
                <a:lnTo>
                  <a:pt x="0" y="0"/>
                </a:lnTo>
                <a:close/>
              </a:path>
            </a:pathLst>
          </a:custGeom>
          <a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1" name="TextBox 11"/>
          <p:cNvSpPr txBox="1"/>
          <p:nvPr/>
        </p:nvSpPr>
        <p:spPr>
          <a:xfrm>
            <a:off x="1028700" y="3266592"/>
            <a:ext cx="7006180" cy="54737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4480"/>
              </a:lnSpc>
              <a:spcBef>
                <a:spcPct val="0"/>
              </a:spcBef>
            </a:pPr>
            <a:r>
              <a:rPr lang="en-US" sz="3200">
                <a:solidFill>
                  <a:srgbClr val="000000"/>
                </a:solidFill>
                <a:latin typeface="DM Sans"/>
                <a:ea typeface="DM Sans"/>
                <a:cs typeface="DM Sans"/>
                <a:sym typeface="DM Sans"/>
              </a:rPr>
              <a:t>You need to be familiar with Lexis. 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09554" y="5901055"/>
            <a:ext cx="6207620" cy="54737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4480"/>
              </a:lnSpc>
              <a:spcBef>
                <a:spcPct val="0"/>
              </a:spcBef>
            </a:pPr>
            <a:r>
              <a:rPr lang="en-US" sz="3200">
                <a:solidFill>
                  <a:srgbClr val="000000"/>
                </a:solidFill>
                <a:latin typeface="DM Sans"/>
                <a:ea typeface="DM Sans"/>
                <a:cs typeface="DM Sans"/>
                <a:sym typeface="DM Sans"/>
              </a:rPr>
              <a:t>Let’s look at some guidance.......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28700" y="1200608"/>
            <a:ext cx="8250409" cy="187833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7200"/>
              </a:lnSpc>
            </a:pPr>
            <a:r>
              <a:rPr lang="en-US" sz="7200" spc="179">
                <a:solidFill>
                  <a:srgbClr val="000000"/>
                </a:solidFill>
                <a:latin typeface="Gulfs Display"/>
                <a:ea typeface="Gulfs Display"/>
                <a:cs typeface="Gulfs Display"/>
                <a:sym typeface="Gulfs Display"/>
              </a:rPr>
              <a:t>HOW DO WE DO IT?</a:t>
            </a:r>
          </a:p>
        </p:txBody>
      </p:sp>
      <p:sp>
        <p:nvSpPr>
          <p:cNvPr id="14" name="Freeform 14"/>
          <p:cNvSpPr/>
          <p:nvPr/>
        </p:nvSpPr>
        <p:spPr>
          <a:xfrm rot="-10800000">
            <a:off x="-217631" y="5967730"/>
            <a:ext cx="1715975" cy="832637"/>
          </a:xfrm>
          <a:custGeom>
            <a:avLst/>
            <a:gdLst/>
            <a:ahLst/>
            <a:cxnLst/>
            <a:rect l="l" t="t" r="r" b="b"/>
            <a:pathLst>
              <a:path w="1715975" h="832637">
                <a:moveTo>
                  <a:pt x="0" y="0"/>
                </a:moveTo>
                <a:lnTo>
                  <a:pt x="1715975" y="0"/>
                </a:lnTo>
                <a:lnTo>
                  <a:pt x="1715975" y="832637"/>
                </a:lnTo>
                <a:lnTo>
                  <a:pt x="0" y="832637"/>
                </a:lnTo>
                <a:lnTo>
                  <a:pt x="0" y="0"/>
                </a:lnTo>
                <a:close/>
              </a:path>
            </a:pathLst>
          </a:custGeom>
          <a:blipFill>
            <a:blip r:embed="rId7">
              <a:extLst>
                <a:ext uri="{96DAC541-7B7A-43D3-8B79-37D633B846F1}">
                  <asvg:svgBlip xmlns:asvg="http://schemas.microsoft.com/office/drawing/2016/SVG/main" r:embed="rId8"/>
                </a:ext>
              </a:extLst>
            </a:blip>
            <a:stretch>
              <a:fillRect r="-278167" b="-557498"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5" name="Freeform 15"/>
          <p:cNvSpPr/>
          <p:nvPr/>
        </p:nvSpPr>
        <p:spPr>
          <a:xfrm>
            <a:off x="640357" y="8103483"/>
            <a:ext cx="1140800" cy="541880"/>
          </a:xfrm>
          <a:custGeom>
            <a:avLst/>
            <a:gdLst/>
            <a:ahLst/>
            <a:cxnLst/>
            <a:rect l="l" t="t" r="r" b="b"/>
            <a:pathLst>
              <a:path w="1140800" h="541880">
                <a:moveTo>
                  <a:pt x="0" y="0"/>
                </a:moveTo>
                <a:lnTo>
                  <a:pt x="1140799" y="0"/>
                </a:lnTo>
                <a:lnTo>
                  <a:pt x="1140799" y="541880"/>
                </a:lnTo>
                <a:lnTo>
                  <a:pt x="0" y="541880"/>
                </a:lnTo>
                <a:lnTo>
                  <a:pt x="0" y="0"/>
                </a:lnTo>
                <a:close/>
              </a:path>
            </a:pathLst>
          </a:custGeom>
          <a:blipFill>
            <a:blip r:embed="rId7">
              <a:extLst>
                <a:ext uri="{96DAC541-7B7A-43D3-8B79-37D633B846F1}">
                  <asvg:svgBlip xmlns:asvg="http://schemas.microsoft.com/office/drawing/2016/SVG/main" r:embed="rId8"/>
                </a:ext>
              </a:extLst>
            </a:blip>
            <a:stretch>
              <a:fillRect l="-50418" t="-145039" r="-418415" b="-765254"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16" name="Group 16"/>
          <p:cNvGrpSpPr/>
          <p:nvPr/>
        </p:nvGrpSpPr>
        <p:grpSpPr>
          <a:xfrm>
            <a:off x="8381781" y="3333267"/>
            <a:ext cx="792553" cy="792553"/>
            <a:chOff x="0" y="0"/>
            <a:chExt cx="812800" cy="812800"/>
          </a:xfrm>
        </p:grpSpPr>
        <p:sp>
          <p:nvSpPr>
            <p:cNvPr id="17" name="Freeform 17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lnTo>
                    <a:pt x="535715" y="277085"/>
                  </a:lnTo>
                  <a:lnTo>
                    <a:pt x="812800" y="406400"/>
                  </a:lnTo>
                  <a:lnTo>
                    <a:pt x="535715" y="535715"/>
                  </a:lnTo>
                  <a:lnTo>
                    <a:pt x="406400" y="812800"/>
                  </a:lnTo>
                  <a:lnTo>
                    <a:pt x="277085" y="535715"/>
                  </a:lnTo>
                  <a:lnTo>
                    <a:pt x="0" y="406400"/>
                  </a:lnTo>
                  <a:lnTo>
                    <a:pt x="277085" y="277085"/>
                  </a:lnTo>
                  <a:lnTo>
                    <a:pt x="406400" y="0"/>
                  </a:lnTo>
                  <a:close/>
                </a:path>
              </a:pathLst>
            </a:custGeom>
            <a:solidFill>
              <a:srgbClr val="6CBAB1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18" name="TextBox 18"/>
            <p:cNvSpPr txBox="1"/>
            <p:nvPr/>
          </p:nvSpPr>
          <p:spPr>
            <a:xfrm>
              <a:off x="190500" y="152400"/>
              <a:ext cx="431800" cy="4699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19" name="Group 19"/>
          <p:cNvGrpSpPr/>
          <p:nvPr/>
        </p:nvGrpSpPr>
        <p:grpSpPr>
          <a:xfrm>
            <a:off x="15454739" y="632423"/>
            <a:ext cx="792553" cy="792553"/>
            <a:chOff x="0" y="0"/>
            <a:chExt cx="812800" cy="812800"/>
          </a:xfrm>
        </p:grpSpPr>
        <p:sp>
          <p:nvSpPr>
            <p:cNvPr id="20" name="Freeform 20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lnTo>
                    <a:pt x="535715" y="277085"/>
                  </a:lnTo>
                  <a:lnTo>
                    <a:pt x="812800" y="406400"/>
                  </a:lnTo>
                  <a:lnTo>
                    <a:pt x="535715" y="535715"/>
                  </a:lnTo>
                  <a:lnTo>
                    <a:pt x="406400" y="812800"/>
                  </a:lnTo>
                  <a:lnTo>
                    <a:pt x="277085" y="535715"/>
                  </a:lnTo>
                  <a:lnTo>
                    <a:pt x="0" y="406400"/>
                  </a:lnTo>
                  <a:lnTo>
                    <a:pt x="277085" y="277085"/>
                  </a:lnTo>
                  <a:lnTo>
                    <a:pt x="406400" y="0"/>
                  </a:lnTo>
                  <a:close/>
                </a:path>
              </a:pathLst>
            </a:custGeom>
            <a:solidFill>
              <a:srgbClr val="F2C275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190500" y="152400"/>
              <a:ext cx="431800" cy="4699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 t="-38888" b="-38888"/>
            </a:stretch>
          </a:blipFill>
        </p:spPr>
        <p:txBody>
          <a:bodyPr/>
          <a:lstStyle/>
          <a:p>
            <a:endParaRPr lang="en-GB" dirty="0"/>
          </a:p>
        </p:txBody>
      </p:sp>
      <p:sp>
        <p:nvSpPr>
          <p:cNvPr id="7" name="TextBox 7"/>
          <p:cNvSpPr txBox="1"/>
          <p:nvPr/>
        </p:nvSpPr>
        <p:spPr>
          <a:xfrm>
            <a:off x="1062794" y="2016277"/>
            <a:ext cx="16691806" cy="872034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6800"/>
              </a:lnSpc>
            </a:pPr>
            <a:r>
              <a:rPr lang="en-US" sz="6800" spc="170" dirty="0">
                <a:solidFill>
                  <a:srgbClr val="000000"/>
                </a:solidFill>
                <a:latin typeface="Gulfs Display"/>
                <a:ea typeface="Gulfs Display"/>
                <a:cs typeface="Gulfs Display"/>
                <a:sym typeface="Gulfs Display"/>
              </a:rPr>
              <a:t>Legal Research Foundation </a:t>
            </a:r>
          </a:p>
        </p:txBody>
      </p:sp>
      <p:sp>
        <p:nvSpPr>
          <p:cNvPr id="10" name="Freeform 10"/>
          <p:cNvSpPr/>
          <p:nvPr/>
        </p:nvSpPr>
        <p:spPr>
          <a:xfrm>
            <a:off x="487082" y="523920"/>
            <a:ext cx="1754742" cy="878459"/>
          </a:xfrm>
          <a:custGeom>
            <a:avLst/>
            <a:gdLst/>
            <a:ahLst/>
            <a:cxnLst/>
            <a:rect l="l" t="t" r="r" b="b"/>
            <a:pathLst>
              <a:path w="1754742" h="878459">
                <a:moveTo>
                  <a:pt x="0" y="0"/>
                </a:moveTo>
                <a:lnTo>
                  <a:pt x="1754742" y="0"/>
                </a:lnTo>
                <a:lnTo>
                  <a:pt x="1754742" y="878460"/>
                </a:lnTo>
                <a:lnTo>
                  <a:pt x="0" y="878460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 l="-32053" r="-126199" b="-328636"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11" name="Group 11"/>
          <p:cNvGrpSpPr/>
          <p:nvPr/>
        </p:nvGrpSpPr>
        <p:grpSpPr>
          <a:xfrm>
            <a:off x="7111388" y="425381"/>
            <a:ext cx="603319" cy="603319"/>
            <a:chOff x="0" y="0"/>
            <a:chExt cx="812800" cy="812800"/>
          </a:xfrm>
        </p:grpSpPr>
        <p:sp>
          <p:nvSpPr>
            <p:cNvPr id="12" name="Freeform 12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lnTo>
                    <a:pt x="535715" y="277085"/>
                  </a:lnTo>
                  <a:lnTo>
                    <a:pt x="812800" y="406400"/>
                  </a:lnTo>
                  <a:lnTo>
                    <a:pt x="535715" y="535715"/>
                  </a:lnTo>
                  <a:lnTo>
                    <a:pt x="406400" y="812800"/>
                  </a:lnTo>
                  <a:lnTo>
                    <a:pt x="277085" y="535715"/>
                  </a:lnTo>
                  <a:lnTo>
                    <a:pt x="0" y="406400"/>
                  </a:lnTo>
                  <a:lnTo>
                    <a:pt x="277085" y="277085"/>
                  </a:lnTo>
                  <a:lnTo>
                    <a:pt x="406400" y="0"/>
                  </a:lnTo>
                  <a:close/>
                </a:path>
              </a:pathLst>
            </a:custGeom>
            <a:solidFill>
              <a:srgbClr val="F2C275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13" name="TextBox 13"/>
            <p:cNvSpPr txBox="1"/>
            <p:nvPr/>
          </p:nvSpPr>
          <p:spPr>
            <a:xfrm>
              <a:off x="190500" y="152400"/>
              <a:ext cx="431800" cy="4699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14" name="Group 14"/>
          <p:cNvGrpSpPr/>
          <p:nvPr/>
        </p:nvGrpSpPr>
        <p:grpSpPr>
          <a:xfrm>
            <a:off x="16957641" y="5974791"/>
            <a:ext cx="603319" cy="603319"/>
            <a:chOff x="0" y="0"/>
            <a:chExt cx="812800" cy="812800"/>
          </a:xfrm>
        </p:grpSpPr>
        <p:sp>
          <p:nvSpPr>
            <p:cNvPr id="15" name="Freeform 15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lnTo>
                    <a:pt x="535715" y="277085"/>
                  </a:lnTo>
                  <a:lnTo>
                    <a:pt x="812800" y="406400"/>
                  </a:lnTo>
                  <a:lnTo>
                    <a:pt x="535715" y="535715"/>
                  </a:lnTo>
                  <a:lnTo>
                    <a:pt x="406400" y="812800"/>
                  </a:lnTo>
                  <a:lnTo>
                    <a:pt x="277085" y="535715"/>
                  </a:lnTo>
                  <a:lnTo>
                    <a:pt x="0" y="406400"/>
                  </a:lnTo>
                  <a:lnTo>
                    <a:pt x="277085" y="277085"/>
                  </a:lnTo>
                  <a:lnTo>
                    <a:pt x="406400" y="0"/>
                  </a:lnTo>
                  <a:close/>
                </a:path>
              </a:pathLst>
            </a:custGeom>
            <a:solidFill>
              <a:srgbClr val="F2C275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190500" y="152400"/>
              <a:ext cx="431800" cy="4699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17" name="Group 17"/>
          <p:cNvGrpSpPr/>
          <p:nvPr/>
        </p:nvGrpSpPr>
        <p:grpSpPr>
          <a:xfrm>
            <a:off x="761134" y="8956641"/>
            <a:ext cx="603319" cy="603319"/>
            <a:chOff x="0" y="0"/>
            <a:chExt cx="812800" cy="812800"/>
          </a:xfrm>
        </p:grpSpPr>
        <p:sp>
          <p:nvSpPr>
            <p:cNvPr id="18" name="Freeform 18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lnTo>
                    <a:pt x="535715" y="277085"/>
                  </a:lnTo>
                  <a:lnTo>
                    <a:pt x="812800" y="406400"/>
                  </a:lnTo>
                  <a:lnTo>
                    <a:pt x="535715" y="535715"/>
                  </a:lnTo>
                  <a:lnTo>
                    <a:pt x="406400" y="812800"/>
                  </a:lnTo>
                  <a:lnTo>
                    <a:pt x="277085" y="535715"/>
                  </a:lnTo>
                  <a:lnTo>
                    <a:pt x="0" y="406400"/>
                  </a:lnTo>
                  <a:lnTo>
                    <a:pt x="277085" y="277085"/>
                  </a:lnTo>
                  <a:lnTo>
                    <a:pt x="406400" y="0"/>
                  </a:lnTo>
                  <a:close/>
                </a:path>
              </a:pathLst>
            </a:custGeom>
            <a:solidFill>
              <a:srgbClr val="6CBAB1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19" name="TextBox 19"/>
            <p:cNvSpPr txBox="1"/>
            <p:nvPr/>
          </p:nvSpPr>
          <p:spPr>
            <a:xfrm>
              <a:off x="190500" y="152400"/>
              <a:ext cx="431800" cy="4699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sp>
        <p:nvSpPr>
          <p:cNvPr id="20" name="Freeform 20"/>
          <p:cNvSpPr/>
          <p:nvPr/>
        </p:nvSpPr>
        <p:spPr>
          <a:xfrm>
            <a:off x="4311159" y="8684264"/>
            <a:ext cx="3403548" cy="3463018"/>
          </a:xfrm>
          <a:custGeom>
            <a:avLst/>
            <a:gdLst/>
            <a:ahLst/>
            <a:cxnLst/>
            <a:rect l="l" t="t" r="r" b="b"/>
            <a:pathLst>
              <a:path w="3403548" h="3463018">
                <a:moveTo>
                  <a:pt x="0" y="0"/>
                </a:moveTo>
                <a:lnTo>
                  <a:pt x="3403548" y="0"/>
                </a:lnTo>
                <a:lnTo>
                  <a:pt x="3403548" y="3463017"/>
                </a:lnTo>
                <a:lnTo>
                  <a:pt x="0" y="3463017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 l="-367834" t="-44527" b="-243376"/>
            </a:stretch>
          </a:blipFill>
        </p:spPr>
        <p:txBody>
          <a:bodyPr/>
          <a:lstStyle/>
          <a:p>
            <a:endParaRPr lang="en-GB"/>
          </a:p>
        </p:txBody>
      </p:sp>
      <p:pic>
        <p:nvPicPr>
          <p:cNvPr id="21" name="Online Media 20" title="Legal Research foundation certification,  on Lexis+® UK">
            <a:hlinkClick r:id="" action="ppaction://media"/>
            <a:extLst>
              <a:ext uri="{FF2B5EF4-FFF2-40B4-BE49-F238E27FC236}">
                <a16:creationId xmlns:a16="http://schemas.microsoft.com/office/drawing/2014/main" id="{504E0C0C-4CCC-BACD-B192-BE1D4B0B3894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8"/>
          <a:stretch>
            <a:fillRect/>
          </a:stretch>
        </p:blipFill>
        <p:spPr>
          <a:xfrm>
            <a:off x="4036597" y="3006877"/>
            <a:ext cx="10744200" cy="6070473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21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2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 t="-38888" b="-38888"/>
            </a:stretch>
          </a:blipFill>
        </p:spPr>
        <p:txBody>
          <a:bodyPr/>
          <a:lstStyle/>
          <a:p>
            <a:endParaRPr lang="en-GB" dirty="0"/>
          </a:p>
        </p:txBody>
      </p:sp>
      <p:sp>
        <p:nvSpPr>
          <p:cNvPr id="7" name="TextBox 7"/>
          <p:cNvSpPr txBox="1"/>
          <p:nvPr/>
        </p:nvSpPr>
        <p:spPr>
          <a:xfrm>
            <a:off x="1062794" y="2016277"/>
            <a:ext cx="16691806" cy="872034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6800"/>
              </a:lnSpc>
            </a:pPr>
            <a:r>
              <a:rPr lang="en-US" sz="6800" spc="170" dirty="0">
                <a:solidFill>
                  <a:srgbClr val="000000"/>
                </a:solidFill>
                <a:latin typeface="Gulfs Display"/>
                <a:ea typeface="Gulfs Display"/>
                <a:cs typeface="Gulfs Display"/>
                <a:sym typeface="Gulfs Display"/>
              </a:rPr>
              <a:t>Practical Guidance </a:t>
            </a:r>
          </a:p>
        </p:txBody>
      </p:sp>
      <p:sp>
        <p:nvSpPr>
          <p:cNvPr id="10" name="Freeform 10"/>
          <p:cNvSpPr/>
          <p:nvPr/>
        </p:nvSpPr>
        <p:spPr>
          <a:xfrm>
            <a:off x="487082" y="523920"/>
            <a:ext cx="1754742" cy="878459"/>
          </a:xfrm>
          <a:custGeom>
            <a:avLst/>
            <a:gdLst/>
            <a:ahLst/>
            <a:cxnLst/>
            <a:rect l="l" t="t" r="r" b="b"/>
            <a:pathLst>
              <a:path w="1754742" h="878459">
                <a:moveTo>
                  <a:pt x="0" y="0"/>
                </a:moveTo>
                <a:lnTo>
                  <a:pt x="1754742" y="0"/>
                </a:lnTo>
                <a:lnTo>
                  <a:pt x="1754742" y="878460"/>
                </a:lnTo>
                <a:lnTo>
                  <a:pt x="0" y="878460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 l="-32053" r="-126199" b="-328636"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11" name="Group 11"/>
          <p:cNvGrpSpPr/>
          <p:nvPr/>
        </p:nvGrpSpPr>
        <p:grpSpPr>
          <a:xfrm>
            <a:off x="7111388" y="425381"/>
            <a:ext cx="603319" cy="603319"/>
            <a:chOff x="0" y="0"/>
            <a:chExt cx="812800" cy="812800"/>
          </a:xfrm>
        </p:grpSpPr>
        <p:sp>
          <p:nvSpPr>
            <p:cNvPr id="12" name="Freeform 12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lnTo>
                    <a:pt x="535715" y="277085"/>
                  </a:lnTo>
                  <a:lnTo>
                    <a:pt x="812800" y="406400"/>
                  </a:lnTo>
                  <a:lnTo>
                    <a:pt x="535715" y="535715"/>
                  </a:lnTo>
                  <a:lnTo>
                    <a:pt x="406400" y="812800"/>
                  </a:lnTo>
                  <a:lnTo>
                    <a:pt x="277085" y="535715"/>
                  </a:lnTo>
                  <a:lnTo>
                    <a:pt x="0" y="406400"/>
                  </a:lnTo>
                  <a:lnTo>
                    <a:pt x="277085" y="277085"/>
                  </a:lnTo>
                  <a:lnTo>
                    <a:pt x="406400" y="0"/>
                  </a:lnTo>
                  <a:close/>
                </a:path>
              </a:pathLst>
            </a:custGeom>
            <a:solidFill>
              <a:srgbClr val="F2C275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13" name="TextBox 13"/>
            <p:cNvSpPr txBox="1"/>
            <p:nvPr/>
          </p:nvSpPr>
          <p:spPr>
            <a:xfrm>
              <a:off x="190500" y="152400"/>
              <a:ext cx="431800" cy="4699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14" name="Group 14"/>
          <p:cNvGrpSpPr/>
          <p:nvPr/>
        </p:nvGrpSpPr>
        <p:grpSpPr>
          <a:xfrm>
            <a:off x="16957641" y="5974791"/>
            <a:ext cx="603319" cy="603319"/>
            <a:chOff x="0" y="0"/>
            <a:chExt cx="812800" cy="812800"/>
          </a:xfrm>
        </p:grpSpPr>
        <p:sp>
          <p:nvSpPr>
            <p:cNvPr id="15" name="Freeform 15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lnTo>
                    <a:pt x="535715" y="277085"/>
                  </a:lnTo>
                  <a:lnTo>
                    <a:pt x="812800" y="406400"/>
                  </a:lnTo>
                  <a:lnTo>
                    <a:pt x="535715" y="535715"/>
                  </a:lnTo>
                  <a:lnTo>
                    <a:pt x="406400" y="812800"/>
                  </a:lnTo>
                  <a:lnTo>
                    <a:pt x="277085" y="535715"/>
                  </a:lnTo>
                  <a:lnTo>
                    <a:pt x="0" y="406400"/>
                  </a:lnTo>
                  <a:lnTo>
                    <a:pt x="277085" y="277085"/>
                  </a:lnTo>
                  <a:lnTo>
                    <a:pt x="406400" y="0"/>
                  </a:lnTo>
                  <a:close/>
                </a:path>
              </a:pathLst>
            </a:custGeom>
            <a:solidFill>
              <a:srgbClr val="F2C275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190500" y="152400"/>
              <a:ext cx="431800" cy="4699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17" name="Group 17"/>
          <p:cNvGrpSpPr/>
          <p:nvPr/>
        </p:nvGrpSpPr>
        <p:grpSpPr>
          <a:xfrm>
            <a:off x="761134" y="8956641"/>
            <a:ext cx="603319" cy="603319"/>
            <a:chOff x="0" y="0"/>
            <a:chExt cx="812800" cy="812800"/>
          </a:xfrm>
        </p:grpSpPr>
        <p:sp>
          <p:nvSpPr>
            <p:cNvPr id="18" name="Freeform 18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lnTo>
                    <a:pt x="535715" y="277085"/>
                  </a:lnTo>
                  <a:lnTo>
                    <a:pt x="812800" y="406400"/>
                  </a:lnTo>
                  <a:lnTo>
                    <a:pt x="535715" y="535715"/>
                  </a:lnTo>
                  <a:lnTo>
                    <a:pt x="406400" y="812800"/>
                  </a:lnTo>
                  <a:lnTo>
                    <a:pt x="277085" y="535715"/>
                  </a:lnTo>
                  <a:lnTo>
                    <a:pt x="0" y="406400"/>
                  </a:lnTo>
                  <a:lnTo>
                    <a:pt x="277085" y="277085"/>
                  </a:lnTo>
                  <a:lnTo>
                    <a:pt x="406400" y="0"/>
                  </a:lnTo>
                  <a:close/>
                </a:path>
              </a:pathLst>
            </a:custGeom>
            <a:solidFill>
              <a:srgbClr val="6CBAB1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19" name="TextBox 19"/>
            <p:cNvSpPr txBox="1"/>
            <p:nvPr/>
          </p:nvSpPr>
          <p:spPr>
            <a:xfrm>
              <a:off x="190500" y="152400"/>
              <a:ext cx="431800" cy="4699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sp>
        <p:nvSpPr>
          <p:cNvPr id="20" name="Freeform 20"/>
          <p:cNvSpPr/>
          <p:nvPr/>
        </p:nvSpPr>
        <p:spPr>
          <a:xfrm>
            <a:off x="4311159" y="8684264"/>
            <a:ext cx="3403548" cy="3463018"/>
          </a:xfrm>
          <a:custGeom>
            <a:avLst/>
            <a:gdLst/>
            <a:ahLst/>
            <a:cxnLst/>
            <a:rect l="l" t="t" r="r" b="b"/>
            <a:pathLst>
              <a:path w="3403548" h="3463018">
                <a:moveTo>
                  <a:pt x="0" y="0"/>
                </a:moveTo>
                <a:lnTo>
                  <a:pt x="3403548" y="0"/>
                </a:lnTo>
                <a:lnTo>
                  <a:pt x="3403548" y="3463017"/>
                </a:lnTo>
                <a:lnTo>
                  <a:pt x="0" y="3463017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 l="-367834" t="-44527" b="-243376"/>
            </a:stretch>
          </a:blipFill>
        </p:spPr>
        <p:txBody>
          <a:bodyPr/>
          <a:lstStyle/>
          <a:p>
            <a:endParaRPr lang="en-GB"/>
          </a:p>
        </p:txBody>
      </p:sp>
      <p:pic>
        <p:nvPicPr>
          <p:cNvPr id="3" name="Online Media 2" title="Practical Guidance certification training, on Lexis+® UK">
            <a:hlinkClick r:id="" action="ppaction://media"/>
            <a:extLst>
              <a:ext uri="{FF2B5EF4-FFF2-40B4-BE49-F238E27FC236}">
                <a16:creationId xmlns:a16="http://schemas.microsoft.com/office/drawing/2014/main" id="{04B3B080-9B5B-B277-5AAF-1B114302B988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8"/>
          <a:stretch>
            <a:fillRect/>
          </a:stretch>
        </p:blipFill>
        <p:spPr>
          <a:xfrm>
            <a:off x="3276600" y="3063698"/>
            <a:ext cx="11201400" cy="63287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027649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3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 t="-38888" b="-38888"/>
            </a:stretch>
          </a:blipFill>
        </p:spPr>
        <p:txBody>
          <a:bodyPr/>
          <a:lstStyle/>
          <a:p>
            <a:endParaRPr lang="en-GB" dirty="0"/>
          </a:p>
        </p:txBody>
      </p:sp>
      <p:sp>
        <p:nvSpPr>
          <p:cNvPr id="7" name="TextBox 7"/>
          <p:cNvSpPr txBox="1"/>
          <p:nvPr/>
        </p:nvSpPr>
        <p:spPr>
          <a:xfrm>
            <a:off x="1062794" y="2016277"/>
            <a:ext cx="16691806" cy="872034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6800"/>
              </a:lnSpc>
            </a:pPr>
            <a:r>
              <a:rPr lang="en-US" sz="6800" spc="170" dirty="0">
                <a:solidFill>
                  <a:srgbClr val="000000"/>
                </a:solidFill>
                <a:latin typeface="Gulfs Display"/>
                <a:ea typeface="Gulfs Display"/>
                <a:cs typeface="Gulfs Display"/>
                <a:sym typeface="Gulfs Display"/>
              </a:rPr>
              <a:t>Advanced Legal Research </a:t>
            </a:r>
          </a:p>
        </p:txBody>
      </p:sp>
      <p:sp>
        <p:nvSpPr>
          <p:cNvPr id="10" name="Freeform 10"/>
          <p:cNvSpPr/>
          <p:nvPr/>
        </p:nvSpPr>
        <p:spPr>
          <a:xfrm>
            <a:off x="487082" y="523920"/>
            <a:ext cx="1754742" cy="878459"/>
          </a:xfrm>
          <a:custGeom>
            <a:avLst/>
            <a:gdLst/>
            <a:ahLst/>
            <a:cxnLst/>
            <a:rect l="l" t="t" r="r" b="b"/>
            <a:pathLst>
              <a:path w="1754742" h="878459">
                <a:moveTo>
                  <a:pt x="0" y="0"/>
                </a:moveTo>
                <a:lnTo>
                  <a:pt x="1754742" y="0"/>
                </a:lnTo>
                <a:lnTo>
                  <a:pt x="1754742" y="878460"/>
                </a:lnTo>
                <a:lnTo>
                  <a:pt x="0" y="878460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 l="-32053" r="-126199" b="-328636"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11" name="Group 11"/>
          <p:cNvGrpSpPr/>
          <p:nvPr/>
        </p:nvGrpSpPr>
        <p:grpSpPr>
          <a:xfrm>
            <a:off x="7111388" y="425381"/>
            <a:ext cx="603319" cy="603319"/>
            <a:chOff x="0" y="0"/>
            <a:chExt cx="812800" cy="812800"/>
          </a:xfrm>
        </p:grpSpPr>
        <p:sp>
          <p:nvSpPr>
            <p:cNvPr id="12" name="Freeform 12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lnTo>
                    <a:pt x="535715" y="277085"/>
                  </a:lnTo>
                  <a:lnTo>
                    <a:pt x="812800" y="406400"/>
                  </a:lnTo>
                  <a:lnTo>
                    <a:pt x="535715" y="535715"/>
                  </a:lnTo>
                  <a:lnTo>
                    <a:pt x="406400" y="812800"/>
                  </a:lnTo>
                  <a:lnTo>
                    <a:pt x="277085" y="535715"/>
                  </a:lnTo>
                  <a:lnTo>
                    <a:pt x="0" y="406400"/>
                  </a:lnTo>
                  <a:lnTo>
                    <a:pt x="277085" y="277085"/>
                  </a:lnTo>
                  <a:lnTo>
                    <a:pt x="406400" y="0"/>
                  </a:lnTo>
                  <a:close/>
                </a:path>
              </a:pathLst>
            </a:custGeom>
            <a:solidFill>
              <a:srgbClr val="F2C275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13" name="TextBox 13"/>
            <p:cNvSpPr txBox="1"/>
            <p:nvPr/>
          </p:nvSpPr>
          <p:spPr>
            <a:xfrm>
              <a:off x="190500" y="152400"/>
              <a:ext cx="431800" cy="4699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14" name="Group 14"/>
          <p:cNvGrpSpPr/>
          <p:nvPr/>
        </p:nvGrpSpPr>
        <p:grpSpPr>
          <a:xfrm>
            <a:off x="16957641" y="5974791"/>
            <a:ext cx="603319" cy="603319"/>
            <a:chOff x="0" y="0"/>
            <a:chExt cx="812800" cy="812800"/>
          </a:xfrm>
        </p:grpSpPr>
        <p:sp>
          <p:nvSpPr>
            <p:cNvPr id="15" name="Freeform 15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lnTo>
                    <a:pt x="535715" y="277085"/>
                  </a:lnTo>
                  <a:lnTo>
                    <a:pt x="812800" y="406400"/>
                  </a:lnTo>
                  <a:lnTo>
                    <a:pt x="535715" y="535715"/>
                  </a:lnTo>
                  <a:lnTo>
                    <a:pt x="406400" y="812800"/>
                  </a:lnTo>
                  <a:lnTo>
                    <a:pt x="277085" y="535715"/>
                  </a:lnTo>
                  <a:lnTo>
                    <a:pt x="0" y="406400"/>
                  </a:lnTo>
                  <a:lnTo>
                    <a:pt x="277085" y="277085"/>
                  </a:lnTo>
                  <a:lnTo>
                    <a:pt x="406400" y="0"/>
                  </a:lnTo>
                  <a:close/>
                </a:path>
              </a:pathLst>
            </a:custGeom>
            <a:solidFill>
              <a:srgbClr val="F2C275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190500" y="152400"/>
              <a:ext cx="431800" cy="4699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17" name="Group 17"/>
          <p:cNvGrpSpPr/>
          <p:nvPr/>
        </p:nvGrpSpPr>
        <p:grpSpPr>
          <a:xfrm>
            <a:off x="761134" y="8956641"/>
            <a:ext cx="603319" cy="603319"/>
            <a:chOff x="0" y="0"/>
            <a:chExt cx="812800" cy="812800"/>
          </a:xfrm>
        </p:grpSpPr>
        <p:sp>
          <p:nvSpPr>
            <p:cNvPr id="18" name="Freeform 18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lnTo>
                    <a:pt x="535715" y="277085"/>
                  </a:lnTo>
                  <a:lnTo>
                    <a:pt x="812800" y="406400"/>
                  </a:lnTo>
                  <a:lnTo>
                    <a:pt x="535715" y="535715"/>
                  </a:lnTo>
                  <a:lnTo>
                    <a:pt x="406400" y="812800"/>
                  </a:lnTo>
                  <a:lnTo>
                    <a:pt x="277085" y="535715"/>
                  </a:lnTo>
                  <a:lnTo>
                    <a:pt x="0" y="406400"/>
                  </a:lnTo>
                  <a:lnTo>
                    <a:pt x="277085" y="277085"/>
                  </a:lnTo>
                  <a:lnTo>
                    <a:pt x="406400" y="0"/>
                  </a:lnTo>
                  <a:close/>
                </a:path>
              </a:pathLst>
            </a:custGeom>
            <a:solidFill>
              <a:srgbClr val="6CBAB1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19" name="TextBox 19"/>
            <p:cNvSpPr txBox="1"/>
            <p:nvPr/>
          </p:nvSpPr>
          <p:spPr>
            <a:xfrm>
              <a:off x="190500" y="152400"/>
              <a:ext cx="431800" cy="4699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sp>
        <p:nvSpPr>
          <p:cNvPr id="20" name="Freeform 20"/>
          <p:cNvSpPr/>
          <p:nvPr/>
        </p:nvSpPr>
        <p:spPr>
          <a:xfrm>
            <a:off x="4311159" y="8684264"/>
            <a:ext cx="3403548" cy="3463018"/>
          </a:xfrm>
          <a:custGeom>
            <a:avLst/>
            <a:gdLst/>
            <a:ahLst/>
            <a:cxnLst/>
            <a:rect l="l" t="t" r="r" b="b"/>
            <a:pathLst>
              <a:path w="3403548" h="3463018">
                <a:moveTo>
                  <a:pt x="0" y="0"/>
                </a:moveTo>
                <a:lnTo>
                  <a:pt x="3403548" y="0"/>
                </a:lnTo>
                <a:lnTo>
                  <a:pt x="3403548" y="3463017"/>
                </a:lnTo>
                <a:lnTo>
                  <a:pt x="0" y="3463017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 l="-367834" t="-44527" b="-243376"/>
            </a:stretch>
          </a:blipFill>
        </p:spPr>
        <p:txBody>
          <a:bodyPr/>
          <a:lstStyle/>
          <a:p>
            <a:endParaRPr lang="en-GB"/>
          </a:p>
        </p:txBody>
      </p:sp>
      <p:pic>
        <p:nvPicPr>
          <p:cNvPr id="4" name="Online Media 3" title="Legal Research advanced certification training, on Lexis+® UK">
            <a:hlinkClick r:id="" action="ppaction://media"/>
            <a:extLst>
              <a:ext uri="{FF2B5EF4-FFF2-40B4-BE49-F238E27FC236}">
                <a16:creationId xmlns:a16="http://schemas.microsoft.com/office/drawing/2014/main" id="{329CC9C0-0A25-DA96-F01F-8C71410CA85E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8"/>
          <a:stretch>
            <a:fillRect/>
          </a:stretch>
        </p:blipFill>
        <p:spPr>
          <a:xfrm>
            <a:off x="3619500" y="3044977"/>
            <a:ext cx="11049000" cy="624268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390097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t="-38888" b="-38888"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" name="Freeform 3"/>
          <p:cNvSpPr/>
          <p:nvPr/>
        </p:nvSpPr>
        <p:spPr>
          <a:xfrm>
            <a:off x="1828471" y="2125980"/>
            <a:ext cx="7093257" cy="7416904"/>
          </a:xfrm>
          <a:custGeom>
            <a:avLst/>
            <a:gdLst/>
            <a:ahLst/>
            <a:cxnLst/>
            <a:rect l="l" t="t" r="r" b="b"/>
            <a:pathLst>
              <a:path w="7093257" h="7416904">
                <a:moveTo>
                  <a:pt x="0" y="0"/>
                </a:moveTo>
                <a:lnTo>
                  <a:pt x="7093257" y="0"/>
                </a:lnTo>
                <a:lnTo>
                  <a:pt x="7093257" y="7416904"/>
                </a:lnTo>
                <a:lnTo>
                  <a:pt x="0" y="7416904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4" name="Freeform 4"/>
          <p:cNvSpPr/>
          <p:nvPr/>
        </p:nvSpPr>
        <p:spPr>
          <a:xfrm>
            <a:off x="13504918" y="6746597"/>
            <a:ext cx="3740422" cy="4707625"/>
          </a:xfrm>
          <a:custGeom>
            <a:avLst/>
            <a:gdLst/>
            <a:ahLst/>
            <a:cxnLst/>
            <a:rect l="l" t="t" r="r" b="b"/>
            <a:pathLst>
              <a:path w="3740422" h="4707625">
                <a:moveTo>
                  <a:pt x="0" y="0"/>
                </a:moveTo>
                <a:lnTo>
                  <a:pt x="3740422" y="0"/>
                </a:lnTo>
                <a:lnTo>
                  <a:pt x="3740422" y="4707625"/>
                </a:lnTo>
                <a:lnTo>
                  <a:pt x="0" y="4707625"/>
                </a:lnTo>
                <a:lnTo>
                  <a:pt x="0" y="0"/>
                </a:lnTo>
                <a:close/>
              </a:path>
            </a:pathLst>
          </a:custGeom>
          <a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5" name="Group 5"/>
          <p:cNvGrpSpPr/>
          <p:nvPr/>
        </p:nvGrpSpPr>
        <p:grpSpPr>
          <a:xfrm>
            <a:off x="11371563" y="7124611"/>
            <a:ext cx="792553" cy="792553"/>
            <a:chOff x="0" y="0"/>
            <a:chExt cx="812800" cy="812800"/>
          </a:xfrm>
        </p:grpSpPr>
        <p:sp>
          <p:nvSpPr>
            <p:cNvPr id="6" name="Freeform 6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lnTo>
                    <a:pt x="535715" y="277085"/>
                  </a:lnTo>
                  <a:lnTo>
                    <a:pt x="812800" y="406400"/>
                  </a:lnTo>
                  <a:lnTo>
                    <a:pt x="535715" y="535715"/>
                  </a:lnTo>
                  <a:lnTo>
                    <a:pt x="406400" y="812800"/>
                  </a:lnTo>
                  <a:lnTo>
                    <a:pt x="277085" y="535715"/>
                  </a:lnTo>
                  <a:lnTo>
                    <a:pt x="0" y="406400"/>
                  </a:lnTo>
                  <a:lnTo>
                    <a:pt x="277085" y="277085"/>
                  </a:lnTo>
                  <a:lnTo>
                    <a:pt x="406400" y="0"/>
                  </a:lnTo>
                  <a:close/>
                </a:path>
              </a:pathLst>
            </a:custGeom>
            <a:solidFill>
              <a:srgbClr val="F2C275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190500" y="152400"/>
              <a:ext cx="431800" cy="4699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sp>
        <p:nvSpPr>
          <p:cNvPr id="8" name="Freeform 8"/>
          <p:cNvSpPr/>
          <p:nvPr/>
        </p:nvSpPr>
        <p:spPr>
          <a:xfrm rot="5400000">
            <a:off x="16770119" y="4940230"/>
            <a:ext cx="950441" cy="837964"/>
          </a:xfrm>
          <a:custGeom>
            <a:avLst/>
            <a:gdLst/>
            <a:ahLst/>
            <a:cxnLst/>
            <a:rect l="l" t="t" r="r" b="b"/>
            <a:pathLst>
              <a:path w="950441" h="837964">
                <a:moveTo>
                  <a:pt x="0" y="0"/>
                </a:moveTo>
                <a:lnTo>
                  <a:pt x="950441" y="0"/>
                </a:lnTo>
                <a:lnTo>
                  <a:pt x="950441" y="837964"/>
                </a:lnTo>
                <a:lnTo>
                  <a:pt x="0" y="837964"/>
                </a:lnTo>
                <a:lnTo>
                  <a:pt x="0" y="0"/>
                </a:lnTo>
                <a:close/>
              </a:path>
            </a:pathLst>
          </a:custGeom>
          <a:blipFill>
            <a:blip r:embed="rId7">
              <a:extLst>
                <a:ext uri="{96DAC541-7B7A-43D3-8B79-37D633B846F1}">
                  <asvg:svgBlip xmlns:asvg="http://schemas.microsoft.com/office/drawing/2016/SVG/main" r:embed="rId8"/>
                </a:ext>
              </a:extLst>
            </a:blip>
            <a:stretch>
              <a:fillRect l="-74975" r="-422175" b="-480018"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9" name="Freeform 9"/>
          <p:cNvSpPr/>
          <p:nvPr/>
        </p:nvSpPr>
        <p:spPr>
          <a:xfrm rot="-10800000">
            <a:off x="8286013" y="8188162"/>
            <a:ext cx="1715975" cy="1490866"/>
          </a:xfrm>
          <a:custGeom>
            <a:avLst/>
            <a:gdLst/>
            <a:ahLst/>
            <a:cxnLst/>
            <a:rect l="l" t="t" r="r" b="b"/>
            <a:pathLst>
              <a:path w="1715975" h="1490866">
                <a:moveTo>
                  <a:pt x="0" y="0"/>
                </a:moveTo>
                <a:lnTo>
                  <a:pt x="1715974" y="0"/>
                </a:lnTo>
                <a:lnTo>
                  <a:pt x="1715974" y="1490865"/>
                </a:lnTo>
                <a:lnTo>
                  <a:pt x="0" y="1490865"/>
                </a:lnTo>
                <a:lnTo>
                  <a:pt x="0" y="0"/>
                </a:lnTo>
                <a:close/>
              </a:path>
            </a:pathLst>
          </a:custGeom>
          <a:blipFill>
            <a:blip r:embed="rId9">
              <a:extLst>
                <a:ext uri="{96DAC541-7B7A-43D3-8B79-37D633B846F1}">
                  <asvg:svgBlip xmlns:asvg="http://schemas.microsoft.com/office/drawing/2016/SVG/main" r:embed="rId10"/>
                </a:ext>
              </a:extLst>
            </a:blip>
            <a:stretch>
              <a:fillRect r="-278167" b="-267208"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0" name="Freeform 10"/>
          <p:cNvSpPr/>
          <p:nvPr/>
        </p:nvSpPr>
        <p:spPr>
          <a:xfrm>
            <a:off x="13544332" y="6412966"/>
            <a:ext cx="1754742" cy="878459"/>
          </a:xfrm>
          <a:custGeom>
            <a:avLst/>
            <a:gdLst/>
            <a:ahLst/>
            <a:cxnLst/>
            <a:rect l="l" t="t" r="r" b="b"/>
            <a:pathLst>
              <a:path w="1754742" h="878459">
                <a:moveTo>
                  <a:pt x="0" y="0"/>
                </a:moveTo>
                <a:lnTo>
                  <a:pt x="1754743" y="0"/>
                </a:lnTo>
                <a:lnTo>
                  <a:pt x="1754743" y="878460"/>
                </a:lnTo>
                <a:lnTo>
                  <a:pt x="0" y="878460"/>
                </a:lnTo>
                <a:lnTo>
                  <a:pt x="0" y="0"/>
                </a:lnTo>
                <a:close/>
              </a:path>
            </a:pathLst>
          </a:custGeom>
          <a:blipFill>
            <a:blip r:embed="rId11">
              <a:extLst>
                <a:ext uri="{96DAC541-7B7A-43D3-8B79-37D633B846F1}">
                  <asvg:svgBlip xmlns:asvg="http://schemas.microsoft.com/office/drawing/2016/SVG/main" r:embed="rId12"/>
                </a:ext>
              </a:extLst>
            </a:blip>
            <a:stretch>
              <a:fillRect l="-32053" r="-126199" b="-328636"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1" name="TextBox 11"/>
          <p:cNvSpPr txBox="1"/>
          <p:nvPr/>
        </p:nvSpPr>
        <p:spPr>
          <a:xfrm>
            <a:off x="1028700" y="1190625"/>
            <a:ext cx="4346400" cy="112851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8799"/>
              </a:lnSpc>
            </a:pPr>
            <a:r>
              <a:rPr lang="en-US" sz="8799" spc="219" dirty="0">
                <a:solidFill>
                  <a:srgbClr val="000000"/>
                </a:solidFill>
                <a:latin typeface="Gulfs Display"/>
                <a:ea typeface="Gulfs Display"/>
                <a:cs typeface="Gulfs Display"/>
                <a:sym typeface="Gulfs Display"/>
              </a:rPr>
              <a:t>Guides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07212" y="962025"/>
            <a:ext cx="6438127" cy="170424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4480"/>
              </a:lnSpc>
              <a:spcBef>
                <a:spcPct val="0"/>
              </a:spcBef>
            </a:pPr>
            <a:r>
              <a:rPr lang="en-US" sz="3200" dirty="0">
                <a:solidFill>
                  <a:srgbClr val="000000"/>
                </a:solidFill>
                <a:latin typeface="DM Sans"/>
                <a:ea typeface="DM Sans"/>
                <a:cs typeface="DM Sans"/>
                <a:sym typeface="DM Sans"/>
              </a:rPr>
              <a:t>I have put some guides in relation to these onto the Moodle page for you to take a look at!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5064383" y="717983"/>
            <a:ext cx="621433" cy="621433"/>
            <a:chOff x="0" y="0"/>
            <a:chExt cx="812800" cy="812800"/>
          </a:xfrm>
        </p:grpSpPr>
        <p:sp>
          <p:nvSpPr>
            <p:cNvPr id="14" name="Freeform 14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lnTo>
                    <a:pt x="535715" y="277085"/>
                  </a:lnTo>
                  <a:lnTo>
                    <a:pt x="812800" y="406400"/>
                  </a:lnTo>
                  <a:lnTo>
                    <a:pt x="535715" y="535715"/>
                  </a:lnTo>
                  <a:lnTo>
                    <a:pt x="406400" y="812800"/>
                  </a:lnTo>
                  <a:lnTo>
                    <a:pt x="277085" y="535715"/>
                  </a:lnTo>
                  <a:lnTo>
                    <a:pt x="0" y="406400"/>
                  </a:lnTo>
                  <a:lnTo>
                    <a:pt x="277085" y="277085"/>
                  </a:lnTo>
                  <a:lnTo>
                    <a:pt x="406400" y="0"/>
                  </a:lnTo>
                  <a:close/>
                </a:path>
              </a:pathLst>
            </a:custGeom>
            <a:solidFill>
              <a:srgbClr val="D87255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15" name="TextBox 15"/>
            <p:cNvSpPr txBox="1"/>
            <p:nvPr/>
          </p:nvSpPr>
          <p:spPr>
            <a:xfrm>
              <a:off x="190500" y="152400"/>
              <a:ext cx="431800" cy="4699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sp>
        <p:nvSpPr>
          <p:cNvPr id="16" name="Freeform 16"/>
          <p:cNvSpPr/>
          <p:nvPr/>
        </p:nvSpPr>
        <p:spPr>
          <a:xfrm rot="5400000">
            <a:off x="-772701" y="7538083"/>
            <a:ext cx="3602801" cy="4009602"/>
          </a:xfrm>
          <a:custGeom>
            <a:avLst/>
            <a:gdLst/>
            <a:ahLst/>
            <a:cxnLst/>
            <a:rect l="l" t="t" r="r" b="b"/>
            <a:pathLst>
              <a:path w="3602801" h="4009602">
                <a:moveTo>
                  <a:pt x="0" y="0"/>
                </a:moveTo>
                <a:lnTo>
                  <a:pt x="3602802" y="0"/>
                </a:lnTo>
                <a:lnTo>
                  <a:pt x="3602802" y="4009602"/>
                </a:lnTo>
                <a:lnTo>
                  <a:pt x="0" y="4009602"/>
                </a:lnTo>
                <a:lnTo>
                  <a:pt x="0" y="0"/>
                </a:lnTo>
                <a:close/>
              </a:path>
            </a:pathLst>
          </a:custGeom>
          <a:blipFill>
            <a:blip r:embed="rId13">
              <a:extLst>
                <a:ext uri="{96DAC541-7B7A-43D3-8B79-37D633B846F1}">
                  <asvg:svgBlip xmlns:asvg="http://schemas.microsoft.com/office/drawing/2016/SVG/main" r:embed="rId14"/>
                </a:ext>
              </a:extLst>
            </a:blip>
            <a:stretch>
              <a:fillRect t="-67133" r="-676375" b="-245089"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7" name="Freeform 17"/>
          <p:cNvSpPr/>
          <p:nvPr/>
        </p:nvSpPr>
        <p:spPr>
          <a:xfrm rot="-5400000">
            <a:off x="8442086" y="-393302"/>
            <a:ext cx="2253898" cy="1687386"/>
          </a:xfrm>
          <a:custGeom>
            <a:avLst/>
            <a:gdLst/>
            <a:ahLst/>
            <a:cxnLst/>
            <a:rect l="l" t="t" r="r" b="b"/>
            <a:pathLst>
              <a:path w="2253898" h="1687386">
                <a:moveTo>
                  <a:pt x="0" y="0"/>
                </a:moveTo>
                <a:lnTo>
                  <a:pt x="2253898" y="0"/>
                </a:lnTo>
                <a:lnTo>
                  <a:pt x="2253898" y="1687386"/>
                </a:lnTo>
                <a:lnTo>
                  <a:pt x="0" y="1687386"/>
                </a:lnTo>
                <a:lnTo>
                  <a:pt x="0" y="0"/>
                </a:lnTo>
                <a:close/>
              </a:path>
            </a:pathLst>
          </a:custGeom>
          <a:blipFill>
            <a:blip r:embed="rId15">
              <a:extLst>
                <a:ext uri="{96DAC541-7B7A-43D3-8B79-37D633B846F1}">
                  <asvg:svgBlip xmlns:asvg="http://schemas.microsoft.com/office/drawing/2016/SVG/main" r:embed="rId16"/>
                </a:ext>
              </a:extLst>
            </a:blip>
            <a:stretch>
              <a:fillRect l="-185397" b="-187643"/>
            </a:stretch>
          </a:blipFill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t="-38888" b="-38888"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3" name="Group 3"/>
          <p:cNvGrpSpPr/>
          <p:nvPr/>
        </p:nvGrpSpPr>
        <p:grpSpPr>
          <a:xfrm>
            <a:off x="12909735" y="6491585"/>
            <a:ext cx="5464968" cy="5241460"/>
            <a:chOff x="0" y="0"/>
            <a:chExt cx="796681" cy="764098"/>
          </a:xfrm>
        </p:grpSpPr>
        <p:sp>
          <p:nvSpPr>
            <p:cNvPr id="4" name="Freeform 4"/>
            <p:cNvSpPr/>
            <p:nvPr/>
          </p:nvSpPr>
          <p:spPr>
            <a:xfrm>
              <a:off x="0" y="0"/>
              <a:ext cx="796681" cy="764098"/>
            </a:xfrm>
            <a:custGeom>
              <a:avLst/>
              <a:gdLst/>
              <a:ahLst/>
              <a:cxnLst/>
              <a:rect l="l" t="t" r="r" b="b"/>
              <a:pathLst>
                <a:path w="796681" h="764098">
                  <a:moveTo>
                    <a:pt x="398340" y="0"/>
                  </a:moveTo>
                  <a:cubicBezTo>
                    <a:pt x="178343" y="0"/>
                    <a:pt x="0" y="171049"/>
                    <a:pt x="0" y="382049"/>
                  </a:cubicBezTo>
                  <a:cubicBezTo>
                    <a:pt x="0" y="593049"/>
                    <a:pt x="178343" y="764098"/>
                    <a:pt x="398340" y="764098"/>
                  </a:cubicBezTo>
                  <a:cubicBezTo>
                    <a:pt x="618338" y="764098"/>
                    <a:pt x="796681" y="593049"/>
                    <a:pt x="796681" y="382049"/>
                  </a:cubicBezTo>
                  <a:cubicBezTo>
                    <a:pt x="796681" y="171049"/>
                    <a:pt x="618338" y="0"/>
                    <a:pt x="398340" y="0"/>
                  </a:cubicBezTo>
                  <a:close/>
                </a:path>
              </a:pathLst>
            </a:custGeom>
            <a:solidFill>
              <a:srgbClr val="6CBAB1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5" name="TextBox 5"/>
            <p:cNvSpPr txBox="1"/>
            <p:nvPr/>
          </p:nvSpPr>
          <p:spPr>
            <a:xfrm>
              <a:off x="74689" y="33534"/>
              <a:ext cx="647303" cy="658929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6" name="Group 6"/>
          <p:cNvGrpSpPr/>
          <p:nvPr/>
        </p:nvGrpSpPr>
        <p:grpSpPr>
          <a:xfrm>
            <a:off x="-734428" y="9274312"/>
            <a:ext cx="19022428" cy="3086100"/>
            <a:chOff x="0" y="0"/>
            <a:chExt cx="5010022" cy="812800"/>
          </a:xfrm>
        </p:grpSpPr>
        <p:sp>
          <p:nvSpPr>
            <p:cNvPr id="7" name="Freeform 7"/>
            <p:cNvSpPr/>
            <p:nvPr/>
          </p:nvSpPr>
          <p:spPr>
            <a:xfrm>
              <a:off x="0" y="0"/>
              <a:ext cx="5010022" cy="812800"/>
            </a:xfrm>
            <a:custGeom>
              <a:avLst/>
              <a:gdLst/>
              <a:ahLst/>
              <a:cxnLst/>
              <a:rect l="l" t="t" r="r" b="b"/>
              <a:pathLst>
                <a:path w="5010022" h="812800">
                  <a:moveTo>
                    <a:pt x="0" y="0"/>
                  </a:moveTo>
                  <a:lnTo>
                    <a:pt x="5010022" y="0"/>
                  </a:lnTo>
                  <a:lnTo>
                    <a:pt x="5010022" y="812800"/>
                  </a:lnTo>
                  <a:lnTo>
                    <a:pt x="0" y="812800"/>
                  </a:lnTo>
                  <a:close/>
                </a:path>
              </a:pathLst>
            </a:custGeom>
            <a:solidFill>
              <a:srgbClr val="143440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8" name="TextBox 8"/>
            <p:cNvSpPr txBox="1"/>
            <p:nvPr/>
          </p:nvSpPr>
          <p:spPr>
            <a:xfrm>
              <a:off x="0" y="-38100"/>
              <a:ext cx="5010022" cy="8509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sp>
        <p:nvSpPr>
          <p:cNvPr id="9" name="Freeform 9"/>
          <p:cNvSpPr/>
          <p:nvPr/>
        </p:nvSpPr>
        <p:spPr>
          <a:xfrm>
            <a:off x="8776786" y="2060438"/>
            <a:ext cx="8265898" cy="7213875"/>
          </a:xfrm>
          <a:custGeom>
            <a:avLst/>
            <a:gdLst/>
            <a:ahLst/>
            <a:cxnLst/>
            <a:rect l="l" t="t" r="r" b="b"/>
            <a:pathLst>
              <a:path w="8265898" h="7213875">
                <a:moveTo>
                  <a:pt x="0" y="0"/>
                </a:moveTo>
                <a:lnTo>
                  <a:pt x="8265898" y="0"/>
                </a:lnTo>
                <a:lnTo>
                  <a:pt x="8265898" y="7213874"/>
                </a:lnTo>
                <a:lnTo>
                  <a:pt x="0" y="7213874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0" name="TextBox 10"/>
          <p:cNvSpPr txBox="1"/>
          <p:nvPr/>
        </p:nvSpPr>
        <p:spPr>
          <a:xfrm>
            <a:off x="1009680" y="1271449"/>
            <a:ext cx="8167068" cy="184665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7200"/>
              </a:lnSpc>
            </a:pPr>
            <a:r>
              <a:rPr lang="en-US" sz="7200" spc="179" dirty="0">
                <a:solidFill>
                  <a:srgbClr val="000000"/>
                </a:solidFill>
                <a:latin typeface="Gulfs Display"/>
                <a:ea typeface="Gulfs Display"/>
                <a:cs typeface="Gulfs Display"/>
                <a:sym typeface="Gulfs Display"/>
              </a:rPr>
              <a:t>Now it’s your turn!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028700" y="3376398"/>
            <a:ext cx="6755792" cy="447693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919"/>
              </a:lnSpc>
              <a:spcBef>
                <a:spcPct val="0"/>
              </a:spcBef>
            </a:pPr>
            <a:r>
              <a:rPr lang="en-US" sz="2799" dirty="0">
                <a:solidFill>
                  <a:srgbClr val="000000"/>
                </a:solidFill>
                <a:latin typeface="DM Sans"/>
                <a:ea typeface="DM Sans"/>
                <a:cs typeface="DM Sans"/>
                <a:sym typeface="DM Sans"/>
              </a:rPr>
              <a:t>Below are the links to each one; give them a go. </a:t>
            </a:r>
          </a:p>
          <a:p>
            <a:pPr algn="l">
              <a:lnSpc>
                <a:spcPts val="3919"/>
              </a:lnSpc>
              <a:spcBef>
                <a:spcPct val="0"/>
              </a:spcBef>
            </a:pPr>
            <a:endParaRPr lang="en-US" sz="2799" dirty="0">
              <a:solidFill>
                <a:srgbClr val="000000"/>
              </a:solidFill>
              <a:latin typeface="DM Sans"/>
              <a:ea typeface="DM Sans"/>
              <a:cs typeface="DM Sans"/>
              <a:sym typeface="DM Sans"/>
            </a:endParaRPr>
          </a:p>
          <a:p>
            <a:pPr marL="514350" indent="-514350" algn="l">
              <a:lnSpc>
                <a:spcPts val="3919"/>
              </a:lnSpc>
              <a:spcBef>
                <a:spcPct val="0"/>
              </a:spcBef>
              <a:buAutoNum type="arabicPeriod"/>
            </a:pPr>
            <a:r>
              <a:rPr lang="en-GB" sz="2800" dirty="0">
                <a:hlinkClick r:id="rId5"/>
              </a:rPr>
              <a:t>Lexis+® UK Practical Guidance certification | LexisNexis UK</a:t>
            </a:r>
            <a:endParaRPr lang="en-US" sz="2799" dirty="0">
              <a:solidFill>
                <a:srgbClr val="000000"/>
              </a:solidFill>
              <a:latin typeface="DM Sans"/>
              <a:sym typeface="DM Sans"/>
            </a:endParaRPr>
          </a:p>
          <a:p>
            <a:pPr marL="514350" indent="-514350" algn="l">
              <a:lnSpc>
                <a:spcPts val="3919"/>
              </a:lnSpc>
              <a:spcBef>
                <a:spcPct val="0"/>
              </a:spcBef>
              <a:buAutoNum type="arabicPeriod"/>
            </a:pPr>
            <a:r>
              <a:rPr lang="en-GB" sz="2800" dirty="0">
                <a:hlinkClick r:id="rId5"/>
              </a:rPr>
              <a:t>Lexis+® UK Legal Research certification | LexisNexis UK</a:t>
            </a:r>
            <a:endParaRPr lang="en-US" sz="2799" dirty="0">
              <a:solidFill>
                <a:srgbClr val="000000"/>
              </a:solidFill>
              <a:latin typeface="DM Sans"/>
              <a:sym typeface="DM Sans"/>
            </a:endParaRPr>
          </a:p>
          <a:p>
            <a:pPr marL="514350" indent="-514350" algn="l">
              <a:lnSpc>
                <a:spcPts val="3919"/>
              </a:lnSpc>
              <a:spcBef>
                <a:spcPct val="0"/>
              </a:spcBef>
              <a:buAutoNum type="arabicPeriod"/>
            </a:pPr>
            <a:r>
              <a:rPr lang="en-GB" sz="2800" dirty="0">
                <a:hlinkClick r:id="rId6"/>
              </a:rPr>
              <a:t>England and Wales advanced | Lexis+® UK Legal Research certification | LexisNexis UK</a:t>
            </a:r>
            <a:endParaRPr lang="en-US" sz="2799" dirty="0">
              <a:solidFill>
                <a:srgbClr val="000000"/>
              </a:solidFill>
              <a:latin typeface="DM Sans"/>
              <a:ea typeface="DM Sans"/>
              <a:cs typeface="DM Sans"/>
              <a:sym typeface="DM Sans"/>
            </a:endParaRPr>
          </a:p>
        </p:txBody>
      </p:sp>
      <p:grpSp>
        <p:nvGrpSpPr>
          <p:cNvPr id="12" name="Group 12"/>
          <p:cNvGrpSpPr/>
          <p:nvPr/>
        </p:nvGrpSpPr>
        <p:grpSpPr>
          <a:xfrm>
            <a:off x="17259300" y="5667375"/>
            <a:ext cx="603319" cy="603319"/>
            <a:chOff x="0" y="0"/>
            <a:chExt cx="812800" cy="812800"/>
          </a:xfrm>
        </p:grpSpPr>
        <p:sp>
          <p:nvSpPr>
            <p:cNvPr id="13" name="Freeform 13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lnTo>
                    <a:pt x="535715" y="277085"/>
                  </a:lnTo>
                  <a:lnTo>
                    <a:pt x="812800" y="406400"/>
                  </a:lnTo>
                  <a:lnTo>
                    <a:pt x="535715" y="535715"/>
                  </a:lnTo>
                  <a:lnTo>
                    <a:pt x="406400" y="812800"/>
                  </a:lnTo>
                  <a:lnTo>
                    <a:pt x="277085" y="535715"/>
                  </a:lnTo>
                  <a:lnTo>
                    <a:pt x="0" y="406400"/>
                  </a:lnTo>
                  <a:lnTo>
                    <a:pt x="277085" y="277085"/>
                  </a:lnTo>
                  <a:lnTo>
                    <a:pt x="406400" y="0"/>
                  </a:lnTo>
                  <a:close/>
                </a:path>
              </a:pathLst>
            </a:custGeom>
            <a:solidFill>
              <a:srgbClr val="6CBAB1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14" name="TextBox 14"/>
            <p:cNvSpPr txBox="1"/>
            <p:nvPr/>
          </p:nvSpPr>
          <p:spPr>
            <a:xfrm>
              <a:off x="190500" y="152400"/>
              <a:ext cx="431800" cy="4699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15" name="Group 15"/>
          <p:cNvGrpSpPr/>
          <p:nvPr/>
        </p:nvGrpSpPr>
        <p:grpSpPr>
          <a:xfrm>
            <a:off x="16877984" y="1815263"/>
            <a:ext cx="621433" cy="621433"/>
            <a:chOff x="0" y="0"/>
            <a:chExt cx="812800" cy="812800"/>
          </a:xfrm>
        </p:grpSpPr>
        <p:sp>
          <p:nvSpPr>
            <p:cNvPr id="16" name="Freeform 16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lnTo>
                    <a:pt x="535715" y="277085"/>
                  </a:lnTo>
                  <a:lnTo>
                    <a:pt x="812800" y="406400"/>
                  </a:lnTo>
                  <a:lnTo>
                    <a:pt x="535715" y="535715"/>
                  </a:lnTo>
                  <a:lnTo>
                    <a:pt x="406400" y="812800"/>
                  </a:lnTo>
                  <a:lnTo>
                    <a:pt x="277085" y="535715"/>
                  </a:lnTo>
                  <a:lnTo>
                    <a:pt x="0" y="406400"/>
                  </a:lnTo>
                  <a:lnTo>
                    <a:pt x="277085" y="277085"/>
                  </a:lnTo>
                  <a:lnTo>
                    <a:pt x="406400" y="0"/>
                  </a:lnTo>
                  <a:close/>
                </a:path>
              </a:pathLst>
            </a:custGeom>
            <a:solidFill>
              <a:srgbClr val="D87255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17" name="TextBox 17"/>
            <p:cNvSpPr txBox="1"/>
            <p:nvPr/>
          </p:nvSpPr>
          <p:spPr>
            <a:xfrm>
              <a:off x="190500" y="152400"/>
              <a:ext cx="431800" cy="4699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18" name="Group 18"/>
          <p:cNvGrpSpPr/>
          <p:nvPr/>
        </p:nvGrpSpPr>
        <p:grpSpPr>
          <a:xfrm>
            <a:off x="8466069" y="4820122"/>
            <a:ext cx="621433" cy="621433"/>
            <a:chOff x="0" y="0"/>
            <a:chExt cx="812800" cy="812800"/>
          </a:xfrm>
        </p:grpSpPr>
        <p:sp>
          <p:nvSpPr>
            <p:cNvPr id="19" name="Freeform 19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lnTo>
                    <a:pt x="535715" y="277085"/>
                  </a:lnTo>
                  <a:lnTo>
                    <a:pt x="812800" y="406400"/>
                  </a:lnTo>
                  <a:lnTo>
                    <a:pt x="535715" y="535715"/>
                  </a:lnTo>
                  <a:lnTo>
                    <a:pt x="406400" y="812800"/>
                  </a:lnTo>
                  <a:lnTo>
                    <a:pt x="277085" y="535715"/>
                  </a:lnTo>
                  <a:lnTo>
                    <a:pt x="0" y="406400"/>
                  </a:lnTo>
                  <a:lnTo>
                    <a:pt x="277085" y="277085"/>
                  </a:lnTo>
                  <a:lnTo>
                    <a:pt x="406400" y="0"/>
                  </a:lnTo>
                  <a:close/>
                </a:path>
              </a:pathLst>
            </a:custGeom>
            <a:solidFill>
              <a:srgbClr val="F2C275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20" name="TextBox 20"/>
            <p:cNvSpPr txBox="1"/>
            <p:nvPr/>
          </p:nvSpPr>
          <p:spPr>
            <a:xfrm>
              <a:off x="190500" y="152400"/>
              <a:ext cx="431800" cy="4699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sp>
        <p:nvSpPr>
          <p:cNvPr id="21" name="Freeform 21"/>
          <p:cNvSpPr/>
          <p:nvPr/>
        </p:nvSpPr>
        <p:spPr>
          <a:xfrm rot="5400000">
            <a:off x="9139530" y="921061"/>
            <a:ext cx="950441" cy="837964"/>
          </a:xfrm>
          <a:custGeom>
            <a:avLst/>
            <a:gdLst/>
            <a:ahLst/>
            <a:cxnLst/>
            <a:rect l="l" t="t" r="r" b="b"/>
            <a:pathLst>
              <a:path w="950441" h="837964">
                <a:moveTo>
                  <a:pt x="0" y="0"/>
                </a:moveTo>
                <a:lnTo>
                  <a:pt x="950440" y="0"/>
                </a:lnTo>
                <a:lnTo>
                  <a:pt x="950440" y="837964"/>
                </a:lnTo>
                <a:lnTo>
                  <a:pt x="0" y="837964"/>
                </a:lnTo>
                <a:lnTo>
                  <a:pt x="0" y="0"/>
                </a:lnTo>
                <a:close/>
              </a:path>
            </a:pathLst>
          </a:custGeom>
          <a:blipFill>
            <a:blip r:embed="rId7">
              <a:extLst>
                <a:ext uri="{96DAC541-7B7A-43D3-8B79-37D633B846F1}">
                  <asvg:svgBlip xmlns:asvg="http://schemas.microsoft.com/office/drawing/2016/SVG/main" r:embed="rId8"/>
                </a:ext>
              </a:extLst>
            </a:blip>
            <a:stretch>
              <a:fillRect l="-74975" r="-422175" b="-480018"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22" name="Freeform 22"/>
          <p:cNvSpPr/>
          <p:nvPr/>
        </p:nvSpPr>
        <p:spPr>
          <a:xfrm rot="5400000">
            <a:off x="12909735" y="528504"/>
            <a:ext cx="1264662" cy="1286760"/>
          </a:xfrm>
          <a:custGeom>
            <a:avLst/>
            <a:gdLst/>
            <a:ahLst/>
            <a:cxnLst/>
            <a:rect l="l" t="t" r="r" b="b"/>
            <a:pathLst>
              <a:path w="1264662" h="1286760">
                <a:moveTo>
                  <a:pt x="0" y="0"/>
                </a:moveTo>
                <a:lnTo>
                  <a:pt x="1264663" y="0"/>
                </a:lnTo>
                <a:lnTo>
                  <a:pt x="1264663" y="1286759"/>
                </a:lnTo>
                <a:lnTo>
                  <a:pt x="0" y="1286759"/>
                </a:lnTo>
                <a:lnTo>
                  <a:pt x="0" y="0"/>
                </a:lnTo>
                <a:close/>
              </a:path>
            </a:pathLst>
          </a:custGeom>
          <a:blipFill>
            <a:blip r:embed="rId9">
              <a:extLst>
                <a:ext uri="{96DAC541-7B7A-43D3-8B79-37D633B846F1}">
                  <asvg:svgBlip xmlns:asvg="http://schemas.microsoft.com/office/drawing/2016/SVG/main" r:embed="rId10"/>
                </a:ext>
              </a:extLst>
            </a:blip>
            <a:stretch>
              <a:fillRect l="-367834" t="-44527" b="-243376"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23" name="Freeform 23"/>
          <p:cNvSpPr/>
          <p:nvPr/>
        </p:nvSpPr>
        <p:spPr>
          <a:xfrm rot="-10800000">
            <a:off x="5642556" y="7554137"/>
            <a:ext cx="1715975" cy="1490866"/>
          </a:xfrm>
          <a:custGeom>
            <a:avLst/>
            <a:gdLst/>
            <a:ahLst/>
            <a:cxnLst/>
            <a:rect l="l" t="t" r="r" b="b"/>
            <a:pathLst>
              <a:path w="1715975" h="1490866">
                <a:moveTo>
                  <a:pt x="0" y="0"/>
                </a:moveTo>
                <a:lnTo>
                  <a:pt x="1715975" y="0"/>
                </a:lnTo>
                <a:lnTo>
                  <a:pt x="1715975" y="1490866"/>
                </a:lnTo>
                <a:lnTo>
                  <a:pt x="0" y="1490866"/>
                </a:lnTo>
                <a:lnTo>
                  <a:pt x="0" y="0"/>
                </a:lnTo>
                <a:close/>
              </a:path>
            </a:pathLst>
          </a:custGeom>
          <a:blipFill>
            <a:blip r:embed="rId9">
              <a:extLst>
                <a:ext uri="{96DAC541-7B7A-43D3-8B79-37D633B846F1}">
                  <asvg:svgBlip xmlns:asvg="http://schemas.microsoft.com/office/drawing/2016/SVG/main" r:embed="rId10"/>
                </a:ext>
              </a:extLst>
            </a:blip>
            <a:stretch>
              <a:fillRect r="-278167" b="-267208"/>
            </a:stretch>
          </a:blipFill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t="-38888" b="-38888"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3" name="Group 3"/>
          <p:cNvGrpSpPr/>
          <p:nvPr/>
        </p:nvGrpSpPr>
        <p:grpSpPr>
          <a:xfrm>
            <a:off x="0" y="2826094"/>
            <a:ext cx="7458038" cy="7458038"/>
            <a:chOff x="0" y="0"/>
            <a:chExt cx="812800" cy="812800"/>
          </a:xfrm>
        </p:grpSpPr>
        <p:sp>
          <p:nvSpPr>
            <p:cNvPr id="4" name="Freeform 4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lnTo>
                    <a:pt x="466396" y="87561"/>
                  </a:lnTo>
                  <a:lnTo>
                    <a:pt x="553838" y="27679"/>
                  </a:lnTo>
                  <a:lnTo>
                    <a:pt x="578287" y="131093"/>
                  </a:lnTo>
                  <a:lnTo>
                    <a:pt x="681363" y="106978"/>
                  </a:lnTo>
                  <a:lnTo>
                    <a:pt x="666963" y="212279"/>
                  </a:lnTo>
                  <a:lnTo>
                    <a:pt x="771752" y="227186"/>
                  </a:lnTo>
                  <a:lnTo>
                    <a:pt x="720448" y="320152"/>
                  </a:lnTo>
                  <a:lnTo>
                    <a:pt x="812800" y="372069"/>
                  </a:lnTo>
                  <a:lnTo>
                    <a:pt x="731520" y="440145"/>
                  </a:lnTo>
                  <a:lnTo>
                    <a:pt x="798961" y="522061"/>
                  </a:lnTo>
                  <a:lnTo>
                    <a:pt x="698682" y="556053"/>
                  </a:lnTo>
                  <a:lnTo>
                    <a:pt x="732104" y="656904"/>
                  </a:lnTo>
                  <a:lnTo>
                    <a:pt x="626370" y="652219"/>
                  </a:lnTo>
                  <a:lnTo>
                    <a:pt x="621259" y="758384"/>
                  </a:lnTo>
                  <a:lnTo>
                    <a:pt x="524350" y="715658"/>
                  </a:lnTo>
                  <a:lnTo>
                    <a:pt x="481396" y="812800"/>
                  </a:lnTo>
                  <a:lnTo>
                    <a:pt x="406400" y="737801"/>
                  </a:lnTo>
                  <a:lnTo>
                    <a:pt x="331404" y="812800"/>
                  </a:lnTo>
                  <a:lnTo>
                    <a:pt x="288450" y="715658"/>
                  </a:lnTo>
                  <a:lnTo>
                    <a:pt x="191541" y="758384"/>
                  </a:lnTo>
                  <a:lnTo>
                    <a:pt x="186430" y="652219"/>
                  </a:lnTo>
                  <a:lnTo>
                    <a:pt x="80696" y="656904"/>
                  </a:lnTo>
                  <a:lnTo>
                    <a:pt x="114118" y="556053"/>
                  </a:lnTo>
                  <a:lnTo>
                    <a:pt x="13839" y="522061"/>
                  </a:lnTo>
                  <a:lnTo>
                    <a:pt x="81280" y="440145"/>
                  </a:lnTo>
                  <a:lnTo>
                    <a:pt x="0" y="372069"/>
                  </a:lnTo>
                  <a:lnTo>
                    <a:pt x="92352" y="320152"/>
                  </a:lnTo>
                  <a:lnTo>
                    <a:pt x="41047" y="227186"/>
                  </a:lnTo>
                  <a:lnTo>
                    <a:pt x="145837" y="212279"/>
                  </a:lnTo>
                  <a:lnTo>
                    <a:pt x="131437" y="106978"/>
                  </a:lnTo>
                  <a:lnTo>
                    <a:pt x="234513" y="131093"/>
                  </a:lnTo>
                  <a:lnTo>
                    <a:pt x="258962" y="27679"/>
                  </a:lnTo>
                  <a:lnTo>
                    <a:pt x="346404" y="87561"/>
                  </a:lnTo>
                  <a:lnTo>
                    <a:pt x="406400" y="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5" name="TextBox 5"/>
            <p:cNvSpPr txBox="1"/>
            <p:nvPr/>
          </p:nvSpPr>
          <p:spPr>
            <a:xfrm>
              <a:off x="139700" y="101600"/>
              <a:ext cx="533400" cy="5715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sp>
        <p:nvSpPr>
          <p:cNvPr id="6" name="Freeform 6"/>
          <p:cNvSpPr/>
          <p:nvPr/>
        </p:nvSpPr>
        <p:spPr>
          <a:xfrm>
            <a:off x="1028700" y="1795906"/>
            <a:ext cx="6947836" cy="6695188"/>
          </a:xfrm>
          <a:custGeom>
            <a:avLst/>
            <a:gdLst/>
            <a:ahLst/>
            <a:cxnLst/>
            <a:rect l="l" t="t" r="r" b="b"/>
            <a:pathLst>
              <a:path w="6947836" h="6695188">
                <a:moveTo>
                  <a:pt x="0" y="0"/>
                </a:moveTo>
                <a:lnTo>
                  <a:pt x="6947836" y="0"/>
                </a:lnTo>
                <a:lnTo>
                  <a:pt x="6947836" y="6695188"/>
                </a:lnTo>
                <a:lnTo>
                  <a:pt x="0" y="6695188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7" name="Group 7"/>
          <p:cNvGrpSpPr/>
          <p:nvPr/>
        </p:nvGrpSpPr>
        <p:grpSpPr>
          <a:xfrm>
            <a:off x="8504566" y="3243991"/>
            <a:ext cx="8754734" cy="6014309"/>
            <a:chOff x="0" y="0"/>
            <a:chExt cx="2305773" cy="1584016"/>
          </a:xfrm>
        </p:grpSpPr>
        <p:sp>
          <p:nvSpPr>
            <p:cNvPr id="8" name="Freeform 8"/>
            <p:cNvSpPr/>
            <p:nvPr/>
          </p:nvSpPr>
          <p:spPr>
            <a:xfrm>
              <a:off x="0" y="0"/>
              <a:ext cx="2305773" cy="1584016"/>
            </a:xfrm>
            <a:custGeom>
              <a:avLst/>
              <a:gdLst/>
              <a:ahLst/>
              <a:cxnLst/>
              <a:rect l="l" t="t" r="r" b="b"/>
              <a:pathLst>
                <a:path w="2305773" h="1584016">
                  <a:moveTo>
                    <a:pt x="45100" y="0"/>
                  </a:moveTo>
                  <a:lnTo>
                    <a:pt x="2260673" y="0"/>
                  </a:lnTo>
                  <a:cubicBezTo>
                    <a:pt x="2272635" y="0"/>
                    <a:pt x="2284106" y="4752"/>
                    <a:pt x="2292564" y="13209"/>
                  </a:cubicBezTo>
                  <a:cubicBezTo>
                    <a:pt x="2301022" y="21667"/>
                    <a:pt x="2305773" y="33139"/>
                    <a:pt x="2305773" y="45100"/>
                  </a:cubicBezTo>
                  <a:lnTo>
                    <a:pt x="2305773" y="1538916"/>
                  </a:lnTo>
                  <a:cubicBezTo>
                    <a:pt x="2305773" y="1563824"/>
                    <a:pt x="2285581" y="1584016"/>
                    <a:pt x="2260673" y="1584016"/>
                  </a:cubicBezTo>
                  <a:lnTo>
                    <a:pt x="45100" y="1584016"/>
                  </a:lnTo>
                  <a:cubicBezTo>
                    <a:pt x="33139" y="1584016"/>
                    <a:pt x="21667" y="1579264"/>
                    <a:pt x="13209" y="1570806"/>
                  </a:cubicBezTo>
                  <a:cubicBezTo>
                    <a:pt x="4752" y="1562348"/>
                    <a:pt x="0" y="1550877"/>
                    <a:pt x="0" y="1538916"/>
                  </a:cubicBezTo>
                  <a:lnTo>
                    <a:pt x="0" y="45100"/>
                  </a:lnTo>
                  <a:cubicBezTo>
                    <a:pt x="0" y="33139"/>
                    <a:pt x="4752" y="21667"/>
                    <a:pt x="13209" y="13209"/>
                  </a:cubicBezTo>
                  <a:cubicBezTo>
                    <a:pt x="21667" y="4752"/>
                    <a:pt x="33139" y="0"/>
                    <a:pt x="45100" y="0"/>
                  </a:cubicBezTo>
                  <a:close/>
                </a:path>
              </a:pathLst>
            </a:custGeom>
            <a:solidFill>
              <a:srgbClr val="FFFFFF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9" name="TextBox 9"/>
            <p:cNvSpPr txBox="1"/>
            <p:nvPr/>
          </p:nvSpPr>
          <p:spPr>
            <a:xfrm>
              <a:off x="0" y="-38100"/>
              <a:ext cx="2305773" cy="1622116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sp>
        <p:nvSpPr>
          <p:cNvPr id="10" name="TextBox 10"/>
          <p:cNvSpPr txBox="1"/>
          <p:nvPr/>
        </p:nvSpPr>
        <p:spPr>
          <a:xfrm>
            <a:off x="8981021" y="3753055"/>
            <a:ext cx="7801824" cy="346857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919"/>
              </a:lnSpc>
              <a:spcBef>
                <a:spcPct val="0"/>
              </a:spcBef>
            </a:pPr>
            <a:r>
              <a:rPr lang="en-US" sz="2799" dirty="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The lexis certification is a great way to show employers that you are a competent researcher and that you can utilize lexis effectively. </a:t>
            </a:r>
          </a:p>
          <a:p>
            <a:pPr algn="ctr">
              <a:lnSpc>
                <a:spcPts val="3919"/>
              </a:lnSpc>
              <a:spcBef>
                <a:spcPct val="0"/>
              </a:spcBef>
            </a:pPr>
            <a:endParaRPr lang="en-US" sz="2799" dirty="0">
              <a:solidFill>
                <a:srgbClr val="000000"/>
              </a:solidFill>
              <a:latin typeface="Canva Sans"/>
              <a:ea typeface="Canva Sans"/>
              <a:cs typeface="Canva Sans"/>
              <a:sym typeface="Canva Sans"/>
            </a:endParaRPr>
          </a:p>
          <a:p>
            <a:pPr algn="ctr">
              <a:lnSpc>
                <a:spcPts val="3919"/>
              </a:lnSpc>
              <a:spcBef>
                <a:spcPct val="0"/>
              </a:spcBef>
            </a:pPr>
            <a:r>
              <a:rPr lang="en-US" sz="2799" dirty="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Ensure that you download or save your certificate. 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8504566" y="1283044"/>
            <a:ext cx="8754734" cy="1543050"/>
            <a:chOff x="0" y="0"/>
            <a:chExt cx="2305773" cy="406400"/>
          </a:xfrm>
        </p:grpSpPr>
        <p:sp>
          <p:nvSpPr>
            <p:cNvPr id="12" name="Freeform 12"/>
            <p:cNvSpPr/>
            <p:nvPr/>
          </p:nvSpPr>
          <p:spPr>
            <a:xfrm>
              <a:off x="0" y="0"/>
              <a:ext cx="2305773" cy="406400"/>
            </a:xfrm>
            <a:custGeom>
              <a:avLst/>
              <a:gdLst/>
              <a:ahLst/>
              <a:cxnLst/>
              <a:rect l="l" t="t" r="r" b="b"/>
              <a:pathLst>
                <a:path w="2305773" h="406400">
                  <a:moveTo>
                    <a:pt x="2102573" y="0"/>
                  </a:moveTo>
                  <a:cubicBezTo>
                    <a:pt x="2214798" y="0"/>
                    <a:pt x="2305773" y="90976"/>
                    <a:pt x="2305773" y="203200"/>
                  </a:cubicBezTo>
                  <a:cubicBezTo>
                    <a:pt x="2305773" y="315424"/>
                    <a:pt x="2214798" y="406400"/>
                    <a:pt x="2102573" y="406400"/>
                  </a:cubicBezTo>
                  <a:lnTo>
                    <a:pt x="203200" y="406400"/>
                  </a:lnTo>
                  <a:cubicBezTo>
                    <a:pt x="90976" y="406400"/>
                    <a:pt x="0" y="315424"/>
                    <a:pt x="0" y="203200"/>
                  </a:cubicBezTo>
                  <a:cubicBezTo>
                    <a:pt x="0" y="90976"/>
                    <a:pt x="90976" y="0"/>
                    <a:pt x="203200" y="0"/>
                  </a:cubicBezTo>
                  <a:close/>
                </a:path>
              </a:pathLst>
            </a:custGeom>
            <a:solidFill>
              <a:srgbClr val="F2C275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13" name="TextBox 13"/>
            <p:cNvSpPr txBox="1"/>
            <p:nvPr/>
          </p:nvSpPr>
          <p:spPr>
            <a:xfrm>
              <a:off x="0" y="-133350"/>
              <a:ext cx="2305773" cy="539750"/>
            </a:xfrm>
            <a:prstGeom prst="rect">
              <a:avLst/>
            </a:prstGeom>
          </p:spPr>
          <p:txBody>
            <a:bodyPr lIns="38100" tIns="38100" rIns="38100" bIns="38100" rtlCol="0" anchor="ctr"/>
            <a:lstStyle/>
            <a:p>
              <a:pPr algn="ctr">
                <a:lnSpc>
                  <a:spcPts val="10080"/>
                </a:lnSpc>
              </a:pPr>
              <a:r>
                <a:rPr lang="en-US" sz="7200" spc="179">
                  <a:solidFill>
                    <a:srgbClr val="FFFFFF"/>
                  </a:solidFill>
                  <a:latin typeface="Gulfs Display"/>
                  <a:ea typeface="Gulfs Display"/>
                  <a:cs typeface="Gulfs Display"/>
                  <a:sym typeface="Gulfs Display"/>
                </a:rPr>
                <a:t>CONCLUSION</a:t>
              </a:r>
            </a:p>
          </p:txBody>
        </p:sp>
      </p:grpSp>
      <p:grpSp>
        <p:nvGrpSpPr>
          <p:cNvPr id="14" name="Group 14"/>
          <p:cNvGrpSpPr/>
          <p:nvPr/>
        </p:nvGrpSpPr>
        <p:grpSpPr>
          <a:xfrm>
            <a:off x="632423" y="5143500"/>
            <a:ext cx="792553" cy="792553"/>
            <a:chOff x="0" y="0"/>
            <a:chExt cx="812800" cy="812800"/>
          </a:xfrm>
        </p:grpSpPr>
        <p:sp>
          <p:nvSpPr>
            <p:cNvPr id="15" name="Freeform 15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lnTo>
                    <a:pt x="535715" y="277085"/>
                  </a:lnTo>
                  <a:lnTo>
                    <a:pt x="812800" y="406400"/>
                  </a:lnTo>
                  <a:lnTo>
                    <a:pt x="535715" y="535715"/>
                  </a:lnTo>
                  <a:lnTo>
                    <a:pt x="406400" y="812800"/>
                  </a:lnTo>
                  <a:lnTo>
                    <a:pt x="277085" y="535715"/>
                  </a:lnTo>
                  <a:lnTo>
                    <a:pt x="0" y="406400"/>
                  </a:lnTo>
                  <a:lnTo>
                    <a:pt x="277085" y="277085"/>
                  </a:lnTo>
                  <a:lnTo>
                    <a:pt x="406400" y="0"/>
                  </a:lnTo>
                  <a:close/>
                </a:path>
              </a:pathLst>
            </a:custGeom>
            <a:solidFill>
              <a:srgbClr val="6CBAB1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190500" y="152400"/>
              <a:ext cx="431800" cy="4699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17" name="Group 17"/>
          <p:cNvGrpSpPr/>
          <p:nvPr/>
        </p:nvGrpSpPr>
        <p:grpSpPr>
          <a:xfrm>
            <a:off x="15990292" y="886767"/>
            <a:ext cx="792553" cy="792553"/>
            <a:chOff x="0" y="0"/>
            <a:chExt cx="812800" cy="812800"/>
          </a:xfrm>
        </p:grpSpPr>
        <p:sp>
          <p:nvSpPr>
            <p:cNvPr id="18" name="Freeform 18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lnTo>
                    <a:pt x="535715" y="277085"/>
                  </a:lnTo>
                  <a:lnTo>
                    <a:pt x="812800" y="406400"/>
                  </a:lnTo>
                  <a:lnTo>
                    <a:pt x="535715" y="535715"/>
                  </a:lnTo>
                  <a:lnTo>
                    <a:pt x="406400" y="812800"/>
                  </a:lnTo>
                  <a:lnTo>
                    <a:pt x="277085" y="535715"/>
                  </a:lnTo>
                  <a:lnTo>
                    <a:pt x="0" y="406400"/>
                  </a:lnTo>
                  <a:lnTo>
                    <a:pt x="277085" y="277085"/>
                  </a:lnTo>
                  <a:lnTo>
                    <a:pt x="406400" y="0"/>
                  </a:lnTo>
                  <a:close/>
                </a:path>
              </a:pathLst>
            </a:custGeom>
            <a:solidFill>
              <a:srgbClr val="6CBAB1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19" name="TextBox 19"/>
            <p:cNvSpPr txBox="1"/>
            <p:nvPr/>
          </p:nvSpPr>
          <p:spPr>
            <a:xfrm>
              <a:off x="190500" y="152400"/>
              <a:ext cx="431800" cy="4699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20" name="Group 20"/>
          <p:cNvGrpSpPr/>
          <p:nvPr/>
        </p:nvGrpSpPr>
        <p:grpSpPr>
          <a:xfrm>
            <a:off x="5381848" y="7869660"/>
            <a:ext cx="621433" cy="621433"/>
            <a:chOff x="0" y="0"/>
            <a:chExt cx="812800" cy="812800"/>
          </a:xfrm>
        </p:grpSpPr>
        <p:sp>
          <p:nvSpPr>
            <p:cNvPr id="21" name="Freeform 21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lnTo>
                    <a:pt x="535715" y="277085"/>
                  </a:lnTo>
                  <a:lnTo>
                    <a:pt x="812800" y="406400"/>
                  </a:lnTo>
                  <a:lnTo>
                    <a:pt x="535715" y="535715"/>
                  </a:lnTo>
                  <a:lnTo>
                    <a:pt x="406400" y="812800"/>
                  </a:lnTo>
                  <a:lnTo>
                    <a:pt x="277085" y="535715"/>
                  </a:lnTo>
                  <a:lnTo>
                    <a:pt x="0" y="406400"/>
                  </a:lnTo>
                  <a:lnTo>
                    <a:pt x="277085" y="277085"/>
                  </a:lnTo>
                  <a:lnTo>
                    <a:pt x="406400" y="0"/>
                  </a:lnTo>
                  <a:close/>
                </a:path>
              </a:pathLst>
            </a:custGeom>
            <a:solidFill>
              <a:srgbClr val="D87255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22" name="TextBox 22"/>
            <p:cNvSpPr txBox="1"/>
            <p:nvPr/>
          </p:nvSpPr>
          <p:spPr>
            <a:xfrm>
              <a:off x="190500" y="152400"/>
              <a:ext cx="431800" cy="4699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sp>
        <p:nvSpPr>
          <p:cNvPr id="23" name="Freeform 23"/>
          <p:cNvSpPr/>
          <p:nvPr/>
        </p:nvSpPr>
        <p:spPr>
          <a:xfrm rot="-5400000">
            <a:off x="7377617" y="8028826"/>
            <a:ext cx="2253898" cy="1687386"/>
          </a:xfrm>
          <a:custGeom>
            <a:avLst/>
            <a:gdLst/>
            <a:ahLst/>
            <a:cxnLst/>
            <a:rect l="l" t="t" r="r" b="b"/>
            <a:pathLst>
              <a:path w="2253898" h="1687386">
                <a:moveTo>
                  <a:pt x="0" y="0"/>
                </a:moveTo>
                <a:lnTo>
                  <a:pt x="2253898" y="0"/>
                </a:lnTo>
                <a:lnTo>
                  <a:pt x="2253898" y="1687386"/>
                </a:lnTo>
                <a:lnTo>
                  <a:pt x="0" y="1687386"/>
                </a:lnTo>
                <a:lnTo>
                  <a:pt x="0" y="0"/>
                </a:lnTo>
                <a:close/>
              </a:path>
            </a:pathLst>
          </a:custGeom>
          <a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 l="-185397" b="-187643"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24" name="Freeform 24"/>
          <p:cNvSpPr/>
          <p:nvPr/>
        </p:nvSpPr>
        <p:spPr>
          <a:xfrm rot="-10800000">
            <a:off x="3242074" y="670021"/>
            <a:ext cx="1715975" cy="717357"/>
          </a:xfrm>
          <a:custGeom>
            <a:avLst/>
            <a:gdLst/>
            <a:ahLst/>
            <a:cxnLst/>
            <a:rect l="l" t="t" r="r" b="b"/>
            <a:pathLst>
              <a:path w="1715975" h="717357">
                <a:moveTo>
                  <a:pt x="0" y="0"/>
                </a:moveTo>
                <a:lnTo>
                  <a:pt x="1715975" y="0"/>
                </a:lnTo>
                <a:lnTo>
                  <a:pt x="1715975" y="717358"/>
                </a:lnTo>
                <a:lnTo>
                  <a:pt x="0" y="717358"/>
                </a:lnTo>
                <a:lnTo>
                  <a:pt x="0" y="0"/>
                </a:lnTo>
                <a:close/>
              </a:path>
            </a:pathLst>
          </a:custGeom>
          <a:blipFill>
            <a:blip r:embed="rId7">
              <a:extLst>
                <a:ext uri="{96DAC541-7B7A-43D3-8B79-37D633B846F1}">
                  <asvg:svgBlip xmlns:asvg="http://schemas.microsoft.com/office/drawing/2016/SVG/main" r:embed="rId8"/>
                </a:ext>
              </a:extLst>
            </a:blip>
            <a:stretch>
              <a:fillRect t="-107827" r="-278167" b="-555331"/>
            </a:stretch>
          </a:blipFill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t="-38888" b="-38888"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3" name="Group 3"/>
          <p:cNvGrpSpPr/>
          <p:nvPr/>
        </p:nvGrpSpPr>
        <p:grpSpPr>
          <a:xfrm>
            <a:off x="4080436" y="1884026"/>
            <a:ext cx="10300107" cy="2902733"/>
            <a:chOff x="0" y="0"/>
            <a:chExt cx="2523634" cy="711200"/>
          </a:xfrm>
        </p:grpSpPr>
        <p:sp>
          <p:nvSpPr>
            <p:cNvPr id="4" name="Freeform 4"/>
            <p:cNvSpPr/>
            <p:nvPr/>
          </p:nvSpPr>
          <p:spPr>
            <a:xfrm>
              <a:off x="0" y="0"/>
              <a:ext cx="2523646" cy="711200"/>
            </a:xfrm>
            <a:custGeom>
              <a:avLst/>
              <a:gdLst/>
              <a:ahLst/>
              <a:cxnLst/>
              <a:rect l="l" t="t" r="r" b="b"/>
              <a:pathLst>
                <a:path w="2523646" h="711200">
                  <a:moveTo>
                    <a:pt x="2212060" y="0"/>
                  </a:moveTo>
                  <a:lnTo>
                    <a:pt x="282407" y="0"/>
                  </a:lnTo>
                  <a:cubicBezTo>
                    <a:pt x="126426" y="0"/>
                    <a:pt x="0" y="123512"/>
                    <a:pt x="0" y="275871"/>
                  </a:cubicBezTo>
                  <a:cubicBezTo>
                    <a:pt x="0" y="386169"/>
                    <a:pt x="66279" y="481310"/>
                    <a:pt x="162037" y="525451"/>
                  </a:cubicBezTo>
                  <a:lnTo>
                    <a:pt x="162037" y="711200"/>
                  </a:lnTo>
                  <a:lnTo>
                    <a:pt x="353844" y="551732"/>
                  </a:lnTo>
                  <a:lnTo>
                    <a:pt x="2212060" y="551732"/>
                  </a:lnTo>
                  <a:cubicBezTo>
                    <a:pt x="2397197" y="551732"/>
                    <a:pt x="2523634" y="428220"/>
                    <a:pt x="2523634" y="275861"/>
                  </a:cubicBezTo>
                  <a:cubicBezTo>
                    <a:pt x="2523646" y="123512"/>
                    <a:pt x="2397197" y="0"/>
                    <a:pt x="2212060" y="0"/>
                  </a:cubicBezTo>
                  <a:close/>
                </a:path>
              </a:pathLst>
            </a:custGeom>
            <a:solidFill>
              <a:srgbClr val="F2C275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5" name="TextBox 5"/>
            <p:cNvSpPr txBox="1"/>
            <p:nvPr/>
          </p:nvSpPr>
          <p:spPr>
            <a:xfrm>
              <a:off x="0" y="0"/>
              <a:ext cx="2523634" cy="5207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sp>
        <p:nvSpPr>
          <p:cNvPr id="6" name="Freeform 6"/>
          <p:cNvSpPr/>
          <p:nvPr/>
        </p:nvSpPr>
        <p:spPr>
          <a:xfrm>
            <a:off x="9144000" y="4326696"/>
            <a:ext cx="9087297" cy="6295018"/>
          </a:xfrm>
          <a:custGeom>
            <a:avLst/>
            <a:gdLst/>
            <a:ahLst/>
            <a:cxnLst/>
            <a:rect l="l" t="t" r="r" b="b"/>
            <a:pathLst>
              <a:path w="9087297" h="6295018">
                <a:moveTo>
                  <a:pt x="0" y="0"/>
                </a:moveTo>
                <a:lnTo>
                  <a:pt x="9087297" y="0"/>
                </a:lnTo>
                <a:lnTo>
                  <a:pt x="9087297" y="6295019"/>
                </a:lnTo>
                <a:lnTo>
                  <a:pt x="0" y="6295019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7" name="Freeform 7"/>
          <p:cNvSpPr/>
          <p:nvPr/>
        </p:nvSpPr>
        <p:spPr>
          <a:xfrm>
            <a:off x="0" y="4040223"/>
            <a:ext cx="8160873" cy="6246777"/>
          </a:xfrm>
          <a:custGeom>
            <a:avLst/>
            <a:gdLst/>
            <a:ahLst/>
            <a:cxnLst/>
            <a:rect l="l" t="t" r="r" b="b"/>
            <a:pathLst>
              <a:path w="8160873" h="6246777">
                <a:moveTo>
                  <a:pt x="0" y="0"/>
                </a:moveTo>
                <a:lnTo>
                  <a:pt x="8160873" y="0"/>
                </a:lnTo>
                <a:lnTo>
                  <a:pt x="8160873" y="6246777"/>
                </a:lnTo>
                <a:lnTo>
                  <a:pt x="0" y="6246777"/>
                </a:lnTo>
                <a:lnTo>
                  <a:pt x="0" y="0"/>
                </a:lnTo>
                <a:close/>
              </a:path>
            </a:pathLst>
          </a:custGeom>
          <a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8" name="Freeform 8"/>
          <p:cNvSpPr/>
          <p:nvPr/>
        </p:nvSpPr>
        <p:spPr>
          <a:xfrm>
            <a:off x="6274651" y="8165545"/>
            <a:ext cx="2476390" cy="1363941"/>
          </a:xfrm>
          <a:custGeom>
            <a:avLst/>
            <a:gdLst/>
            <a:ahLst/>
            <a:cxnLst/>
            <a:rect l="l" t="t" r="r" b="b"/>
            <a:pathLst>
              <a:path w="2476390" h="1363941">
                <a:moveTo>
                  <a:pt x="0" y="0"/>
                </a:moveTo>
                <a:lnTo>
                  <a:pt x="2476390" y="0"/>
                </a:lnTo>
                <a:lnTo>
                  <a:pt x="2476390" y="1363941"/>
                </a:lnTo>
                <a:lnTo>
                  <a:pt x="0" y="1363941"/>
                </a:lnTo>
                <a:lnTo>
                  <a:pt x="0" y="0"/>
                </a:lnTo>
                <a:close/>
              </a:path>
            </a:pathLst>
          </a:custGeom>
          <a:blipFill>
            <a:blip r:embed="rId7">
              <a:extLst>
                <a:ext uri="{96DAC541-7B7A-43D3-8B79-37D633B846F1}">
                  <asvg:svgBlip xmlns:asvg="http://schemas.microsoft.com/office/drawing/2016/SVG/main" r:embed="rId8"/>
                </a:ext>
              </a:extLst>
            </a:blip>
            <a:stretch>
              <a:fillRect l="-240079" t="-203668" b="-83643"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9" name="TextBox 9"/>
          <p:cNvSpPr txBox="1"/>
          <p:nvPr/>
        </p:nvSpPr>
        <p:spPr>
          <a:xfrm>
            <a:off x="3953641" y="1930571"/>
            <a:ext cx="10553698" cy="171767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3999"/>
              </a:lnSpc>
              <a:spcBef>
                <a:spcPct val="0"/>
              </a:spcBef>
            </a:pPr>
            <a:r>
              <a:rPr lang="en-US" sz="9999" spc="249">
                <a:solidFill>
                  <a:srgbClr val="FFFFFF"/>
                </a:solidFill>
                <a:latin typeface="Gulfs Display"/>
                <a:ea typeface="Gulfs Display"/>
                <a:cs typeface="Gulfs Display"/>
                <a:sym typeface="Gulfs Display"/>
              </a:rPr>
              <a:t>THANK YOU</a:t>
            </a:r>
          </a:p>
        </p:txBody>
      </p:sp>
      <p:sp>
        <p:nvSpPr>
          <p:cNvPr id="10" name="Freeform 10"/>
          <p:cNvSpPr/>
          <p:nvPr/>
        </p:nvSpPr>
        <p:spPr>
          <a:xfrm rot="-10796128">
            <a:off x="-363166" y="-692612"/>
            <a:ext cx="2813609" cy="3442624"/>
          </a:xfrm>
          <a:custGeom>
            <a:avLst/>
            <a:gdLst/>
            <a:ahLst/>
            <a:cxnLst/>
            <a:rect l="l" t="t" r="r" b="b"/>
            <a:pathLst>
              <a:path w="2813609" h="3442624">
                <a:moveTo>
                  <a:pt x="0" y="0"/>
                </a:moveTo>
                <a:lnTo>
                  <a:pt x="2813609" y="0"/>
                </a:lnTo>
                <a:lnTo>
                  <a:pt x="2813609" y="3442624"/>
                </a:lnTo>
                <a:lnTo>
                  <a:pt x="0" y="3442624"/>
                </a:lnTo>
                <a:lnTo>
                  <a:pt x="0" y="0"/>
                </a:lnTo>
                <a:close/>
              </a:path>
            </a:pathLst>
          </a:custGeom>
          <a:blipFill>
            <a:blip r:embed="rId9">
              <a:extLst>
                <a:ext uri="{96DAC541-7B7A-43D3-8B79-37D633B846F1}">
                  <asvg:svgBlip xmlns:asvg="http://schemas.microsoft.com/office/drawing/2016/SVG/main" r:embed="rId10"/>
                </a:ext>
              </a:extLst>
            </a:blip>
            <a:stretch>
              <a:fillRect l="-343605" b="-108962"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1" name="Freeform 11"/>
          <p:cNvSpPr/>
          <p:nvPr/>
        </p:nvSpPr>
        <p:spPr>
          <a:xfrm>
            <a:off x="12188844" y="4786759"/>
            <a:ext cx="1754742" cy="878459"/>
          </a:xfrm>
          <a:custGeom>
            <a:avLst/>
            <a:gdLst/>
            <a:ahLst/>
            <a:cxnLst/>
            <a:rect l="l" t="t" r="r" b="b"/>
            <a:pathLst>
              <a:path w="1754742" h="878459">
                <a:moveTo>
                  <a:pt x="0" y="0"/>
                </a:moveTo>
                <a:lnTo>
                  <a:pt x="1754742" y="0"/>
                </a:lnTo>
                <a:lnTo>
                  <a:pt x="1754742" y="878459"/>
                </a:lnTo>
                <a:lnTo>
                  <a:pt x="0" y="878459"/>
                </a:lnTo>
                <a:lnTo>
                  <a:pt x="0" y="0"/>
                </a:lnTo>
                <a:close/>
              </a:path>
            </a:pathLst>
          </a:custGeom>
          <a:blipFill>
            <a:blip r:embed="rId11">
              <a:extLst>
                <a:ext uri="{96DAC541-7B7A-43D3-8B79-37D633B846F1}">
                  <asvg:svgBlip xmlns:asvg="http://schemas.microsoft.com/office/drawing/2016/SVG/main" r:embed="rId12"/>
                </a:ext>
              </a:extLst>
            </a:blip>
            <a:stretch>
              <a:fillRect l="-32053" r="-126199" b="-328636"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2" name="Freeform 12"/>
          <p:cNvSpPr/>
          <p:nvPr/>
        </p:nvSpPr>
        <p:spPr>
          <a:xfrm rot="10542490">
            <a:off x="15985681" y="1035664"/>
            <a:ext cx="1574871" cy="1602388"/>
          </a:xfrm>
          <a:custGeom>
            <a:avLst/>
            <a:gdLst/>
            <a:ahLst/>
            <a:cxnLst/>
            <a:rect l="l" t="t" r="r" b="b"/>
            <a:pathLst>
              <a:path w="1574871" h="1602388">
                <a:moveTo>
                  <a:pt x="0" y="0"/>
                </a:moveTo>
                <a:lnTo>
                  <a:pt x="1574871" y="0"/>
                </a:lnTo>
                <a:lnTo>
                  <a:pt x="1574871" y="1602389"/>
                </a:lnTo>
                <a:lnTo>
                  <a:pt x="0" y="1602389"/>
                </a:lnTo>
                <a:lnTo>
                  <a:pt x="0" y="0"/>
                </a:lnTo>
                <a:close/>
              </a:path>
            </a:pathLst>
          </a:custGeom>
          <a:blipFill>
            <a:blip r:embed="rId13">
              <a:extLst>
                <a:ext uri="{96DAC541-7B7A-43D3-8B79-37D633B846F1}">
                  <asvg:svgBlip xmlns:asvg="http://schemas.microsoft.com/office/drawing/2016/SVG/main" r:embed="rId14"/>
                </a:ext>
              </a:extLst>
            </a:blip>
            <a:stretch>
              <a:fillRect l="-367834" t="-44527" b="-243376"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13" name="Group 13"/>
          <p:cNvGrpSpPr/>
          <p:nvPr/>
        </p:nvGrpSpPr>
        <p:grpSpPr>
          <a:xfrm>
            <a:off x="2141664" y="2829601"/>
            <a:ext cx="621433" cy="621433"/>
            <a:chOff x="0" y="0"/>
            <a:chExt cx="812800" cy="812800"/>
          </a:xfrm>
        </p:grpSpPr>
        <p:sp>
          <p:nvSpPr>
            <p:cNvPr id="14" name="Freeform 14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lnTo>
                    <a:pt x="535715" y="277085"/>
                  </a:lnTo>
                  <a:lnTo>
                    <a:pt x="812800" y="406400"/>
                  </a:lnTo>
                  <a:lnTo>
                    <a:pt x="535715" y="535715"/>
                  </a:lnTo>
                  <a:lnTo>
                    <a:pt x="406400" y="812800"/>
                  </a:lnTo>
                  <a:lnTo>
                    <a:pt x="277085" y="535715"/>
                  </a:lnTo>
                  <a:lnTo>
                    <a:pt x="0" y="406400"/>
                  </a:lnTo>
                  <a:lnTo>
                    <a:pt x="277085" y="277085"/>
                  </a:lnTo>
                  <a:lnTo>
                    <a:pt x="406400" y="0"/>
                  </a:lnTo>
                  <a:close/>
                </a:path>
              </a:pathLst>
            </a:custGeom>
            <a:solidFill>
              <a:srgbClr val="6CBAB1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15" name="TextBox 15"/>
            <p:cNvSpPr txBox="1"/>
            <p:nvPr/>
          </p:nvSpPr>
          <p:spPr>
            <a:xfrm>
              <a:off x="190500" y="152400"/>
              <a:ext cx="431800" cy="4699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16" name="Group 16"/>
          <p:cNvGrpSpPr/>
          <p:nvPr/>
        </p:nvGrpSpPr>
        <p:grpSpPr>
          <a:xfrm>
            <a:off x="8466069" y="4820122"/>
            <a:ext cx="621433" cy="621433"/>
            <a:chOff x="0" y="0"/>
            <a:chExt cx="812800" cy="812800"/>
          </a:xfrm>
        </p:grpSpPr>
        <p:sp>
          <p:nvSpPr>
            <p:cNvPr id="17" name="Freeform 17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lnTo>
                    <a:pt x="535715" y="277085"/>
                  </a:lnTo>
                  <a:lnTo>
                    <a:pt x="812800" y="406400"/>
                  </a:lnTo>
                  <a:lnTo>
                    <a:pt x="535715" y="535715"/>
                  </a:lnTo>
                  <a:lnTo>
                    <a:pt x="406400" y="812800"/>
                  </a:lnTo>
                  <a:lnTo>
                    <a:pt x="277085" y="535715"/>
                  </a:lnTo>
                  <a:lnTo>
                    <a:pt x="0" y="406400"/>
                  </a:lnTo>
                  <a:lnTo>
                    <a:pt x="277085" y="277085"/>
                  </a:lnTo>
                  <a:lnTo>
                    <a:pt x="406400" y="0"/>
                  </a:lnTo>
                  <a:close/>
                </a:path>
              </a:pathLst>
            </a:custGeom>
            <a:solidFill>
              <a:srgbClr val="F2C275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18" name="TextBox 18"/>
            <p:cNvSpPr txBox="1"/>
            <p:nvPr/>
          </p:nvSpPr>
          <p:spPr>
            <a:xfrm>
              <a:off x="190500" y="152400"/>
              <a:ext cx="431800" cy="4699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19" name="Group 19"/>
          <p:cNvGrpSpPr/>
          <p:nvPr/>
        </p:nvGrpSpPr>
        <p:grpSpPr>
          <a:xfrm>
            <a:off x="13376932" y="407267"/>
            <a:ext cx="621433" cy="621433"/>
            <a:chOff x="0" y="0"/>
            <a:chExt cx="812800" cy="812800"/>
          </a:xfrm>
        </p:grpSpPr>
        <p:sp>
          <p:nvSpPr>
            <p:cNvPr id="20" name="Freeform 20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lnTo>
                    <a:pt x="535715" y="277085"/>
                  </a:lnTo>
                  <a:lnTo>
                    <a:pt x="812800" y="406400"/>
                  </a:lnTo>
                  <a:lnTo>
                    <a:pt x="535715" y="535715"/>
                  </a:lnTo>
                  <a:lnTo>
                    <a:pt x="406400" y="812800"/>
                  </a:lnTo>
                  <a:lnTo>
                    <a:pt x="277085" y="535715"/>
                  </a:lnTo>
                  <a:lnTo>
                    <a:pt x="0" y="406400"/>
                  </a:lnTo>
                  <a:lnTo>
                    <a:pt x="277085" y="277085"/>
                  </a:lnTo>
                  <a:lnTo>
                    <a:pt x="406400" y="0"/>
                  </a:lnTo>
                  <a:close/>
                </a:path>
              </a:pathLst>
            </a:custGeom>
            <a:solidFill>
              <a:srgbClr val="6CBAB1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190500" y="152400"/>
              <a:ext cx="431800" cy="4699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sp>
        <p:nvSpPr>
          <p:cNvPr id="22" name="Freeform 22"/>
          <p:cNvSpPr/>
          <p:nvPr/>
        </p:nvSpPr>
        <p:spPr>
          <a:xfrm>
            <a:off x="6274651" y="505818"/>
            <a:ext cx="850316" cy="946328"/>
          </a:xfrm>
          <a:custGeom>
            <a:avLst/>
            <a:gdLst/>
            <a:ahLst/>
            <a:cxnLst/>
            <a:rect l="l" t="t" r="r" b="b"/>
            <a:pathLst>
              <a:path w="850316" h="946328">
                <a:moveTo>
                  <a:pt x="0" y="0"/>
                </a:moveTo>
                <a:lnTo>
                  <a:pt x="850317" y="0"/>
                </a:lnTo>
                <a:lnTo>
                  <a:pt x="850317" y="946328"/>
                </a:lnTo>
                <a:lnTo>
                  <a:pt x="0" y="946328"/>
                </a:lnTo>
                <a:lnTo>
                  <a:pt x="0" y="0"/>
                </a:lnTo>
                <a:close/>
              </a:path>
            </a:pathLst>
          </a:custGeom>
          <a:blipFill>
            <a:blip r:embed="rId15">
              <a:extLst>
                <a:ext uri="{96DAC541-7B7A-43D3-8B79-37D633B846F1}">
                  <asvg:svgBlip xmlns:asvg="http://schemas.microsoft.com/office/drawing/2016/SVG/main" r:embed="rId16"/>
                </a:ext>
              </a:extLst>
            </a:blip>
            <a:stretch>
              <a:fillRect t="-67133" r="-676375" b="-245089"/>
            </a:stretch>
          </a:blipFill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196</Words>
  <Application>Microsoft Office PowerPoint</Application>
  <PresentationFormat>Custom</PresentationFormat>
  <Paragraphs>33</Paragraphs>
  <Slides>11</Slides>
  <Notes>0</Notes>
  <HiddenSlides>0</HiddenSlides>
  <MMClips>3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9" baseType="lpstr">
      <vt:lpstr>Arial</vt:lpstr>
      <vt:lpstr>Calibri</vt:lpstr>
      <vt:lpstr>Canva Sans</vt:lpstr>
      <vt:lpstr>DM Sans Bold</vt:lpstr>
      <vt:lpstr>DM Sans</vt:lpstr>
      <vt:lpstr>Gulfs Display</vt:lpstr>
      <vt:lpstr>เอฟซี เรนโบว์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lEXIS cERTIFICATION</dc:title>
  <cp:lastModifiedBy>Zita Draper</cp:lastModifiedBy>
  <cp:revision>2</cp:revision>
  <dcterms:created xsi:type="dcterms:W3CDTF">2006-08-16T00:00:00Z</dcterms:created>
  <dcterms:modified xsi:type="dcterms:W3CDTF">2025-02-13T08:54:06Z</dcterms:modified>
  <dc:identifier>DAGe-ArBOMc</dc:identifier>
</cp:coreProperties>
</file>