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35"/>
  </p:notesMasterIdLst>
  <p:sldIdLst>
    <p:sldId id="432" r:id="rId8"/>
    <p:sldId id="439" r:id="rId9"/>
    <p:sldId id="466" r:id="rId10"/>
    <p:sldId id="450" r:id="rId11"/>
    <p:sldId id="458" r:id="rId12"/>
    <p:sldId id="457" r:id="rId13"/>
    <p:sldId id="460" r:id="rId14"/>
    <p:sldId id="459" r:id="rId15"/>
    <p:sldId id="461" r:id="rId16"/>
    <p:sldId id="462" r:id="rId17"/>
    <p:sldId id="463" r:id="rId18"/>
    <p:sldId id="464" r:id="rId19"/>
    <p:sldId id="465" r:id="rId20"/>
    <p:sldId id="467" r:id="rId21"/>
    <p:sldId id="451" r:id="rId22"/>
    <p:sldId id="443" r:id="rId23"/>
    <p:sldId id="452" r:id="rId24"/>
    <p:sldId id="453" r:id="rId25"/>
    <p:sldId id="454" r:id="rId26"/>
    <p:sldId id="468" r:id="rId27"/>
    <p:sldId id="456" r:id="rId28"/>
    <p:sldId id="469" r:id="rId29"/>
    <p:sldId id="470" r:id="rId30"/>
    <p:sldId id="471" r:id="rId31"/>
    <p:sldId id="473" r:id="rId32"/>
    <p:sldId id="472" r:id="rId33"/>
    <p:sldId id="441" r:id="rId3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60"/>
    <p:restoredTop sz="66776" autoAdjust="0"/>
  </p:normalViewPr>
  <p:slideViewPr>
    <p:cSldViewPr snapToGrid="0" snapToObjects="1">
      <p:cViewPr varScale="1">
        <p:scale>
          <a:sx n="48" d="100"/>
          <a:sy n="48" d="100"/>
        </p:scale>
        <p:origin x="189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55" d="100"/>
          <a:sy n="55" d="100"/>
        </p:scale>
        <p:origin x="305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tableStyles" Target="tableStyles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presProps" Target="pres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10/13/2026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16795-D12D-B395-9BB3-BD8B97161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6844B7B-A428-CD4B-639B-E2272B936D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FC85EFA-1D6A-1B2B-6A9B-4703AD31F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80D5FF8-A02D-829E-A9D4-7E2EB8A7E1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107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E55DD-97E5-B37E-6AEE-279090170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4E28EE6-C82F-5C11-F20C-004AE9AE41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35E1A5B-DA7D-4D56-D813-5EEC9D815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Emphasise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all </a:t>
            </a:r>
            <a:r>
              <a:rPr lang="cy-GB" altLang="en-US" dirty="0" err="1">
                <a:latin typeface="Arial" panose="020B0604020202020204" pitchFamily="34" charset="0"/>
              </a:rPr>
              <a:t>three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continue</a:t>
            </a:r>
            <a:r>
              <a:rPr lang="cy-GB" altLang="en-US" dirty="0">
                <a:latin typeface="Arial" panose="020B0604020202020204" pitchFamily="34" charset="0"/>
              </a:rPr>
              <a:t> to be </a:t>
            </a:r>
            <a:r>
              <a:rPr lang="cy-GB" altLang="en-US" dirty="0" err="1">
                <a:latin typeface="Arial" panose="020B0604020202020204" pitchFamily="34" charset="0"/>
              </a:rPr>
              <a:t>explored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throughout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three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years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6E205D9-6B4E-3C5D-650F-5F92ED7C6F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0015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28B87-4187-522E-A5E0-B0E0E3DA2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D6C9481-7D4D-0EFF-B7AD-9D68AC550F3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2CF6F9B-AA7F-E8E3-0B3F-9201031CF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B447328-5A85-9BC4-A936-D786FCDD4F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589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FC5CD-8CA1-431C-59BC-628AFE28B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F1B6785-DD7C-C6C7-B59A-9B2B633F53A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FE0195C-7401-DBA7-B70A-02DC939EC2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897BE13-17F4-F27D-67CE-5C93BA4642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966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160E3-3E30-B080-B0AD-21975D40D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86D18CB-BA35-0052-FECB-F457B948ED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F0B4EC0-7CCC-6461-752B-C7060B74F7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1490D62-1B9F-4B63-DE10-1A0D83215C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7815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A9271-19F9-73B0-6570-D73430B899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745F67-90D0-BE14-E308-EA7A07C9E2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8720842-5A3D-9FF9-F9E2-D86BD5B19C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338E44B-948E-8311-2E49-5CB445769A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391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1937AD-5813-BE0A-CAFA-8B0AC24AC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0324D99-A8F0-1727-1B39-3367AE72D28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8152B58-C0DD-52B7-0024-C89FEAE470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ECD5288-EA4D-9BAD-5A51-858C4B2F6D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5035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2916EE-2813-0034-57FC-27CE324BC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D4DB922-39BC-4048-6F31-D6AA7BDA46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6AB15C4-3B99-E1DC-744D-4353EE7D5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1DAEEC7-5228-1AA6-6D46-411D06757E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623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C81ED-1738-EE3F-0C87-70ABCCFC9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AD08BC1-D984-B704-67D4-C23F9A2690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1073FB4-792B-4706-34D0-EF3209CC55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C4FB395-9205-9EBF-8C2A-1C5A51BE64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91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8CA5F-7710-A6C7-DB26-2F16ECA35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10FDF4-C7EE-D6C5-753A-36EB72DE622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6643CD6-323B-A0A4-B652-69E5A53F3A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83A1038-5EA2-839C-0D6B-5DE94E4F02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567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A57AB-60D4-700E-2544-8D7AAF34E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BB47CD3-CB39-7788-030B-6F84409CE7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F6AB53F-5E6B-AA9D-FD4E-BA7C22AD1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You can </a:t>
            </a:r>
            <a:r>
              <a:rPr lang="cy-GB" altLang="en-US" dirty="0" err="1">
                <a:latin typeface="Arial" panose="020B0604020202020204" pitchFamily="34" charset="0"/>
              </a:rPr>
              <a:t>ask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here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recollection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key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points</a:t>
            </a:r>
            <a:r>
              <a:rPr lang="cy-GB" altLang="en-US" dirty="0">
                <a:latin typeface="Arial" panose="020B0604020202020204" pitchFamily="34" charset="0"/>
              </a:rPr>
              <a:t>!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93A1D4A-4D3F-18F8-C586-9BD60B7D0C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3794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23D74D-4848-19A8-399E-4DE32444F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C145D0C-1FFF-458D-6215-85029140F4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D2B653A-8645-57B7-622D-F478E0884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E60117E-EE85-0715-BA6E-576842F48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6523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BE696-775A-00DB-633F-D26F4E11D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27BCBA0-9441-B072-5951-969901EA9F6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49B5DA8-4865-1ACF-761E-8AFDC39B2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9C82703-1F8B-2800-4E7C-523494EE06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373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041E18-75C1-5828-A723-81B8DFA3DB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9E0B524-C661-F3CA-29A2-842D2D4DD8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7E97E2A-CA39-A50C-4AFB-491DBB258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Revisit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Assessment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Specification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Generic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Marking</a:t>
            </a:r>
            <a:r>
              <a:rPr lang="cy-GB" altLang="en-US" dirty="0">
                <a:latin typeface="Arial" panose="020B0604020202020204" pitchFamily="34" charset="0"/>
              </a:rPr>
              <a:t> Criteria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Level</a:t>
            </a:r>
            <a:r>
              <a:rPr lang="cy-GB" altLang="en-US" dirty="0">
                <a:latin typeface="Arial" panose="020B0604020202020204" pitchFamily="34" charset="0"/>
              </a:rPr>
              <a:t> 4 </a:t>
            </a:r>
            <a:r>
              <a:rPr lang="cy-GB" altLang="en-US" b="1" dirty="0">
                <a:latin typeface="Arial" panose="020B0604020202020204" pitchFamily="34" charset="0"/>
              </a:rPr>
              <a:t>(</a:t>
            </a:r>
            <a:r>
              <a:rPr lang="cy-GB" altLang="en-US" b="1" dirty="0" err="1">
                <a:latin typeface="Arial" panose="020B0604020202020204" pitchFamily="34" charset="0"/>
              </a:rPr>
              <a:t>Handout</a:t>
            </a:r>
            <a:r>
              <a:rPr lang="cy-GB" altLang="en-US" b="1" dirty="0">
                <a:latin typeface="Arial" panose="020B0604020202020204" pitchFamily="34" charset="0"/>
              </a:rPr>
              <a:t>)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Give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Assessment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Guidance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sheet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b="1" dirty="0">
                <a:latin typeface="Arial" panose="020B0604020202020204" pitchFamily="34" charset="0"/>
              </a:rPr>
              <a:t>not </a:t>
            </a:r>
            <a:r>
              <a:rPr lang="cy-GB" altLang="en-US" b="1" dirty="0" err="1">
                <a:latin typeface="Arial" panose="020B0604020202020204" pitchFamily="34" charset="0"/>
              </a:rPr>
              <a:t>yet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completed</a:t>
            </a:r>
            <a:r>
              <a:rPr lang="cy-GB" altLang="en-US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Show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Panopto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links</a:t>
            </a:r>
            <a:r>
              <a:rPr lang="cy-GB" altLang="en-US" dirty="0">
                <a:latin typeface="Arial" panose="020B0604020202020204" pitchFamily="34" charset="0"/>
              </a:rPr>
              <a:t> to the </a:t>
            </a:r>
            <a:r>
              <a:rPr lang="cy-GB" altLang="en-US" dirty="0" err="1">
                <a:latin typeface="Arial" panose="020B0604020202020204" pitchFamily="34" charset="0"/>
              </a:rPr>
              <a:t>Guidance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Videos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b="1" dirty="0">
                <a:latin typeface="Arial" panose="020B0604020202020204" pitchFamily="34" charset="0"/>
              </a:rPr>
              <a:t>not </a:t>
            </a:r>
            <a:r>
              <a:rPr lang="cy-GB" altLang="en-US" b="1" dirty="0" err="1">
                <a:latin typeface="Arial" panose="020B0604020202020204" pitchFamily="34" charset="0"/>
              </a:rPr>
              <a:t>yet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recorded</a:t>
            </a:r>
            <a:r>
              <a:rPr lang="cy-GB" altLang="en-US" b="1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b="1" dirty="0" err="1">
                <a:latin typeface="Arial" panose="020B0604020202020204" pitchFamily="34" charset="0"/>
              </a:rPr>
              <a:t>Give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students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scaling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exercise</a:t>
            </a:r>
            <a:r>
              <a:rPr lang="cy-GB" altLang="en-US" b="1" dirty="0">
                <a:latin typeface="Arial" panose="020B0604020202020204" pitchFamily="34" charset="0"/>
              </a:rPr>
              <a:t> (</a:t>
            </a:r>
            <a:r>
              <a:rPr lang="cy-GB" altLang="en-US" b="1" dirty="0" err="1">
                <a:latin typeface="Arial" panose="020B0604020202020204" pitchFamily="34" charset="0"/>
              </a:rPr>
              <a:t>based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on</a:t>
            </a:r>
            <a:r>
              <a:rPr lang="cy-GB" altLang="en-US" b="1" dirty="0"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latin typeface="Arial" panose="020B0604020202020204" pitchFamily="34" charset="0"/>
              </a:rPr>
              <a:t>solution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focused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technique</a:t>
            </a:r>
            <a:r>
              <a:rPr lang="cy-GB" altLang="en-US" b="1" dirty="0">
                <a:latin typeface="Arial" panose="020B0604020202020204" pitchFamily="34" charset="0"/>
              </a:rPr>
              <a:t>) </a:t>
            </a:r>
            <a:r>
              <a:rPr lang="cy-GB" altLang="en-US" b="1" dirty="0" err="1">
                <a:latin typeface="Arial" panose="020B0604020202020204" pitchFamily="34" charset="0"/>
              </a:rPr>
              <a:t>here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and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process</a:t>
            </a:r>
            <a:r>
              <a:rPr lang="cy-GB" altLang="en-US" b="1" dirty="0">
                <a:latin typeface="Arial" panose="020B0604020202020204" pitchFamily="34" charset="0"/>
              </a:rPr>
              <a:t> as </a:t>
            </a:r>
            <a:r>
              <a:rPr lang="cy-GB" altLang="en-US" b="1" dirty="0" err="1">
                <a:latin typeface="Arial" panose="020B0604020202020204" pitchFamily="34" charset="0"/>
              </a:rPr>
              <a:t>follows</a:t>
            </a:r>
            <a:r>
              <a:rPr lang="cy-GB" altLang="en-US" b="1" dirty="0">
                <a:latin typeface="Arial" panose="020B0604020202020204" pitchFamily="34" charset="0"/>
              </a:rPr>
              <a:t>: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1" dirty="0">
                <a:latin typeface="Arial" panose="020B0604020202020204" pitchFamily="34" charset="0"/>
              </a:rPr>
              <a:t>top </a:t>
            </a:r>
            <a:r>
              <a:rPr lang="cy-GB" altLang="en-US" b="1" dirty="0" err="1">
                <a:latin typeface="Arial" panose="020B0604020202020204" pitchFamily="34" charset="0"/>
              </a:rPr>
              <a:t>scale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circle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number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represents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your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level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confidence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: 1 is not at all </a:t>
            </a:r>
            <a:r>
              <a:rPr lang="cy-GB" altLang="en-US" b="0" dirty="0" err="1">
                <a:latin typeface="Arial" panose="020B0604020202020204" pitchFamily="34" charset="0"/>
              </a:rPr>
              <a:t>confident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10 is I </a:t>
            </a:r>
            <a:r>
              <a:rPr lang="cy-GB" altLang="en-US" b="0" dirty="0" err="1">
                <a:latin typeface="Arial" panose="020B0604020202020204" pitchFamily="34" charset="0"/>
              </a:rPr>
              <a:t>have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everything</a:t>
            </a:r>
            <a:r>
              <a:rPr lang="cy-GB" altLang="en-US" b="0" dirty="0">
                <a:latin typeface="Arial" panose="020B0604020202020204" pitchFamily="34" charset="0"/>
              </a:rPr>
              <a:t> I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 (the </a:t>
            </a:r>
            <a:r>
              <a:rPr lang="cy-GB" altLang="en-US" b="0" dirty="0" err="1">
                <a:latin typeface="Arial" panose="020B0604020202020204" pitchFamily="34" charset="0"/>
              </a:rPr>
              <a:t>score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individual</a:t>
            </a:r>
            <a:r>
              <a:rPr lang="cy-GB" altLang="en-US" b="0" dirty="0">
                <a:latin typeface="Arial" panose="020B0604020202020204" pitchFamily="34" charset="0"/>
              </a:rPr>
              <a:t> – it is </a:t>
            </a:r>
            <a:r>
              <a:rPr lang="cy-GB" altLang="en-US" b="0" dirty="0" err="1">
                <a:latin typeface="Arial" panose="020B0604020202020204" pitchFamily="34" charset="0"/>
              </a:rPr>
              <a:t>how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feel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 at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point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time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Ask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students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share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score</a:t>
            </a:r>
            <a:r>
              <a:rPr lang="cy-GB" altLang="en-US" b="0" dirty="0">
                <a:latin typeface="Arial" panose="020B0604020202020204" pitchFamily="34" charset="0"/>
              </a:rPr>
              <a:t> with </a:t>
            </a:r>
            <a:r>
              <a:rPr lang="cy-GB" altLang="en-US" b="0" dirty="0" err="1">
                <a:latin typeface="Arial" panose="020B0604020202020204" pitchFamily="34" charset="0"/>
              </a:rPr>
              <a:t>you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i.e</a:t>
            </a:r>
            <a:r>
              <a:rPr lang="cy-GB" altLang="en-US" b="0" dirty="0">
                <a:latin typeface="Arial" panose="020B0604020202020204" pitchFamily="34" charset="0"/>
              </a:rPr>
              <a:t>. </a:t>
            </a:r>
            <a:r>
              <a:rPr lang="cy-GB" altLang="en-US" b="0" dirty="0" err="1">
                <a:latin typeface="Arial" panose="020B0604020202020204" pitchFamily="34" charset="0"/>
              </a:rPr>
              <a:t>Hold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up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scaling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Ask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students</a:t>
            </a:r>
            <a:r>
              <a:rPr lang="cy-GB" altLang="en-US" b="0" dirty="0">
                <a:latin typeface="Arial" panose="020B0604020202020204" pitchFamily="34" charset="0"/>
              </a:rPr>
              <a:t> to fil </a:t>
            </a:r>
            <a:r>
              <a:rPr lang="cy-GB" altLang="en-US" b="0" dirty="0" err="1">
                <a:latin typeface="Arial" panose="020B0604020202020204" pitchFamily="34" charset="0"/>
              </a:rPr>
              <a:t>out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central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box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 with </a:t>
            </a:r>
            <a:r>
              <a:rPr lang="cy-GB" altLang="en-US" b="0" dirty="0" err="1">
                <a:latin typeface="Arial" panose="020B0604020202020204" pitchFamily="34" charset="0"/>
              </a:rPr>
              <a:t>what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order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move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score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up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scale</a:t>
            </a:r>
            <a:r>
              <a:rPr lang="cy-GB" altLang="en-US" b="0" dirty="0">
                <a:latin typeface="Arial" panose="020B0604020202020204" pitchFamily="34" charset="0"/>
              </a:rPr>
              <a:t> (it is </a:t>
            </a:r>
            <a:r>
              <a:rPr lang="cy-GB" altLang="en-US" b="0" dirty="0" err="1">
                <a:latin typeface="Arial" panose="020B0604020202020204" pitchFamily="34" charset="0"/>
              </a:rPr>
              <a:t>important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say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achieving</a:t>
            </a:r>
            <a:r>
              <a:rPr lang="cy-GB" altLang="en-US" b="0" dirty="0">
                <a:latin typeface="Arial" panose="020B0604020202020204" pitchFamily="34" charset="0"/>
              </a:rPr>
              <a:t> a 10 is </a:t>
            </a:r>
            <a:r>
              <a:rPr lang="cy-GB" altLang="en-US" b="0" dirty="0" err="1">
                <a:latin typeface="Arial" panose="020B0604020202020204" pitchFamily="34" charset="0"/>
              </a:rPr>
              <a:t>very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very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difficult</a:t>
            </a:r>
            <a:r>
              <a:rPr lang="cy-GB" altLang="en-US" b="0" dirty="0">
                <a:latin typeface="Arial" panose="020B0604020202020204" pitchFamily="34" charset="0"/>
              </a:rPr>
              <a:t>, </a:t>
            </a:r>
            <a:r>
              <a:rPr lang="cy-GB" altLang="en-US" b="0" dirty="0" err="1">
                <a:latin typeface="Arial" panose="020B0604020202020204" pitchFamily="34" charset="0"/>
              </a:rPr>
              <a:t>what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to do is </a:t>
            </a:r>
            <a:r>
              <a:rPr lang="cy-GB" altLang="en-US" b="0" dirty="0" err="1">
                <a:latin typeface="Arial" panose="020B0604020202020204" pitchFamily="34" charset="0"/>
              </a:rPr>
              <a:t>identify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move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themselves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forwards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scale</a:t>
            </a:r>
            <a:endParaRPr lang="cy-GB" altLang="en-US" b="0" dirty="0">
              <a:latin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>
                <a:latin typeface="Arial" panose="020B0604020202020204" pitchFamily="34" charset="0"/>
              </a:rPr>
              <a:t>You can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either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ask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show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you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record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flip</a:t>
            </a:r>
            <a:r>
              <a:rPr lang="cy-GB" altLang="en-US" b="0" dirty="0">
                <a:latin typeface="Arial" panose="020B0604020202020204" pitchFamily="34" charset="0"/>
              </a:rPr>
              <a:t>-chart or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a Word </a:t>
            </a:r>
            <a:r>
              <a:rPr lang="cy-GB" altLang="en-US" b="0" dirty="0" err="1">
                <a:latin typeface="Arial" panose="020B0604020202020204" pitchFamily="34" charset="0"/>
              </a:rPr>
              <a:t>document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screen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1" dirty="0">
                <a:latin typeface="Arial" panose="020B0604020202020204" pitchFamily="34" charset="0"/>
              </a:rPr>
              <a:t>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get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put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answers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post-</a:t>
            </a:r>
            <a:r>
              <a:rPr lang="cy-GB" altLang="en-US" b="0" dirty="0" err="1">
                <a:latin typeface="Arial" panose="020B0604020202020204" pitchFamily="34" charset="0"/>
              </a:rPr>
              <a:t>its</a:t>
            </a:r>
            <a:endParaRPr lang="cy-GB" altLang="en-US" b="0" dirty="0">
              <a:latin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1" dirty="0" err="1">
                <a:latin typeface="Arial" panose="020B0604020202020204" pitchFamily="34" charset="0"/>
              </a:rPr>
              <a:t>Break</a:t>
            </a:r>
            <a:r>
              <a:rPr lang="cy-GB" altLang="en-US" b="1" dirty="0">
                <a:latin typeface="Arial" panose="020B0604020202020204" pitchFamily="34" charset="0"/>
              </a:rPr>
              <a:t> - 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during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break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group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answers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into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themes</a:t>
            </a:r>
            <a:endParaRPr lang="cy-GB" altLang="en-US" b="0" dirty="0">
              <a:latin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These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form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focus</a:t>
            </a:r>
            <a:r>
              <a:rPr lang="cy-GB" altLang="en-US" b="0" dirty="0">
                <a:latin typeface="Arial" panose="020B0604020202020204" pitchFamily="34" charset="0"/>
              </a:rPr>
              <a:t> of the </a:t>
            </a:r>
            <a:r>
              <a:rPr lang="cy-GB" altLang="en-US" b="0" dirty="0" err="1">
                <a:latin typeface="Arial" panose="020B0604020202020204" pitchFamily="34" charset="0"/>
              </a:rPr>
              <a:t>workshop</a:t>
            </a:r>
            <a:r>
              <a:rPr lang="cy-GB" altLang="en-US" b="0" dirty="0">
                <a:latin typeface="Arial" panose="020B0604020202020204" pitchFamily="34" charset="0"/>
              </a:rPr>
              <a:t> – </a:t>
            </a:r>
            <a:r>
              <a:rPr lang="cy-GB" altLang="en-US" b="1" dirty="0">
                <a:latin typeface="Arial" panose="020B0604020202020204" pitchFamily="34" charset="0"/>
              </a:rPr>
              <a:t>N.B. </a:t>
            </a:r>
            <a:r>
              <a:rPr lang="cy-GB" altLang="en-US" b="1" dirty="0" err="1">
                <a:latin typeface="Arial" panose="020B0604020202020204" pitchFamily="34" charset="0"/>
              </a:rPr>
              <a:t>if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there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are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specific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u="sng" dirty="0" err="1">
                <a:latin typeface="Arial" panose="020B0604020202020204" pitchFamily="34" charset="0"/>
              </a:rPr>
              <a:t>individual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issues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in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answers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you</a:t>
            </a:r>
            <a:r>
              <a:rPr lang="cy-GB" altLang="en-US" b="1" dirty="0">
                <a:latin typeface="Arial" panose="020B0604020202020204" pitchFamily="34" charset="0"/>
              </a:rPr>
              <a:t> can </a:t>
            </a:r>
            <a:r>
              <a:rPr lang="cy-GB" altLang="en-US" b="1" dirty="0" err="1">
                <a:latin typeface="Arial" panose="020B0604020202020204" pitchFamily="34" charset="0"/>
              </a:rPr>
              <a:t>find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individual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and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speak</a:t>
            </a:r>
            <a:r>
              <a:rPr lang="cy-GB" altLang="en-US" b="1" dirty="0">
                <a:latin typeface="Arial" panose="020B0604020202020204" pitchFamily="34" charset="0"/>
              </a:rPr>
              <a:t> with </a:t>
            </a:r>
            <a:r>
              <a:rPr lang="cy-GB" altLang="en-US" b="1" dirty="0" err="1">
                <a:latin typeface="Arial" panose="020B0604020202020204" pitchFamily="34" charset="0"/>
              </a:rPr>
              <a:t>them</a:t>
            </a:r>
            <a:r>
              <a:rPr lang="cy-GB" altLang="en-US" b="1" dirty="0">
                <a:latin typeface="Arial" panose="020B0604020202020204" pitchFamily="34" charset="0"/>
              </a:rPr>
              <a:t> at the </a:t>
            </a:r>
            <a:r>
              <a:rPr lang="cy-GB" altLang="en-US" b="1" dirty="0" err="1">
                <a:latin typeface="Arial" panose="020B0604020202020204" pitchFamily="34" charset="0"/>
              </a:rPr>
              <a:t>end</a:t>
            </a:r>
            <a:r>
              <a:rPr lang="cy-GB" altLang="en-US" b="1" dirty="0">
                <a:latin typeface="Arial" panose="020B0604020202020204" pitchFamily="34" charset="0"/>
              </a:rPr>
              <a:t> of the </a:t>
            </a:r>
            <a:r>
              <a:rPr lang="cy-GB" altLang="en-US" b="1" dirty="0" err="1">
                <a:latin typeface="Arial" panose="020B0604020202020204" pitchFamily="34" charset="0"/>
              </a:rPr>
              <a:t>session</a:t>
            </a:r>
            <a:endParaRPr lang="cy-GB" altLang="en-US" b="1" dirty="0">
              <a:latin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endParaRPr lang="cy-GB" altLang="en-US" b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5FC20AD-F551-6358-4C1B-64E1B9318E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5942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67D9A5-AB6B-9017-4EB4-6AAF66984F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194CC4E-636E-B705-210D-F9BF5D89072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64C2A2D-24D6-02DB-92A5-8F108CF65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C54E932-B52E-2F38-CD95-7F06725310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804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98748-1452-CDF4-62EC-C4595962A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E5DE94F4-4071-50EB-8403-7C4E2F4289B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15ACCF2-792E-CB78-FA16-C3FC04CF3E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9F36DB-40CC-D2BD-7AE7-BE3CBF486D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7771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24A03-63CC-139A-9A85-140A4FBFBA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029DE22-4CD7-84A3-A057-9C1E59212C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E318548-262F-B9BC-8C81-CC0D42540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exercise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when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delivered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workshops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most </a:t>
            </a:r>
            <a:r>
              <a:rPr lang="cy-GB" altLang="en-US" dirty="0" err="1">
                <a:latin typeface="Arial" panose="020B0604020202020204" pitchFamily="34" charset="0"/>
              </a:rPr>
              <a:t>common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issues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raised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b="1" dirty="0" err="1"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might</a:t>
            </a:r>
            <a:r>
              <a:rPr lang="cy-GB" altLang="en-US" b="1" dirty="0">
                <a:latin typeface="Arial" panose="020B0604020202020204" pitchFamily="34" charset="0"/>
              </a:rPr>
              <a:t> be </a:t>
            </a:r>
            <a:r>
              <a:rPr lang="cy-GB" altLang="en-US" b="1" dirty="0" err="1">
                <a:latin typeface="Arial" panose="020B0604020202020204" pitchFamily="34" charset="0"/>
              </a:rPr>
              <a:t>in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week</a:t>
            </a:r>
            <a:r>
              <a:rPr lang="cy-GB" altLang="en-US" b="1" dirty="0">
                <a:latin typeface="Arial" panose="020B0604020202020204" pitchFamily="34" charset="0"/>
              </a:rPr>
              <a:t> 4</a:t>
            </a:r>
            <a:r>
              <a:rPr lang="cy-GB" altLang="en-US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Once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issues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addressed</a:t>
            </a:r>
            <a:r>
              <a:rPr lang="cy-GB" altLang="en-US">
                <a:latin typeface="Arial" panose="020B0604020202020204" pitchFamily="34" charset="0"/>
              </a:rPr>
              <a:t> 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complete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second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scale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solution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focused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handout</a:t>
            </a:r>
            <a:r>
              <a:rPr lang="cy-GB" altLang="en-US" dirty="0">
                <a:latin typeface="Arial" panose="020B0604020202020204" pitchFamily="34" charset="0"/>
              </a:rPr>
              <a:t>: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1" dirty="0" err="1">
                <a:latin typeface="Arial" panose="020B0604020202020204" pitchFamily="34" charset="0"/>
              </a:rPr>
              <a:t>One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bottom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scale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circle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number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represents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your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level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confidence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: 1 is not at all </a:t>
            </a:r>
            <a:r>
              <a:rPr lang="cy-GB" altLang="en-US" b="0" dirty="0" err="1">
                <a:latin typeface="Arial" panose="020B0604020202020204" pitchFamily="34" charset="0"/>
              </a:rPr>
              <a:t>confident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10 is I </a:t>
            </a:r>
            <a:r>
              <a:rPr lang="cy-GB" altLang="en-US" b="0" dirty="0" err="1">
                <a:latin typeface="Arial" panose="020B0604020202020204" pitchFamily="34" charset="0"/>
              </a:rPr>
              <a:t>have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everything</a:t>
            </a:r>
            <a:r>
              <a:rPr lang="cy-GB" altLang="en-US" b="0" dirty="0">
                <a:latin typeface="Arial" panose="020B0604020202020204" pitchFamily="34" charset="0"/>
              </a:rPr>
              <a:t> I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 (the </a:t>
            </a:r>
            <a:r>
              <a:rPr lang="cy-GB" altLang="en-US" b="0" dirty="0" err="1">
                <a:latin typeface="Arial" panose="020B0604020202020204" pitchFamily="34" charset="0"/>
              </a:rPr>
              <a:t>score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individual</a:t>
            </a:r>
            <a:r>
              <a:rPr lang="cy-GB" altLang="en-US" b="0" dirty="0">
                <a:latin typeface="Arial" panose="020B0604020202020204" pitchFamily="34" charset="0"/>
              </a:rPr>
              <a:t> – it is </a:t>
            </a:r>
            <a:r>
              <a:rPr lang="cy-GB" altLang="en-US" b="0" dirty="0" err="1">
                <a:latin typeface="Arial" panose="020B0604020202020204" pitchFamily="34" charset="0"/>
              </a:rPr>
              <a:t>how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feel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assessment</a:t>
            </a:r>
            <a:r>
              <a:rPr lang="cy-GB" altLang="en-US" b="0" dirty="0">
                <a:latin typeface="Arial" panose="020B0604020202020204" pitchFamily="34" charset="0"/>
              </a:rPr>
              <a:t> at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point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time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Ask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students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share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score</a:t>
            </a:r>
            <a:r>
              <a:rPr lang="cy-GB" altLang="en-US" b="0" dirty="0">
                <a:latin typeface="Arial" panose="020B0604020202020204" pitchFamily="34" charset="0"/>
              </a:rPr>
              <a:t> with </a:t>
            </a:r>
            <a:r>
              <a:rPr lang="cy-GB" altLang="en-US" b="0" dirty="0" err="1">
                <a:latin typeface="Arial" panose="020B0604020202020204" pitchFamily="34" charset="0"/>
              </a:rPr>
              <a:t>you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i.e</a:t>
            </a:r>
            <a:r>
              <a:rPr lang="cy-GB" altLang="en-US" b="0" dirty="0">
                <a:latin typeface="Arial" panose="020B0604020202020204" pitchFamily="34" charset="0"/>
              </a:rPr>
              <a:t>. </a:t>
            </a:r>
            <a:r>
              <a:rPr lang="cy-GB" altLang="en-US" b="0" dirty="0" err="1">
                <a:latin typeface="Arial" panose="020B0604020202020204" pitchFamily="34" charset="0"/>
              </a:rPr>
              <a:t>Hold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up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scaling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 err="1">
                <a:latin typeface="Arial" panose="020B0604020202020204" pitchFamily="34" charset="0"/>
              </a:rPr>
              <a:t>Hopefully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everyone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will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have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moved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up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scale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even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if</a:t>
            </a:r>
            <a:r>
              <a:rPr lang="cy-GB" altLang="en-US" b="0" dirty="0">
                <a:latin typeface="Arial" panose="020B0604020202020204" pitchFamily="34" charset="0"/>
              </a:rPr>
              <a:t> by </a:t>
            </a:r>
            <a:r>
              <a:rPr lang="cy-GB" altLang="en-US" b="0" dirty="0" err="1">
                <a:latin typeface="Arial" panose="020B0604020202020204" pitchFamily="34" charset="0"/>
              </a:rPr>
              <a:t>one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grade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pPr marL="800100" lvl="1" indent="-342900">
              <a:buFont typeface="+mj-lt"/>
              <a:buAutoNum type="arabicPeriod"/>
            </a:pPr>
            <a:r>
              <a:rPr lang="cy-GB" altLang="en-US" b="0" dirty="0">
                <a:latin typeface="Arial" panose="020B0604020202020204" pitchFamily="34" charset="0"/>
              </a:rPr>
              <a:t>The </a:t>
            </a:r>
            <a:r>
              <a:rPr lang="cy-GB" altLang="en-US" b="0" dirty="0" err="1">
                <a:latin typeface="Arial" panose="020B0604020202020204" pitchFamily="34" charset="0"/>
              </a:rPr>
              <a:t>idea</a:t>
            </a:r>
            <a:r>
              <a:rPr lang="cy-GB" altLang="en-US" b="0" dirty="0">
                <a:latin typeface="Arial" panose="020B0604020202020204" pitchFamily="34" charset="0"/>
              </a:rPr>
              <a:t> is </a:t>
            </a:r>
            <a:r>
              <a:rPr lang="cy-GB" altLang="en-US" b="0" dirty="0" err="1">
                <a:latin typeface="Arial" panose="020B0604020202020204" pitchFamily="34" charset="0"/>
              </a:rPr>
              <a:t>that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this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allows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you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check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if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have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progressed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also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should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give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a </a:t>
            </a:r>
            <a:r>
              <a:rPr lang="cy-GB" altLang="en-US" b="0" dirty="0" err="1">
                <a:latin typeface="Arial" panose="020B0604020202020204" pitchFamily="34" charset="0"/>
              </a:rPr>
              <a:t>sense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moving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forward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pPr marL="342900" lvl="0" indent="-342900"/>
            <a:r>
              <a:rPr lang="cy-GB" altLang="en-US" b="1" dirty="0">
                <a:latin typeface="Arial" panose="020B0604020202020204" pitchFamily="34" charset="0"/>
              </a:rPr>
              <a:t>N.B. I </a:t>
            </a:r>
            <a:r>
              <a:rPr lang="cy-GB" altLang="en-US" b="1" dirty="0" err="1">
                <a:latin typeface="Arial" panose="020B0604020202020204" pitchFamily="34" charset="0"/>
              </a:rPr>
              <a:t>have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ordered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inspection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copy</a:t>
            </a:r>
            <a:r>
              <a:rPr lang="cy-GB" altLang="en-US" b="1" dirty="0">
                <a:latin typeface="Arial" panose="020B0604020202020204" pitchFamily="34" charset="0"/>
              </a:rPr>
              <a:t> of </a:t>
            </a:r>
            <a:r>
              <a:rPr lang="cy-GB" altLang="en-US" b="1" dirty="0" err="1">
                <a:latin typeface="Arial" panose="020B0604020202020204" pitchFamily="34" charset="0"/>
              </a:rPr>
              <a:t>Ajmal</a:t>
            </a:r>
            <a:r>
              <a:rPr lang="cy-GB" altLang="en-US" b="1" dirty="0">
                <a:latin typeface="Arial" panose="020B0604020202020204" pitchFamily="34" charset="0"/>
              </a:rPr>
              <a:t>, Y. &amp; </a:t>
            </a:r>
            <a:r>
              <a:rPr lang="cy-GB" altLang="en-US" b="1" dirty="0" err="1">
                <a:latin typeface="Arial" panose="020B0604020202020204" pitchFamily="34" charset="0"/>
              </a:rPr>
              <a:t>Ratner</a:t>
            </a:r>
            <a:r>
              <a:rPr lang="cy-GB" altLang="en-US" b="1" dirty="0">
                <a:latin typeface="Arial" panose="020B0604020202020204" pitchFamily="34" charset="0"/>
              </a:rPr>
              <a:t>, H. (2019) </a:t>
            </a:r>
            <a:r>
              <a:rPr lang="cy-GB" altLang="en-US" b="1" dirty="0" err="1">
                <a:latin typeface="Arial" panose="020B0604020202020204" pitchFamily="34" charset="0"/>
              </a:rPr>
              <a:t>Solution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Focused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Practice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in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School</a:t>
            </a:r>
            <a:r>
              <a:rPr lang="cy-GB" altLang="en-US" b="1" dirty="0">
                <a:latin typeface="Arial" panose="020B0604020202020204" pitchFamily="34" charset="0"/>
              </a:rPr>
              <a:t>: 80 </a:t>
            </a:r>
            <a:r>
              <a:rPr lang="cy-GB" altLang="en-US" b="1" dirty="0" err="1">
                <a:latin typeface="Arial" panose="020B0604020202020204" pitchFamily="34" charset="0"/>
              </a:rPr>
              <a:t>Ideas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and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Strategies</a:t>
            </a:r>
            <a:r>
              <a:rPr lang="cy-GB" altLang="en-US" b="1" dirty="0">
                <a:latin typeface="Arial" panose="020B0604020202020204" pitchFamily="34" charset="0"/>
              </a:rPr>
              <a:t> Routledge with a </a:t>
            </a:r>
            <a:r>
              <a:rPr lang="cy-GB" altLang="en-US" b="1" dirty="0" err="1">
                <a:latin typeface="Arial" panose="020B0604020202020204" pitchFamily="34" charset="0"/>
              </a:rPr>
              <a:t>view</a:t>
            </a:r>
            <a:r>
              <a:rPr lang="cy-GB" altLang="en-US" b="1" dirty="0">
                <a:latin typeface="Arial" panose="020B0604020202020204" pitchFamily="34" charset="0"/>
              </a:rPr>
              <a:t> to </a:t>
            </a:r>
            <a:r>
              <a:rPr lang="cy-GB" altLang="en-US" b="1" dirty="0" err="1">
                <a:latin typeface="Arial" panose="020B0604020202020204" pitchFamily="34" charset="0"/>
              </a:rPr>
              <a:t>getting</a:t>
            </a:r>
            <a:r>
              <a:rPr lang="cy-GB" altLang="en-US" b="1" dirty="0">
                <a:latin typeface="Arial" panose="020B0604020202020204" pitchFamily="34" charset="0"/>
              </a:rPr>
              <a:t> a </a:t>
            </a:r>
            <a:r>
              <a:rPr lang="cy-GB" altLang="en-US" b="1" dirty="0" err="1">
                <a:latin typeface="Arial" panose="020B0604020202020204" pitchFamily="34" charset="0"/>
              </a:rPr>
              <a:t>copy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for</a:t>
            </a:r>
            <a:r>
              <a:rPr lang="cy-GB" altLang="en-US" b="1" dirty="0"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latin typeface="Arial" panose="020B0604020202020204" pitchFamily="34" charset="0"/>
              </a:rPr>
              <a:t>library</a:t>
            </a:r>
            <a:r>
              <a:rPr lang="cy-GB" altLang="en-US" b="1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9C045CE-F25D-9C9D-821C-9DA8447BE7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93262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82DC6C-55C6-DD5C-C694-9DBA6C8A0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EACF8AF-59D9-FCEF-A937-51976570A9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85E3BA2-E8C7-B2C2-32AE-6FA81CE5EE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BBB059B-CE56-F48B-AD03-00B0039459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020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6B3AB-364B-CF28-5F86-5B303622F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EB82C00-4C65-0276-1BB8-413560260C2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41513F3-8C3F-50AC-E603-2F935AF63B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B83DB13-CC4F-087D-7425-6636C458C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7219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5058B-BEBB-AC9E-9FB8-8304D427B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4819A69-BA6D-4BDB-F177-4AB0A0E131B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E902636-C8FE-EFA2-E793-386C8A8526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997082A-41B0-F9EA-A9E5-3A9D7AEF5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3552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C391E8-F710-995F-3335-FF44FC75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A06784B-0424-50AA-B776-4E9D40644C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A19A877-CFD3-38E3-E85A-F4F78EBD0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ECCE4002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much</a:t>
            </a:r>
            <a:r>
              <a:rPr lang="cy-GB" altLang="en-US" dirty="0">
                <a:latin typeface="Arial" panose="020B0604020202020204" pitchFamily="34" charset="0"/>
              </a:rPr>
              <a:t> more </a:t>
            </a:r>
            <a:r>
              <a:rPr lang="cy-GB" altLang="en-US" dirty="0" err="1">
                <a:latin typeface="Arial" panose="020B0604020202020204" pitchFamily="34" charset="0"/>
              </a:rPr>
              <a:t>depth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some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theories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mentioned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7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continue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develop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digital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acadmic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skills</a:t>
            </a:r>
            <a:r>
              <a:rPr lang="cy-GB" altLang="en-US" dirty="0">
                <a:latin typeface="Arial" panose="020B0604020202020204" pitchFamily="34" charset="0"/>
              </a:rPr>
              <a:t>)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ECCE4003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look</a:t>
            </a:r>
            <a:r>
              <a:rPr lang="cy-GB" altLang="en-US" dirty="0">
                <a:latin typeface="Arial" panose="020B0604020202020204" pitchFamily="34" charset="0"/>
              </a:rPr>
              <a:t> at the Concepts of </a:t>
            </a:r>
            <a:r>
              <a:rPr lang="cy-GB" altLang="en-US" dirty="0" err="1">
                <a:latin typeface="Arial" panose="020B0604020202020204" pitchFamily="34" charset="0"/>
              </a:rPr>
              <a:t>rights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legislation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policy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regading</a:t>
            </a:r>
            <a:r>
              <a:rPr lang="cy-GB" altLang="en-US" dirty="0">
                <a:latin typeface="Arial" panose="020B0604020202020204" pitchFamily="34" charset="0"/>
              </a:rPr>
              <a:t> Young </a:t>
            </a:r>
            <a:r>
              <a:rPr lang="cy-GB" altLang="en-US" dirty="0" err="1">
                <a:latin typeface="Arial" panose="020B0604020202020204" pitchFamily="34" charset="0"/>
              </a:rPr>
              <a:t>people’s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rights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FCC34DF-4FE0-EE95-EF91-309A3A71A1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6159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AF3EBE-BD79-65E6-8AD3-F61C5EC86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1221096-93D7-3DE7-63ED-3BBE829ABE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4D5E937-3987-2B10-613B-EE62C313B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ECCE4004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focus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issues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safeguarding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multi-agancy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working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ECCE4005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begin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subject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additional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learning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needs</a:t>
            </a:r>
            <a:r>
              <a:rPr lang="cy-GB" altLang="en-US" dirty="0">
                <a:latin typeface="Arial" panose="020B0604020202020204" pitchFamily="34" charset="0"/>
              </a:rPr>
              <a:t> (ALN) as well as </a:t>
            </a:r>
            <a:r>
              <a:rPr lang="cy-GB" altLang="en-US" dirty="0" err="1">
                <a:latin typeface="Arial" panose="020B0604020202020204" pitchFamily="34" charset="0"/>
              </a:rPr>
              <a:t>inclusive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attitudes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F8DBAB8-651E-8CCC-8FF2-AC6C90BA8A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613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1F4AF-75A1-8084-BE89-A046ABD68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6F5153-0D2B-45EE-4E0F-17F63FA32E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9BDB18D-CBA7-2240-0202-020A64278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ECCE4006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begin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explore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creation</a:t>
            </a:r>
            <a:r>
              <a:rPr lang="cy-GB" altLang="en-US" dirty="0">
                <a:latin typeface="Arial" panose="020B0604020202020204" pitchFamily="34" charset="0"/>
              </a:rPr>
              <a:t> of  </a:t>
            </a:r>
            <a:r>
              <a:rPr lang="cy-GB" altLang="en-US" dirty="0" err="1">
                <a:latin typeface="Arial" panose="020B0604020202020204" pitchFamily="34" charset="0"/>
              </a:rPr>
              <a:t>inclusive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varied</a:t>
            </a:r>
            <a:r>
              <a:rPr lang="cy-GB" altLang="en-US" dirty="0">
                <a:latin typeface="Arial" panose="020B0604020202020204" pitchFamily="34" charset="0"/>
              </a:rPr>
              <a:t>  </a:t>
            </a:r>
            <a:r>
              <a:rPr lang="cy-GB" altLang="en-US" dirty="0" err="1">
                <a:latin typeface="Arial" panose="020B0604020202020204" pitchFamily="34" charset="0"/>
              </a:rPr>
              <a:t>activities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learners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evaluatingn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effectiveness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5F894D6-1367-4F8D-A0BD-8F07EDA15A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4049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06590-F360-2745-4B09-73AF04B2A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930A333-AF30-875E-02A8-AE2769B3DA8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31CAEA1-BA70-5B58-1B9F-CF07B0CC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E4D07C1-929D-4066-60F1-3D0BFF6F96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40735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10: </a:t>
            </a:r>
            <a:r>
              <a:rPr lang="cy-GB" sz="2800" noProof="0" dirty="0"/>
              <a:t>Gweithdy Cydgrynhoi ac Asesu Modylau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10: Module Consolidation &amp; Assessment Workshop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we have covered in this Module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Assessment Workshop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Level 4 Modules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solidFill>
                  <a:srgbClr val="0070C0"/>
                </a:solidFill>
              </a:rPr>
              <a:t>Cynnwys</a:t>
            </a:r>
            <a:r>
              <a:rPr lang="en-GB" b="1" dirty="0">
                <a:solidFill>
                  <a:srgbClr val="0070C0"/>
                </a:solidFill>
              </a:rPr>
              <a:t> y Thema                   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Yr </a:t>
            </a:r>
            <a:r>
              <a:rPr lang="en-GB" sz="2400" dirty="0" err="1">
                <a:solidFill>
                  <a:srgbClr val="0070C0"/>
                </a:solidFill>
              </a:rPr>
              <a:t>hyn</a:t>
            </a:r>
            <a:r>
              <a:rPr lang="en-GB" sz="2400" dirty="0">
                <a:solidFill>
                  <a:srgbClr val="0070C0"/>
                </a:solidFill>
              </a:rPr>
              <a:t> yr </a:t>
            </a:r>
            <a:r>
              <a:rPr lang="en-GB" sz="2400" dirty="0" err="1">
                <a:solidFill>
                  <a:srgbClr val="0070C0"/>
                </a:solidFill>
              </a:rPr>
              <a:t>ydym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wedi'i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gwmpasu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yn</a:t>
            </a:r>
            <a:r>
              <a:rPr lang="en-GB" sz="2400" dirty="0">
                <a:solidFill>
                  <a:srgbClr val="0070C0"/>
                </a:solidFill>
              </a:rPr>
              <a:t> y </a:t>
            </a:r>
            <a:r>
              <a:rPr lang="en-GB" sz="2400" dirty="0" err="1">
                <a:solidFill>
                  <a:srgbClr val="0070C0"/>
                </a:solidFill>
              </a:rPr>
              <a:t>Modiwl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hwn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Gweithdy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Asesu</a:t>
            </a:r>
            <a:endParaRPr lang="en-GB" sz="24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rgbClr val="0070C0"/>
                </a:solidFill>
              </a:rPr>
              <a:t>Modiwlau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Lefel</a:t>
            </a:r>
            <a:r>
              <a:rPr lang="en-GB" sz="2400" dirty="0">
                <a:solidFill>
                  <a:srgbClr val="0070C0"/>
                </a:solidFill>
              </a:rPr>
              <a:t> 4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C3AB4-AC0C-B71F-1B4F-A600C9D4D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B51DC5-7D53-F8DB-25F8-0F47BE098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18" y="2425744"/>
            <a:ext cx="7886700" cy="1325563"/>
          </a:xfrm>
        </p:spPr>
        <p:txBody>
          <a:bodyPr/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Beth rydyn ni wedi’i drafod</a:t>
            </a:r>
            <a:r>
              <a:rPr lang="en-GB" b="1" dirty="0">
                <a:solidFill>
                  <a:srgbClr val="0070C0"/>
                </a:solidFill>
              </a:rPr>
              <a:t>.            What we have covered.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40088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431C0-5E2D-75C2-625A-73E5E136F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91BA8-F4E8-EC96-23C9-198D67019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solidFill>
                  <a:srgbClr val="0070C0"/>
                </a:solidFill>
              </a:rPr>
              <a:t>In this first Module we have introduced you to;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solidFill>
                  <a:srgbClr val="0070C0"/>
                </a:solidFill>
              </a:rPr>
              <a:t>The skills and knowledge needed by a professional in the childhood and education sectors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solidFill>
                  <a:srgbClr val="0070C0"/>
                </a:solidFill>
              </a:rPr>
              <a:t>Some of the academic skills and knowledge you will need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solidFill>
                  <a:srgbClr val="0070C0"/>
                </a:solidFill>
              </a:rPr>
              <a:t>Some of the employability skills and knowledge you will need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69D668-02BC-5846-957A-E4E2799D9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Pwy ydw i? – Archwilio Ymarfer Proffesiynol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Who Am I? – Exploring professional Practice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72AE92F-0D31-A2E0-CE78-2EDAA86350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noProof="0" dirty="0">
                <a:solidFill>
                  <a:srgbClr val="0070C0"/>
                </a:solidFill>
              </a:rPr>
              <a:t>Yn y Modwl cyntaf hwn rydyn ni wedi cyflwyno’r canlynol i chi;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noProof="0" dirty="0">
                <a:solidFill>
                  <a:srgbClr val="0070C0"/>
                </a:solidFill>
              </a:rPr>
              <a:t>Y sgiliau a'r wybodaeth sydd eu hangen ar weithiwr proffesiynol yn y sectorau plentyndod ac addysg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noProof="0" dirty="0">
                <a:solidFill>
                  <a:srgbClr val="0070C0"/>
                </a:solidFill>
              </a:rPr>
              <a:t>Rhai o'r sgiliau academaidd a'r wybodaeth y bydd eu hangen arnoch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200" noProof="0" dirty="0">
                <a:solidFill>
                  <a:srgbClr val="0070C0"/>
                </a:solidFill>
              </a:rPr>
              <a:t>Rhai o'r sgiliau cyflogadwyedd a'r wybodaeth y bydd eu hangen nhw arnoch chi</a:t>
            </a:r>
            <a:endParaRPr lang="cy-GB" sz="2200" noProof="0" dirty="0"/>
          </a:p>
        </p:txBody>
      </p:sp>
    </p:spTree>
    <p:extLst>
      <p:ext uri="{BB962C8B-B14F-4D97-AF65-F5344CB8AC3E}">
        <p14:creationId xmlns:p14="http://schemas.microsoft.com/office/powerpoint/2010/main" val="1720178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3A1F4-A378-6895-4CCC-8C61A35F0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D5704-0AEC-221A-85FF-C03B41DCD8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solidFill>
                  <a:srgbClr val="0070C0"/>
                </a:solidFill>
              </a:rPr>
              <a:t>We introduced the Module and the content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solidFill>
                  <a:srgbClr val="0070C0"/>
                </a:solidFill>
              </a:rPr>
              <a:t>You were introduced to important documents &amp; resources (e.g. Module overview, Moodle etc.)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solidFill>
                  <a:srgbClr val="0070C0"/>
                </a:solidFill>
              </a:rPr>
              <a:t>We looked at  the Assignment (we will return to submitting your work in this Theme)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solidFill>
                  <a:srgbClr val="0070C0"/>
                </a:solidFill>
              </a:rPr>
              <a:t>You also started to think about yourself as a professional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solidFill>
                  <a:srgbClr val="0070C0"/>
                </a:solidFill>
              </a:rPr>
              <a:t>Other Modules will be introduced in a similar way.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E606CE5-542C-CDCC-918D-CEA6E50E4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1: </a:t>
            </a:r>
            <a:r>
              <a:rPr lang="cy-GB" sz="3400" b="1" noProof="0" dirty="0">
                <a:solidFill>
                  <a:srgbClr val="0070C0"/>
                </a:solidFill>
              </a:rPr>
              <a:t>Cyflwyniad i’r Modwl                  </a:t>
            </a:r>
            <a:r>
              <a:rPr lang="en-GB" sz="3400" b="1" dirty="0">
                <a:solidFill>
                  <a:srgbClr val="0070C0"/>
                </a:solidFill>
              </a:rPr>
              <a:t>Theme 1: Module Introduction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8ABCC2-BA2D-DF00-5E88-8B649C295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000" noProof="0" dirty="0">
                <a:solidFill>
                  <a:srgbClr val="0070C0"/>
                </a:solidFill>
              </a:rPr>
              <a:t>Cyflwynwyd y Modwl a'r cynnwys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000" noProof="0" dirty="0">
                <a:solidFill>
                  <a:srgbClr val="0070C0"/>
                </a:solidFill>
              </a:rPr>
              <a:t>Cawsoch eich cyflwyno i ddogfennau ac adnoddau pwysig (e.e. Trosolwg modylau, </a:t>
            </a:r>
            <a:r>
              <a:rPr lang="cy-GB" sz="2000" noProof="0" dirty="0" err="1">
                <a:solidFill>
                  <a:srgbClr val="0070C0"/>
                </a:solidFill>
              </a:rPr>
              <a:t>Moodle</a:t>
            </a:r>
            <a:r>
              <a:rPr lang="cy-GB" sz="2000" noProof="0" dirty="0">
                <a:solidFill>
                  <a:srgbClr val="0070C0"/>
                </a:solidFill>
              </a:rPr>
              <a:t> ac ati)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000" noProof="0" dirty="0">
                <a:solidFill>
                  <a:srgbClr val="0070C0"/>
                </a:solidFill>
              </a:rPr>
              <a:t>Edrychwyd ar yr Aseiniad (byddwn yn dychwelyd at gyflwyno eich gwaith chi dan y Thema hon)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000" noProof="0" dirty="0">
                <a:solidFill>
                  <a:srgbClr val="0070C0"/>
                </a:solidFill>
              </a:rPr>
              <a:t>Fe ddechreuoch chi hefyd feddwl amdanoch </a:t>
            </a:r>
            <a:r>
              <a:rPr lang="cy-GB" sz="2000" noProof="0" dirty="0" err="1">
                <a:solidFill>
                  <a:srgbClr val="0070C0"/>
                </a:solidFill>
              </a:rPr>
              <a:t>chi'ch</a:t>
            </a:r>
            <a:r>
              <a:rPr lang="cy-GB" sz="2000" noProof="0" dirty="0">
                <a:solidFill>
                  <a:srgbClr val="0070C0"/>
                </a:solidFill>
              </a:rPr>
              <a:t> hun yn weithiwr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000" noProof="0" dirty="0">
                <a:solidFill>
                  <a:srgbClr val="0070C0"/>
                </a:solidFill>
              </a:rPr>
              <a:t>Caiff Modylau eraill eu cyflwyno mewn ffordd debyg.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96245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5CD5F-4500-2579-F6AF-4623A9AE8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25CF5-5A3E-090D-E568-CBDA6B919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introduced key elements of professional practice (e.g. ethics, accountability, person centred practice)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began to explore the subject specific terminology used in our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began to explore the standards that are expected in our sector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3ACE99B-5F95-2CBC-A9E6-81639C193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2: </a:t>
            </a:r>
            <a:r>
              <a:rPr lang="cy-GB" sz="3400" b="1" noProof="0" dirty="0">
                <a:solidFill>
                  <a:srgbClr val="0070C0"/>
                </a:solidFill>
              </a:rPr>
              <a:t>Egwyddorion Ymarfer Proffesiynol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Theme 2: Principles of Professional Practice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81F3D83-F0FE-BBD2-8C95-8B72E6EBE0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Cyflwynwyd elfennau allweddol o ymarfer proffesiynol (e.e. moeseg, atebolrwydd, ymarfer sy'n canolbwyntio ar y person)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Dechreuon ni archwilio'r derminoleg sy’n benodol i’r pwnc ac a ddefnyddir yn ein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Dechreuon ni archwilio'r safonau a ddisgwylir yn ein sector ni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695942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D3AEBF-B585-F029-4D7B-C95DCDE49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9F3A9-A696-8C93-A40C-0DF988E79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explored the principles and importance of reflection in our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some of the Models of Reflection that are used by professionals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were given opportunities to practice and research your own reflective practice skills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ED207D-E8BE-4084-B249-67EE6518B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3: </a:t>
            </a:r>
            <a:r>
              <a:rPr lang="cy-GB" sz="3400" b="1" noProof="0" dirty="0">
                <a:solidFill>
                  <a:srgbClr val="0070C0"/>
                </a:solidFill>
              </a:rPr>
              <a:t>Theori a Modelau Ymarfer Adfyfyriol </a:t>
            </a:r>
            <a:r>
              <a:rPr lang="en-GB" sz="3400" b="1" dirty="0">
                <a:solidFill>
                  <a:srgbClr val="0070C0"/>
                </a:solidFill>
              </a:rPr>
              <a:t>Theme 3: Reflective Practice Theory &amp; Models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098B521-0CE8-871A-9365-67974C388C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Archwiliwyd egwyddorion a phwysigrwydd adfyfyrio yn ein hymarfer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rai o'r Modelau Adfyfyrio a ddefnyddir gan weithwyr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Cawsoch gyfleoedd i ymarfer ac ymchwilio i'ch sgiliau ymarfer adfyfyriol eich hun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680525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AFE17A-2E00-9508-37B2-4E7B42BFF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8D6D1-9320-FB93-8B54-16DDA0398A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focused on </a:t>
            </a:r>
            <a:r>
              <a:rPr lang="en-GB" sz="2000" b="1" dirty="0">
                <a:solidFill>
                  <a:srgbClr val="0070C0"/>
                </a:solidFill>
              </a:rPr>
              <a:t>one</a:t>
            </a:r>
            <a:r>
              <a:rPr lang="en-GB" sz="2000" dirty="0">
                <a:solidFill>
                  <a:srgbClr val="0070C0"/>
                </a:solidFill>
              </a:rPr>
              <a:t> of the academic skills that you will need to develop to be successful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had the opportunity to practice referencing a book, a journal article and a website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have also explored sources of support for further developing our referencing skills (e.g. Cite Them Right, Learning Support)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Other skills will be introduced in future Modules.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77A8BE1-5F25-ACD9-2494-8788A6A66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4: </a:t>
            </a:r>
            <a:r>
              <a:rPr lang="cy-GB" sz="3400" b="1" noProof="0" dirty="0">
                <a:solidFill>
                  <a:srgbClr val="0070C0"/>
                </a:solidFill>
              </a:rPr>
              <a:t>Datblygu Sgiliau Academaidd – Cyfeirnodi                                                             </a:t>
            </a:r>
            <a:r>
              <a:rPr lang="en-GB" sz="3400" b="1" dirty="0">
                <a:solidFill>
                  <a:srgbClr val="0070C0"/>
                </a:solidFill>
              </a:rPr>
              <a:t>Theme 4: Developing Academic Skills - Referencing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BB0F1C4-8134-3BCD-8D82-2D978D17CC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Canolbwyntiwyd ar un o'r sgiliau academaidd y bydd angen i chi eu datblygu i fod yn llwyddiannus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Cawsoch gyfle i ymarfer cyfeirio at lyfr, erthygl cyfnodolyn a gwefan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Rydym hefyd wedi archwilio ffynonellau cymorth ar gyfer datblygu ein sgiliau cyfeirnodi ymhellach (e.e. </a:t>
            </a:r>
            <a:r>
              <a:rPr lang="cy-GB" sz="2000" noProof="0" dirty="0" err="1">
                <a:solidFill>
                  <a:srgbClr val="0070C0"/>
                </a:solidFill>
              </a:rPr>
              <a:t>Cite</a:t>
            </a:r>
            <a:r>
              <a:rPr lang="cy-GB" sz="2000" noProof="0" dirty="0">
                <a:solidFill>
                  <a:srgbClr val="0070C0"/>
                </a:solidFill>
              </a:rPr>
              <a:t> </a:t>
            </a:r>
            <a:r>
              <a:rPr lang="cy-GB" sz="2000" noProof="0" dirty="0" err="1">
                <a:solidFill>
                  <a:srgbClr val="0070C0"/>
                </a:solidFill>
              </a:rPr>
              <a:t>Them</a:t>
            </a:r>
            <a:r>
              <a:rPr lang="cy-GB" sz="2000" noProof="0" dirty="0">
                <a:solidFill>
                  <a:srgbClr val="0070C0"/>
                </a:solidFill>
              </a:rPr>
              <a:t> </a:t>
            </a:r>
            <a:r>
              <a:rPr lang="cy-GB" sz="2000" noProof="0" dirty="0" err="1">
                <a:solidFill>
                  <a:srgbClr val="0070C0"/>
                </a:solidFill>
              </a:rPr>
              <a:t>Right</a:t>
            </a:r>
            <a:r>
              <a:rPr lang="cy-GB" sz="2000" noProof="0" dirty="0">
                <a:solidFill>
                  <a:srgbClr val="0070C0"/>
                </a:solidFill>
              </a:rPr>
              <a:t>, Learning </a:t>
            </a:r>
            <a:r>
              <a:rPr lang="cy-GB" sz="2000" noProof="0" dirty="0" err="1">
                <a:solidFill>
                  <a:srgbClr val="0070C0"/>
                </a:solidFill>
              </a:rPr>
              <a:t>Support</a:t>
            </a:r>
            <a:r>
              <a:rPr lang="cy-GB" sz="2000" noProof="0" dirty="0">
                <a:solidFill>
                  <a:srgbClr val="0070C0"/>
                </a:solidFill>
              </a:rPr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Cyflwynir sgiliau eraill cyflwyno mewn Modylau yn y dyfodol.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4619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3B3520-24C5-B7FC-6E88-545AB5C72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DC891-DA99-22F8-B5CA-848287688A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discussed the importance of critical thinking as an academic skill and as a professional skill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 were given opportunities to discuss and to practice your critical thinking skills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continued to explore the terminology used in Higher Education and the childhood and education sectors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1849A68-25DE-2BF6-4CEA-5C1A91C0A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4129" y="365125"/>
            <a:ext cx="9109340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5: </a:t>
            </a:r>
            <a:r>
              <a:rPr lang="cy-GB" sz="3400" b="1" noProof="0" dirty="0">
                <a:solidFill>
                  <a:srgbClr val="0070C0"/>
                </a:solidFill>
              </a:rPr>
              <a:t>Meddwl Beirniadol ac Ymarfer Proffesiynol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Theme 5: Critical Thinking &amp; Professional Practice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88982E2-233A-9233-AA47-6E538B91EC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Trafodwyd pwysigrwydd meddwl beirniadol yn sgil academaidd ac yn sgil broffesiynol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Cawsoch gyfleoedd i drafod ac ymarfer eich sgiliau meddwl beirniadol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Parhawyd i archwilio'r derminoleg a ddefnyddir mewn Addysg Uwch a'r sectorau plentyndod ac addysg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457244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B74275-25B2-4853-227D-17175A711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435F3-032A-B55C-18CE-0B93C0088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This is an increasingly important aspect of both academic studies and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the role of AI in education (e.g. with children and adults)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the role of AI in Higher Education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the University guidance on the use of AI in assessments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BCF4AA0-EC9F-6A92-4B54-F6ED1161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it-IT" sz="3400" b="1" dirty="0">
                <a:solidFill>
                  <a:srgbClr val="0070C0"/>
                </a:solidFill>
              </a:rPr>
              <a:t>Thema 6: Defnydd Diogel a Moesegol o AI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Theme 6: Safe &amp; Ethical use of AI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4C30ADD-12E9-7842-F748-3C7127C95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Mae hon yn agwedd gynyddol bwysig ar astudiaethau academaidd ac ymarfer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rôl AI mewn addysg (e.e. gyda phlant ac oedolion)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rôl AI mewn Addysg Uwch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ganllawiau'r Brifysgol ar y defnydd o AI mewn asesiadau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761376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65F18-5178-6A9A-31AC-D582E4B43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58BE4-C4DB-76AD-3496-16E30F776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discussed what we mean by professional knowledge and the differences between ‘formal’ and ‘tacit’ knowledge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some the foundational theories in the fields of child development and education (e.g. Piaget, Maslow, Knowles)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began to explore the professional and statutory bodies involved in our sector (e.g. Estyn, PACEY, Qualifications Wales)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356354D-AB8E-5D5A-9F15-BD486F8F7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7: </a:t>
            </a:r>
            <a:r>
              <a:rPr lang="cy-GB" sz="3400" b="1" noProof="0" dirty="0">
                <a:solidFill>
                  <a:srgbClr val="0070C0"/>
                </a:solidFill>
              </a:rPr>
              <a:t>Adeiladu Gwybodaeth Broffesiynol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Theme 7: Building Professional Knowledge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0E4094-AB8B-B2F8-132A-66375404F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Tafodwyd beth rydyn ni'n ei olygu wrth wybodaeth broffesiynol a'r gwahaniaethau rhwng gwybodaeth 'ffurfiol' a gwybodaeth ‘dawel’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rai o'r damcaniaethau sylfaenol ym meysydd datblygiad ac addysg plant (e.e. </a:t>
            </a:r>
            <a:r>
              <a:rPr lang="cy-GB" sz="2000" noProof="0" dirty="0" err="1">
                <a:solidFill>
                  <a:srgbClr val="0070C0"/>
                </a:solidFill>
              </a:rPr>
              <a:t>Piaget</a:t>
            </a:r>
            <a:r>
              <a:rPr lang="cy-GB" sz="2000" noProof="0" dirty="0">
                <a:solidFill>
                  <a:srgbClr val="0070C0"/>
                </a:solidFill>
              </a:rPr>
              <a:t>, </a:t>
            </a:r>
            <a:r>
              <a:rPr lang="cy-GB" sz="2000" noProof="0" dirty="0" err="1">
                <a:solidFill>
                  <a:srgbClr val="0070C0"/>
                </a:solidFill>
              </a:rPr>
              <a:t>Maslow</a:t>
            </a:r>
            <a:r>
              <a:rPr lang="cy-GB" sz="2000" noProof="0" dirty="0">
                <a:solidFill>
                  <a:srgbClr val="0070C0"/>
                </a:solidFill>
              </a:rPr>
              <a:t>, </a:t>
            </a:r>
            <a:r>
              <a:rPr lang="cy-GB" sz="2000" noProof="0" dirty="0" err="1">
                <a:solidFill>
                  <a:srgbClr val="0070C0"/>
                </a:solidFill>
              </a:rPr>
              <a:t>Knowles</a:t>
            </a:r>
            <a:r>
              <a:rPr lang="cy-GB" sz="2000" noProof="0" dirty="0">
                <a:solidFill>
                  <a:srgbClr val="0070C0"/>
                </a:solidFill>
              </a:rPr>
              <a:t>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Dechreuwyd archwilio'r cyrff proffesiynol a statudol sy'n gysylltiedig â'n sector</a:t>
            </a:r>
            <a:r>
              <a:rPr lang="en-GB" sz="2000" dirty="0">
                <a:solidFill>
                  <a:srgbClr val="0070C0"/>
                </a:solidFill>
              </a:rPr>
              <a:t> (</a:t>
            </a:r>
            <a:r>
              <a:rPr lang="en-GB" sz="2000" dirty="0" err="1">
                <a:solidFill>
                  <a:srgbClr val="0070C0"/>
                </a:solidFill>
              </a:rPr>
              <a:t>e.e.</a:t>
            </a:r>
            <a:r>
              <a:rPr lang="en-GB" sz="2000" dirty="0">
                <a:solidFill>
                  <a:srgbClr val="0070C0"/>
                </a:solidFill>
              </a:rPr>
              <a:t> Estyn, PACEY, </a:t>
            </a:r>
            <a:r>
              <a:rPr lang="en-GB" sz="2000" dirty="0" err="1">
                <a:solidFill>
                  <a:srgbClr val="0070C0"/>
                </a:solidFill>
              </a:rPr>
              <a:t>Cymwysterau</a:t>
            </a:r>
            <a:r>
              <a:rPr lang="en-GB" sz="2000" dirty="0">
                <a:solidFill>
                  <a:srgbClr val="0070C0"/>
                </a:solidFill>
              </a:rPr>
              <a:t> Cymru)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1436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F42D04-23BA-C029-06C6-2830540B3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8E08-39C0-B8C6-BDE8-CE3818E5EE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We looked at the difference between your professional </a:t>
            </a:r>
            <a:r>
              <a:rPr lang="en-GB" sz="2000" b="1" dirty="0">
                <a:solidFill>
                  <a:srgbClr val="0070C0"/>
                </a:solidFill>
              </a:rPr>
              <a:t>identity</a:t>
            </a:r>
            <a:r>
              <a:rPr lang="en-GB" sz="2000" dirty="0">
                <a:solidFill>
                  <a:srgbClr val="0070C0"/>
                </a:solidFill>
              </a:rPr>
              <a:t> and your professional </a:t>
            </a:r>
            <a:r>
              <a:rPr lang="en-GB" sz="2000" b="1" dirty="0">
                <a:solidFill>
                  <a:srgbClr val="0070C0"/>
                </a:solidFill>
              </a:rPr>
              <a:t>profile</a:t>
            </a:r>
            <a:endParaRPr lang="en-GB" sz="20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What a professional profile should contain and why it is important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Evaluating a professional profile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Professional profiles and social media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DA829F-7B43-D36B-7782-057D7472D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8: </a:t>
            </a:r>
            <a:r>
              <a:rPr lang="cy-GB" sz="3400" b="1" noProof="0" dirty="0">
                <a:solidFill>
                  <a:srgbClr val="0070C0"/>
                </a:solidFill>
              </a:rPr>
              <a:t>Datblygu eich Proffil Proffesiynol     </a:t>
            </a:r>
            <a:r>
              <a:rPr lang="en-GB" sz="3400" b="1" dirty="0">
                <a:solidFill>
                  <a:srgbClr val="0070C0"/>
                </a:solidFill>
              </a:rPr>
              <a:t>Theme 8: Developing your Professional Profile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09193B-1F3A-6FCF-5EA9-29FCB019C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Edrychwyd ar y gwahaniaeth rhwng eich </a:t>
            </a:r>
            <a:r>
              <a:rPr lang="cy-GB" sz="2000" b="1" noProof="0" dirty="0">
                <a:solidFill>
                  <a:srgbClr val="0070C0"/>
                </a:solidFill>
              </a:rPr>
              <a:t>hunaniaeth</a:t>
            </a:r>
            <a:r>
              <a:rPr lang="cy-GB" sz="2000" noProof="0" dirty="0">
                <a:solidFill>
                  <a:srgbClr val="0070C0"/>
                </a:solidFill>
              </a:rPr>
              <a:t> broffesiynol a'ch </a:t>
            </a:r>
            <a:r>
              <a:rPr lang="cy-GB" sz="2000" b="1" noProof="0" dirty="0">
                <a:solidFill>
                  <a:srgbClr val="0070C0"/>
                </a:solidFill>
              </a:rPr>
              <a:t>proffil</a:t>
            </a:r>
            <a:r>
              <a:rPr lang="cy-GB" sz="2000" noProof="0" dirty="0">
                <a:solidFill>
                  <a:srgbClr val="0070C0"/>
                </a:solidFill>
              </a:rPr>
              <a:t>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Beth dylai proffil proffesiynol ei gynnwys a pham mae’n bwysig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Gwerthuso proffil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Proffiliau proffesiynol a’r cyfryngau cymdeithasol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1762341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E6576-B921-CAEB-7E4A-0B5C11E52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AB672-4016-18B0-C609-2A102574B2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276858" cy="380986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In the last Module we looked at: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Personal Development Planning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Continuous Professional Development (CPD)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Membership of a Professional Body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0070C0"/>
                </a:solidFill>
              </a:rPr>
              <a:t>Your Personal Plan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BEE4FB-467D-7C1C-ADE7-C96F2925E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89" y="365125"/>
            <a:ext cx="8886422" cy="1325563"/>
          </a:xfrm>
        </p:spPr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Thema 9: </a:t>
            </a:r>
            <a:r>
              <a:rPr lang="cy-GB" sz="3400" b="1" noProof="0" dirty="0">
                <a:solidFill>
                  <a:srgbClr val="0070C0"/>
                </a:solidFill>
              </a:rPr>
              <a:t>Cynllunio Datblygiad Personol         </a:t>
            </a:r>
            <a:r>
              <a:rPr lang="en-GB" sz="3400" b="1" dirty="0">
                <a:solidFill>
                  <a:srgbClr val="0070C0"/>
                </a:solidFill>
              </a:rPr>
              <a:t>Theme 9: Personal Development Planning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9D7B95E-7886-26C8-5245-549446D3C5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41" y="1825625"/>
            <a:ext cx="4276859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Yn y Modwl diwethaf edrychwyd ar y canlynol: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Cynllunio Datblygiad Personol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Datblygiad Proffesiynol Parhaus(DPP)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Aelodaeth o Gorff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000" noProof="0" dirty="0">
                <a:solidFill>
                  <a:srgbClr val="0070C0"/>
                </a:solidFill>
              </a:rPr>
              <a:t>Eich Cynllun Personol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1942010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D3F5E-6DF9-FDF9-4E7B-4D3A51D00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79D817-D4A8-8A83-57CE-8A33C07E7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18" y="2425744"/>
            <a:ext cx="7886700" cy="1325563"/>
          </a:xfrm>
        </p:spPr>
        <p:txBody>
          <a:bodyPr/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Gweithdy Asesu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Assessment Workshop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65257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AC314-4252-919D-D186-A0F2987AE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411F3-4C45-1CC6-E9F9-1AB9AB7B26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FF0000"/>
                </a:solidFill>
              </a:rPr>
              <a:t>Agree guidance with Tash 1</a:t>
            </a:r>
            <a:r>
              <a:rPr lang="en-GB" sz="2400" baseline="30000" dirty="0">
                <a:solidFill>
                  <a:srgbClr val="FF0000"/>
                </a:solidFill>
              </a:rPr>
              <a:t>st</a:t>
            </a:r>
            <a:r>
              <a:rPr lang="en-GB" sz="2400" dirty="0">
                <a:solidFill>
                  <a:srgbClr val="FF0000"/>
                </a:solidFill>
              </a:rPr>
              <a:t> then write guidance and use that to inform these slides.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EC3670-6C5E-62EE-D75B-BC2F10425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Asesiad ar gyfer y Modwl hwn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Assessment for this Module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E70883-2E61-4E0A-0888-2CA427C3D8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FF0000"/>
                </a:solidFill>
              </a:rPr>
              <a:t>Cytuno ar ganllawiau â </a:t>
            </a:r>
            <a:r>
              <a:rPr lang="cy-GB" sz="2400" noProof="0" dirty="0" err="1">
                <a:solidFill>
                  <a:srgbClr val="FF0000"/>
                </a:solidFill>
              </a:rPr>
              <a:t>Tash</a:t>
            </a:r>
            <a:r>
              <a:rPr lang="cy-GB" sz="2400" noProof="0" dirty="0">
                <a:solidFill>
                  <a:srgbClr val="FF0000"/>
                </a:solidFill>
              </a:rPr>
              <a:t> yn 1st ac wedyn lluniwch ganllawiau a defnyddio hynny i lywio'r sleidiau hyn</a:t>
            </a:r>
            <a:r>
              <a:rPr lang="en-GB" sz="2400" dirty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5798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89DF4D-33C0-F693-05F8-22897F7E8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88904-A089-9E5C-7392-2F27603628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Assessment Specification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Assessment Guidance Sheets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rgbClr val="0070C0"/>
                </a:solidFill>
              </a:rPr>
              <a:t>Assessment Guidance Videos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i="1" dirty="0">
                <a:solidFill>
                  <a:srgbClr val="0070C0"/>
                </a:solidFill>
              </a:rPr>
              <a:t>Are you ready for assessment?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2352D40-9A1E-C46A-42BE-33DED3DDF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Asesiad</a:t>
            </a:r>
            <a:r>
              <a:rPr lang="en-GB" b="1" dirty="0">
                <a:solidFill>
                  <a:srgbClr val="0070C0"/>
                </a:solidFill>
              </a:rPr>
              <a:t> 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Assessment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55B8A4-D7F0-0815-D975-02634FFEE1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>
                <a:solidFill>
                  <a:srgbClr val="0070C0"/>
                </a:solidFill>
              </a:rPr>
              <a:t>Manyleb Asesu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>
                <a:solidFill>
                  <a:srgbClr val="0070C0"/>
                </a:solidFill>
              </a:rPr>
              <a:t>Taflenni Canllawiau Asesu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>
                <a:solidFill>
                  <a:srgbClr val="0070C0"/>
                </a:solidFill>
              </a:rPr>
              <a:t>Fideos Canllawiau Asesu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b="1" i="1" noProof="0" dirty="0">
                <a:solidFill>
                  <a:srgbClr val="0070C0"/>
                </a:solidFill>
              </a:rPr>
              <a:t>Ydych chi'n barod i’ch asesu?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8279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47B597-FBE7-320C-F47E-C193CB6BC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D02AE-AE57-EC92-AF06-3C43506387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We will now look at how to merge your documents for submission to Turnitin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Also, in this session and Tutorials next week we will work through other assessment issues identified in the scaling exercise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0E1A4-3FDA-64E0-58E2-063992773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Gweithdy Asesu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Assessment Workshop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EA63C00-B426-41C8-E4C4-3C5CBBDA30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Nawr byddwn ni’n edrych ar sut i uno'ch dogfennau i'w cyflwyno i </a:t>
            </a:r>
            <a:r>
              <a:rPr lang="cy-GB" sz="2400" noProof="0" dirty="0" err="1">
                <a:solidFill>
                  <a:srgbClr val="0070C0"/>
                </a:solidFill>
              </a:rPr>
              <a:t>Turnitin</a:t>
            </a:r>
            <a:endParaRPr lang="cy-GB" sz="2400" noProof="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Hefyd, yn y sesiwn hon a'r Tiwtorialau yr wythnos nesaf, byddwn ni’n gweithio trwy faterion asesu eraill a nodwyd yn yr ymarfer graddio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375328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71BB6-7DA0-74C3-4F90-E3583E99C4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FEA1A-A8D2-8C2D-A894-23B63632D2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FF0000"/>
                </a:solidFill>
              </a:rPr>
              <a:t>Merging documents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FF0000"/>
                </a:solidFill>
              </a:rPr>
              <a:t>Waiting for advice for Moodle team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4054ADF-1D6F-3A70-0934-7243B4028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Cyflwyno </a:t>
            </a:r>
            <a:r>
              <a:rPr lang="cy-GB" sz="3400" b="1" noProof="0" dirty="0" err="1">
                <a:solidFill>
                  <a:srgbClr val="0070C0"/>
                </a:solidFill>
              </a:rPr>
              <a:t>iTurnitIn</a:t>
            </a:r>
            <a:r>
              <a:rPr lang="cy-GB" sz="3400" b="1" noProof="0" dirty="0">
                <a:solidFill>
                  <a:srgbClr val="0070C0"/>
                </a:solidFill>
              </a:rPr>
              <a:t> 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Submitting to </a:t>
            </a:r>
            <a:r>
              <a:rPr lang="en-GB" sz="3400" b="1" dirty="0" err="1">
                <a:solidFill>
                  <a:srgbClr val="0070C0"/>
                </a:solidFill>
              </a:rPr>
              <a:t>TurnitIn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661E5FB-70E8-3EA1-4FA5-66194E9135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FF0000"/>
                </a:solidFill>
              </a:rPr>
              <a:t>Cyfuno dogfennau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FF0000"/>
                </a:solidFill>
              </a:rPr>
              <a:t>Disgwyl am gyngor i dîm </a:t>
            </a:r>
            <a:r>
              <a:rPr lang="cy-GB" sz="2400" noProof="0" dirty="0" err="1">
                <a:solidFill>
                  <a:srgbClr val="FF0000"/>
                </a:solidFill>
              </a:rPr>
              <a:t>Moodle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1491997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04C43-EC42-6644-6D1A-8A49C78AC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BA182-9352-D0D7-161A-04CFEADA30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4400" b="1" i="1" dirty="0">
                <a:solidFill>
                  <a:srgbClr val="0070C0"/>
                </a:solidFill>
              </a:rPr>
              <a:t>Has this helped?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53C4043-3F76-FEB1-A10D-847BF1C41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Gweithdy Asesu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Assessment Workshop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F56090-333F-DF6E-8976-F06218EDD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4400" b="1" i="1" noProof="0" dirty="0">
                <a:solidFill>
                  <a:srgbClr val="0070C0"/>
                </a:solidFill>
              </a:rPr>
              <a:t>Ydy hyn wedi helpu</a:t>
            </a:r>
            <a:r>
              <a:rPr lang="en-GB" sz="4400" b="1" i="1" dirty="0">
                <a:solidFill>
                  <a:srgbClr val="0070C0"/>
                </a:solidFill>
              </a:rPr>
              <a:t>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4400" b="1" i="1" dirty="0"/>
          </a:p>
        </p:txBody>
      </p:sp>
    </p:spTree>
    <p:extLst>
      <p:ext uri="{BB962C8B-B14F-4D97-AF65-F5344CB8AC3E}">
        <p14:creationId xmlns:p14="http://schemas.microsoft.com/office/powerpoint/2010/main" val="22469223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79D3E-D7FF-A8C5-B4DA-E9D45F1E7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0D4F83-7ECA-DDEA-BD3F-F9BC3EB6D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18" y="2425744"/>
            <a:ext cx="7886700" cy="1325563"/>
          </a:xfrm>
        </p:spPr>
        <p:txBody>
          <a:bodyPr/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Beth nesaf</a:t>
            </a:r>
            <a:r>
              <a:rPr lang="en-GB" b="1" dirty="0">
                <a:solidFill>
                  <a:srgbClr val="0070C0"/>
                </a:solidFill>
              </a:rPr>
              <a:t>? 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What Next?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04740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A6020-CC84-0B7F-D0E2-1059B8F4D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8B6D3-3D98-296E-258A-BF248CB94B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As we have seen, much of the subject specific knowledge we have introduced will be built on in future Modules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Academic and Employability skills will also be included in your studies over the coming three years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0F1B45-4306-9286-C589-ECDEB0C0D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Beth Nesaf? What Next?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9BE9D22-6100-91AB-8CAD-745E771DD2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Fel y gwelwyd, byddwn ni’n adeiladu ar lawer o'r wybodaeth sy’n benodol i’r pwnc rydyn ni wedi'i chyflwyno mewn Modylau yn y dyfodol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Caiff sgiliau academaidd a chyflogadwyedd hefyd eu cynnwys yn eich astudiaethau dros y tair blynedd nesaf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2196077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8301A-F1A2-E84B-4E31-176F07E93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C04C9-B00C-C50A-95A9-802B1656A5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As well as the Modules you will study there will be additional events, guest speakers and visits to enhance your experience as a student at UWTSD.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Make sue you make the most of these!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But for now, we will look at the Modules you will study after this one.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1CF938A-9BA8-99FE-5315-C58622EED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400" b="1" dirty="0">
                <a:solidFill>
                  <a:srgbClr val="0070C0"/>
                </a:solidFill>
              </a:rPr>
              <a:t>Beth Nesaf?      What Next?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611828-3A23-4DE1-3390-3320D391C8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Yn ogystal â'r Modylau y byddwch chi'n eu hastudio, bydd digwyddiadau ychwanegol, siaradwyr gwadd ac ymweliadau i wella eich profiad yn fyfyriwr yn PCYDDS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Gwnewch yn siŵr eich bod chi’n gwneud yn </a:t>
            </a:r>
            <a:r>
              <a:rPr lang="cy-GB" sz="2400" dirty="0">
                <a:solidFill>
                  <a:srgbClr val="0070C0"/>
                </a:solidFill>
              </a:rPr>
              <a:t>fawr </a:t>
            </a:r>
            <a:r>
              <a:rPr lang="cy-GB" sz="2400" noProof="0" dirty="0">
                <a:solidFill>
                  <a:srgbClr val="0070C0"/>
                </a:solidFill>
              </a:rPr>
              <a:t>o'r rhain!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>
                <a:solidFill>
                  <a:srgbClr val="0070C0"/>
                </a:solidFill>
              </a:rPr>
              <a:t>Ond am y tro, byddwn ni’n edrych ar y Modylau y byddwch chi'n eu hastudio ar ôl yr hwn.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6036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4661B9-18E8-2A11-525D-640C18CBA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2996D-E8BA-EA09-CE0E-8D81CD9E01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Block 2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ECCE4002 Thriving through the years: Human Development and Wellbeing   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Block 3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ECCE4004 Voice, Choice and Rights: Empowering Young People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A664A3-DBE6-9EB8-F568-C8E99F32F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Modylau Lefel 4       </a:t>
            </a:r>
            <a:r>
              <a:rPr lang="en-GB" sz="3400" b="1" dirty="0">
                <a:solidFill>
                  <a:srgbClr val="0070C0"/>
                </a:solidFill>
              </a:rPr>
              <a:t>Level 4 Modules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96FFD28-8F3F-1AA1-FE74-9A83A0C980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Bloc 2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ECCE4002 Ffynnu drwy'r blynyddoedd: Datblygiad Dynol a Llesiant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Bloc 3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ECCE4004 Llais, Dewis a Hawliau: Grymuso Pobl Ifanc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935478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1C319-7310-99B2-0315-B95EFF58F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52500-8CCA-5C20-9828-E628B6CDEF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Block 4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ECCE4004 Connect &amp; Protect: Building Safer Networks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Block 5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ECCE4005 Learning for All: An Introduction to ALN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13E048E-95E8-2ECD-0E79-157CF214B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Modylau Lefel 4</a:t>
            </a:r>
            <a:br>
              <a:rPr lang="cy-GB" sz="3400" b="1" noProof="0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Level 4 Modules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5EFDDB-2BE3-C9FB-5A40-C19455B319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 4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ECCE4004 </a:t>
            </a:r>
            <a:r>
              <a:rPr lang="cy-GB" sz="2400" b="1" noProof="0" dirty="0">
                <a:solidFill>
                  <a:srgbClr val="0070C0"/>
                </a:solidFill>
              </a:rPr>
              <a:t>Cysylltu a Diogelu: Adeiladu Rhwydweithiau Mwy Diogel</a:t>
            </a:r>
            <a:endParaRPr lang="en-GB" sz="2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 5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ECCE4005 </a:t>
            </a:r>
            <a:r>
              <a:rPr lang="pl-PL" sz="2400" b="1" dirty="0">
                <a:solidFill>
                  <a:srgbClr val="0070C0"/>
                </a:solidFill>
              </a:rPr>
              <a:t>Dysgu i Bawb: Cyflwyniad i ADY</a:t>
            </a:r>
            <a:endParaRPr lang="en-GB" sz="2400" b="1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35634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7DBC0-32AB-8DC9-2540-B9DBD7CDA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8D808-29C4-7ED8-1B06-6A9BC135FC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t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Block 6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ECCE4006 Ways of Learning: Creative Pedagogies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Level 4 Completed!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459F89D-86AB-0194-AE00-1B796EAFA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400" b="1" noProof="0" dirty="0">
                <a:solidFill>
                  <a:srgbClr val="0070C0"/>
                </a:solidFill>
              </a:rPr>
              <a:t>Modylau Lefel </a:t>
            </a:r>
            <a:r>
              <a:rPr lang="en-GB" sz="3400" b="1" dirty="0">
                <a:solidFill>
                  <a:srgbClr val="0070C0"/>
                </a:solidFill>
              </a:rPr>
              <a:t>4</a:t>
            </a:r>
            <a:br>
              <a:rPr lang="en-GB" sz="3400" b="1" dirty="0">
                <a:solidFill>
                  <a:srgbClr val="0070C0"/>
                </a:solidFill>
              </a:rPr>
            </a:br>
            <a:r>
              <a:rPr lang="en-GB" sz="3400" b="1" dirty="0">
                <a:solidFill>
                  <a:srgbClr val="0070C0"/>
                </a:solidFill>
              </a:rPr>
              <a:t>Level 4 Modules</a:t>
            </a:r>
            <a:endParaRPr lang="en-GB" sz="34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7FEB0A-8343-A2C7-0087-9DC8362539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Bloc 6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b="1" dirty="0">
                <a:solidFill>
                  <a:srgbClr val="0070C0"/>
                </a:solidFill>
              </a:rPr>
              <a:t>ECCE4006 </a:t>
            </a:r>
            <a:r>
              <a:rPr lang="cy-GB" sz="2400" b="1" noProof="0" dirty="0">
                <a:solidFill>
                  <a:srgbClr val="0070C0"/>
                </a:solidFill>
              </a:rPr>
              <a:t>Ffyrdd o Ddysgu: </a:t>
            </a:r>
            <a:r>
              <a:rPr lang="cy-GB" sz="2400" b="1" noProof="0" dirty="0" err="1">
                <a:solidFill>
                  <a:srgbClr val="0070C0"/>
                </a:solidFill>
              </a:rPr>
              <a:t>Addysgegau</a:t>
            </a:r>
            <a:r>
              <a:rPr lang="cy-GB" sz="2400" b="1" noProof="0" dirty="0">
                <a:solidFill>
                  <a:srgbClr val="0070C0"/>
                </a:solidFill>
              </a:rPr>
              <a:t> Creadigol</a:t>
            </a:r>
            <a:endParaRPr lang="en-GB" sz="2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b="1" noProof="0" dirty="0">
                <a:solidFill>
                  <a:srgbClr val="0070C0"/>
                </a:solidFill>
              </a:rPr>
              <a:t>Lefel 4 wedi’i chwblhau</a:t>
            </a:r>
            <a:r>
              <a:rPr lang="en-GB" sz="2400" b="1" dirty="0">
                <a:solidFill>
                  <a:srgbClr val="0070C0"/>
                </a:solidFill>
              </a:rPr>
              <a:t>!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75842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7CE48-0B82-BCA9-DF27-33B696084A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32E8955-9967-8960-695D-3839067D2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18" y="648460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noProof="0" dirty="0">
                <a:solidFill>
                  <a:srgbClr val="0070C0"/>
                </a:solidFill>
              </a:rPr>
              <a:t>Pob lwc gyda'ch astudiaethau pellach</a:t>
            </a:r>
            <a:r>
              <a:rPr lang="en-GB" b="1" dirty="0">
                <a:solidFill>
                  <a:srgbClr val="0070C0"/>
                </a:solidFill>
              </a:rPr>
              <a:t>! Good Luck with your further studies!</a:t>
            </a:r>
            <a:endParaRPr lang="en-GB" b="1" dirty="0"/>
          </a:p>
        </p:txBody>
      </p:sp>
      <p:pic>
        <p:nvPicPr>
          <p:cNvPr id="3" name="Graphic 2" descr="Graduation cap">
            <a:extLst>
              <a:ext uri="{FF2B5EF4-FFF2-40B4-BE49-F238E27FC236}">
                <a16:creationId xmlns:a16="http://schemas.microsoft.com/office/drawing/2014/main" id="{03CE1460-2E7C-D868-8E06-D555939845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86000" y="114300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0410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6830" y="1104408"/>
            <a:ext cx="8425197" cy="380986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>
                <a:solidFill>
                  <a:srgbClr val="0070C0"/>
                </a:solidFill>
              </a:rPr>
              <a:t>Ajmal, Y. &amp; Ratner, H. (2019) </a:t>
            </a:r>
            <a:r>
              <a:rPr lang="en-GB" sz="1600" i="1" dirty="0">
                <a:solidFill>
                  <a:srgbClr val="0070C0"/>
                </a:solidFill>
              </a:rPr>
              <a:t>Solution Focused Practice in Schools: 80 Ideas and Strategies</a:t>
            </a:r>
            <a:r>
              <a:rPr lang="en-GB" sz="1600" dirty="0">
                <a:solidFill>
                  <a:srgbClr val="0070C0"/>
                </a:solidFill>
              </a:rPr>
              <a:t> Routledge</a:t>
            </a:r>
            <a:endParaRPr lang="en-GB" sz="16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3305"/>
            <a:ext cx="7886700" cy="961399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Cyfeiriadau</a:t>
            </a:r>
            <a:br>
              <a:rPr lang="cy-GB" b="1" noProof="0" dirty="0"/>
            </a:br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2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2474</Words>
  <Application>Microsoft Office PowerPoint</Application>
  <PresentationFormat>On-screen Show (4:3)</PresentationFormat>
  <Paragraphs>222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10: Gweithdy Cydgrynhoi ac Asesu Modylau Theme 10: Module Consolidation &amp; Assessment Workshop  </vt:lpstr>
      <vt:lpstr>Cynnwys y Thema                   Theme Content</vt:lpstr>
      <vt:lpstr>Beth rydyn ni wedi’i drafod.            What we have covered.</vt:lpstr>
      <vt:lpstr>Pwy ydw i? – Archwilio Ymarfer Proffesiynol Who Am I? – Exploring professional Practice</vt:lpstr>
      <vt:lpstr>Thema 1: Cyflwyniad i’r Modwl                  Theme 1: Module Introduction</vt:lpstr>
      <vt:lpstr>Thema 2: Egwyddorion Ymarfer Proffesiynol Theme 2: Principles of Professional Practice</vt:lpstr>
      <vt:lpstr>Thema 3: Theori a Modelau Ymarfer Adfyfyriol Theme 3: Reflective Practice Theory &amp; Models</vt:lpstr>
      <vt:lpstr>Thema 4: Datblygu Sgiliau Academaidd – Cyfeirnodi                                                             Theme 4: Developing Academic Skills - Referencing</vt:lpstr>
      <vt:lpstr>Thema 5: Meddwl Beirniadol ac Ymarfer Proffesiynol Theme 5: Critical Thinking &amp; Professional Practice</vt:lpstr>
      <vt:lpstr>Thema 6: Defnydd Diogel a Moesegol o AI Theme 6: Safe &amp; Ethical use of AI</vt:lpstr>
      <vt:lpstr>Thema 7: Adeiladu Gwybodaeth Broffesiynol Theme 7: Building Professional Knowledge</vt:lpstr>
      <vt:lpstr>Thema 8: Datblygu eich Proffil Proffesiynol     Theme 8: Developing your Professional Profile</vt:lpstr>
      <vt:lpstr>Thema 9: Cynllunio Datblygiad Personol         Theme 9: Personal Development Planning</vt:lpstr>
      <vt:lpstr>Gweithdy Asesu Assessment Workshop</vt:lpstr>
      <vt:lpstr>Asesiad ar gyfer y Modwl hwn Assessment for this Module</vt:lpstr>
      <vt:lpstr>Asesiad  Assessment</vt:lpstr>
      <vt:lpstr>Gweithdy Asesu Assessment Workshop</vt:lpstr>
      <vt:lpstr>Cyflwyno iTurnitIn  Submitting to TurnitIn</vt:lpstr>
      <vt:lpstr>Gweithdy Asesu Assessment Workshop</vt:lpstr>
      <vt:lpstr>Beth nesaf?  What Next?</vt:lpstr>
      <vt:lpstr>Beth Nesaf? What Next?</vt:lpstr>
      <vt:lpstr>Beth Nesaf?      What Next?</vt:lpstr>
      <vt:lpstr>Modylau Lefel 4       Level 4 Modules</vt:lpstr>
      <vt:lpstr>Modylau Lefel 4 Level 4 Modules</vt:lpstr>
      <vt:lpstr>Modylau Lefel 4 Level 4 Modules</vt:lpstr>
      <vt:lpstr>Pob lwc gyda'ch astudiaethau pellach! Good Luck with your further studies!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Ken Dicks</cp:lastModifiedBy>
  <cp:revision>165</cp:revision>
  <dcterms:created xsi:type="dcterms:W3CDTF">2017-02-08T11:33:06Z</dcterms:created>
  <dcterms:modified xsi:type="dcterms:W3CDTF">2026-10-13T12:42:31Z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