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theme/theme5.xml" ContentType="application/vnd.openxmlformats-officedocument.theme+xml"/>
  <Override PartName="/ppt/slideLayouts/slideLayout22.xml" ContentType="application/vnd.openxmlformats-officedocument.presentationml.slideLayout+xml"/>
  <Override PartName="/ppt/theme/theme6.xml" ContentType="application/vnd.openxmlformats-officedocument.theme+xml"/>
  <Override PartName="/ppt/slideLayouts/slideLayout23.xml" ContentType="application/vnd.openxmlformats-officedocument.presentationml.slideLayout+xml"/>
  <Override PartName="/ppt/theme/theme7.xml" ContentType="application/vnd.openxmlformats-officedocument.theme+xml"/>
  <Override PartName="/ppt/slideLayouts/slideLayout24.xml" ContentType="application/vnd.openxmlformats-officedocument.presentationml.slideLayout+xml"/>
  <Override PartName="/ppt/theme/theme8.xml" ContentType="application/vnd.openxmlformats-officedocument.theme+xml"/>
  <Override PartName="/ppt/slideLayouts/slideLayout25.xml" ContentType="application/vnd.openxmlformats-officedocument.presentationml.slideLayout+xml"/>
  <Override PartName="/ppt/theme/theme9.xml" ContentType="application/vnd.openxmlformats-officedocument.theme+xml"/>
  <Override PartName="/ppt/slideLayouts/slideLayout26.xml" ContentType="application/vnd.openxmlformats-officedocument.presentationml.slideLayout+xml"/>
  <Override PartName="/ppt/theme/theme10.xml" ContentType="application/vnd.openxmlformats-officedocument.theme+xml"/>
  <Override PartName="/ppt/slideLayouts/slideLayout27.xml" ContentType="application/vnd.openxmlformats-officedocument.presentationml.slideLayout+xml"/>
  <Override PartName="/ppt/theme/theme11.xml" ContentType="application/vnd.openxmlformats-officedocument.theme+xml"/>
  <Override PartName="/ppt/slideLayouts/slideLayout28.xml" ContentType="application/vnd.openxmlformats-officedocument.presentationml.slideLayout+xml"/>
  <Override PartName="/ppt/theme/theme12.xml" ContentType="application/vnd.openxmlformats-officedocument.theme+xml"/>
  <Override PartName="/ppt/slideLayouts/slideLayout29.xml" ContentType="application/vnd.openxmlformats-officedocument.presentationml.slideLayout+xml"/>
  <Override PartName="/ppt/theme/theme13.xml" ContentType="application/vnd.openxmlformats-officedocument.theme+xml"/>
  <Override PartName="/ppt/slideLayouts/slideLayout30.xml" ContentType="application/vnd.openxmlformats-officedocument.presentationml.slideLayout+xml"/>
  <Override PartName="/ppt/theme/theme14.xml" ContentType="application/vnd.openxmlformats-officedocument.theme+xml"/>
  <Override PartName="/ppt/slideLayouts/slideLayout31.xml" ContentType="application/vnd.openxmlformats-officedocument.presentationml.slideLayout+xml"/>
  <Override PartName="/ppt/theme/theme15.xml" ContentType="application/vnd.openxmlformats-officedocument.theme+xml"/>
  <Override PartName="/ppt/slideLayouts/slideLayout32.xml" ContentType="application/vnd.openxmlformats-officedocument.presentationml.slideLayout+xml"/>
  <Override PartName="/ppt/theme/theme16.xml" ContentType="application/vnd.openxmlformats-officedocument.theme+xml"/>
  <Override PartName="/ppt/slideLayouts/slideLayout33.xml" ContentType="application/vnd.openxmlformats-officedocument.presentationml.slideLayout+xml"/>
  <Override PartName="/ppt/theme/theme17.xml" ContentType="application/vnd.openxmlformats-officedocument.theme+xml"/>
  <Override PartName="/ppt/slideLayouts/slideLayout34.xml" ContentType="application/vnd.openxmlformats-officedocument.presentationml.slideLayout+xml"/>
  <Override PartName="/ppt/theme/theme18.xml" ContentType="application/vnd.openxmlformats-officedocument.theme+xml"/>
  <Override PartName="/ppt/slideLayouts/slideLayout35.xml" ContentType="application/vnd.openxmlformats-officedocument.presentationml.slideLayout+xml"/>
  <Override PartName="/ppt/theme/theme19.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20.xml" ContentType="application/vnd.openxmlformats-officedocument.theme+xml"/>
  <Override PartName="/ppt/slideLayouts/slideLayout44.xml" ContentType="application/vnd.openxmlformats-officedocument.presentationml.slideLayout+xml"/>
  <Override PartName="/ppt/theme/theme21.xml" ContentType="application/vnd.openxmlformats-officedocument.theme+xml"/>
  <Override PartName="/ppt/slideLayouts/slideLayout45.xml" ContentType="application/vnd.openxmlformats-officedocument.presentationml.slideLayout+xml"/>
  <Override PartName="/ppt/theme/theme22.xml" ContentType="application/vnd.openxmlformats-officedocument.theme+xml"/>
  <Override PartName="/ppt/slideLayouts/slideLayout46.xml" ContentType="application/vnd.openxmlformats-officedocument.presentationml.slideLayout+xml"/>
  <Override PartName="/ppt/theme/theme2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24.xml" ContentType="application/vnd.openxmlformats-officedocument.theme+xml"/>
  <Override PartName="/ppt/slideLayouts/slideLayout49.xml" ContentType="application/vnd.openxmlformats-officedocument.presentationml.slideLayout+xml"/>
  <Override PartName="/ppt/theme/theme25.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6.xml" ContentType="application/vnd.openxmlformats-officedocument.theme+xml"/>
  <Override PartName="/ppt/theme/theme2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43" r:id="rId4"/>
    <p:sldMasterId id="2147484255" r:id="rId5"/>
    <p:sldMasterId id="2147484259" r:id="rId6"/>
    <p:sldMasterId id="2147484265" r:id="rId7"/>
    <p:sldMasterId id="2147484268" r:id="rId8"/>
    <p:sldMasterId id="2147484270" r:id="rId9"/>
    <p:sldMasterId id="2147484272" r:id="rId10"/>
    <p:sldMasterId id="2147484274" r:id="rId11"/>
    <p:sldMasterId id="2147484276" r:id="rId12"/>
    <p:sldMasterId id="2147484278" r:id="rId13"/>
    <p:sldMasterId id="2147484280" r:id="rId14"/>
    <p:sldMasterId id="2147484282" r:id="rId15"/>
    <p:sldMasterId id="2147484284" r:id="rId16"/>
    <p:sldMasterId id="2147484286" r:id="rId17"/>
    <p:sldMasterId id="2147484288" r:id="rId18"/>
    <p:sldMasterId id="2147484290" r:id="rId19"/>
    <p:sldMasterId id="2147484292" r:id="rId20"/>
    <p:sldMasterId id="2147484294" r:id="rId21"/>
    <p:sldMasterId id="2147484296" r:id="rId22"/>
    <p:sldMasterId id="2147484298" r:id="rId23"/>
    <p:sldMasterId id="2147484307" r:id="rId24"/>
    <p:sldMasterId id="2147484309" r:id="rId25"/>
    <p:sldMasterId id="2147484311" r:id="rId26"/>
    <p:sldMasterId id="2147484313" r:id="rId27"/>
    <p:sldMasterId id="2147484316" r:id="rId28"/>
    <p:sldMasterId id="2147484318" r:id="rId29"/>
  </p:sldMasterIdLst>
  <p:notesMasterIdLst>
    <p:notesMasterId r:id="rId42"/>
  </p:notesMasterIdLst>
  <p:sldIdLst>
    <p:sldId id="354" r:id="rId30"/>
    <p:sldId id="301" r:id="rId31"/>
    <p:sldId id="378" r:id="rId32"/>
    <p:sldId id="379" r:id="rId33"/>
    <p:sldId id="448" r:id="rId34"/>
    <p:sldId id="473" r:id="rId35"/>
    <p:sldId id="474" r:id="rId36"/>
    <p:sldId id="472" r:id="rId37"/>
    <p:sldId id="475" r:id="rId38"/>
    <p:sldId id="476" r:id="rId39"/>
    <p:sldId id="377" r:id="rId40"/>
    <p:sldId id="471" r:id="rId4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23"/>
    <p:restoredTop sz="85276" autoAdjust="0"/>
  </p:normalViewPr>
  <p:slideViewPr>
    <p:cSldViewPr snapToGrid="0">
      <p:cViewPr varScale="1">
        <p:scale>
          <a:sx n="85" d="100"/>
          <a:sy n="85" d="100"/>
        </p:scale>
        <p:origin x="1316" y="7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Master" Target="slideMasters/slideMaster23.xml"/><Relationship Id="rId39" Type="http://schemas.openxmlformats.org/officeDocument/2006/relationships/slide" Target="slides/slide10.xml"/><Relationship Id="rId21" Type="http://schemas.openxmlformats.org/officeDocument/2006/relationships/slideMaster" Target="slideMasters/slideMaster18.xml"/><Relationship Id="rId34" Type="http://schemas.openxmlformats.org/officeDocument/2006/relationships/slide" Target="slides/slide5.xml"/><Relationship Id="rId42" Type="http://schemas.openxmlformats.org/officeDocument/2006/relationships/notesMaster" Target="notesMasters/notes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Master" Target="slideMasters/slideMaster26.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3.xml"/><Relationship Id="rId37" Type="http://schemas.openxmlformats.org/officeDocument/2006/relationships/slide" Target="slides/slide8.xml"/><Relationship Id="rId40" Type="http://schemas.openxmlformats.org/officeDocument/2006/relationships/slide" Target="slides/slide11.xml"/><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Master" Target="slideMasters/slideMaster25.xml"/><Relationship Id="rId36" Type="http://schemas.openxmlformats.org/officeDocument/2006/relationships/slide" Target="slides/slide7.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2.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Master" Target="slideMasters/slideMaster24.xml"/><Relationship Id="rId30" Type="http://schemas.openxmlformats.org/officeDocument/2006/relationships/slide" Target="slides/slide1.xml"/><Relationship Id="rId35" Type="http://schemas.openxmlformats.org/officeDocument/2006/relationships/slide" Target="slides/slide6.xml"/><Relationship Id="rId43" Type="http://schemas.openxmlformats.org/officeDocument/2006/relationships/presProps" Target="presProp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 Target="slides/slide4.xml"/><Relationship Id="rId38" Type="http://schemas.openxmlformats.org/officeDocument/2006/relationships/slide" Target="slides/slide9.xml"/><Relationship Id="rId46" Type="http://schemas.openxmlformats.org/officeDocument/2006/relationships/tableStyles" Target="tableStyles.xml"/><Relationship Id="rId20" Type="http://schemas.openxmlformats.org/officeDocument/2006/relationships/slideMaster" Target="slideMasters/slideMaster17.xml"/><Relationship Id="rId41"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A9287BF-F806-458F-BE52-8588D7A6BB1A}" type="datetimeFigureOut">
              <a:rPr lang="en-GB"/>
              <a:pPr>
                <a:defRPr/>
              </a:pPr>
              <a:t>19/02/2024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47E67E19-4B33-464F-92BF-C1EC9789906C}" type="slidenum">
              <a:rPr lang="en-GB" altLang="en-US"/>
              <a:pPr/>
              <a:t>‹#›</a:t>
            </a:fld>
            <a:endParaRPr lang="en-GB" altLang="en-US"/>
          </a:p>
        </p:txBody>
      </p:sp>
    </p:spTree>
    <p:extLst>
      <p:ext uri="{BB962C8B-B14F-4D97-AF65-F5344CB8AC3E}">
        <p14:creationId xmlns:p14="http://schemas.microsoft.com/office/powerpoint/2010/main" val="19690455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key thing here is to develop a depth of understanding of your chosen management theory, otherwise it will be very difficult to critically assess its impact.  Tutor to challenge understanding of key theories and offer feedback.  Begin probing over impact upon beliefs, values, etc.  How will they use this theory, and illustrate their arguments?</a:t>
            </a:r>
          </a:p>
        </p:txBody>
      </p:sp>
      <p:sp>
        <p:nvSpPr>
          <p:cNvPr id="4" name="Slide Number Placeholder 3"/>
          <p:cNvSpPr>
            <a:spLocks noGrp="1"/>
          </p:cNvSpPr>
          <p:nvPr>
            <p:ph type="sldNum" sz="quarter" idx="5"/>
          </p:nvPr>
        </p:nvSpPr>
        <p:spPr/>
        <p:txBody>
          <a:bodyPr/>
          <a:lstStyle/>
          <a:p>
            <a:fld id="{FC6CB15D-7834-4590-98D7-9EFFC39372F4}" type="slidenum">
              <a:rPr lang="en-GB" smtClean="0"/>
              <a:t>4</a:t>
            </a:fld>
            <a:endParaRPr lang="en-GB"/>
          </a:p>
        </p:txBody>
      </p:sp>
    </p:spTree>
    <p:extLst>
      <p:ext uri="{BB962C8B-B14F-4D97-AF65-F5344CB8AC3E}">
        <p14:creationId xmlns:p14="http://schemas.microsoft.com/office/powerpoint/2010/main" val="18605534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Stress the assessment criteria are applied to how you complete the tasks.  </a:t>
            </a:r>
          </a:p>
          <a:p>
            <a:endParaRPr lang="en-GB" dirty="0"/>
          </a:p>
          <a:p>
            <a:r>
              <a:rPr lang="en-GB" dirty="0"/>
              <a:t>The marks are weighted this way for a purpose – reading and research begets knowledge and understanding, which enables us to use our minds and intellects to develop arguments and draw conclusions, whilst checking out our reasoning by looking at real life workplace examples….and appropriate case studies, in order to write a compelling, professional report that is well structured, and fully referenced, so as to inform the reader of the strength of our sources, the logic of our reasoning, and the insights we have developed.</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5</a:t>
            </a:fld>
            <a:endParaRPr lang="en-GB" altLang="en-US"/>
          </a:p>
        </p:txBody>
      </p:sp>
    </p:spTree>
    <p:extLst>
      <p:ext uri="{BB962C8B-B14F-4D97-AF65-F5344CB8AC3E}">
        <p14:creationId xmlns:p14="http://schemas.microsoft.com/office/powerpoint/2010/main" val="2670556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Explore student understanding – depth of their own reading and research – what conclusions are they drawing about the topic?  Based upon what evidence?  Practical experience/s?  Weight of evidence?  How lucid were the responses to the questions above.  Tutors to suggest remedial actions where weak areas are obvious.</a:t>
            </a:r>
          </a:p>
          <a:p>
            <a:endParaRPr lang="en-GB" dirty="0"/>
          </a:p>
          <a:p>
            <a:r>
              <a:rPr lang="en-GB" dirty="0"/>
              <a:t>Verify that students understand the need to develop arguments…and arguments need conclusions…..and evidence to support the lines of reasoning/premises/</a:t>
            </a:r>
            <a:r>
              <a:rPr lang="en-GB" dirty="0" err="1"/>
              <a:t>propsoitions</a:t>
            </a:r>
            <a:r>
              <a:rPr lang="en-GB" dirty="0"/>
              <a:t>.</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6</a:t>
            </a:fld>
            <a:endParaRPr lang="en-GB" altLang="en-US"/>
          </a:p>
        </p:txBody>
      </p:sp>
    </p:spTree>
    <p:extLst>
      <p:ext uri="{BB962C8B-B14F-4D97-AF65-F5344CB8AC3E}">
        <p14:creationId xmlns:p14="http://schemas.microsoft.com/office/powerpoint/2010/main" val="3575937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Facilitate a discussion.  Explore how much they have done or are planning to do?  Coach the group through how they can improve this aspect of their performance.</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7</a:t>
            </a:fld>
            <a:endParaRPr lang="en-GB" altLang="en-US"/>
          </a:p>
        </p:txBody>
      </p:sp>
    </p:spTree>
    <p:extLst>
      <p:ext uri="{BB962C8B-B14F-4D97-AF65-F5344CB8AC3E}">
        <p14:creationId xmlns:p14="http://schemas.microsoft.com/office/powerpoint/2010/main" val="35148693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opportunity to discuss the groups understanding of these concepts.  Facilitate by exploring additional questions that will come from student responses top the above, and drive additional/supplementary learning..</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8</a:t>
            </a:fld>
            <a:endParaRPr lang="en-GB" altLang="en-US"/>
          </a:p>
        </p:txBody>
      </p:sp>
    </p:spTree>
    <p:extLst>
      <p:ext uri="{BB962C8B-B14F-4D97-AF65-F5344CB8AC3E}">
        <p14:creationId xmlns:p14="http://schemas.microsoft.com/office/powerpoint/2010/main" val="18925075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Distribute the ‘Antibiotics on Trial’ exercise prior to the session – use this session to take response from students and discuss their findings.</a:t>
            </a:r>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9</a:t>
            </a:fld>
            <a:endParaRPr lang="en-GB" altLang="en-US"/>
          </a:p>
        </p:txBody>
      </p:sp>
    </p:spTree>
    <p:extLst>
      <p:ext uri="{BB962C8B-B14F-4D97-AF65-F5344CB8AC3E}">
        <p14:creationId xmlns:p14="http://schemas.microsoft.com/office/powerpoint/2010/main" val="15567592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Explore differences of opinion – ask about what evidence they identified/used.</a:t>
            </a:r>
          </a:p>
          <a:p>
            <a:endParaRPr lang="en-GB" dirty="0"/>
          </a:p>
          <a:p>
            <a:r>
              <a:rPr lang="en-GB" dirty="0"/>
              <a:t>Main learning point – how ‘critical and insightful’ are their responses…or are they just ‘firing from the hip’?</a:t>
            </a:r>
          </a:p>
          <a:p>
            <a:endParaRPr lang="en-GB" dirty="0"/>
          </a:p>
        </p:txBody>
      </p:sp>
      <p:sp>
        <p:nvSpPr>
          <p:cNvPr id="4" name="Slide Number Placeholder 3"/>
          <p:cNvSpPr>
            <a:spLocks noGrp="1"/>
          </p:cNvSpPr>
          <p:nvPr>
            <p:ph type="sldNum" sz="quarter" idx="5"/>
          </p:nvPr>
        </p:nvSpPr>
        <p:spPr/>
        <p:txBody>
          <a:bodyPr/>
          <a:lstStyle/>
          <a:p>
            <a:fld id="{3598A92F-BDCD-473B-BE0B-F5CB5A8456A0}" type="slidenum">
              <a:rPr lang="en-GB" altLang="en-US" smtClean="0"/>
              <a:pPr/>
              <a:t>10</a:t>
            </a:fld>
            <a:endParaRPr lang="en-GB" altLang="en-US"/>
          </a:p>
        </p:txBody>
      </p:sp>
    </p:spTree>
    <p:extLst>
      <p:ext uri="{BB962C8B-B14F-4D97-AF65-F5344CB8AC3E}">
        <p14:creationId xmlns:p14="http://schemas.microsoft.com/office/powerpoint/2010/main" val="6792120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20.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20.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20.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20.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20.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20.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20.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20.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1308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pPr>
              <a:defRPr/>
            </a:pPr>
            <a:fld id="{3280217D-976E-4701-B677-C6175AAE263B}" type="datetime1">
              <a:rPr lang="en-GB" smtClean="0"/>
              <a:t>19/02/2024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pPr>
              <a:defRPr/>
            </a:pPr>
            <a:fld id="{198FFD23-A562-4633-A2B6-B3E5DF7E1AF8}" type="slidenum">
              <a:rPr lang="en-GB" smtClean="0"/>
              <a:pPr>
                <a:defRPr/>
              </a:pPr>
              <a:t>‹#›</a:t>
            </a:fld>
            <a:endParaRPr lang="en-GB"/>
          </a:p>
        </p:txBody>
      </p:sp>
    </p:spTree>
    <p:extLst>
      <p:ext uri="{BB962C8B-B14F-4D97-AF65-F5344CB8AC3E}">
        <p14:creationId xmlns:p14="http://schemas.microsoft.com/office/powerpoint/2010/main" val="11230899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pPr>
              <a:defRPr/>
            </a:pPr>
            <a:fld id="{1C1C87BB-82AB-48EA-82AC-8E1C827E2A7F}" type="datetime1">
              <a:rPr lang="en-GB" smtClean="0"/>
              <a:t>19/02/2024</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pPr>
              <a:defRPr/>
            </a:pPr>
            <a:fld id="{8572781E-558C-4ED7-AD63-D27D44B3968F}" type="slidenum">
              <a:rPr lang="en-GB" smtClean="0"/>
              <a:pPr>
                <a:defRPr/>
              </a:pPr>
              <a:t>‹#›</a:t>
            </a:fld>
            <a:endParaRPr lang="en-GB"/>
          </a:p>
        </p:txBody>
      </p:sp>
    </p:spTree>
    <p:extLst>
      <p:ext uri="{BB962C8B-B14F-4D97-AF65-F5344CB8AC3E}">
        <p14:creationId xmlns:p14="http://schemas.microsoft.com/office/powerpoint/2010/main" val="2844651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pPr>
              <a:defRPr/>
            </a:pPr>
            <a:fld id="{840280D5-0835-452F-BCC2-487F54756822}" type="datetime1">
              <a:rPr lang="en-GB" smtClean="0"/>
              <a:t>19/02/2024</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pPr>
              <a:defRPr/>
            </a:pPr>
            <a:fld id="{2096B041-6E99-4359-A389-74577D161FA5}" type="slidenum">
              <a:rPr lang="en-GB" smtClean="0"/>
              <a:pPr>
                <a:defRPr/>
              </a:pPr>
              <a:t>‹#›</a:t>
            </a:fld>
            <a:endParaRPr lang="en-GB"/>
          </a:p>
        </p:txBody>
      </p:sp>
    </p:spTree>
    <p:extLst>
      <p:ext uri="{BB962C8B-B14F-4D97-AF65-F5344CB8AC3E}">
        <p14:creationId xmlns:p14="http://schemas.microsoft.com/office/powerpoint/2010/main" val="833721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3156C5D7-7866-404F-82ED-F8BA470F1151}" type="datetime1">
              <a:rPr lang="en-GB" smtClean="0"/>
              <a:t>19/02/2024</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pPr>
              <a:defRPr/>
            </a:pPr>
            <a:fld id="{0855403F-8250-4DD1-A4C2-92980B391513}" type="slidenum">
              <a:rPr lang="en-GB" smtClean="0"/>
              <a:pPr>
                <a:defRPr/>
              </a:pPr>
              <a:t>‹#›</a:t>
            </a:fld>
            <a:endParaRPr lang="en-GB"/>
          </a:p>
        </p:txBody>
      </p:sp>
    </p:spTree>
    <p:extLst>
      <p:ext uri="{BB962C8B-B14F-4D97-AF65-F5344CB8AC3E}">
        <p14:creationId xmlns:p14="http://schemas.microsoft.com/office/powerpoint/2010/main" val="3899161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pPr>
              <a:defRPr/>
            </a:pPr>
            <a:fld id="{B990BEFA-853F-4ADB-8261-B9DF19173941}" type="datetime1">
              <a:rPr lang="en-GB" smtClean="0"/>
              <a:t>19/02/2024</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pPr>
              <a:defRPr/>
            </a:pPr>
            <a:fld id="{9C29155E-2029-4282-9517-655B4E450D4F}" type="slidenum">
              <a:rPr lang="en-GB" smtClean="0"/>
              <a:pPr>
                <a:defRPr/>
              </a:pPr>
              <a:t>‹#›</a:t>
            </a:fld>
            <a:endParaRPr lang="en-GB"/>
          </a:p>
        </p:txBody>
      </p:sp>
    </p:spTree>
    <p:extLst>
      <p:ext uri="{BB962C8B-B14F-4D97-AF65-F5344CB8AC3E}">
        <p14:creationId xmlns:p14="http://schemas.microsoft.com/office/powerpoint/2010/main" val="1858001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pPr>
              <a:defRPr/>
            </a:pPr>
            <a:fld id="{5589CA98-A964-4AD3-A673-FCBF05CA4D26}" type="datetime1">
              <a:rPr lang="en-GB" smtClean="0"/>
              <a:t>19/02/2024</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pPr>
              <a:defRPr/>
            </a:pPr>
            <a:fld id="{12AAD7C2-7D3F-4900-B54C-1413AE9CCEEC}" type="slidenum">
              <a:rPr lang="en-GB" smtClean="0"/>
              <a:pPr>
                <a:defRPr/>
              </a:pPr>
              <a:t>‹#›</a:t>
            </a:fld>
            <a:endParaRPr lang="en-GB"/>
          </a:p>
        </p:txBody>
      </p:sp>
    </p:spTree>
    <p:extLst>
      <p:ext uri="{BB962C8B-B14F-4D97-AF65-F5344CB8AC3E}">
        <p14:creationId xmlns:p14="http://schemas.microsoft.com/office/powerpoint/2010/main" val="38638868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pPr>
              <a:defRPr/>
            </a:pPr>
            <a:fld id="{023CD21B-0839-4E99-8AA7-C391B9A66DF3}" type="datetime1">
              <a:rPr lang="en-GB" smtClean="0"/>
              <a:t>19/02/2024</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pPr>
              <a:defRPr/>
            </a:pPr>
            <a:fld id="{F69BCF62-406D-4B72-989E-DA8A3B72D4A9}" type="slidenum">
              <a:rPr lang="en-GB" smtClean="0"/>
              <a:pPr>
                <a:defRPr/>
              </a:pPr>
              <a:t>‹#›</a:t>
            </a:fld>
            <a:endParaRPr lang="en-GB"/>
          </a:p>
        </p:txBody>
      </p:sp>
    </p:spTree>
    <p:extLst>
      <p:ext uri="{BB962C8B-B14F-4D97-AF65-F5344CB8AC3E}">
        <p14:creationId xmlns:p14="http://schemas.microsoft.com/office/powerpoint/2010/main" val="2587333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pPr>
              <a:defRPr/>
            </a:pPr>
            <a:fld id="{067F16A8-215C-42C8-89FA-D2C0F30BF846}" type="datetime1">
              <a:rPr lang="en-GB" smtClean="0"/>
              <a:t>19/02/2024</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pPr>
              <a:defRPr/>
            </a:pPr>
            <a:fld id="{E53A42F0-A750-422B-9716-DDB2FB0FC317}" type="slidenum">
              <a:rPr lang="en-GB" smtClean="0"/>
              <a:pPr>
                <a:defRPr/>
              </a:pPr>
              <a:t>‹#›</a:t>
            </a:fld>
            <a:endParaRPr lang="en-GB"/>
          </a:p>
        </p:txBody>
      </p:sp>
    </p:spTree>
    <p:extLst>
      <p:ext uri="{BB962C8B-B14F-4D97-AF65-F5344CB8AC3E}">
        <p14:creationId xmlns:p14="http://schemas.microsoft.com/office/powerpoint/2010/main" val="3569762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pPr>
              <a:defRPr/>
            </a:pPr>
            <a:fld id="{9344E236-80B5-4DAD-B96A-79D6D50208A4}" type="datetime1">
              <a:rPr lang="en-GB" smtClean="0"/>
              <a:t>19/02/2024</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pPr>
              <a:defRPr/>
            </a:pPr>
            <a:fld id="{F2E60346-F0C0-4E9D-A339-9EEE2FD82416}" type="slidenum">
              <a:rPr lang="en-GB" smtClean="0"/>
              <a:pPr>
                <a:defRPr/>
              </a:pPr>
              <a:t>‹#›</a:t>
            </a:fld>
            <a:endParaRPr lang="en-GB"/>
          </a:p>
        </p:txBody>
      </p:sp>
    </p:spTree>
    <p:extLst>
      <p:ext uri="{BB962C8B-B14F-4D97-AF65-F5344CB8AC3E}">
        <p14:creationId xmlns:p14="http://schemas.microsoft.com/office/powerpoint/2010/main" val="1334481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pPr>
              <a:defRPr/>
            </a:pPr>
            <a:fld id="{C0E0DA29-1DC4-4385-8A99-4F45290ACCCC}" type="datetime1">
              <a:rPr lang="en-GB" smtClean="0"/>
              <a:t>19/02/2024</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pPr>
              <a:defRPr/>
            </a:pPr>
            <a:fld id="{F44FA86D-9419-442E-956B-46EF807636B4}" type="slidenum">
              <a:rPr lang="en-GB" smtClean="0"/>
              <a:pPr>
                <a:defRPr/>
              </a:pPr>
              <a:t>‹#›</a:t>
            </a:fld>
            <a:endParaRPr lang="en-GB"/>
          </a:p>
        </p:txBody>
      </p:sp>
    </p:spTree>
    <p:extLst>
      <p:ext uri="{BB962C8B-B14F-4D97-AF65-F5344CB8AC3E}">
        <p14:creationId xmlns:p14="http://schemas.microsoft.com/office/powerpoint/2010/main" val="28426731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7" y="1516014"/>
            <a:ext cx="3880287" cy="3607785"/>
          </a:xfrm>
          <a:prstGeom prst="rect">
            <a:avLst/>
          </a:prstGeom>
        </p:spPr>
        <p:txBody>
          <a:bodyPr/>
          <a:lstStyle>
            <a:lvl1pPr>
              <a:defRPr sz="105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626301334"/>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9"/>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6"/>
            <a:ext cx="2057400" cy="365125"/>
          </a:xfrm>
          <a:prstGeom prst="rect">
            <a:avLst/>
          </a:prstGeom>
        </p:spPr>
        <p:txBody>
          <a:bodyPr/>
          <a:lstStyle/>
          <a:p>
            <a:fld id="{9C64F3F4-CE19-49F8-9EF4-FF4EE52031C2}" type="datetimeFigureOut">
              <a:rPr lang="en-GB" smtClean="0"/>
              <a:t>19/02/2024</a:t>
            </a:fld>
            <a:endParaRPr lang="en-GB" dirty="0"/>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6"/>
            <a:ext cx="30861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6"/>
            <a:ext cx="2057400" cy="365125"/>
          </a:xfrm>
          <a:prstGeom prst="rect">
            <a:avLst/>
          </a:prstGeom>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560223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143000" y="1122363"/>
            <a:ext cx="6858000" cy="2387600"/>
          </a:xfrm>
        </p:spPr>
        <p:txBody>
          <a:bodyPr anchor="b"/>
          <a:lstStyle>
            <a:lvl1pPr algn="ctr">
              <a:defRPr sz="2531"/>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143000" y="3602038"/>
            <a:ext cx="6858000" cy="1655762"/>
          </a:xfrm>
        </p:spPr>
        <p:txBody>
          <a:bodyPr/>
          <a:lstStyle>
            <a:lvl1pPr marL="0" indent="0" algn="ctr">
              <a:buNone/>
              <a:defRPr sz="1013"/>
            </a:lvl1pPr>
            <a:lvl2pPr marL="192881" indent="0" algn="ctr">
              <a:buNone/>
              <a:defRPr sz="844"/>
            </a:lvl2pPr>
            <a:lvl3pPr marL="385763" indent="0" algn="ctr">
              <a:buNone/>
              <a:defRPr sz="760"/>
            </a:lvl3pPr>
            <a:lvl4pPr marL="578644" indent="0" algn="ctr">
              <a:buNone/>
              <a:defRPr sz="675"/>
            </a:lvl4pPr>
            <a:lvl5pPr marL="771525" indent="0" algn="ctr">
              <a:buNone/>
              <a:defRPr sz="675"/>
            </a:lvl5pPr>
            <a:lvl6pPr marL="964406" indent="0" algn="ctr">
              <a:buNone/>
              <a:defRPr sz="675"/>
            </a:lvl6pPr>
            <a:lvl7pPr marL="1157288" indent="0" algn="ctr">
              <a:buNone/>
              <a:defRPr sz="675"/>
            </a:lvl7pPr>
            <a:lvl8pPr marL="1350169" indent="0" algn="ctr">
              <a:buNone/>
              <a:defRPr sz="675"/>
            </a:lvl8pPr>
            <a:lvl9pPr marL="1543050" indent="0" algn="ctr">
              <a:buNone/>
              <a:defRPr sz="675"/>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9C64F3F4-CE19-49F8-9EF4-FF4EE52031C2}" type="datetimeFigureOut">
              <a:rPr lang="en-GB" smtClean="0"/>
              <a:t>19/02/2024</a:t>
            </a:fld>
            <a:endParaRPr lang="en-GB" dirty="0"/>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9030180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A5AF0-D1D2-4129-BD44-FFA7B70B4B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EBF29-FBC8-4E88-A092-25BFADD6C4EA}"/>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ECCFAF-F1D8-4AF8-A191-E938EE22C1F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62D109-2283-42BE-A563-0ED1A6174D25}"/>
              </a:ext>
            </a:extLst>
          </p:cNvPr>
          <p:cNvSpPr>
            <a:spLocks noGrp="1"/>
          </p:cNvSpPr>
          <p:nvPr>
            <p:ph type="dt" sz="half" idx="10"/>
          </p:nvPr>
        </p:nvSpPr>
        <p:spPr/>
        <p:txBody>
          <a:bodyPr/>
          <a:lstStyle/>
          <a:p>
            <a:fld id="{9C64F3F4-CE19-49F8-9EF4-FF4EE52031C2}" type="datetimeFigureOut">
              <a:rPr lang="en-GB" smtClean="0"/>
              <a:t>19/02/2024</a:t>
            </a:fld>
            <a:endParaRPr lang="en-GB" dirty="0"/>
          </a:p>
        </p:txBody>
      </p:sp>
      <p:sp>
        <p:nvSpPr>
          <p:cNvPr id="6" name="Footer Placeholder 5">
            <a:extLst>
              <a:ext uri="{FF2B5EF4-FFF2-40B4-BE49-F238E27FC236}">
                <a16:creationId xmlns:a16="http://schemas.microsoft.com/office/drawing/2014/main" id="{6CFD865B-3B67-4C35-A127-69903EF88D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5A2BBD-E859-4409-B8E3-A37B98935138}"/>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93325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9"/>
            <a:ext cx="7772400" cy="1362075"/>
          </a:xfrm>
        </p:spPr>
        <p:txBody>
          <a:bodyPr anchor="t"/>
          <a:lstStyle>
            <a:lvl1pPr algn="l">
              <a:defRPr sz="2250" b="1" cap="all"/>
            </a:lvl1pPr>
          </a:lstStyle>
          <a:p>
            <a:r>
              <a:rPr lang="en-US"/>
              <a:t>Click to edit Master title style</a:t>
            </a:r>
            <a:endParaRPr lang="en-GB"/>
          </a:p>
        </p:txBody>
      </p:sp>
      <p:sp>
        <p:nvSpPr>
          <p:cNvPr id="3" name="Text Placeholder 2"/>
          <p:cNvSpPr>
            <a:spLocks noGrp="1"/>
          </p:cNvSpPr>
          <p:nvPr>
            <p:ph type="body" idx="1"/>
          </p:nvPr>
        </p:nvSpPr>
        <p:spPr>
          <a:xfrm>
            <a:off x="683568" y="2492902"/>
            <a:ext cx="7772400" cy="1500187"/>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19/02/2024</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979845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2915" y="103188"/>
            <a:ext cx="8243887" cy="13144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1"/>
            <a:ext cx="40386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3638"/>
            <a:ext cx="2133600" cy="457200"/>
          </a:xfrm>
        </p:spPr>
        <p:txBody>
          <a:bodyPr/>
          <a:lstStyle>
            <a:lvl1pPr>
              <a:defRPr/>
            </a:lvl1pPr>
          </a:lstStyle>
          <a:p>
            <a:pPr>
              <a:defRPr/>
            </a:pPr>
            <a:endParaRPr lang="en-GB"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GB" altLang="en-US"/>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pPr>
              <a:defRPr/>
            </a:pPr>
            <a:fld id="{6A1A292F-E59F-4BB5-83B4-13470A14BBC8}" type="slidenum">
              <a:rPr lang="en-GB" altLang="en-US"/>
              <a:pPr>
                <a:defRPr/>
              </a:pPr>
              <a:t>‹#›</a:t>
            </a:fld>
            <a:endParaRPr lang="en-GB" altLang="en-US"/>
          </a:p>
        </p:txBody>
      </p:sp>
    </p:spTree>
    <p:extLst>
      <p:ext uri="{BB962C8B-B14F-4D97-AF65-F5344CB8AC3E}">
        <p14:creationId xmlns:p14="http://schemas.microsoft.com/office/powerpoint/2010/main" val="28323698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pPr>
              <a:defRPr/>
            </a:pPr>
            <a:fld id="{7A89CB09-5555-401E-BDE5-53F7958168D3}" type="datetime1">
              <a:rPr lang="en-GB" smtClean="0"/>
              <a:pPr>
                <a:defRPr/>
              </a:pPr>
              <a:t>19/02/2024</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CFD545AD-4DAF-44B5-82E5-5B2C6F7177EA}" type="slidenum">
              <a:rPr lang="en-GB" altLang="en-US" smtClean="0"/>
              <a:pPr/>
              <a:t>‹#›</a:t>
            </a:fld>
            <a:endParaRPr lang="en-GB" altLang="en-US"/>
          </a:p>
        </p:txBody>
      </p:sp>
    </p:spTree>
    <p:extLst>
      <p:ext uri="{BB962C8B-B14F-4D97-AF65-F5344CB8AC3E}">
        <p14:creationId xmlns:p14="http://schemas.microsoft.com/office/powerpoint/2010/main" val="843567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86003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7" y="1516014"/>
            <a:ext cx="3880287" cy="3607785"/>
          </a:xfrm>
          <a:prstGeom prst="rect">
            <a:avLst/>
          </a:prstGeom>
        </p:spPr>
        <p:txBody>
          <a:bodyPr/>
          <a:lstStyle>
            <a:lvl1pPr>
              <a:defRPr sz="105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2250891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473110" y="1470582"/>
            <a:ext cx="3910357"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745756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473110" y="1470586"/>
            <a:ext cx="340130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5269586" y="1470586"/>
            <a:ext cx="340130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0042901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5394489" y="1470581"/>
            <a:ext cx="3181546"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1646649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473110" y="1470586"/>
            <a:ext cx="8102927"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73625638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473110" y="1470586"/>
            <a:ext cx="8102927"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2161234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473110" y="1470586"/>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5269586" y="1470586"/>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39113426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473110" y="1470586"/>
            <a:ext cx="340130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5269586" y="1470586"/>
            <a:ext cx="340130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4608496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268667" y="365129"/>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268667"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0546783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268667" y="365129"/>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268667"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414157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226245" y="1420930"/>
            <a:ext cx="869622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226245" y="2881431"/>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321699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226245" y="1420930"/>
            <a:ext cx="869622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226245" y="2881431"/>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309879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2835113" y="365129"/>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2835113"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8923759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2835113" y="365129"/>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2835113"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900988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275735" y="365129"/>
            <a:ext cx="6221691"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275735" y="1825625"/>
            <a:ext cx="6221691"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9833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275735" y="365129"/>
            <a:ext cx="6221691"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275735" y="1825625"/>
            <a:ext cx="6221691"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742408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95555557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68088126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1748229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1814188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5747294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7528041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72852552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9144000" cy="6858000"/>
          </a:xfrm>
          <a:prstGeom prst="rect">
            <a:avLst/>
          </a:prstGeom>
        </p:spPr>
        <p:txBody>
          <a:bodyPr/>
          <a:lstStyle/>
          <a:p>
            <a:r>
              <a:rPr lang="en-US"/>
              <a:t>Click icon to add picture</a:t>
            </a:r>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8003128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61519096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52587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762742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9161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7" y="1516014"/>
            <a:ext cx="3880287" cy="3607785"/>
          </a:xfrm>
          <a:prstGeom prst="rect">
            <a:avLst/>
          </a:prstGeom>
        </p:spPr>
        <p:txBody>
          <a:bodyPr/>
          <a:lstStyle>
            <a:lvl1pPr>
              <a:defRPr sz="105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3711828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7" y="1516014"/>
            <a:ext cx="3880287" cy="3607785"/>
          </a:xfrm>
          <a:prstGeom prst="rect">
            <a:avLst/>
          </a:prstGeom>
        </p:spPr>
        <p:txBody>
          <a:bodyPr/>
          <a:lstStyle>
            <a:lvl1pPr>
              <a:defRPr sz="105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50734503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9"/>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4"/>
            <a:ext cx="2057400" cy="365125"/>
          </a:xfrm>
          <a:prstGeom prst="rect">
            <a:avLst/>
          </a:prstGeom>
        </p:spPr>
        <p:txBody>
          <a:bodyPr/>
          <a:lstStyle/>
          <a:p>
            <a:pPr>
              <a:defRPr/>
            </a:pPr>
            <a:fld id="{3280217D-976E-4701-B677-C6175AAE263B}" type="datetime1">
              <a:rPr lang="en-GB" smtClean="0"/>
              <a:t>19/02/2024</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4"/>
            <a:ext cx="3086100" cy="365125"/>
          </a:xfrm>
          <a:prstGeom prst="rect">
            <a:avLst/>
          </a:prstGeom>
        </p:spPr>
        <p:txBody>
          <a:bodyPr/>
          <a:lstStyle/>
          <a:p>
            <a:pPr>
              <a:defRPr/>
            </a:pPr>
            <a:endParaRPr lang="en-GB"/>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4"/>
            <a:ext cx="2057400" cy="365125"/>
          </a:xfrm>
          <a:prstGeom prst="rect">
            <a:avLst/>
          </a:prstGeom>
        </p:spPr>
        <p:txBody>
          <a:bodyPr/>
          <a:lstStyle/>
          <a:p>
            <a:pPr>
              <a:defRPr/>
            </a:pPr>
            <a:fld id="{198FFD23-A562-4633-A2B6-B3E5DF7E1AF8}" type="slidenum">
              <a:rPr lang="en-GB" smtClean="0"/>
              <a:pPr>
                <a:defRPr/>
              </a:pPr>
              <a:t>‹#›</a:t>
            </a:fld>
            <a:endParaRPr lang="en-GB"/>
          </a:p>
        </p:txBody>
      </p:sp>
    </p:spTree>
    <p:extLst>
      <p:ext uri="{BB962C8B-B14F-4D97-AF65-F5344CB8AC3E}">
        <p14:creationId xmlns:p14="http://schemas.microsoft.com/office/powerpoint/2010/main" val="28094823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143000" y="1122363"/>
            <a:ext cx="6858000" cy="2387600"/>
          </a:xfrm>
        </p:spPr>
        <p:txBody>
          <a:bodyPr anchor="b"/>
          <a:lstStyle>
            <a:lvl1pPr algn="ctr">
              <a:defRPr sz="3375"/>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143000" y="3602038"/>
            <a:ext cx="6858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22393755-8389-4062-B063-7163EBFCD922}" type="datetimeFigureOut">
              <a:rPr lang="en-GB" smtClean="0"/>
              <a:t>19/02/2024</a:t>
            </a:fld>
            <a:endParaRPr lang="en-GB"/>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6A027EB3-8499-4678-9C59-5EB364D67A78}" type="slidenum">
              <a:rPr lang="en-GB" smtClean="0"/>
              <a:t>‹#›</a:t>
            </a:fld>
            <a:endParaRPr lang="en-GB"/>
          </a:p>
        </p:txBody>
      </p:sp>
    </p:spTree>
    <p:extLst>
      <p:ext uri="{BB962C8B-B14F-4D97-AF65-F5344CB8AC3E}">
        <p14:creationId xmlns:p14="http://schemas.microsoft.com/office/powerpoint/2010/main" val="413157673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A5AF0-D1D2-4129-BD44-FFA7B70B4B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EBF29-FBC8-4E88-A092-25BFADD6C4EA}"/>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ECCFAF-F1D8-4AF8-A191-E938EE22C1F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62D109-2283-42BE-A563-0ED1A6174D25}"/>
              </a:ext>
            </a:extLst>
          </p:cNvPr>
          <p:cNvSpPr>
            <a:spLocks noGrp="1"/>
          </p:cNvSpPr>
          <p:nvPr>
            <p:ph type="dt" sz="half" idx="10"/>
          </p:nvPr>
        </p:nvSpPr>
        <p:spPr/>
        <p:txBody>
          <a:bodyPr/>
          <a:lstStyle/>
          <a:p>
            <a:fld id="{22393755-8389-4062-B063-7163EBFCD922}" type="datetimeFigureOut">
              <a:rPr lang="en-GB" smtClean="0"/>
              <a:t>19/02/2024</a:t>
            </a:fld>
            <a:endParaRPr lang="en-GB"/>
          </a:p>
        </p:txBody>
      </p:sp>
      <p:sp>
        <p:nvSpPr>
          <p:cNvPr id="6" name="Footer Placeholder 5">
            <a:extLst>
              <a:ext uri="{FF2B5EF4-FFF2-40B4-BE49-F238E27FC236}">
                <a16:creationId xmlns:a16="http://schemas.microsoft.com/office/drawing/2014/main" id="{6CFD865B-3B67-4C35-A127-69903EF88D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5A2BBD-E859-4409-B8E3-A37B98935138}"/>
              </a:ext>
            </a:extLst>
          </p:cNvPr>
          <p:cNvSpPr>
            <a:spLocks noGrp="1"/>
          </p:cNvSpPr>
          <p:nvPr>
            <p:ph type="sldNum" sz="quarter" idx="12"/>
          </p:nvPr>
        </p:nvSpPr>
        <p:spPr/>
        <p:txBody>
          <a:bodyPr/>
          <a:lstStyle/>
          <a:p>
            <a:fld id="{6A027EB3-8499-4678-9C59-5EB364D67A78}" type="slidenum">
              <a:rPr lang="en-GB" smtClean="0"/>
              <a:t>‹#›</a:t>
            </a:fld>
            <a:endParaRPr lang="en-GB"/>
          </a:p>
        </p:txBody>
      </p:sp>
    </p:spTree>
    <p:extLst>
      <p:ext uri="{BB962C8B-B14F-4D97-AF65-F5344CB8AC3E}">
        <p14:creationId xmlns:p14="http://schemas.microsoft.com/office/powerpoint/2010/main" val="2991046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15.xml"/><Relationship Id="rId7"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0.xml"/><Relationship Id="rId1" Type="http://schemas.openxmlformats.org/officeDocument/2006/relationships/slideLayout" Target="../slideLayouts/slideLayout19.xml"/><Relationship Id="rId5" Type="http://schemas.openxmlformats.org/officeDocument/2006/relationships/image" Target="../media/image3.png"/><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21.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22.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23.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24.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25.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26.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27.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28.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29.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30.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31.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32.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33.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theme" Target="../theme/theme18.xml"/><Relationship Id="rId1" Type="http://schemas.openxmlformats.org/officeDocument/2006/relationships/slideLayout" Target="../slideLayouts/slideLayout34.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theme" Target="../theme/theme19.xml"/><Relationship Id="rId1" Type="http://schemas.openxmlformats.org/officeDocument/2006/relationships/slideLayout" Target="../slideLayouts/slideLayout35.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 Id="rId9" Type="http://schemas.openxmlformats.org/officeDocument/2006/relationships/theme" Target="../theme/theme20.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21.xml"/><Relationship Id="rId1" Type="http://schemas.openxmlformats.org/officeDocument/2006/relationships/slideLayout" Target="../slideLayouts/slideLayout44.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theme" Target="../theme/theme22.xml"/><Relationship Id="rId1" Type="http://schemas.openxmlformats.org/officeDocument/2006/relationships/slideLayout" Target="../slideLayouts/slideLayout45.xml"/></Relationships>
</file>

<file path=ppt/slideMasters/_rels/slideMaster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theme" Target="../theme/theme23.xml"/><Relationship Id="rId1" Type="http://schemas.openxmlformats.org/officeDocument/2006/relationships/slideLayout" Target="../slideLayouts/slideLayout46.xml"/></Relationships>
</file>

<file path=ppt/slideMasters/_rels/slideMaster24.xml.rels><?xml version="1.0" encoding="UTF-8" standalone="yes"?>
<Relationships xmlns="http://schemas.openxmlformats.org/package/2006/relationships"><Relationship Id="rId3" Type="http://schemas.openxmlformats.org/officeDocument/2006/relationships/theme" Target="../theme/theme24.xml"/><Relationship Id="rId2" Type="http://schemas.openxmlformats.org/officeDocument/2006/relationships/slideLayout" Target="../slideLayouts/slideLayout48.xml"/><Relationship Id="rId1" Type="http://schemas.openxmlformats.org/officeDocument/2006/relationships/slideLayout" Target="../slideLayouts/slideLayout47.xml"/><Relationship Id="rId5" Type="http://schemas.openxmlformats.org/officeDocument/2006/relationships/image" Target="../media/image3.png"/><Relationship Id="rId4" Type="http://schemas.openxmlformats.org/officeDocument/2006/relationships/image" Target="../media/image4.png"/></Relationships>
</file>

<file path=ppt/slideMasters/_rels/slideMaster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5.xml"/><Relationship Id="rId1" Type="http://schemas.openxmlformats.org/officeDocument/2006/relationships/slideLayout" Target="../slideLayouts/slideLayout49.xml"/></Relationships>
</file>

<file path=ppt/slideMasters/_rels/slideMaster26.xml.rels><?xml version="1.0" encoding="UTF-8" standalone="yes"?>
<Relationships xmlns="http://schemas.openxmlformats.org/package/2006/relationships"><Relationship Id="rId3" Type="http://schemas.openxmlformats.org/officeDocument/2006/relationships/slideLayout" Target="../slideLayouts/slideLayout52.xml"/><Relationship Id="rId2" Type="http://schemas.openxmlformats.org/officeDocument/2006/relationships/slideLayout" Target="../slideLayouts/slideLayout51.xml"/><Relationship Id="rId1" Type="http://schemas.openxmlformats.org/officeDocument/2006/relationships/slideLayout" Target="../slideLayouts/slideLayout50.xml"/><Relationship Id="rId5" Type="http://schemas.openxmlformats.org/officeDocument/2006/relationships/image" Target="../media/image1.jpg"/><Relationship Id="rId4" Type="http://schemas.openxmlformats.org/officeDocument/2006/relationships/theme" Target="../theme/theme2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9905241"/>
      </p:ext>
    </p:extLst>
  </p:cSld>
  <p:clrMap bg1="lt1" tx1="dk1" bg2="lt2" tx2="dk2" accent1="accent1" accent2="accent2" accent3="accent3" accent4="accent4" accent5="accent5" accent6="accent6" hlink="hlink" folHlink="folHlink"/>
  <p:sldLayoutIdLst>
    <p:sldLayoutId id="2147484244" r:id="rId1"/>
    <p:sldLayoutId id="2147484245" r:id="rId2"/>
    <p:sldLayoutId id="2147484246" r:id="rId3"/>
    <p:sldLayoutId id="2147484247" r:id="rId4"/>
    <p:sldLayoutId id="2147484248" r:id="rId5"/>
    <p:sldLayoutId id="2147484249" r:id="rId6"/>
    <p:sldLayoutId id="2147484250" r:id="rId7"/>
    <p:sldLayoutId id="2147484251" r:id="rId8"/>
    <p:sldLayoutId id="2147484252" r:id="rId9"/>
    <p:sldLayoutId id="2147484253" r:id="rId10"/>
    <p:sldLayoutId id="2147484254"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358637355"/>
      </p:ext>
    </p:extLst>
  </p:cSld>
  <p:clrMap bg1="lt1" tx1="dk1" bg2="lt2" tx2="dk2" accent1="accent1" accent2="accent2" accent3="accent3" accent4="accent4" accent5="accent5" accent6="accent6" hlink="hlink" folHlink="folHlink"/>
  <p:sldLayoutIdLst>
    <p:sldLayoutId id="2147484256" r:id="rId1"/>
  </p:sldLayoutIdLst>
  <p:hf hdr="0" ftr="0" dt="0"/>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610796"/>
      </p:ext>
    </p:extLst>
  </p:cSld>
  <p:clrMap bg1="lt1" tx1="dk1" bg2="lt2" tx2="dk2" accent1="accent1" accent2="accent2" accent3="accent3" accent4="accent4" accent5="accent5" accent6="accent6" hlink="hlink" folHlink="folHlink"/>
  <p:sldLayoutIdLst>
    <p:sldLayoutId id="2147484260" r:id="rId1"/>
    <p:sldLayoutId id="2147484261" r:id="rId2"/>
    <p:sldLayoutId id="2147484262" r:id="rId3"/>
    <p:sldLayoutId id="2147484263" r:id="rId4"/>
    <p:sldLayoutId id="2147484264" r:id="rId5"/>
    <p:sldLayoutId id="2147484322" r:id="rId6"/>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p:nvPicPr>
        <p:blipFill>
          <a:blip r:embed="rId4"/>
          <a:stretch>
            <a:fillRect/>
          </a:stretch>
        </p:blipFill>
        <p:spPr>
          <a:xfrm>
            <a:off x="0" y="0"/>
            <a:ext cx="9144000" cy="6858000"/>
          </a:xfrm>
          <a:prstGeom prst="rect">
            <a:avLst/>
          </a:prstGeom>
        </p:spPr>
      </p:pic>
      <p:pic>
        <p:nvPicPr>
          <p:cNvPr id="3" name="Picture 2" descr="A picture containing text, sky, outdoor, sign&#10;&#10;Description automatically generated">
            <a:extLst>
              <a:ext uri="{FF2B5EF4-FFF2-40B4-BE49-F238E27FC236}">
                <a16:creationId xmlns:a16="http://schemas.microsoft.com/office/drawing/2014/main" id="{13B09A0C-BB2C-4A29-8250-38DFB6C5FEFE}"/>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15411911"/>
      </p:ext>
    </p:extLst>
  </p:cSld>
  <p:clrMap bg1="lt1" tx1="dk1" bg2="lt2" tx2="dk2" accent1="accent1" accent2="accent2" accent3="accent3" accent4="accent4" accent5="accent5" accent6="accent6" hlink="hlink" folHlink="folHlink"/>
  <p:sldLayoutIdLst>
    <p:sldLayoutId id="2147484266" r:id="rId1"/>
    <p:sldLayoutId id="2147484267" r:id="rId2"/>
  </p:sldLayoutIdLst>
  <p:hf hdr="0" ftr="0" dt="0"/>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p:nvPicPr>
        <p:blipFill>
          <a:blip r:embed="rId3"/>
          <a:stretch>
            <a:fillRect/>
          </a:stretch>
        </p:blipFill>
        <p:spPr>
          <a:xfrm>
            <a:off x="0" y="12111"/>
            <a:ext cx="9144000" cy="6858000"/>
          </a:xfrm>
          <a:prstGeom prst="rect">
            <a:avLst/>
          </a:prstGeom>
        </p:spPr>
      </p:pic>
    </p:spTree>
    <p:extLst>
      <p:ext uri="{BB962C8B-B14F-4D97-AF65-F5344CB8AC3E}">
        <p14:creationId xmlns:p14="http://schemas.microsoft.com/office/powerpoint/2010/main" val="4280725710"/>
      </p:ext>
    </p:extLst>
  </p:cSld>
  <p:clrMap bg1="lt1" tx1="dk1" bg2="lt2" tx2="dk2" accent1="accent1" accent2="accent2" accent3="accent3" accent4="accent4" accent5="accent5" accent6="accent6" hlink="hlink" folHlink="folHlink"/>
  <p:sldLayoutIdLst>
    <p:sldLayoutId id="2147484269"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0" indent="0" algn="l" defTabSz="385763" rtl="0" eaLnBrk="1" latinLnBrk="0" hangingPunct="1">
        <a:lnSpc>
          <a:spcPct val="90000"/>
        </a:lnSpc>
        <a:spcBef>
          <a:spcPts val="422"/>
        </a:spcBef>
        <a:buFont typeface="Arial" panose="020B0604020202020204" pitchFamily="34" charset="0"/>
        <a:buNone/>
        <a:defRPr sz="1181" kern="1200">
          <a:solidFill>
            <a:schemeClr val="bg1"/>
          </a:solidFill>
          <a:latin typeface="Arial" panose="020B0604020202020204" pitchFamily="34" charset="0"/>
          <a:ea typeface="+mn-ea"/>
          <a:cs typeface="Arial" panose="020B0604020202020204" pitchFamily="34" charset="0"/>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p:nvPicPr>
        <p:blipFill>
          <a:blip r:embed="rId3"/>
          <a:stretch>
            <a:fillRect/>
          </a:stretch>
        </p:blipFill>
        <p:spPr>
          <a:xfrm>
            <a:off x="0" y="12111"/>
            <a:ext cx="9144000" cy="6858000"/>
          </a:xfrm>
          <a:prstGeom prst="rect">
            <a:avLst/>
          </a:prstGeom>
        </p:spPr>
      </p:pic>
    </p:spTree>
    <p:extLst>
      <p:ext uri="{BB962C8B-B14F-4D97-AF65-F5344CB8AC3E}">
        <p14:creationId xmlns:p14="http://schemas.microsoft.com/office/powerpoint/2010/main" val="1032051809"/>
      </p:ext>
    </p:extLst>
  </p:cSld>
  <p:clrMap bg1="lt1" tx1="dk1" bg2="lt2" tx2="dk2" accent1="accent1" accent2="accent2" accent3="accent3" accent4="accent4" accent5="accent5" accent6="accent6" hlink="hlink" folHlink="folHlink"/>
  <p:sldLayoutIdLst>
    <p:sldLayoutId id="2147484271"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0" indent="0" algn="l" defTabSz="385763" rtl="0" eaLnBrk="1" latinLnBrk="0" hangingPunct="1">
        <a:lnSpc>
          <a:spcPct val="90000"/>
        </a:lnSpc>
        <a:spcBef>
          <a:spcPts val="422"/>
        </a:spcBef>
        <a:buFont typeface="Arial" panose="020B0604020202020204" pitchFamily="34" charset="0"/>
        <a:buNone/>
        <a:defRPr sz="1181" kern="1200">
          <a:solidFill>
            <a:schemeClr val="bg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520264899"/>
      </p:ext>
    </p:extLst>
  </p:cSld>
  <p:clrMap bg1="lt1" tx1="dk1" bg2="lt2" tx2="dk2" accent1="accent1" accent2="accent2" accent3="accent3" accent4="accent4" accent5="accent5" accent6="accent6" hlink="hlink" folHlink="folHlink"/>
  <p:sldLayoutIdLst>
    <p:sldLayoutId id="2147484273"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p:nvPicPr>
        <p:blipFill>
          <a:blip r:embed="rId3"/>
          <a:stretch>
            <a:fillRect/>
          </a:stretch>
        </p:blipFill>
        <p:spPr>
          <a:xfrm>
            <a:off x="0" y="0"/>
            <a:ext cx="9144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473110" y="1470586"/>
            <a:ext cx="8102927"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2932507098"/>
      </p:ext>
    </p:extLst>
  </p:cSld>
  <p:clrMap bg1="lt1" tx1="dk1" bg2="lt2" tx2="dk2" accent1="accent1" accent2="accent2" accent3="accent3" accent4="accent4" accent5="accent5" accent6="accent6" hlink="hlink" folHlink="folHlink"/>
  <p:sldLayoutIdLst>
    <p:sldLayoutId id="2147484275"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0" indent="0" algn="l" defTabSz="385763" rtl="0" eaLnBrk="1" latinLnBrk="0" hangingPunct="1">
        <a:lnSpc>
          <a:spcPct val="90000"/>
        </a:lnSpc>
        <a:spcBef>
          <a:spcPts val="422"/>
        </a:spcBef>
        <a:buFont typeface="Arial" panose="020B0604020202020204" pitchFamily="34" charset="0"/>
        <a:buNone/>
        <a:defRPr sz="1181" kern="1200">
          <a:solidFill>
            <a:schemeClr val="bg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p:nvPicPr>
        <p:blipFill>
          <a:blip r:embed="rId3"/>
          <a:stretch>
            <a:fillRect/>
          </a:stretch>
        </p:blipFill>
        <p:spPr>
          <a:xfrm>
            <a:off x="0" y="0"/>
            <a:ext cx="9144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473110" y="1470586"/>
            <a:ext cx="8102927"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611317157"/>
      </p:ext>
    </p:extLst>
  </p:cSld>
  <p:clrMap bg1="lt1" tx1="dk1" bg2="lt2" tx2="dk2" accent1="accent1" accent2="accent2" accent3="accent3" accent4="accent4" accent5="accent5" accent6="accent6" hlink="hlink" folHlink="folHlink"/>
  <p:sldLayoutIdLst>
    <p:sldLayoutId id="2147484277"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0" indent="0" algn="l" defTabSz="385763" rtl="0" eaLnBrk="1" latinLnBrk="0" hangingPunct="1">
        <a:lnSpc>
          <a:spcPct val="90000"/>
        </a:lnSpc>
        <a:spcBef>
          <a:spcPts val="422"/>
        </a:spcBef>
        <a:buFont typeface="Arial" panose="020B0604020202020204" pitchFamily="34" charset="0"/>
        <a:buNone/>
        <a:defRPr sz="1181" kern="1200">
          <a:solidFill>
            <a:schemeClr val="bg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p:nvPicPr>
        <p:blipFill>
          <a:blip r:embed="rId3"/>
          <a:stretch>
            <a:fillRect/>
          </a:stretch>
        </p:blipFill>
        <p:spPr>
          <a:xfrm>
            <a:off x="0" y="0"/>
            <a:ext cx="9144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473110" y="1470586"/>
            <a:ext cx="340130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879220125"/>
      </p:ext>
    </p:extLst>
  </p:cSld>
  <p:clrMap bg1="lt1" tx1="dk1" bg2="lt2" tx2="dk2" accent1="accent1" accent2="accent2" accent3="accent3" accent4="accent4" accent5="accent5" accent6="accent6" hlink="hlink" folHlink="folHlink"/>
  <p:sldLayoutIdLst>
    <p:sldLayoutId id="2147484279"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0" indent="0" algn="l" defTabSz="385763" rtl="0" eaLnBrk="1" latinLnBrk="0" hangingPunct="1">
        <a:lnSpc>
          <a:spcPct val="90000"/>
        </a:lnSpc>
        <a:spcBef>
          <a:spcPts val="422"/>
        </a:spcBef>
        <a:buFont typeface="Arial" panose="020B0604020202020204" pitchFamily="34" charset="0"/>
        <a:buNone/>
        <a:defRPr sz="1181" kern="1200">
          <a:solidFill>
            <a:schemeClr val="bg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p:nvPicPr>
        <p:blipFill>
          <a:blip r:embed="rId3"/>
          <a:stretch>
            <a:fillRect/>
          </a:stretch>
        </p:blipFill>
        <p:spPr>
          <a:xfrm>
            <a:off x="0" y="0"/>
            <a:ext cx="9144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473110" y="1470586"/>
            <a:ext cx="340130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871630725"/>
      </p:ext>
    </p:extLst>
  </p:cSld>
  <p:clrMap bg1="lt1" tx1="dk1" bg2="lt2" tx2="dk2" accent1="accent1" accent2="accent2" accent3="accent3" accent4="accent4" accent5="accent5" accent6="accent6" hlink="hlink" folHlink="folHlink"/>
  <p:sldLayoutIdLst>
    <p:sldLayoutId id="2147484281"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0" indent="0" algn="l" defTabSz="385763" rtl="0" eaLnBrk="1" latinLnBrk="0" hangingPunct="1">
        <a:lnSpc>
          <a:spcPct val="90000"/>
        </a:lnSpc>
        <a:spcBef>
          <a:spcPts val="422"/>
        </a:spcBef>
        <a:buFont typeface="Arial" panose="020B0604020202020204" pitchFamily="34" charset="0"/>
        <a:buNone/>
        <a:defRPr sz="1181" kern="1200">
          <a:solidFill>
            <a:schemeClr val="bg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p:nvPicPr>
        <p:blipFill>
          <a:blip r:embed="rId3"/>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268667" y="365129"/>
            <a:ext cx="861138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268667" y="1825625"/>
            <a:ext cx="8611385"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8777179"/>
      </p:ext>
    </p:extLst>
  </p:cSld>
  <p:clrMap bg1="lt1" tx1="dk1" bg2="lt2" tx2="dk2" accent1="accent1" accent2="accent2" accent3="accent3" accent4="accent4" accent5="accent5" accent6="accent6" hlink="hlink" folHlink="folHlink"/>
  <p:sldLayoutIdLst>
    <p:sldLayoutId id="2147484283"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p:nvPicPr>
        <p:blipFill>
          <a:blip r:embed="rId3"/>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240385" y="365129"/>
            <a:ext cx="86679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240385" y="1825625"/>
            <a:ext cx="86679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74199680"/>
      </p:ext>
    </p:extLst>
  </p:cSld>
  <p:clrMap bg1="lt1" tx1="dk1" bg2="lt2" tx2="dk2" accent1="accent1" accent2="accent2" accent3="accent3" accent4="accent4" accent5="accent5" accent6="accent6" hlink="hlink" folHlink="folHlink"/>
  <p:sldLayoutIdLst>
    <p:sldLayoutId id="2147484285"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p:nvPicPr>
        <p:blipFill>
          <a:blip r:embed="rId3"/>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239796" y="1383220"/>
            <a:ext cx="8668535"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239796" y="2843720"/>
            <a:ext cx="8668535" cy="36984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17638538"/>
      </p:ext>
    </p:extLst>
  </p:cSld>
  <p:clrMap bg1="lt1" tx1="dk1" bg2="lt2" tx2="dk2" accent1="accent1" accent2="accent2" accent3="accent3" accent4="accent4" accent5="accent5" accent6="accent6" hlink="hlink" folHlink="folHlink"/>
  <p:sldLayoutIdLst>
    <p:sldLayoutId id="2147484287"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p:nvPicPr>
        <p:blipFill>
          <a:blip r:embed="rId3"/>
          <a:stretch>
            <a:fillRect/>
          </a:stretch>
        </p:blipFill>
        <p:spPr>
          <a:xfrm>
            <a:off x="0" y="9427"/>
            <a:ext cx="9144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226245" y="1420930"/>
            <a:ext cx="869622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226245" y="2881431"/>
            <a:ext cx="8696227"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58459209"/>
      </p:ext>
    </p:extLst>
  </p:cSld>
  <p:clrMap bg1="lt1" tx1="dk1" bg2="lt2" tx2="dk2" accent1="accent1" accent2="accent2" accent3="accent3" accent4="accent4" accent5="accent5" accent6="accent6" hlink="hlink" folHlink="folHlink"/>
  <p:sldLayoutIdLst>
    <p:sldLayoutId id="2147484289"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p:nvPicPr>
        <p:blipFill>
          <a:blip r:embed="rId3"/>
          <a:stretch>
            <a:fillRect/>
          </a:stretch>
        </p:blipFill>
        <p:spPr>
          <a:xfrm>
            <a:off x="0" y="0"/>
            <a:ext cx="9144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2835113" y="365129"/>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2835113"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5137414"/>
      </p:ext>
    </p:extLst>
  </p:cSld>
  <p:clrMap bg1="lt1" tx1="dk1" bg2="lt2" tx2="dk2" accent1="accent1" accent2="accent2" accent3="accent3" accent4="accent4" accent5="accent5" accent6="accent6" hlink="hlink" folHlink="folHlink"/>
  <p:sldLayoutIdLst>
    <p:sldLayoutId id="2147484291"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p:nvPicPr>
        <p:blipFill>
          <a:blip r:embed="rId3"/>
          <a:stretch>
            <a:fillRect/>
          </a:stretch>
        </p:blipFill>
        <p:spPr>
          <a:xfrm>
            <a:off x="0" y="0"/>
            <a:ext cx="9144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2835113" y="365129"/>
            <a:ext cx="5967167" cy="1325563"/>
          </a:xfrm>
          <a:prstGeom prst="rect">
            <a:avLst/>
          </a:prstGeom>
        </p:spPr>
        <p:txBody>
          <a:bodyPr vert="horz" lIns="91440" tIns="45720" rIns="91440" bIns="45720" rtlCol="0" anchor="ctr">
            <a:normAutofit/>
          </a:bodyPr>
          <a:lstStyle/>
          <a:p>
            <a:r>
              <a:rPr lang="en-US"/>
              <a:t>Click to edit Master title style</a:t>
            </a:r>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2835113" y="1825625"/>
            <a:ext cx="5967167"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92278563"/>
      </p:ext>
    </p:extLst>
  </p:cSld>
  <p:clrMap bg1="lt1" tx1="dk1" bg2="lt2" tx2="dk2" accent1="accent1" accent2="accent2" accent3="accent3" accent4="accent4" accent5="accent5" accent6="accent6" hlink="hlink" folHlink="folHlink"/>
  <p:sldLayoutIdLst>
    <p:sldLayoutId id="2147484293"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p:nvPicPr>
        <p:blipFill>
          <a:blip r:embed="rId3"/>
          <a:stretch>
            <a:fillRect/>
          </a:stretch>
        </p:blipFill>
        <p:spPr>
          <a:xfrm>
            <a:off x="0" y="0"/>
            <a:ext cx="9144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275735" y="365129"/>
            <a:ext cx="6221691" cy="1325563"/>
          </a:xfrm>
          <a:prstGeom prst="rect">
            <a:avLst/>
          </a:prstGeom>
        </p:spPr>
        <p:txBody>
          <a:bodyPr vert="horz" lIns="91440" tIns="45720" rIns="91440" bIns="45720" rtlCol="0" anchor="ctr">
            <a:normAutofit/>
          </a:bodyPr>
          <a:lstStyle/>
          <a:p>
            <a:r>
              <a:rPr lang="en-US"/>
              <a:t>Click to edit Master title style</a:t>
            </a:r>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275735" y="1825625"/>
            <a:ext cx="6221691"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42331975"/>
      </p:ext>
    </p:extLst>
  </p:cSld>
  <p:clrMap bg1="lt1" tx1="dk1" bg2="lt2" tx2="dk2" accent1="accent1" accent2="accent2" accent3="accent3" accent4="accent4" accent5="accent5" accent6="accent6" hlink="hlink" folHlink="folHlink"/>
  <p:sldLayoutIdLst>
    <p:sldLayoutId id="2147484295"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p:nvPicPr>
        <p:blipFill>
          <a:blip r:embed="rId3"/>
          <a:stretch>
            <a:fillRect/>
          </a:stretch>
        </p:blipFill>
        <p:spPr>
          <a:xfrm>
            <a:off x="0" y="0"/>
            <a:ext cx="9144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275735" y="365129"/>
            <a:ext cx="6221691" cy="1325563"/>
          </a:xfrm>
          <a:prstGeom prst="rect">
            <a:avLst/>
          </a:prstGeom>
        </p:spPr>
        <p:txBody>
          <a:bodyPr vert="horz" lIns="91440" tIns="45720" rIns="91440" bIns="45720" rtlCol="0" anchor="ctr">
            <a:normAutofit/>
          </a:bodyPr>
          <a:lstStyle/>
          <a:p>
            <a:r>
              <a:rPr lang="en-US"/>
              <a:t>Click to edit Master title style</a:t>
            </a:r>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275735" y="1825625"/>
            <a:ext cx="6221691"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4775076"/>
      </p:ext>
    </p:extLst>
  </p:cSld>
  <p:clrMap bg1="lt1" tx1="dk1" bg2="lt2" tx2="dk2" accent1="accent1" accent2="accent2" accent3="accent3" accent4="accent4" accent5="accent5" accent6="accent6" hlink="hlink" folHlink="folHlink"/>
  <p:sldLayoutIdLst>
    <p:sldLayoutId id="2147484297"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2332935"/>
      </p:ext>
    </p:extLst>
  </p:cSld>
  <p:clrMap bg1="lt1" tx1="dk1" bg2="lt2" tx2="dk2" accent1="accent1" accent2="accent2" accent3="accent3" accent4="accent4" accent5="accent5" accent6="accent6" hlink="hlink" folHlink="folHlink"/>
  <p:sldLayoutIdLst>
    <p:sldLayoutId id="2147484299" r:id="rId1"/>
    <p:sldLayoutId id="2147484300" r:id="rId2"/>
    <p:sldLayoutId id="2147484301" r:id="rId3"/>
    <p:sldLayoutId id="2147484302" r:id="rId4"/>
    <p:sldLayoutId id="2147484303" r:id="rId5"/>
    <p:sldLayoutId id="2147484304" r:id="rId6"/>
    <p:sldLayoutId id="2147484305" r:id="rId7"/>
    <p:sldLayoutId id="2147484306" r:id="rId8"/>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55695891"/>
      </p:ext>
    </p:extLst>
  </p:cSld>
  <p:clrMap bg1="lt1" tx1="dk1" bg2="lt2" tx2="dk2" accent1="accent1" accent2="accent2" accent3="accent3" accent4="accent4" accent5="accent5" accent6="accent6" hlink="hlink" folHlink="folHlink"/>
  <p:sldLayoutIdLst>
    <p:sldLayoutId id="2147484308"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882959315"/>
      </p:ext>
    </p:extLst>
  </p:cSld>
  <p:clrMap bg1="lt1" tx1="dk1" bg2="lt2" tx2="dk2" accent1="accent1" accent2="accent2" accent3="accent3" accent4="accent4" accent5="accent5" accent6="accent6" hlink="hlink" folHlink="folHlink"/>
  <p:sldLayoutIdLst>
    <p:sldLayoutId id="2147484310"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66074763"/>
      </p:ext>
    </p:extLst>
  </p:cSld>
  <p:clrMap bg1="lt1" tx1="dk1" bg2="lt2" tx2="dk2" accent1="accent1" accent2="accent2" accent3="accent3" accent4="accent4" accent5="accent5" accent6="accent6" hlink="hlink" folHlink="folHlink"/>
  <p:sldLayoutIdLst>
    <p:sldLayoutId id="2147484312"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p:nvPicPr>
        <p:blipFill>
          <a:blip r:embed="rId4"/>
          <a:stretch>
            <a:fillRect/>
          </a:stretch>
        </p:blipFill>
        <p:spPr>
          <a:xfrm>
            <a:off x="0" y="0"/>
            <a:ext cx="9144000" cy="6858000"/>
          </a:xfrm>
          <a:prstGeom prst="rect">
            <a:avLst/>
          </a:prstGeom>
        </p:spPr>
      </p:pic>
      <p:pic>
        <p:nvPicPr>
          <p:cNvPr id="3" name="Picture 2" descr="A picture containing text, sky, outdoor, sign&#10;&#10;Description automatically generated">
            <a:extLst>
              <a:ext uri="{FF2B5EF4-FFF2-40B4-BE49-F238E27FC236}">
                <a16:creationId xmlns:a16="http://schemas.microsoft.com/office/drawing/2014/main" id="{13B09A0C-BB2C-4A29-8250-38DFB6C5FEFE}"/>
              </a:ext>
            </a:extLst>
          </p:cNvPr>
          <p:cNvPicPr>
            <a:picLocks noChangeAspect="1"/>
          </p:cNvPicPr>
          <p:nvPr/>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312440825"/>
      </p:ext>
    </p:extLst>
  </p:cSld>
  <p:clrMap bg1="lt1" tx1="dk1" bg2="lt2" tx2="dk2" accent1="accent1" accent2="accent2" accent3="accent3" accent4="accent4" accent5="accent5" accent6="accent6" hlink="hlink" folHlink="folHlink"/>
  <p:sldLayoutIdLst>
    <p:sldLayoutId id="2147484314" r:id="rId1"/>
    <p:sldLayoutId id="2147484315" r:id="rId2"/>
  </p:sldLayoutIdLst>
  <p:hf hdr="0" ftr="0" dt="0"/>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569204074"/>
      </p:ext>
    </p:extLst>
  </p:cSld>
  <p:clrMap bg1="lt1" tx1="dk1" bg2="lt2" tx2="dk2" accent1="accent1" accent2="accent2" accent3="accent3" accent4="accent4" accent5="accent5" accent6="accent6" hlink="hlink" folHlink="folHlink"/>
  <p:sldLayoutIdLst>
    <p:sldLayoutId id="2147484317" r:id="rId1"/>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83073646"/>
      </p:ext>
    </p:extLst>
  </p:cSld>
  <p:clrMap bg1="lt1" tx1="dk1" bg2="lt2" tx2="dk2" accent1="accent1" accent2="accent2" accent3="accent3" accent4="accent4" accent5="accent5" accent6="accent6" hlink="hlink" folHlink="folHlink"/>
  <p:sldLayoutIdLst>
    <p:sldLayoutId id="2147484319" r:id="rId1"/>
    <p:sldLayoutId id="2147484320" r:id="rId2"/>
    <p:sldLayoutId id="2147484321" r:id="rId3"/>
  </p:sldLayoutIdLst>
  <p:hf hdr="0" ft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hyperlink" Target="https://jilljemmett.com/2019/03/26/review-work-it-girl-run-the-show-like-ceo-oprah-winfrey/" TargetMode="External"/><Relationship Id="rId2" Type="http://schemas.openxmlformats.org/officeDocument/2006/relationships/image" Target="../media/image28.jpeg"/><Relationship Id="rId1" Type="http://schemas.openxmlformats.org/officeDocument/2006/relationships/slideLayout" Target="../slideLayouts/slideLayout13.xml"/><Relationship Id="rId5" Type="http://schemas.openxmlformats.org/officeDocument/2006/relationships/hyperlink" Target="http://theconversation.com/thinking-critically-on-critical-thinking-why-scientists-skills-need-to-spread-15005" TargetMode="External"/><Relationship Id="rId4" Type="http://schemas.openxmlformats.org/officeDocument/2006/relationships/image" Target="../media/image29.jpeg"/></Relationships>
</file>

<file path=ppt/slides/_rels/slide4.xml.rels><?xml version="1.0" encoding="UTF-8" standalone="yes"?>
<Relationships xmlns="http://schemas.openxmlformats.org/package/2006/relationships"><Relationship Id="rId8" Type="http://schemas.openxmlformats.org/officeDocument/2006/relationships/hyperlink" Target="https://researchleap.com/empirical-analysis-intercultural-communication-multicultural-team-performance-case-uzbek-russian-managers-uzbekistan/" TargetMode="External"/><Relationship Id="rId3" Type="http://schemas.openxmlformats.org/officeDocument/2006/relationships/image" Target="../media/image30.png"/><Relationship Id="rId7" Type="http://schemas.openxmlformats.org/officeDocument/2006/relationships/image" Target="../media/image32.jp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hyperlink" Target="https://internationaljournalofresearch.com/2020/06/11/advantages-of-reading-news-online-by-nikhil-kumar/" TargetMode="External"/><Relationship Id="rId5" Type="http://schemas.openxmlformats.org/officeDocument/2006/relationships/image" Target="../media/image31.png"/><Relationship Id="rId4" Type="http://schemas.openxmlformats.org/officeDocument/2006/relationships/hyperlink" Target="http://journalistsresource.org/skills/research/database-checklist-key-academic-research-resources-free-restricted"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hyperlink" Target="http://www.freestockphotos.biz/stockphoto/15994"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hyperlink" Target="https://jadedoptimist.files.wordpres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hyperlink" Target="http://www.onthecommons.org/magazine/the-great-promise-of-social-co-operatives"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38.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hyperlink" Target="http://journalistsresource.org/skills/research/database-checklist-key-academic-research-resources-free-restricted" TargetMode="External"/><Relationship Id="rId7" Type="http://schemas.openxmlformats.org/officeDocument/2006/relationships/hyperlink" Target="https://learningcommons.ubc.ca/resource-guides/" TargetMode="External"/><Relationship Id="rId2" Type="http://schemas.openxmlformats.org/officeDocument/2006/relationships/image" Target="../media/image30.png"/><Relationship Id="rId1" Type="http://schemas.openxmlformats.org/officeDocument/2006/relationships/slideLayout" Target="../slideLayouts/slideLayout13.xml"/><Relationship Id="rId6" Type="http://schemas.openxmlformats.org/officeDocument/2006/relationships/image" Target="../media/image40.jpg"/><Relationship Id="rId5" Type="http://schemas.openxmlformats.org/officeDocument/2006/relationships/hyperlink" Target="http://scdaskal.univ-lyon2.fr/formdoc/Moteurs-scientifiques/co/module_Module_et_publi_1.html" TargetMode="External"/><Relationship Id="rId4" Type="http://schemas.openxmlformats.org/officeDocument/2006/relationships/image" Target="../media/image3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290275" y="2320053"/>
            <a:ext cx="4098845" cy="2394823"/>
          </a:xfrm>
        </p:spPr>
        <p:txBody>
          <a:bodyPr>
            <a:noAutofit/>
          </a:bodyPr>
          <a:lstStyle/>
          <a:p>
            <a:pPr eaLnBrk="1" hangingPunct="1">
              <a:defRPr/>
            </a:pPr>
            <a:r>
              <a:rPr lang="en-GB" sz="1800" dirty="0">
                <a:ea typeface="Calibri" panose="020F0502020204030204" pitchFamily="34" charset="0"/>
              </a:rPr>
              <a:t>CertHE Applied Leadership and Management in the Workplace </a:t>
            </a:r>
            <a:br>
              <a:rPr lang="en-GB" sz="1800" b="1" dirty="0">
                <a:ea typeface="Calibri" panose="020F0502020204030204" pitchFamily="34" charset="0"/>
              </a:rPr>
            </a:br>
            <a:br>
              <a:rPr lang="en-GB" altLang="en-US" sz="1800" dirty="0"/>
            </a:br>
            <a:br>
              <a:rPr lang="en-GB" altLang="en-US" sz="1800" dirty="0"/>
            </a:br>
            <a:r>
              <a:rPr lang="en-GB" altLang="en-US" sz="1800" dirty="0"/>
              <a:t>Module: BMSK5011 </a:t>
            </a:r>
            <a:br>
              <a:rPr lang="en-GB" altLang="en-US" sz="1800" dirty="0"/>
            </a:br>
            <a:r>
              <a:rPr lang="en-GB" sz="1800" dirty="0"/>
              <a:t>Developing Workplace Critical Thinking</a:t>
            </a:r>
            <a:br>
              <a:rPr lang="en-GB" sz="1800" dirty="0"/>
            </a:br>
            <a:br>
              <a:rPr lang="en-GB" sz="1800" dirty="0"/>
            </a:br>
            <a:br>
              <a:rPr lang="en-GB" sz="1800" b="1" dirty="0"/>
            </a:br>
            <a:endParaRPr lang="en-GB" altLang="en-US" sz="1800"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8F35DD7-30F2-4EBF-A015-C0DEF3DDEDD7}"/>
              </a:ext>
            </a:extLst>
          </p:cNvPr>
          <p:cNvSpPr>
            <a:spLocks noGrp="1"/>
          </p:cNvSpPr>
          <p:nvPr>
            <p:ph type="subTitle" idx="1"/>
          </p:nvPr>
        </p:nvSpPr>
        <p:spPr>
          <a:xfrm>
            <a:off x="1143000" y="3904587"/>
            <a:ext cx="6858000" cy="1086844"/>
          </a:xfrm>
        </p:spPr>
        <p:txBody>
          <a:bodyPr/>
          <a:lstStyle/>
          <a:p>
            <a:r>
              <a:rPr lang="en-GB" sz="3300" dirty="0">
                <a:solidFill>
                  <a:srgbClr val="FFFFFF"/>
                </a:solidFill>
                <a:latin typeface="Calibri Light" panose="020F0302020204030204" pitchFamily="34" charset="0"/>
              </a:rPr>
              <a:t>Blended Learning </a:t>
            </a:r>
            <a:r>
              <a:rPr lang="en-GB" sz="3300" dirty="0">
                <a:solidFill>
                  <a:srgbClr val="000000"/>
                </a:solidFill>
                <a:latin typeface="Calibri Light" panose="020F0302020204030204" pitchFamily="34" charset="0"/>
              </a:rPr>
              <a:t>​</a:t>
            </a:r>
            <a:br>
              <a:rPr lang="en-GB" sz="3300" dirty="0">
                <a:solidFill>
                  <a:srgbClr val="000000"/>
                </a:solidFill>
                <a:latin typeface="Calibri Light" panose="020F0302020204030204" pitchFamily="34" charset="0"/>
              </a:rPr>
            </a:br>
            <a:r>
              <a:rPr lang="en-GB" sz="3300" dirty="0">
                <a:solidFill>
                  <a:srgbClr val="FFFFFF"/>
                </a:solidFill>
                <a:latin typeface="Calibri Light" panose="020F0302020204030204" pitchFamily="34" charset="0"/>
              </a:rPr>
              <a:t>Session 4</a:t>
            </a:r>
            <a:endParaRPr lang="en-GB" sz="3300" dirty="0"/>
          </a:p>
        </p:txBody>
      </p:sp>
    </p:spTree>
    <p:extLst>
      <p:ext uri="{BB962C8B-B14F-4D97-AF65-F5344CB8AC3E}">
        <p14:creationId xmlns:p14="http://schemas.microsoft.com/office/powerpoint/2010/main" val="420139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7140B-19D6-427E-98B2-A5C2C0809F78}"/>
              </a:ext>
            </a:extLst>
          </p:cNvPr>
          <p:cNvSpPr>
            <a:spLocks noGrp="1"/>
          </p:cNvSpPr>
          <p:nvPr>
            <p:ph type="title"/>
          </p:nvPr>
        </p:nvSpPr>
        <p:spPr>
          <a:xfrm>
            <a:off x="457200" y="0"/>
            <a:ext cx="8229600" cy="836712"/>
          </a:xfrm>
        </p:spPr>
        <p:txBody>
          <a:bodyPr/>
          <a:lstStyle/>
          <a:p>
            <a:pPr algn="ctr"/>
            <a:r>
              <a:rPr lang="en-GB" dirty="0"/>
              <a:t>Agenda</a:t>
            </a:r>
          </a:p>
        </p:txBody>
      </p:sp>
      <p:sp>
        <p:nvSpPr>
          <p:cNvPr id="3" name="Content Placeholder 2">
            <a:extLst>
              <a:ext uri="{FF2B5EF4-FFF2-40B4-BE49-F238E27FC236}">
                <a16:creationId xmlns:a16="http://schemas.microsoft.com/office/drawing/2014/main" id="{656DFEBC-83E2-4D34-AC5E-6E0A47BE73CE}"/>
              </a:ext>
            </a:extLst>
          </p:cNvPr>
          <p:cNvSpPr>
            <a:spLocks noGrp="1"/>
          </p:cNvSpPr>
          <p:nvPr>
            <p:ph idx="1"/>
          </p:nvPr>
        </p:nvSpPr>
        <p:spPr>
          <a:xfrm>
            <a:off x="457200" y="1154243"/>
            <a:ext cx="6660232" cy="3917032"/>
          </a:xfrm>
        </p:spPr>
        <p:txBody>
          <a:bodyPr>
            <a:normAutofit/>
          </a:bodyPr>
          <a:lstStyle/>
          <a:p>
            <a:r>
              <a:rPr lang="en-GB" sz="2400" dirty="0">
                <a:solidFill>
                  <a:srgbClr val="0000CC"/>
                </a:solidFill>
              </a:rPr>
              <a:t>Research &amp; Report – Feedback/Discussion</a:t>
            </a:r>
          </a:p>
          <a:p>
            <a:r>
              <a:rPr lang="en-GB" sz="2400" dirty="0">
                <a:solidFill>
                  <a:srgbClr val="0000CC"/>
                </a:solidFill>
              </a:rPr>
              <a:t>The Assignment</a:t>
            </a:r>
          </a:p>
          <a:p>
            <a:r>
              <a:rPr lang="en-GB" sz="2400" dirty="0">
                <a:solidFill>
                  <a:srgbClr val="0000CC"/>
                </a:solidFill>
              </a:rPr>
              <a:t>Review and Reflection</a:t>
            </a:r>
          </a:p>
          <a:p>
            <a:r>
              <a:rPr lang="en-GB" sz="2400" dirty="0">
                <a:solidFill>
                  <a:srgbClr val="0000CC"/>
                </a:solidFill>
              </a:rPr>
              <a:t>A Reading Exercise </a:t>
            </a:r>
          </a:p>
          <a:p>
            <a:r>
              <a:rPr lang="en-GB" sz="2400" dirty="0">
                <a:solidFill>
                  <a:srgbClr val="0000CC"/>
                </a:solidFill>
              </a:rPr>
              <a:t>Research &amp; Report</a:t>
            </a:r>
          </a:p>
        </p:txBody>
      </p:sp>
      <p:pic>
        <p:nvPicPr>
          <p:cNvPr id="6" name="Picture 5" descr="A picture containing curtain&#10;&#10;Description automatically generated">
            <a:extLst>
              <a:ext uri="{FF2B5EF4-FFF2-40B4-BE49-F238E27FC236}">
                <a16:creationId xmlns:a16="http://schemas.microsoft.com/office/drawing/2014/main" id="{E88BD3E6-B8A4-4099-8BE3-BA5326C780A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27503" y="-4948"/>
            <a:ext cx="3131840" cy="782960"/>
          </a:xfrm>
          <a:prstGeom prst="rect">
            <a:avLst/>
          </a:prstGeom>
        </p:spPr>
      </p:pic>
      <p:pic>
        <p:nvPicPr>
          <p:cNvPr id="16" name="Picture 15" descr="A picture containing text, person, blackboard, glasses&#10;&#10;Description automatically generated">
            <a:extLst>
              <a:ext uri="{FF2B5EF4-FFF2-40B4-BE49-F238E27FC236}">
                <a16:creationId xmlns:a16="http://schemas.microsoft.com/office/drawing/2014/main" id="{B47774B8-CBF1-4D7C-8DD6-5E9AAD9F93FC}"/>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34416" y="3789040"/>
            <a:ext cx="3909583" cy="1925960"/>
          </a:xfrm>
          <a:prstGeom prst="rect">
            <a:avLst/>
          </a:prstGeom>
        </p:spPr>
      </p:pic>
    </p:spTree>
    <p:extLst>
      <p:ext uri="{BB962C8B-B14F-4D97-AF65-F5344CB8AC3E}">
        <p14:creationId xmlns:p14="http://schemas.microsoft.com/office/powerpoint/2010/main" val="3254800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457200" y="0"/>
            <a:ext cx="8229600" cy="692696"/>
          </a:xfrm>
        </p:spPr>
        <p:txBody>
          <a:bodyPr/>
          <a:lstStyle/>
          <a:p>
            <a:pPr algn="ctr"/>
            <a:r>
              <a:rPr lang="en-GB" dirty="0"/>
              <a:t>Research &amp; Report - Feedback</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15067" y="1054794"/>
            <a:ext cx="4700949" cy="692696"/>
          </a:xfrm>
        </p:spPr>
        <p:txBody>
          <a:bodyPr>
            <a:normAutofit fontScale="85000" lnSpcReduction="20000"/>
          </a:bodyPr>
          <a:lstStyle/>
          <a:p>
            <a:pPr marL="0" indent="0" algn="ctr">
              <a:buNone/>
            </a:pPr>
            <a:r>
              <a:rPr lang="en-GB" sz="3200" i="1" dirty="0">
                <a:solidFill>
                  <a:srgbClr val="002060"/>
                </a:solidFill>
              </a:rPr>
              <a:t>Tutor/Group feedback and discussion</a:t>
            </a:r>
          </a:p>
        </p:txBody>
      </p:sp>
      <p:pic>
        <p:nvPicPr>
          <p:cNvPr id="8" name="Picture 7" descr="A picture containing text, indoor, person, computer&#10;&#10;Description automatically generated">
            <a:extLst>
              <a:ext uri="{FF2B5EF4-FFF2-40B4-BE49-F238E27FC236}">
                <a16:creationId xmlns:a16="http://schemas.microsoft.com/office/drawing/2014/main" id="{E4730F18-26CC-4F67-8BA6-EA7CA8FCC6B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23986" y="3861048"/>
            <a:ext cx="2020014" cy="1872208"/>
          </a:xfrm>
          <a:prstGeom prst="rect">
            <a:avLst/>
          </a:prstGeom>
        </p:spPr>
      </p:pic>
      <p:pic>
        <p:nvPicPr>
          <p:cNvPr id="5" name="Picture 4" descr="A person holding a tablet&#10;&#10;Description automatically generated with medium confidence">
            <a:extLst>
              <a:ext uri="{FF2B5EF4-FFF2-40B4-BE49-F238E27FC236}">
                <a16:creationId xmlns:a16="http://schemas.microsoft.com/office/drawing/2014/main" id="{2CF71F5B-0990-4C99-9397-EB9B7D8AC136}"/>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4049" y="3607452"/>
            <a:ext cx="3731953" cy="2099223"/>
          </a:xfrm>
          <a:prstGeom prst="rect">
            <a:avLst/>
          </a:prstGeom>
        </p:spPr>
      </p:pic>
      <p:pic>
        <p:nvPicPr>
          <p:cNvPr id="11" name="Picture 10" descr="A group of people in a discussion&#10;&#10;Description automatically generated with medium confidence">
            <a:extLst>
              <a:ext uri="{FF2B5EF4-FFF2-40B4-BE49-F238E27FC236}">
                <a16:creationId xmlns:a16="http://schemas.microsoft.com/office/drawing/2014/main" id="{F1A01A4F-5653-4A5E-9FCA-7103496B2FF4}"/>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436096" y="757238"/>
            <a:ext cx="3585778" cy="2049016"/>
          </a:xfrm>
          <a:prstGeom prst="rect">
            <a:avLst/>
          </a:prstGeom>
        </p:spPr>
      </p:pic>
      <p:sp>
        <p:nvSpPr>
          <p:cNvPr id="4" name="TextBox 3">
            <a:extLst>
              <a:ext uri="{FF2B5EF4-FFF2-40B4-BE49-F238E27FC236}">
                <a16:creationId xmlns:a16="http://schemas.microsoft.com/office/drawing/2014/main" id="{59DB423A-292E-4469-AFB0-75CBC3E3B033}"/>
              </a:ext>
            </a:extLst>
          </p:cNvPr>
          <p:cNvSpPr txBox="1"/>
          <p:nvPr/>
        </p:nvSpPr>
        <p:spPr>
          <a:xfrm>
            <a:off x="349317" y="1955972"/>
            <a:ext cx="4032448" cy="954107"/>
          </a:xfrm>
          <a:prstGeom prst="rect">
            <a:avLst/>
          </a:prstGeom>
          <a:noFill/>
        </p:spPr>
        <p:txBody>
          <a:bodyPr wrap="square" rtlCol="0">
            <a:spAutoFit/>
          </a:bodyPr>
          <a:lstStyle/>
          <a:p>
            <a:pPr algn="ctr"/>
            <a:r>
              <a:rPr lang="en-GB" sz="2800" dirty="0">
                <a:solidFill>
                  <a:srgbClr val="0000FF"/>
                </a:solidFill>
              </a:rPr>
              <a:t>What do we think Critical thinking is?</a:t>
            </a:r>
          </a:p>
        </p:txBody>
      </p:sp>
      <p:sp>
        <p:nvSpPr>
          <p:cNvPr id="9" name="TextBox 8">
            <a:extLst>
              <a:ext uri="{FF2B5EF4-FFF2-40B4-BE49-F238E27FC236}">
                <a16:creationId xmlns:a16="http://schemas.microsoft.com/office/drawing/2014/main" id="{721FF904-55C4-4132-80AB-E2B3AE8CA706}"/>
              </a:ext>
            </a:extLst>
          </p:cNvPr>
          <p:cNvSpPr txBox="1"/>
          <p:nvPr/>
        </p:nvSpPr>
        <p:spPr>
          <a:xfrm>
            <a:off x="4099650" y="3517034"/>
            <a:ext cx="3024336" cy="1384995"/>
          </a:xfrm>
          <a:prstGeom prst="rect">
            <a:avLst/>
          </a:prstGeom>
          <a:noFill/>
        </p:spPr>
        <p:txBody>
          <a:bodyPr wrap="square" rtlCol="0">
            <a:spAutoFit/>
          </a:bodyPr>
          <a:lstStyle/>
          <a:p>
            <a:pPr algn="ctr"/>
            <a:r>
              <a:rPr lang="en-GB" sz="2800" dirty="0">
                <a:solidFill>
                  <a:srgbClr val="0000FF"/>
                </a:solidFill>
              </a:rPr>
              <a:t>How can it be applied within the workplace?</a:t>
            </a:r>
          </a:p>
        </p:txBody>
      </p:sp>
    </p:spTree>
    <p:extLst>
      <p:ext uri="{BB962C8B-B14F-4D97-AF65-F5344CB8AC3E}">
        <p14:creationId xmlns:p14="http://schemas.microsoft.com/office/powerpoint/2010/main" val="364309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689D4-0240-5B42-B292-ED52582EAC8E}"/>
              </a:ext>
            </a:extLst>
          </p:cNvPr>
          <p:cNvSpPr>
            <a:spLocks noGrp="1"/>
          </p:cNvSpPr>
          <p:nvPr>
            <p:ph type="title"/>
          </p:nvPr>
        </p:nvSpPr>
        <p:spPr/>
        <p:txBody>
          <a:bodyPr/>
          <a:lstStyle/>
          <a:p>
            <a:r>
              <a:rPr lang="en-GB" dirty="0"/>
              <a:t>Module Task Assessment</a:t>
            </a:r>
          </a:p>
        </p:txBody>
      </p:sp>
      <p:sp>
        <p:nvSpPr>
          <p:cNvPr id="3" name="Text Placeholder 2">
            <a:extLst>
              <a:ext uri="{FF2B5EF4-FFF2-40B4-BE49-F238E27FC236}">
                <a16:creationId xmlns:a16="http://schemas.microsoft.com/office/drawing/2014/main" id="{8BDE32A9-3463-4946-9075-4913B3582113}"/>
              </a:ext>
            </a:extLst>
          </p:cNvPr>
          <p:cNvSpPr>
            <a:spLocks noGrp="1"/>
          </p:cNvSpPr>
          <p:nvPr>
            <p:ph type="body" idx="1"/>
          </p:nvPr>
        </p:nvSpPr>
        <p:spPr>
          <a:xfrm>
            <a:off x="755576" y="1080566"/>
            <a:ext cx="2947877" cy="396412"/>
          </a:xfrm>
        </p:spPr>
        <p:txBody>
          <a:bodyPr>
            <a:normAutofit lnSpcReduction="10000"/>
          </a:bodyPr>
          <a:lstStyle/>
          <a:p>
            <a:r>
              <a:rPr lang="en-GB" dirty="0">
                <a:solidFill>
                  <a:srgbClr val="002060"/>
                </a:solidFill>
              </a:rPr>
              <a:t>TASK</a:t>
            </a:r>
          </a:p>
        </p:txBody>
      </p:sp>
      <p:sp>
        <p:nvSpPr>
          <p:cNvPr id="4" name="Content Placeholder 3">
            <a:extLst>
              <a:ext uri="{FF2B5EF4-FFF2-40B4-BE49-F238E27FC236}">
                <a16:creationId xmlns:a16="http://schemas.microsoft.com/office/drawing/2014/main" id="{8E772F59-619A-9141-8586-ECDD50C154D1}"/>
              </a:ext>
            </a:extLst>
          </p:cNvPr>
          <p:cNvSpPr>
            <a:spLocks noGrp="1"/>
          </p:cNvSpPr>
          <p:nvPr>
            <p:ph sz="half" idx="2"/>
          </p:nvPr>
        </p:nvSpPr>
        <p:spPr>
          <a:xfrm>
            <a:off x="247068" y="1800143"/>
            <a:ext cx="3676859" cy="3657064"/>
          </a:xfrm>
        </p:spPr>
        <p:txBody>
          <a:bodyPr>
            <a:normAutofit/>
          </a:bodyPr>
          <a:lstStyle/>
          <a:p>
            <a:pPr marL="514350" lvl="0" indent="-514350">
              <a:buFont typeface="+mj-lt"/>
              <a:buAutoNum type="arabicPeriod"/>
            </a:pPr>
            <a:r>
              <a:rPr lang="en-GB" sz="1800" dirty="0"/>
              <a:t>Identify a management theory relevant to your role and critically assess its impact on your own beliefs, attitudes and values</a:t>
            </a:r>
          </a:p>
          <a:p>
            <a:pPr marL="514350" lvl="0" indent="-514350">
              <a:buFont typeface="+mj-lt"/>
              <a:buAutoNum type="arabicPeriod"/>
            </a:pPr>
            <a:r>
              <a:rPr lang="en-GB" sz="1800" dirty="0"/>
              <a:t>Critically assess the impact of beliefs, attitudes, and values on your own workplace behaviour.</a:t>
            </a:r>
          </a:p>
          <a:p>
            <a:pPr marL="514350" lvl="0" indent="-514350">
              <a:buFont typeface="+mj-lt"/>
              <a:buAutoNum type="arabicPeriod"/>
            </a:pPr>
            <a:r>
              <a:rPr lang="en-GB" sz="1800" dirty="0"/>
              <a:t>Ensure the report is structured as a formal report and ‘Harvard’ referencing is used</a:t>
            </a:r>
          </a:p>
        </p:txBody>
      </p:sp>
      <p:sp>
        <p:nvSpPr>
          <p:cNvPr id="5" name="Text Placeholder 4">
            <a:extLst>
              <a:ext uri="{FF2B5EF4-FFF2-40B4-BE49-F238E27FC236}">
                <a16:creationId xmlns:a16="http://schemas.microsoft.com/office/drawing/2014/main" id="{F267F932-2727-544D-9FD5-B75A811B9543}"/>
              </a:ext>
            </a:extLst>
          </p:cNvPr>
          <p:cNvSpPr>
            <a:spLocks noGrp="1"/>
          </p:cNvSpPr>
          <p:nvPr>
            <p:ph type="body" sz="quarter" idx="3"/>
          </p:nvPr>
        </p:nvSpPr>
        <p:spPr>
          <a:xfrm>
            <a:off x="4860032" y="974015"/>
            <a:ext cx="4104456" cy="502963"/>
          </a:xfrm>
        </p:spPr>
        <p:txBody>
          <a:bodyPr>
            <a:normAutofit lnSpcReduction="10000"/>
          </a:bodyPr>
          <a:lstStyle/>
          <a:p>
            <a:r>
              <a:rPr lang="en-GB" dirty="0">
                <a:solidFill>
                  <a:srgbClr val="0000CC"/>
                </a:solidFill>
              </a:rPr>
              <a:t>Generic Assessment Criteria</a:t>
            </a:r>
          </a:p>
        </p:txBody>
      </p:sp>
      <p:sp>
        <p:nvSpPr>
          <p:cNvPr id="6" name="Content Placeholder 5">
            <a:extLst>
              <a:ext uri="{FF2B5EF4-FFF2-40B4-BE49-F238E27FC236}">
                <a16:creationId xmlns:a16="http://schemas.microsoft.com/office/drawing/2014/main" id="{6D6CC05F-5CDF-9743-8EC8-85F6AD289176}"/>
              </a:ext>
            </a:extLst>
          </p:cNvPr>
          <p:cNvSpPr>
            <a:spLocks noGrp="1"/>
          </p:cNvSpPr>
          <p:nvPr>
            <p:ph sz="quarter" idx="4"/>
          </p:nvPr>
        </p:nvSpPr>
        <p:spPr>
          <a:xfrm>
            <a:off x="4329649" y="1831108"/>
            <a:ext cx="4536504" cy="3657064"/>
          </a:xfrm>
        </p:spPr>
        <p:txBody>
          <a:bodyPr>
            <a:normAutofit/>
          </a:bodyPr>
          <a:lstStyle/>
          <a:p>
            <a:pPr marL="514350" indent="-514350">
              <a:buFont typeface="+mj-lt"/>
              <a:buAutoNum type="arabicPeriod"/>
            </a:pPr>
            <a:r>
              <a:rPr lang="en-GB" sz="2000" dirty="0">
                <a:solidFill>
                  <a:srgbClr val="0000CC"/>
                </a:solidFill>
              </a:rPr>
              <a:t>Engagement with Literature Skills.      (20)</a:t>
            </a:r>
          </a:p>
          <a:p>
            <a:pPr marL="514350" indent="-514350">
              <a:buFont typeface="+mj-lt"/>
              <a:buAutoNum type="arabicPeriod"/>
            </a:pPr>
            <a:r>
              <a:rPr lang="en-GB" sz="2000" dirty="0">
                <a:solidFill>
                  <a:srgbClr val="0000CC"/>
                </a:solidFill>
              </a:rPr>
              <a:t>Knowledge and Understanding Skills (30)</a:t>
            </a:r>
          </a:p>
          <a:p>
            <a:pPr marL="514350" indent="-514350">
              <a:buFont typeface="+mj-lt"/>
              <a:buAutoNum type="arabicPeriod"/>
            </a:pPr>
            <a:r>
              <a:rPr lang="en-GB" sz="2000" dirty="0">
                <a:solidFill>
                  <a:srgbClr val="0000CC"/>
                </a:solidFill>
              </a:rPr>
              <a:t>Cognitive and Intellectual Skills          (30)</a:t>
            </a:r>
          </a:p>
          <a:p>
            <a:pPr marL="514350" indent="-514350">
              <a:buFont typeface="+mj-lt"/>
              <a:buAutoNum type="arabicPeriod"/>
            </a:pPr>
            <a:r>
              <a:rPr lang="en-GB" sz="2000" dirty="0">
                <a:solidFill>
                  <a:srgbClr val="0000CC"/>
                </a:solidFill>
              </a:rPr>
              <a:t>Practical Application Skills (10)</a:t>
            </a:r>
          </a:p>
          <a:p>
            <a:pPr marL="514350" indent="-514350">
              <a:buFont typeface="+mj-lt"/>
              <a:buAutoNum type="arabicPeriod"/>
            </a:pPr>
            <a:r>
              <a:rPr lang="en-GB" sz="2000" dirty="0">
                <a:solidFill>
                  <a:srgbClr val="0000CC"/>
                </a:solidFill>
              </a:rPr>
              <a:t> Transferable Skills for Life and Professional Practice (10)</a:t>
            </a:r>
          </a:p>
          <a:p>
            <a:pPr marL="514350" indent="-514350">
              <a:buFont typeface="+mj-lt"/>
              <a:buAutoNum type="arabicPeriod"/>
            </a:pPr>
            <a:endParaRPr lang="en-GB" sz="2000" dirty="0">
              <a:solidFill>
                <a:srgbClr val="0000CC"/>
              </a:solidFill>
            </a:endParaRPr>
          </a:p>
        </p:txBody>
      </p:sp>
    </p:spTree>
    <p:extLst>
      <p:ext uri="{BB962C8B-B14F-4D97-AF65-F5344CB8AC3E}">
        <p14:creationId xmlns:p14="http://schemas.microsoft.com/office/powerpoint/2010/main" val="2650783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Effect transition="in" filter="fade">
                                      <p:cBhvr>
                                        <p:cTn id="32" dur="500"/>
                                        <p:tgtEl>
                                          <p:spTgt spid="6">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animEffect transition="in" filter="fade">
                                      <p:cBhvr>
                                        <p:cTn id="37" dur="500"/>
                                        <p:tgtEl>
                                          <p:spTgt spid="6">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3" end="3"/>
                                            </p:txEl>
                                          </p:spTgt>
                                        </p:tgtEl>
                                        <p:attrNameLst>
                                          <p:attrName>style.visibility</p:attrName>
                                        </p:attrNameLst>
                                      </p:cBhvr>
                                      <p:to>
                                        <p:strVal val="visible"/>
                                      </p:to>
                                    </p:set>
                                    <p:animEffect transition="in" filter="fade">
                                      <p:cBhvr>
                                        <p:cTn id="42" dur="500"/>
                                        <p:tgtEl>
                                          <p:spTgt spid="6">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4" end="4"/>
                                            </p:txEl>
                                          </p:spTgt>
                                        </p:tgtEl>
                                        <p:attrNameLst>
                                          <p:attrName>style.visibility</p:attrName>
                                        </p:attrNameLst>
                                      </p:cBhvr>
                                      <p:to>
                                        <p:strVal val="visible"/>
                                      </p:to>
                                    </p:set>
                                    <p:animEffect transition="in" filter="fade">
                                      <p:cBhvr>
                                        <p:cTn id="4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88F8C-2792-4CAC-A48D-E324C6B04A17}"/>
              </a:ext>
            </a:extLst>
          </p:cNvPr>
          <p:cNvSpPr>
            <a:spLocks noGrp="1"/>
          </p:cNvSpPr>
          <p:nvPr>
            <p:ph type="title"/>
          </p:nvPr>
        </p:nvSpPr>
        <p:spPr>
          <a:xfrm>
            <a:off x="628650" y="1"/>
            <a:ext cx="7886700" cy="836712"/>
          </a:xfrm>
        </p:spPr>
        <p:txBody>
          <a:bodyPr/>
          <a:lstStyle/>
          <a:p>
            <a:pPr algn="ctr"/>
            <a:r>
              <a:rPr lang="en-GB"/>
              <a:t>Critical Thinking</a:t>
            </a:r>
            <a:endParaRPr lang="en-GB" dirty="0"/>
          </a:p>
        </p:txBody>
      </p:sp>
      <p:sp>
        <p:nvSpPr>
          <p:cNvPr id="3" name="Content Placeholder 2">
            <a:extLst>
              <a:ext uri="{FF2B5EF4-FFF2-40B4-BE49-F238E27FC236}">
                <a16:creationId xmlns:a16="http://schemas.microsoft.com/office/drawing/2014/main" id="{084F7CEC-9152-4FBE-93C9-9418FA03ACD6}"/>
              </a:ext>
            </a:extLst>
          </p:cNvPr>
          <p:cNvSpPr>
            <a:spLocks noGrp="1"/>
          </p:cNvSpPr>
          <p:nvPr>
            <p:ph idx="1"/>
          </p:nvPr>
        </p:nvSpPr>
        <p:spPr>
          <a:xfrm>
            <a:off x="2637449" y="980728"/>
            <a:ext cx="6119928" cy="4495354"/>
          </a:xfrm>
        </p:spPr>
        <p:txBody>
          <a:bodyPr/>
          <a:lstStyle/>
          <a:p>
            <a:r>
              <a:rPr lang="en-GB" sz="2400" dirty="0"/>
              <a:t>What are the benefits to each of you in developing your critical thinking skills?</a:t>
            </a:r>
          </a:p>
          <a:p>
            <a:r>
              <a:rPr lang="en-GB" sz="2400" dirty="0"/>
              <a:t>What are the benefits to your organisations?</a:t>
            </a:r>
          </a:p>
          <a:p>
            <a:r>
              <a:rPr lang="en-GB" sz="2400" dirty="0"/>
              <a:t>What could be the benefit to your colleagues?</a:t>
            </a:r>
          </a:p>
          <a:p>
            <a:r>
              <a:rPr lang="en-GB" sz="2400" dirty="0"/>
              <a:t>What model/s could help you develop your skills?</a:t>
            </a:r>
          </a:p>
          <a:p>
            <a:r>
              <a:rPr lang="en-GB" sz="2400" dirty="0"/>
              <a:t>What is stopping/could stop you from using critical thinking consistently?</a:t>
            </a:r>
          </a:p>
        </p:txBody>
      </p:sp>
      <p:pic>
        <p:nvPicPr>
          <p:cNvPr id="10" name="Picture 4" descr="Light bulb on yellow background with sketched light beams and cord">
            <a:extLst>
              <a:ext uri="{FF2B5EF4-FFF2-40B4-BE49-F238E27FC236}">
                <a16:creationId xmlns:a16="http://schemas.microsoft.com/office/drawing/2014/main" id="{3B08111F-CC05-4D72-ABC4-4A7E0E612F0B}"/>
              </a:ext>
            </a:extLst>
          </p:cNvPr>
          <p:cNvPicPr>
            <a:picLocks noChangeAspect="1"/>
          </p:cNvPicPr>
          <p:nvPr/>
        </p:nvPicPr>
        <p:blipFill rotWithShape="1">
          <a:blip r:embed="rId3"/>
          <a:srcRect l="56540" r="12282"/>
          <a:stretch/>
        </p:blipFill>
        <p:spPr>
          <a:xfrm>
            <a:off x="0" y="980728"/>
            <a:ext cx="2395422" cy="4725144"/>
          </a:xfrm>
          <a:prstGeom prst="rect">
            <a:avLst/>
          </a:prstGeom>
          <a:effectLst/>
        </p:spPr>
      </p:pic>
    </p:spTree>
    <p:extLst>
      <p:ext uri="{BB962C8B-B14F-4D97-AF65-F5344CB8AC3E}">
        <p14:creationId xmlns:p14="http://schemas.microsoft.com/office/powerpoint/2010/main" val="2195611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88F8C-2792-4CAC-A48D-E324C6B04A17}"/>
              </a:ext>
            </a:extLst>
          </p:cNvPr>
          <p:cNvSpPr>
            <a:spLocks noGrp="1"/>
          </p:cNvSpPr>
          <p:nvPr>
            <p:ph type="title"/>
          </p:nvPr>
        </p:nvSpPr>
        <p:spPr>
          <a:xfrm>
            <a:off x="628650" y="1"/>
            <a:ext cx="7886700" cy="836712"/>
          </a:xfrm>
        </p:spPr>
        <p:txBody>
          <a:bodyPr/>
          <a:lstStyle/>
          <a:p>
            <a:pPr algn="ctr"/>
            <a:r>
              <a:rPr lang="en-GB" dirty="0"/>
              <a:t>Critical Thinking</a:t>
            </a:r>
          </a:p>
        </p:txBody>
      </p:sp>
      <p:sp>
        <p:nvSpPr>
          <p:cNvPr id="3" name="Content Placeholder 2">
            <a:extLst>
              <a:ext uri="{FF2B5EF4-FFF2-40B4-BE49-F238E27FC236}">
                <a16:creationId xmlns:a16="http://schemas.microsoft.com/office/drawing/2014/main" id="{084F7CEC-9152-4FBE-93C9-9418FA03ACD6}"/>
              </a:ext>
            </a:extLst>
          </p:cNvPr>
          <p:cNvSpPr>
            <a:spLocks noGrp="1"/>
          </p:cNvSpPr>
          <p:nvPr>
            <p:ph idx="1"/>
          </p:nvPr>
        </p:nvSpPr>
        <p:spPr>
          <a:xfrm>
            <a:off x="628650" y="980728"/>
            <a:ext cx="7886700" cy="4495354"/>
          </a:xfrm>
        </p:spPr>
        <p:txBody>
          <a:bodyPr/>
          <a:lstStyle/>
          <a:p>
            <a:r>
              <a:rPr lang="en-GB" sz="2400" dirty="0"/>
              <a:t>What role has reading and research got in developing your critical thinking?</a:t>
            </a:r>
          </a:p>
        </p:txBody>
      </p:sp>
      <p:sp>
        <p:nvSpPr>
          <p:cNvPr id="4" name="TextBox 3">
            <a:extLst>
              <a:ext uri="{FF2B5EF4-FFF2-40B4-BE49-F238E27FC236}">
                <a16:creationId xmlns:a16="http://schemas.microsoft.com/office/drawing/2014/main" id="{24DE2D1E-6A96-4754-97E5-F4CD5419017C}"/>
              </a:ext>
            </a:extLst>
          </p:cNvPr>
          <p:cNvSpPr txBox="1"/>
          <p:nvPr/>
        </p:nvSpPr>
        <p:spPr>
          <a:xfrm>
            <a:off x="5940152" y="3861048"/>
            <a:ext cx="3816424" cy="769441"/>
          </a:xfrm>
          <a:prstGeom prst="rect">
            <a:avLst/>
          </a:prstGeom>
          <a:noFill/>
        </p:spPr>
        <p:txBody>
          <a:bodyPr wrap="square" rtlCol="0">
            <a:spAutoFit/>
          </a:bodyPr>
          <a:lstStyle/>
          <a:p>
            <a:r>
              <a:rPr lang="en-GB" sz="4400" dirty="0"/>
              <a:t>Discussion</a:t>
            </a:r>
          </a:p>
        </p:txBody>
      </p:sp>
      <p:pic>
        <p:nvPicPr>
          <p:cNvPr id="6" name="Picture 5" descr="A picture containing text, person, table, indoor&#10;&#10;Description automatically generated">
            <a:extLst>
              <a:ext uri="{FF2B5EF4-FFF2-40B4-BE49-F238E27FC236}">
                <a16:creationId xmlns:a16="http://schemas.microsoft.com/office/drawing/2014/main" id="{5DC4E2D0-052E-4CCA-B163-4BE4878B2418}"/>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2564904"/>
            <a:ext cx="3649980" cy="2423160"/>
          </a:xfrm>
          <a:prstGeom prst="rect">
            <a:avLst/>
          </a:prstGeom>
        </p:spPr>
      </p:pic>
    </p:spTree>
    <p:extLst>
      <p:ext uri="{BB962C8B-B14F-4D97-AF65-F5344CB8AC3E}">
        <p14:creationId xmlns:p14="http://schemas.microsoft.com/office/powerpoint/2010/main" val="4049080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with her hand on her chin&#10;&#10;Description automatically generated with low confidence">
            <a:extLst>
              <a:ext uri="{FF2B5EF4-FFF2-40B4-BE49-F238E27FC236}">
                <a16:creationId xmlns:a16="http://schemas.microsoft.com/office/drawing/2014/main" id="{1549A43C-FB99-42EE-AD4A-CA8A0258377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7048054" y="2696249"/>
            <a:ext cx="2095945" cy="1452831"/>
          </a:xfrm>
          <a:prstGeom prst="rect">
            <a:avLst/>
          </a:prstGeom>
        </p:spPr>
      </p:pic>
      <p:sp>
        <p:nvSpPr>
          <p:cNvPr id="2" name="Title 1">
            <a:extLst>
              <a:ext uri="{FF2B5EF4-FFF2-40B4-BE49-F238E27FC236}">
                <a16:creationId xmlns:a16="http://schemas.microsoft.com/office/drawing/2014/main" id="{AA188F8C-2792-4CAC-A48D-E324C6B04A17}"/>
              </a:ext>
            </a:extLst>
          </p:cNvPr>
          <p:cNvSpPr>
            <a:spLocks noGrp="1"/>
          </p:cNvSpPr>
          <p:nvPr>
            <p:ph type="title"/>
          </p:nvPr>
        </p:nvSpPr>
        <p:spPr>
          <a:xfrm>
            <a:off x="628650" y="1"/>
            <a:ext cx="7886700" cy="764703"/>
          </a:xfrm>
        </p:spPr>
        <p:txBody>
          <a:bodyPr/>
          <a:lstStyle/>
          <a:p>
            <a:pPr algn="ctr"/>
            <a:r>
              <a:rPr lang="en-GB" dirty="0"/>
              <a:t>Further Review and Reflection</a:t>
            </a:r>
          </a:p>
        </p:txBody>
      </p:sp>
      <p:sp>
        <p:nvSpPr>
          <p:cNvPr id="3" name="Content Placeholder 2">
            <a:extLst>
              <a:ext uri="{FF2B5EF4-FFF2-40B4-BE49-F238E27FC236}">
                <a16:creationId xmlns:a16="http://schemas.microsoft.com/office/drawing/2014/main" id="{084F7CEC-9152-4FBE-93C9-9418FA03ACD6}"/>
              </a:ext>
            </a:extLst>
          </p:cNvPr>
          <p:cNvSpPr>
            <a:spLocks noGrp="1"/>
          </p:cNvSpPr>
          <p:nvPr>
            <p:ph idx="1"/>
          </p:nvPr>
        </p:nvSpPr>
        <p:spPr>
          <a:xfrm>
            <a:off x="323528" y="763199"/>
            <a:ext cx="7886700" cy="3816023"/>
          </a:xfrm>
        </p:spPr>
        <p:txBody>
          <a:bodyPr/>
          <a:lstStyle/>
          <a:p>
            <a:pPr marL="0" indent="0">
              <a:buNone/>
            </a:pPr>
            <a:r>
              <a:rPr lang="en-GB" sz="2400" dirty="0">
                <a:solidFill>
                  <a:srgbClr val="0000FF"/>
                </a:solidFill>
              </a:rPr>
              <a:t>Some additional questions…</a:t>
            </a:r>
          </a:p>
          <a:p>
            <a:pPr marL="514350" indent="-514350">
              <a:buFont typeface="+mj-lt"/>
              <a:buAutoNum type="arabicPeriod"/>
            </a:pPr>
            <a:r>
              <a:rPr lang="en-GB" sz="2400" dirty="0">
                <a:solidFill>
                  <a:srgbClr val="0000FF"/>
                </a:solidFill>
              </a:rPr>
              <a:t>Are beliefs and values important? If yes/no, why?</a:t>
            </a:r>
          </a:p>
          <a:p>
            <a:pPr marL="514350" indent="-514350">
              <a:buFont typeface="+mj-lt"/>
              <a:buAutoNum type="arabicPeriod"/>
            </a:pPr>
            <a:r>
              <a:rPr lang="en-GB" sz="2400" dirty="0">
                <a:solidFill>
                  <a:srgbClr val="0000FF"/>
                </a:solidFill>
              </a:rPr>
              <a:t>What is the relationship between beliefs, values, attitudes and behaviours?</a:t>
            </a:r>
          </a:p>
          <a:p>
            <a:pPr marL="514350" indent="-514350">
              <a:buFont typeface="+mj-lt"/>
              <a:buAutoNum type="arabicPeriod"/>
            </a:pPr>
            <a:r>
              <a:rPr lang="en-GB" sz="2400" dirty="0">
                <a:solidFill>
                  <a:srgbClr val="0000FF"/>
                </a:solidFill>
              </a:rPr>
              <a:t>Why do we need to understand our own beliefs and values?</a:t>
            </a:r>
          </a:p>
          <a:p>
            <a:pPr marL="514350" indent="-514350">
              <a:buFont typeface="+mj-lt"/>
              <a:buAutoNum type="arabicPeriod"/>
            </a:pPr>
            <a:r>
              <a:rPr lang="en-GB" sz="2400" dirty="0">
                <a:solidFill>
                  <a:srgbClr val="0000FF"/>
                </a:solidFill>
              </a:rPr>
              <a:t>How might our own beliefs and values impact negatively in the workplace?</a:t>
            </a:r>
          </a:p>
          <a:p>
            <a:pPr marL="514350" indent="-514350">
              <a:buFont typeface="+mj-lt"/>
              <a:buAutoNum type="arabicPeriod"/>
            </a:pPr>
            <a:r>
              <a:rPr lang="en-GB" sz="2400" dirty="0">
                <a:solidFill>
                  <a:srgbClr val="0000FF"/>
                </a:solidFill>
              </a:rPr>
              <a:t>How can we prevent this?</a:t>
            </a:r>
          </a:p>
          <a:p>
            <a:endParaRPr lang="en-GB" sz="2400" dirty="0">
              <a:solidFill>
                <a:srgbClr val="0000FF"/>
              </a:solidFill>
            </a:endParaRPr>
          </a:p>
        </p:txBody>
      </p:sp>
      <p:sp>
        <p:nvSpPr>
          <p:cNvPr id="5" name="TextBox 4">
            <a:extLst>
              <a:ext uri="{FF2B5EF4-FFF2-40B4-BE49-F238E27FC236}">
                <a16:creationId xmlns:a16="http://schemas.microsoft.com/office/drawing/2014/main" id="{04DF3C9F-F24B-4967-AEE2-3C53A54FC04E}"/>
              </a:ext>
            </a:extLst>
          </p:cNvPr>
          <p:cNvSpPr txBox="1"/>
          <p:nvPr/>
        </p:nvSpPr>
        <p:spPr>
          <a:xfrm>
            <a:off x="467544" y="4581128"/>
            <a:ext cx="8568952" cy="954107"/>
          </a:xfrm>
          <a:prstGeom prst="rect">
            <a:avLst/>
          </a:prstGeom>
          <a:noFill/>
        </p:spPr>
        <p:txBody>
          <a:bodyPr wrap="square" rtlCol="0">
            <a:spAutoFit/>
          </a:bodyPr>
          <a:lstStyle/>
          <a:p>
            <a:pPr algn="ctr"/>
            <a:r>
              <a:rPr lang="en-GB" sz="2800" dirty="0"/>
              <a:t>Take a few minutes to think critically about these questions and prepare to discuss your responses.</a:t>
            </a:r>
          </a:p>
        </p:txBody>
      </p:sp>
    </p:spTree>
    <p:extLst>
      <p:ext uri="{BB962C8B-B14F-4D97-AF65-F5344CB8AC3E}">
        <p14:creationId xmlns:p14="http://schemas.microsoft.com/office/powerpoint/2010/main" val="625730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88F8C-2792-4CAC-A48D-E324C6B04A17}"/>
              </a:ext>
            </a:extLst>
          </p:cNvPr>
          <p:cNvSpPr>
            <a:spLocks noGrp="1"/>
          </p:cNvSpPr>
          <p:nvPr>
            <p:ph type="title"/>
          </p:nvPr>
        </p:nvSpPr>
        <p:spPr>
          <a:xfrm>
            <a:off x="628650" y="1"/>
            <a:ext cx="8191822" cy="836712"/>
          </a:xfrm>
        </p:spPr>
        <p:txBody>
          <a:bodyPr/>
          <a:lstStyle/>
          <a:p>
            <a:r>
              <a:rPr lang="en-GB" sz="3600" b="1" dirty="0">
                <a:latin typeface="Arial" panose="020B0604020202020204" pitchFamily="34" charset="0"/>
                <a:cs typeface="Arial" panose="020B0604020202020204" pitchFamily="34" charset="0"/>
              </a:rPr>
              <a:t>Critical Thinking: Reading Critically</a:t>
            </a:r>
            <a:endParaRPr lang="en-GB" sz="3600" dirty="0"/>
          </a:p>
        </p:txBody>
      </p:sp>
      <p:sp>
        <p:nvSpPr>
          <p:cNvPr id="3" name="Content Placeholder 2">
            <a:extLst>
              <a:ext uri="{FF2B5EF4-FFF2-40B4-BE49-F238E27FC236}">
                <a16:creationId xmlns:a16="http://schemas.microsoft.com/office/drawing/2014/main" id="{084F7CEC-9152-4FBE-93C9-9418FA03ACD6}"/>
              </a:ext>
            </a:extLst>
          </p:cNvPr>
          <p:cNvSpPr>
            <a:spLocks noGrp="1"/>
          </p:cNvSpPr>
          <p:nvPr>
            <p:ph idx="1"/>
          </p:nvPr>
        </p:nvSpPr>
        <p:spPr>
          <a:xfrm>
            <a:off x="628650" y="980728"/>
            <a:ext cx="7886700" cy="4495354"/>
          </a:xfrm>
        </p:spPr>
        <p:txBody>
          <a:bodyPr/>
          <a:lstStyle/>
          <a:p>
            <a:pPr marL="0" indent="0">
              <a:buNone/>
            </a:pPr>
            <a:r>
              <a:rPr lang="en-GB" altLang="en-US" sz="2400" dirty="0">
                <a:solidFill>
                  <a:srgbClr val="7030A0"/>
                </a:solidFill>
                <a:latin typeface="Arial" panose="020B0604020202020204" pitchFamily="34" charset="0"/>
                <a:cs typeface="Arial" panose="020B0604020202020204" pitchFamily="34" charset="0"/>
              </a:rPr>
              <a:t>Read the </a:t>
            </a:r>
            <a:r>
              <a:rPr lang="en-GB" altLang="en-US" sz="2400" i="1" dirty="0">
                <a:solidFill>
                  <a:srgbClr val="7030A0"/>
                </a:solidFill>
                <a:latin typeface="Arial" panose="020B0604020202020204" pitchFamily="34" charset="0"/>
                <a:cs typeface="Arial" panose="020B0604020202020204" pitchFamily="34" charset="0"/>
              </a:rPr>
              <a:t>‘Antibiotics on trial’ </a:t>
            </a:r>
            <a:r>
              <a:rPr lang="en-GB" altLang="en-US" sz="2400" dirty="0">
                <a:solidFill>
                  <a:srgbClr val="7030A0"/>
                </a:solidFill>
                <a:latin typeface="Arial" panose="020B0604020202020204" pitchFamily="34" charset="0"/>
                <a:cs typeface="Arial" panose="020B0604020202020204" pitchFamily="34" charset="0"/>
              </a:rPr>
              <a:t>article and answer all the questions</a:t>
            </a:r>
          </a:p>
          <a:p>
            <a:endParaRPr lang="en-GB" sz="2400" dirty="0"/>
          </a:p>
        </p:txBody>
      </p:sp>
      <p:pic>
        <p:nvPicPr>
          <p:cNvPr id="4" name="Picture 2" descr="http://deirdrereid.files.wordpress.com/2011/02/uncle-sam-read-and-think.jpg">
            <a:extLst>
              <a:ext uri="{FF2B5EF4-FFF2-40B4-BE49-F238E27FC236}">
                <a16:creationId xmlns:a16="http://schemas.microsoft.com/office/drawing/2014/main" id="{08443816-DA1A-4DB2-B69D-9CF7A67DED95}"/>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051720" y="2204864"/>
            <a:ext cx="4660688" cy="3180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48344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188F8C-2792-4CAC-A48D-E324C6B04A17}"/>
              </a:ext>
            </a:extLst>
          </p:cNvPr>
          <p:cNvSpPr>
            <a:spLocks noGrp="1"/>
          </p:cNvSpPr>
          <p:nvPr>
            <p:ph type="title"/>
          </p:nvPr>
        </p:nvSpPr>
        <p:spPr>
          <a:xfrm>
            <a:off x="628650" y="1"/>
            <a:ext cx="7886700" cy="836712"/>
          </a:xfrm>
        </p:spPr>
        <p:txBody>
          <a:bodyPr/>
          <a:lstStyle/>
          <a:p>
            <a:pPr algn="ctr"/>
            <a:r>
              <a:rPr lang="en-GB" dirty="0"/>
              <a:t>Discussion</a:t>
            </a:r>
          </a:p>
        </p:txBody>
      </p:sp>
      <p:sp>
        <p:nvSpPr>
          <p:cNvPr id="3" name="Content Placeholder 2">
            <a:extLst>
              <a:ext uri="{FF2B5EF4-FFF2-40B4-BE49-F238E27FC236}">
                <a16:creationId xmlns:a16="http://schemas.microsoft.com/office/drawing/2014/main" id="{084F7CEC-9152-4FBE-93C9-9418FA03ACD6}"/>
              </a:ext>
            </a:extLst>
          </p:cNvPr>
          <p:cNvSpPr>
            <a:spLocks noGrp="1"/>
          </p:cNvSpPr>
          <p:nvPr>
            <p:ph idx="1"/>
          </p:nvPr>
        </p:nvSpPr>
        <p:spPr>
          <a:xfrm>
            <a:off x="628650" y="980728"/>
            <a:ext cx="7886700" cy="648072"/>
          </a:xfrm>
        </p:spPr>
        <p:txBody>
          <a:bodyPr/>
          <a:lstStyle/>
          <a:p>
            <a:r>
              <a:rPr lang="en-GB" sz="2400" dirty="0"/>
              <a:t>Feedback, and discussion, of your findings…</a:t>
            </a:r>
          </a:p>
        </p:txBody>
      </p:sp>
      <p:pic>
        <p:nvPicPr>
          <p:cNvPr id="5" name="Picture 4" descr="A group of people sitting in a room&#10;&#10;Description automatically generated with low confidence">
            <a:extLst>
              <a:ext uri="{FF2B5EF4-FFF2-40B4-BE49-F238E27FC236}">
                <a16:creationId xmlns:a16="http://schemas.microsoft.com/office/drawing/2014/main" id="{A0D2F199-272A-4D62-822F-99D36E29F04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397326" y="2564905"/>
            <a:ext cx="4746674" cy="3168352"/>
          </a:xfrm>
          <a:prstGeom prst="rect">
            <a:avLst/>
          </a:prstGeom>
        </p:spPr>
      </p:pic>
    </p:spTree>
    <p:extLst>
      <p:ext uri="{BB962C8B-B14F-4D97-AF65-F5344CB8AC3E}">
        <p14:creationId xmlns:p14="http://schemas.microsoft.com/office/powerpoint/2010/main" val="80885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a:bodyPr>
          <a:lstStyle/>
          <a:p>
            <a:r>
              <a:rPr lang="en-GB" sz="1800" dirty="0">
                <a:solidFill>
                  <a:schemeClr val="bg1"/>
                </a:solidFill>
              </a:rPr>
              <a:t>Take 5 minutes to reflect upon this session – what have you learnt?  </a:t>
            </a:r>
          </a:p>
          <a:p>
            <a:r>
              <a:rPr lang="en-GB" sz="1800" dirty="0">
                <a:solidFill>
                  <a:schemeClr val="bg1"/>
                </a:solidFill>
              </a:rPr>
              <a:t>Any key areas you want to research further? </a:t>
            </a:r>
          </a:p>
          <a:p>
            <a:r>
              <a:rPr lang="en-GB" sz="1800" dirty="0">
                <a:solidFill>
                  <a:schemeClr val="bg1"/>
                </a:solidFill>
              </a:rPr>
              <a:t>What can help you with your assignment?</a:t>
            </a:r>
          </a:p>
          <a:p>
            <a:r>
              <a:rPr lang="en-GB" sz="1800" dirty="0">
                <a:solidFill>
                  <a:schemeClr val="bg1"/>
                </a:solidFill>
              </a:rPr>
              <a:t>What can help you in your career?</a:t>
            </a:r>
          </a:p>
          <a:p>
            <a:r>
              <a:rPr lang="en-GB" sz="1800" dirty="0">
                <a:solidFill>
                  <a:schemeClr val="bg1"/>
                </a:solidFill>
              </a:rPr>
              <a:t>Engage with your tutors on the topics</a:t>
            </a:r>
          </a:p>
          <a:p>
            <a:endParaRPr lang="en-GB" sz="1800" dirty="0">
              <a:solidFill>
                <a:schemeClr val="bg1"/>
              </a:solidFill>
            </a:endParaRPr>
          </a:p>
        </p:txBody>
      </p:sp>
    </p:spTree>
    <p:extLst>
      <p:ext uri="{BB962C8B-B14F-4D97-AF65-F5344CB8AC3E}">
        <p14:creationId xmlns:p14="http://schemas.microsoft.com/office/powerpoint/2010/main" val="20585349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2394D-44AC-4F0E-AAE0-CC85B905FF9A}"/>
              </a:ext>
            </a:extLst>
          </p:cNvPr>
          <p:cNvSpPr>
            <a:spLocks noGrp="1"/>
          </p:cNvSpPr>
          <p:nvPr>
            <p:ph type="title"/>
          </p:nvPr>
        </p:nvSpPr>
        <p:spPr>
          <a:xfrm>
            <a:off x="628650" y="31497"/>
            <a:ext cx="7886700" cy="877224"/>
          </a:xfrm>
        </p:spPr>
        <p:txBody>
          <a:bodyPr/>
          <a:lstStyle/>
          <a:p>
            <a:pPr algn="r"/>
            <a:r>
              <a:rPr lang="en-GB" dirty="0"/>
              <a:t>Reading &amp; Research</a:t>
            </a:r>
          </a:p>
        </p:txBody>
      </p:sp>
      <p:sp>
        <p:nvSpPr>
          <p:cNvPr id="3" name="TextBox 2">
            <a:extLst>
              <a:ext uri="{FF2B5EF4-FFF2-40B4-BE49-F238E27FC236}">
                <a16:creationId xmlns:a16="http://schemas.microsoft.com/office/drawing/2014/main" id="{541CE7F4-D805-4AEA-8A4C-1E6ACC9B49D6}"/>
              </a:ext>
            </a:extLst>
          </p:cNvPr>
          <p:cNvSpPr txBox="1"/>
          <p:nvPr/>
        </p:nvSpPr>
        <p:spPr>
          <a:xfrm>
            <a:off x="971600" y="1700808"/>
            <a:ext cx="4654416" cy="584775"/>
          </a:xfrm>
          <a:prstGeom prst="rect">
            <a:avLst/>
          </a:prstGeom>
          <a:noFill/>
        </p:spPr>
        <p:txBody>
          <a:bodyPr wrap="none" rtlCol="0">
            <a:spAutoFit/>
          </a:bodyPr>
          <a:lstStyle/>
          <a:p>
            <a:r>
              <a:rPr lang="en-GB" sz="3200" dirty="0">
                <a:solidFill>
                  <a:srgbClr val="0000CC"/>
                </a:solidFill>
              </a:rPr>
              <a:t>For next week’s session:</a:t>
            </a:r>
          </a:p>
        </p:txBody>
      </p:sp>
      <p:pic>
        <p:nvPicPr>
          <p:cNvPr id="4" name="Picture 3" descr="A picture containing text, indoor, person, computer&#10;&#10;Description automatically generated">
            <a:extLst>
              <a:ext uri="{FF2B5EF4-FFF2-40B4-BE49-F238E27FC236}">
                <a16:creationId xmlns:a16="http://schemas.microsoft.com/office/drawing/2014/main" id="{837B112F-4DB3-40E9-A67E-A24349D61A2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12160" y="2830575"/>
            <a:ext cx="3131840" cy="2902681"/>
          </a:xfrm>
          <a:prstGeom prst="rect">
            <a:avLst/>
          </a:prstGeom>
        </p:spPr>
      </p:pic>
      <p:pic>
        <p:nvPicPr>
          <p:cNvPr id="5" name="Picture 4" descr="A close - up of a computer&#10;&#10;Description automatically generated with low confidence">
            <a:extLst>
              <a:ext uri="{FF2B5EF4-FFF2-40B4-BE49-F238E27FC236}">
                <a16:creationId xmlns:a16="http://schemas.microsoft.com/office/drawing/2014/main" id="{577C66DC-F095-4C77-9A97-8C7FBCCEC0D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0" y="4077410"/>
            <a:ext cx="2483768" cy="1655845"/>
          </a:xfrm>
          <a:prstGeom prst="rect">
            <a:avLst/>
          </a:prstGeom>
        </p:spPr>
      </p:pic>
      <p:pic>
        <p:nvPicPr>
          <p:cNvPr id="7" name="Picture 6" descr="A person holding a tablet&#10;&#10;Description automatically generated with low confidence">
            <a:extLst>
              <a:ext uri="{FF2B5EF4-FFF2-40B4-BE49-F238E27FC236}">
                <a16:creationId xmlns:a16="http://schemas.microsoft.com/office/drawing/2014/main" id="{DB705A18-C632-4C55-A926-34A06EF862F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0" y="0"/>
            <a:ext cx="2074540" cy="1331163"/>
          </a:xfrm>
          <a:prstGeom prst="rect">
            <a:avLst/>
          </a:prstGeom>
        </p:spPr>
      </p:pic>
      <p:sp>
        <p:nvSpPr>
          <p:cNvPr id="6" name="TextBox 5">
            <a:extLst>
              <a:ext uri="{FF2B5EF4-FFF2-40B4-BE49-F238E27FC236}">
                <a16:creationId xmlns:a16="http://schemas.microsoft.com/office/drawing/2014/main" id="{65B0BC0E-DC73-4376-B86A-2129A345B9DF}"/>
              </a:ext>
            </a:extLst>
          </p:cNvPr>
          <p:cNvSpPr txBox="1"/>
          <p:nvPr/>
        </p:nvSpPr>
        <p:spPr>
          <a:xfrm>
            <a:off x="530448" y="2474893"/>
            <a:ext cx="4896544" cy="954107"/>
          </a:xfrm>
          <a:prstGeom prst="rect">
            <a:avLst/>
          </a:prstGeom>
          <a:noFill/>
        </p:spPr>
        <p:txBody>
          <a:bodyPr wrap="square" rtlCol="0">
            <a:spAutoFit/>
          </a:bodyPr>
          <a:lstStyle/>
          <a:p>
            <a:pPr algn="ctr"/>
            <a:r>
              <a:rPr lang="en-GB" sz="2800" dirty="0">
                <a:solidFill>
                  <a:srgbClr val="0000FF"/>
                </a:solidFill>
              </a:rPr>
              <a:t>Conduct research on Values, Beliefs, and Attitudes</a:t>
            </a:r>
            <a:endParaRPr lang="en-GB" sz="2800" i="1" dirty="0">
              <a:solidFill>
                <a:srgbClr val="0000FF"/>
              </a:solidFill>
            </a:endParaRPr>
          </a:p>
        </p:txBody>
      </p:sp>
    </p:spTree>
    <p:extLst>
      <p:ext uri="{BB962C8B-B14F-4D97-AF65-F5344CB8AC3E}">
        <p14:creationId xmlns:p14="http://schemas.microsoft.com/office/powerpoint/2010/main" val="2835909100"/>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Template" id="{28FE3AF7-755B-9B47-84B0-0BA3BC7278CE}" vid="{A74E8C80-3EC1-ED4E-A762-50C940174F41}"/>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83AD108B-BD82-4BEC-8384-78803B4C51ED}"/>
    </a:ext>
  </a:extLst>
</a:theme>
</file>

<file path=ppt/theme/theme3.xml><?xml version="1.0" encoding="utf-8"?>
<a:theme xmlns:a="http://schemas.openxmlformats.org/drawingml/2006/main" name="ALAMO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2A1E32B8-695C-459D-B16C-89FE870095C9}"/>
    </a:ext>
  </a:extLst>
</a:theme>
</file>

<file path=ppt/theme/theme4.xml><?xml version="1.0" encoding="utf-8"?>
<a:theme xmlns:a="http://schemas.openxmlformats.org/drawingml/2006/main" name="UWTSD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96A8FE98-FF6C-475E-94CA-3BA9A63EDF5B}"/>
    </a:ext>
  </a:extLst>
</a:theme>
</file>

<file path=ppt/theme/theme5.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AD62F7B1-3927-4412-B171-25F0FF9275F7}"/>
    </a:ext>
  </a:extLst>
</a:theme>
</file>

<file path=ppt/theme/theme6.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CBC8F18B-41A6-4910-AB76-8675AB6E98C7}"/>
    </a:ext>
  </a:extLst>
</a:theme>
</file>

<file path=ppt/theme/theme7.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B9828311-B975-4355-BFCD-B05A6FB29FA0}"/>
    </a:ext>
  </a:extLst>
</a:theme>
</file>

<file path=ppt/theme/theme8.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A794EB92-8D0D-43AA-AAAD-249488228168}"/>
    </a:ext>
  </a:extLst>
</a:theme>
</file>

<file path=ppt/theme/theme9.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99871499-27EA-4CEF-A02B-FFA2E2B501E8}"/>
    </a:ext>
  </a:extLst>
</a:theme>
</file>

<file path=ppt/theme/theme10.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BB9D28B7-04D4-4AF1-9C9D-DD645BC31060}"/>
    </a:ext>
  </a:extLst>
</a:theme>
</file>

<file path=ppt/theme/theme11.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B97DA7D5-1B0A-42A3-A57E-E01793A83371}"/>
    </a:ext>
  </a:extLst>
</a:theme>
</file>

<file path=ppt/theme/theme12.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D85A30FF-9BC5-4C46-B975-F5B812B4F479}"/>
    </a:ext>
  </a:extLst>
</a:theme>
</file>

<file path=ppt/theme/theme13.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2DA8328B-53F9-4D67-8EE1-84C7CEB163A3}"/>
    </a:ext>
  </a:extLst>
</a:theme>
</file>

<file path=ppt/theme/theme14.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57563635-AE95-4FA6-9D39-1AB4B21BCA6A}"/>
    </a:ext>
  </a:extLst>
</a:theme>
</file>

<file path=ppt/theme/theme15.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72682DBB-B926-4909-8108-4B7AF58A5022}"/>
    </a:ext>
  </a:extLst>
</a:theme>
</file>

<file path=ppt/theme/theme16.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0C0F4A4C-FEC9-46BC-88ED-BEBBA97D8E67}"/>
    </a:ext>
  </a:extLst>
</a:theme>
</file>

<file path=ppt/theme/theme17.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0FD38BA4-4303-4C66-B01C-18BED6A430D3}"/>
    </a:ext>
  </a:extLst>
</a:theme>
</file>

<file path=ppt/theme/theme18.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7BE50AA2-7213-4FA0-8548-A20D28C5D7DC}"/>
    </a:ext>
  </a:extLst>
</a:theme>
</file>

<file path=ppt/theme/theme19.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AD841DF2-491F-432F-8337-838DFE1CDB6B}"/>
    </a:ext>
  </a:extLst>
</a:theme>
</file>

<file path=ppt/theme/theme20.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B5331DA1-BBB3-495E-A628-A7C5407EC64E}"/>
    </a:ext>
  </a:extLst>
</a:theme>
</file>

<file path=ppt/theme/theme21.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DC611292-EA29-4344-9304-36567BB53317}"/>
    </a:ext>
  </a:extLst>
</a:theme>
</file>

<file path=ppt/theme/theme22.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353E8B69-C6D9-4514-AD35-6C5F87F5419E}"/>
    </a:ext>
  </a:extLst>
</a:theme>
</file>

<file path=ppt/theme/theme23.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5142B873-0B81-4976-9267-3EC02A72AB76}"/>
    </a:ext>
  </a:extLst>
</a:theme>
</file>

<file path=ppt/theme/theme24.xml><?xml version="1.0" encoding="utf-8"?>
<a:theme xmlns:a="http://schemas.openxmlformats.org/drawingml/2006/main" name="1_UWTSD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42AC045E-0E28-43E1-886F-D7F0D5202CC3}"/>
    </a:ext>
  </a:extLst>
</a:theme>
</file>

<file path=ppt/theme/theme25.xml><?xml version="1.0" encoding="utf-8"?>
<a:theme xmlns:a="http://schemas.openxmlformats.org/drawingml/2006/main" name="1_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FC3E67EB-E655-43EF-AF71-6FB3D831B4F7}"/>
    </a:ext>
  </a:extLst>
</a:theme>
</file>

<file path=ppt/theme/theme26.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2F5700D4-ADA3-4DE5-B001-E5FF2DF5D9FB}"/>
    </a:ext>
  </a:extLst>
</a:theme>
</file>

<file path=ppt/theme/theme2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7" ma:contentTypeDescription="Create a new document." ma:contentTypeScope="" ma:versionID="745031b7136e6d0b314959d7b3aab4cc">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48d543818a17c4c1e3adee1e8de4930a"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3A411FC-49E2-4F2C-9E58-F1DF5DCE696C}">
  <ds:schemaRefs>
    <ds:schemaRef ds:uri="http://schemas.microsoft.com/sharepoint/v3/contenttype/forms"/>
  </ds:schemaRefs>
</ds:datastoreItem>
</file>

<file path=customXml/itemProps2.xml><?xml version="1.0" encoding="utf-8"?>
<ds:datastoreItem xmlns:ds="http://schemas.openxmlformats.org/officeDocument/2006/customXml" ds:itemID="{8E204D06-7C22-4E3B-A780-D2484C514C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65184DA-0349-45D2-8DFF-557E329E9070}">
  <ds:schemaRefs>
    <ds:schemaRef ds:uri="http://purl.org/dc/terms/"/>
    <ds:schemaRef ds:uri="a908d394-d138-480e-87a3-ff44c37f991a"/>
    <ds:schemaRef ds:uri="http://schemas.microsoft.com/office/infopath/2007/PartnerControls"/>
    <ds:schemaRef ds:uri="http://schemas.microsoft.com/office/2006/metadata/properties"/>
    <ds:schemaRef ds:uri="http://purl.org/dc/dcmitype/"/>
    <ds:schemaRef ds:uri="http://schemas.microsoft.com/office/2006/documentManagement/types"/>
    <ds:schemaRef ds:uri="http://purl.org/dc/elements/1.1/"/>
    <ds:schemaRef ds:uri="http://schemas.openxmlformats.org/package/2006/metadata/core-properties"/>
    <ds:schemaRef ds:uri="f66716c4-314f-46c1-b01e-5a44c61897d8"/>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UWTSD PowerPoint Template_new</Template>
  <TotalTime>0</TotalTime>
  <Words>813</Words>
  <Application>Microsoft Office PowerPoint</Application>
  <PresentationFormat>On-screen Show (4:3)</PresentationFormat>
  <Paragraphs>73</Paragraphs>
  <Slides>12</Slides>
  <Notes>7</Notes>
  <HiddenSlides>0</HiddenSlides>
  <MMClips>0</MMClips>
  <ScaleCrop>false</ScaleCrop>
  <HeadingPairs>
    <vt:vector size="6" baseType="variant">
      <vt:variant>
        <vt:lpstr>Fonts Used</vt:lpstr>
      </vt:variant>
      <vt:variant>
        <vt:i4>5</vt:i4>
      </vt:variant>
      <vt:variant>
        <vt:lpstr>Theme</vt:lpstr>
      </vt:variant>
      <vt:variant>
        <vt:i4>26</vt:i4>
      </vt:variant>
      <vt:variant>
        <vt:lpstr>Slide Titles</vt:lpstr>
      </vt:variant>
      <vt:variant>
        <vt:i4>12</vt:i4>
      </vt:variant>
    </vt:vector>
  </HeadingPairs>
  <TitlesOfParts>
    <vt:vector size="43" baseType="lpstr">
      <vt:lpstr>Arial</vt:lpstr>
      <vt:lpstr>Arial Rounded MT Bold</vt:lpstr>
      <vt:lpstr>Calibri</vt:lpstr>
      <vt:lpstr>Calibri Light</vt:lpstr>
      <vt:lpstr>Trebuchet MS</vt:lpstr>
      <vt:lpstr>Custom Design</vt:lpstr>
      <vt:lpstr>Title Slide 1</vt:lpstr>
      <vt:lpstr>ALAMO22</vt:lpstr>
      <vt:lpstr>UWTSD22</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1_UWTSD22</vt:lpstr>
      <vt:lpstr>1_Title Slide 1</vt:lpstr>
      <vt:lpstr>1_Custom Design</vt:lpstr>
      <vt:lpstr>CertHE Applied Leadership and Management in the Workplace    Module: BMSK5011  Developing Workplace Critical Thinking   </vt:lpstr>
      <vt:lpstr>PowerPoint Presentation</vt:lpstr>
      <vt:lpstr>Agenda</vt:lpstr>
      <vt:lpstr>Research &amp; Report - Feedback</vt:lpstr>
      <vt:lpstr>Module Task Assessment</vt:lpstr>
      <vt:lpstr>Critical Thinking</vt:lpstr>
      <vt:lpstr>Critical Thinking</vt:lpstr>
      <vt:lpstr>Further Review and Reflection</vt:lpstr>
      <vt:lpstr>Critical Thinking: Reading Critically</vt:lpstr>
      <vt:lpstr>Discussion</vt:lpstr>
      <vt:lpstr>Summary</vt:lpstr>
      <vt:lpstr>Reading &amp; Research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BMSK4008 Session 4</dc:title>
  <dc:creator>Gavin Hill John;Julia Ault</dc:creator>
  <cp:lastModifiedBy>Christian Felices</cp:lastModifiedBy>
  <cp:revision>74</cp:revision>
  <cp:lastPrinted>2021-01-19T13:56:25Z</cp:lastPrinted>
  <dcterms:modified xsi:type="dcterms:W3CDTF">2024-02-19T15:50:27Z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