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75" r:id="rId6"/>
    <p:sldId id="276" r:id="rId7"/>
    <p:sldId id="258" r:id="rId8"/>
    <p:sldId id="268" r:id="rId9"/>
    <p:sldId id="257" r:id="rId10"/>
    <p:sldId id="260" r:id="rId11"/>
    <p:sldId id="261" r:id="rId12"/>
    <p:sldId id="264" r:id="rId13"/>
    <p:sldId id="262" r:id="rId14"/>
    <p:sldId id="282" r:id="rId15"/>
    <p:sldId id="274" r:id="rId16"/>
    <p:sldId id="267" r:id="rId17"/>
    <p:sldId id="277" r:id="rId18"/>
    <p:sldId id="283" r:id="rId19"/>
    <p:sldId id="285" r:id="rId20"/>
    <p:sldId id="263" r:id="rId21"/>
    <p:sldId id="265" r:id="rId22"/>
    <p:sldId id="266" r:id="rId23"/>
    <p:sldId id="279" r:id="rId24"/>
    <p:sldId id="287" r:id="rId25"/>
    <p:sldId id="286" r:id="rId26"/>
    <p:sldId id="271" r:id="rId27"/>
    <p:sldId id="259" r:id="rId28"/>
    <p:sldId id="269" r:id="rId29"/>
    <p:sldId id="270" r:id="rId30"/>
    <p:sldId id="272" r:id="rId31"/>
    <p:sldId id="273" r:id="rId32"/>
    <p:sldId id="278" r:id="rId33"/>
    <p:sldId id="280" r:id="rId34"/>
    <p:sldId id="281" r:id="rId35"/>
    <p:sldId id="284"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a:srgbClr val="FA7D38"/>
    <a:srgbClr val="F85C0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Masters" userId="4e095870-2bfb-4979-af2a-ee4647932b43" providerId="ADAL" clId="{7FBB22D5-28FA-4068-B0A3-C26CBBF5F706}"/>
    <pc:docChg chg="undo custSel addSld modSld">
      <pc:chgData name="Jane Masters" userId="4e095870-2bfb-4979-af2a-ee4647932b43" providerId="ADAL" clId="{7FBB22D5-28FA-4068-B0A3-C26CBBF5F706}" dt="2020-02-11T11:44:51.839" v="1538" actId="20577"/>
      <pc:docMkLst>
        <pc:docMk/>
      </pc:docMkLst>
      <pc:sldChg chg="modSp">
        <pc:chgData name="Jane Masters" userId="4e095870-2bfb-4979-af2a-ee4647932b43" providerId="ADAL" clId="{7FBB22D5-28FA-4068-B0A3-C26CBBF5F706}" dt="2020-02-11T11:30:34.962" v="1151" actId="20577"/>
        <pc:sldMkLst>
          <pc:docMk/>
          <pc:sldMk cId="3216534812" sldId="256"/>
        </pc:sldMkLst>
        <pc:spChg chg="mod">
          <ac:chgData name="Jane Masters" userId="4e095870-2bfb-4979-af2a-ee4647932b43" providerId="ADAL" clId="{7FBB22D5-28FA-4068-B0A3-C26CBBF5F706}" dt="2020-02-11T11:30:34.962" v="1151" actId="20577"/>
          <ac:spMkLst>
            <pc:docMk/>
            <pc:sldMk cId="3216534812" sldId="256"/>
            <ac:spMk id="3" creationId="{00000000-0000-0000-0000-000000000000}"/>
          </ac:spMkLst>
        </pc:spChg>
      </pc:sldChg>
      <pc:sldChg chg="modSp">
        <pc:chgData name="Jane Masters" userId="4e095870-2bfb-4979-af2a-ee4647932b43" providerId="ADAL" clId="{7FBB22D5-28FA-4068-B0A3-C26CBBF5F706}" dt="2020-02-11T11:42:36.813" v="1480" actId="20577"/>
        <pc:sldMkLst>
          <pc:docMk/>
          <pc:sldMk cId="3868623966" sldId="257"/>
        </pc:sldMkLst>
        <pc:spChg chg="mod">
          <ac:chgData name="Jane Masters" userId="4e095870-2bfb-4979-af2a-ee4647932b43" providerId="ADAL" clId="{7FBB22D5-28FA-4068-B0A3-C26CBBF5F706}" dt="2020-02-11T11:42:36.813" v="1480" actId="20577"/>
          <ac:spMkLst>
            <pc:docMk/>
            <pc:sldMk cId="3868623966" sldId="257"/>
            <ac:spMk id="2" creationId="{00000000-0000-0000-0000-000000000000}"/>
          </ac:spMkLst>
        </pc:spChg>
      </pc:sldChg>
      <pc:sldChg chg="modSp">
        <pc:chgData name="Jane Masters" userId="4e095870-2bfb-4979-af2a-ee4647932b43" providerId="ADAL" clId="{7FBB22D5-28FA-4068-B0A3-C26CBBF5F706}" dt="2020-02-11T11:28:41.945" v="1114" actId="13926"/>
        <pc:sldMkLst>
          <pc:docMk/>
          <pc:sldMk cId="401485044" sldId="258"/>
        </pc:sldMkLst>
        <pc:spChg chg="mod">
          <ac:chgData name="Jane Masters" userId="4e095870-2bfb-4979-af2a-ee4647932b43" providerId="ADAL" clId="{7FBB22D5-28FA-4068-B0A3-C26CBBF5F706}" dt="2020-02-11T11:28:41.945" v="1114" actId="13926"/>
          <ac:spMkLst>
            <pc:docMk/>
            <pc:sldMk cId="401485044" sldId="258"/>
            <ac:spMk id="3" creationId="{B4C549BE-A27E-4DB7-922A-BB98D3057215}"/>
          </ac:spMkLst>
        </pc:spChg>
      </pc:sldChg>
      <pc:sldChg chg="modSp">
        <pc:chgData name="Jane Masters" userId="4e095870-2bfb-4979-af2a-ee4647932b43" providerId="ADAL" clId="{7FBB22D5-28FA-4068-B0A3-C26CBBF5F706}" dt="2020-02-11T11:12:57.888" v="339" actId="20577"/>
        <pc:sldMkLst>
          <pc:docMk/>
          <pc:sldMk cId="141028665" sldId="260"/>
        </pc:sldMkLst>
        <pc:spChg chg="mod">
          <ac:chgData name="Jane Masters" userId="4e095870-2bfb-4979-af2a-ee4647932b43" providerId="ADAL" clId="{7FBB22D5-28FA-4068-B0A3-C26CBBF5F706}" dt="2020-02-11T11:12:57.888" v="339" actId="20577"/>
          <ac:spMkLst>
            <pc:docMk/>
            <pc:sldMk cId="141028665" sldId="260"/>
            <ac:spMk id="2" creationId="{92A350FA-E51B-4F03-9DB6-256085CA9FDE}"/>
          </ac:spMkLst>
        </pc:spChg>
        <pc:spChg chg="mod">
          <ac:chgData name="Jane Masters" userId="4e095870-2bfb-4979-af2a-ee4647932b43" providerId="ADAL" clId="{7FBB22D5-28FA-4068-B0A3-C26CBBF5F706}" dt="2020-02-11T11:07:18.954" v="27" actId="20577"/>
          <ac:spMkLst>
            <pc:docMk/>
            <pc:sldMk cId="141028665" sldId="260"/>
            <ac:spMk id="3" creationId="{A2DEADB8-2BE2-4E92-9579-D97010A09530}"/>
          </ac:spMkLst>
        </pc:spChg>
        <pc:spChg chg="mod">
          <ac:chgData name="Jane Masters" userId="4e095870-2bfb-4979-af2a-ee4647932b43" providerId="ADAL" clId="{7FBB22D5-28FA-4068-B0A3-C26CBBF5F706}" dt="2020-02-11T11:07:28.217" v="29" actId="20577"/>
          <ac:spMkLst>
            <pc:docMk/>
            <pc:sldMk cId="141028665" sldId="260"/>
            <ac:spMk id="5" creationId="{03CBBBED-94EC-4315-9DAC-414204C8B0FA}"/>
          </ac:spMkLst>
        </pc:spChg>
      </pc:sldChg>
      <pc:sldChg chg="modSp">
        <pc:chgData name="Jane Masters" userId="4e095870-2bfb-4979-af2a-ee4647932b43" providerId="ADAL" clId="{7FBB22D5-28FA-4068-B0A3-C26CBBF5F706}" dt="2020-02-11T11:08:16.977" v="51" actId="20577"/>
        <pc:sldMkLst>
          <pc:docMk/>
          <pc:sldMk cId="3347332053" sldId="261"/>
        </pc:sldMkLst>
        <pc:spChg chg="mod">
          <ac:chgData name="Jane Masters" userId="4e095870-2bfb-4979-af2a-ee4647932b43" providerId="ADAL" clId="{7FBB22D5-28FA-4068-B0A3-C26CBBF5F706}" dt="2020-02-11T11:08:16.977" v="51" actId="20577"/>
          <ac:spMkLst>
            <pc:docMk/>
            <pc:sldMk cId="3347332053" sldId="261"/>
            <ac:spMk id="3" creationId="{910C6055-83F2-48AF-9A64-9DBD07E58D0F}"/>
          </ac:spMkLst>
        </pc:spChg>
      </pc:sldChg>
      <pc:sldChg chg="modSp">
        <pc:chgData name="Jane Masters" userId="4e095870-2bfb-4979-af2a-ee4647932b43" providerId="ADAL" clId="{7FBB22D5-28FA-4068-B0A3-C26CBBF5F706}" dt="2020-02-11T11:20:28.091" v="780" actId="20577"/>
        <pc:sldMkLst>
          <pc:docMk/>
          <pc:sldMk cId="1071709909" sldId="262"/>
        </pc:sldMkLst>
        <pc:spChg chg="mod">
          <ac:chgData name="Jane Masters" userId="4e095870-2bfb-4979-af2a-ee4647932b43" providerId="ADAL" clId="{7FBB22D5-28FA-4068-B0A3-C26CBBF5F706}" dt="2020-02-11T11:20:28.091" v="780" actId="20577"/>
          <ac:spMkLst>
            <pc:docMk/>
            <pc:sldMk cId="1071709909" sldId="262"/>
            <ac:spMk id="3" creationId="{217DA83C-7E0F-4060-BE66-67DDF1A76BE9}"/>
          </ac:spMkLst>
        </pc:spChg>
      </pc:sldChg>
      <pc:sldChg chg="modSp">
        <pc:chgData name="Jane Masters" userId="4e095870-2bfb-4979-af2a-ee4647932b43" providerId="ADAL" clId="{7FBB22D5-28FA-4068-B0A3-C26CBBF5F706}" dt="2020-02-11T11:25:10.464" v="1047" actId="20577"/>
        <pc:sldMkLst>
          <pc:docMk/>
          <pc:sldMk cId="4247456109" sldId="263"/>
        </pc:sldMkLst>
        <pc:spChg chg="mod">
          <ac:chgData name="Jane Masters" userId="4e095870-2bfb-4979-af2a-ee4647932b43" providerId="ADAL" clId="{7FBB22D5-28FA-4068-B0A3-C26CBBF5F706}" dt="2020-02-11T11:25:10.464" v="1047" actId="20577"/>
          <ac:spMkLst>
            <pc:docMk/>
            <pc:sldMk cId="4247456109" sldId="263"/>
            <ac:spMk id="3" creationId="{39CCBBB2-D2DC-4681-8EB9-8A1DFFD37CE5}"/>
          </ac:spMkLst>
        </pc:spChg>
      </pc:sldChg>
      <pc:sldChg chg="modSp">
        <pc:chgData name="Jane Masters" userId="4e095870-2bfb-4979-af2a-ee4647932b43" providerId="ADAL" clId="{7FBB22D5-28FA-4068-B0A3-C26CBBF5F706}" dt="2020-02-11T11:13:06.495" v="343" actId="20577"/>
        <pc:sldMkLst>
          <pc:docMk/>
          <pc:sldMk cId="727667724" sldId="264"/>
        </pc:sldMkLst>
        <pc:spChg chg="mod">
          <ac:chgData name="Jane Masters" userId="4e095870-2bfb-4979-af2a-ee4647932b43" providerId="ADAL" clId="{7FBB22D5-28FA-4068-B0A3-C26CBBF5F706}" dt="2020-02-11T11:13:06.495" v="343" actId="20577"/>
          <ac:spMkLst>
            <pc:docMk/>
            <pc:sldMk cId="727667724" sldId="264"/>
            <ac:spMk id="3" creationId="{00000000-0000-0000-0000-000000000000}"/>
          </ac:spMkLst>
        </pc:spChg>
      </pc:sldChg>
      <pc:sldChg chg="modSp">
        <pc:chgData name="Jane Masters" userId="4e095870-2bfb-4979-af2a-ee4647932b43" providerId="ADAL" clId="{7FBB22D5-28FA-4068-B0A3-C26CBBF5F706}" dt="2020-02-11T11:25:54.495" v="1048" actId="20577"/>
        <pc:sldMkLst>
          <pc:docMk/>
          <pc:sldMk cId="2333733414" sldId="265"/>
        </pc:sldMkLst>
        <pc:spChg chg="mod">
          <ac:chgData name="Jane Masters" userId="4e095870-2bfb-4979-af2a-ee4647932b43" providerId="ADAL" clId="{7FBB22D5-28FA-4068-B0A3-C26CBBF5F706}" dt="2020-02-11T11:25:54.495" v="1048" actId="20577"/>
          <ac:spMkLst>
            <pc:docMk/>
            <pc:sldMk cId="2333733414" sldId="265"/>
            <ac:spMk id="3" creationId="{00000000-0000-0000-0000-000000000000}"/>
          </ac:spMkLst>
        </pc:spChg>
      </pc:sldChg>
      <pc:sldChg chg="modSp">
        <pc:chgData name="Jane Masters" userId="4e095870-2bfb-4979-af2a-ee4647932b43" providerId="ADAL" clId="{7FBB22D5-28FA-4068-B0A3-C26CBBF5F706}" dt="2020-02-11T11:26:38.639" v="1050" actId="20577"/>
        <pc:sldMkLst>
          <pc:docMk/>
          <pc:sldMk cId="369505838" sldId="266"/>
        </pc:sldMkLst>
        <pc:spChg chg="mod">
          <ac:chgData name="Jane Masters" userId="4e095870-2bfb-4979-af2a-ee4647932b43" providerId="ADAL" clId="{7FBB22D5-28FA-4068-B0A3-C26CBBF5F706}" dt="2020-02-11T11:26:38.639" v="1050" actId="20577"/>
          <ac:spMkLst>
            <pc:docMk/>
            <pc:sldMk cId="369505838" sldId="266"/>
            <ac:spMk id="3" creationId="{00000000-0000-0000-0000-000000000000}"/>
          </ac:spMkLst>
        </pc:spChg>
      </pc:sldChg>
      <pc:sldChg chg="modSp">
        <pc:chgData name="Jane Masters" userId="4e095870-2bfb-4979-af2a-ee4647932b43" providerId="ADAL" clId="{7FBB22D5-28FA-4068-B0A3-C26CBBF5F706}" dt="2020-02-11T11:24:53.164" v="1040" actId="20577"/>
        <pc:sldMkLst>
          <pc:docMk/>
          <pc:sldMk cId="451321541" sldId="267"/>
        </pc:sldMkLst>
        <pc:spChg chg="mod">
          <ac:chgData name="Jane Masters" userId="4e095870-2bfb-4979-af2a-ee4647932b43" providerId="ADAL" clId="{7FBB22D5-28FA-4068-B0A3-C26CBBF5F706}" dt="2020-02-11T11:24:53.164" v="1040" actId="20577"/>
          <ac:spMkLst>
            <pc:docMk/>
            <pc:sldMk cId="451321541" sldId="267"/>
            <ac:spMk id="3" creationId="{00000000-0000-0000-0000-000000000000}"/>
          </ac:spMkLst>
        </pc:spChg>
      </pc:sldChg>
      <pc:sldChg chg="modSp">
        <pc:chgData name="Jane Masters" userId="4e095870-2bfb-4979-af2a-ee4647932b43" providerId="ADAL" clId="{7FBB22D5-28FA-4068-B0A3-C26CBBF5F706}" dt="2020-02-11T11:06:44.962" v="11" actId="20577"/>
        <pc:sldMkLst>
          <pc:docMk/>
          <pc:sldMk cId="2327213026" sldId="268"/>
        </pc:sldMkLst>
        <pc:spChg chg="mod">
          <ac:chgData name="Jane Masters" userId="4e095870-2bfb-4979-af2a-ee4647932b43" providerId="ADAL" clId="{7FBB22D5-28FA-4068-B0A3-C26CBBF5F706}" dt="2020-02-11T11:06:44.962" v="11" actId="20577"/>
          <ac:spMkLst>
            <pc:docMk/>
            <pc:sldMk cId="2327213026" sldId="268"/>
            <ac:spMk id="3" creationId="{00000000-0000-0000-0000-000000000000}"/>
          </ac:spMkLst>
        </pc:spChg>
      </pc:sldChg>
      <pc:sldChg chg="modSp">
        <pc:chgData name="Jane Masters" userId="4e095870-2bfb-4979-af2a-ee4647932b43" providerId="ADAL" clId="{7FBB22D5-28FA-4068-B0A3-C26CBBF5F706}" dt="2020-02-11T11:23:29.849" v="932" actId="20577"/>
        <pc:sldMkLst>
          <pc:docMk/>
          <pc:sldMk cId="1481249045" sldId="274"/>
        </pc:sldMkLst>
        <pc:spChg chg="mod">
          <ac:chgData name="Jane Masters" userId="4e095870-2bfb-4979-af2a-ee4647932b43" providerId="ADAL" clId="{7FBB22D5-28FA-4068-B0A3-C26CBBF5F706}" dt="2020-02-11T11:23:29.849" v="932" actId="20577"/>
          <ac:spMkLst>
            <pc:docMk/>
            <pc:sldMk cId="1481249045" sldId="274"/>
            <ac:spMk id="3" creationId="{00000000-0000-0000-0000-000000000000}"/>
          </ac:spMkLst>
        </pc:spChg>
      </pc:sldChg>
      <pc:sldChg chg="modSp add">
        <pc:chgData name="Jane Masters" userId="4e095870-2bfb-4979-af2a-ee4647932b43" providerId="ADAL" clId="{7FBB22D5-28FA-4068-B0A3-C26CBBF5F706}" dt="2020-02-11T11:44:51.839" v="1538" actId="20577"/>
        <pc:sldMkLst>
          <pc:docMk/>
          <pc:sldMk cId="1793588082" sldId="275"/>
        </pc:sldMkLst>
        <pc:spChg chg="mod">
          <ac:chgData name="Jane Masters" userId="4e095870-2bfb-4979-af2a-ee4647932b43" providerId="ADAL" clId="{7FBB22D5-28FA-4068-B0A3-C26CBBF5F706}" dt="2020-02-11T11:32:25.445" v="1225" actId="20577"/>
          <ac:spMkLst>
            <pc:docMk/>
            <pc:sldMk cId="1793588082" sldId="275"/>
            <ac:spMk id="2" creationId="{383B4BED-2BD2-40B7-A272-F0D29159CD46}"/>
          </ac:spMkLst>
        </pc:spChg>
        <pc:spChg chg="mod">
          <ac:chgData name="Jane Masters" userId="4e095870-2bfb-4979-af2a-ee4647932b43" providerId="ADAL" clId="{7FBB22D5-28FA-4068-B0A3-C26CBBF5F706}" dt="2020-02-11T11:44:51.839" v="1538" actId="20577"/>
          <ac:spMkLst>
            <pc:docMk/>
            <pc:sldMk cId="1793588082" sldId="275"/>
            <ac:spMk id="3" creationId="{0E3BF7E9-4E3A-4160-BF54-09E566A5DF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2/17/2020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eaeducation.typepad.co.uk/files/blackbox-1.pdf" TargetMode="External"/><Relationship Id="rId2" Type="http://schemas.openxmlformats.org/officeDocument/2006/relationships/hyperlink" Target="https://books.google.co.uk/books?id=OMUL0q4qJ44C&amp;printsec=frontcover&amp;dq=why+use+assessment+in+primary+school&amp;hl=en&amp;sa=X&amp;ved=0ahUKEwj1lcrS78TnAhULQRUIHWXuCKcQ6AEIKTAA#v=onepage&amp;q&amp;f=false" TargetMode="External"/><Relationship Id="rId1" Type="http://schemas.openxmlformats.org/officeDocument/2006/relationships/slideLayout" Target="../slideLayouts/slideLayout2.xml"/><Relationship Id="rId4" Type="http://schemas.openxmlformats.org/officeDocument/2006/relationships/hyperlink" Target="http://wiki.biologyscholars.org/@api/deki/files/1278/=black_p_etal_1998b%5b1%5d.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books.google.co.uk/books?id=-dnSAwAAQBAJ&amp;printsec=frontcover&amp;dq=why+use+assessment+in+primary+school&amp;hl=en&amp;sa=X&amp;ved=0ahUKEwj1lcrS78TnAhULQRUIHWXuCKcQ6AEIPTAC#v=onepage&amp;q&amp;f=false" TargetMode="External"/><Relationship Id="rId2" Type="http://schemas.openxmlformats.org/officeDocument/2006/relationships/hyperlink" Target="https://www.tandfonline.com/doi/pdf/10.1080/23265507.2014.998159" TargetMode="External"/><Relationship Id="rId1" Type="http://schemas.openxmlformats.org/officeDocument/2006/relationships/slideLayout" Target="../slideLayouts/slideLayout2.xml"/><Relationship Id="rId4" Type="http://schemas.openxmlformats.org/officeDocument/2006/relationships/hyperlink" Target="http://ccti.colfinder.org/sites/default/files/formative_and_summative_assessment_in_the_classroom.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tandfonline.com/doi/full/10.1080/0141192042000237211?scroll=top&amp;needAccess=true" TargetMode="External"/><Relationship Id="rId2" Type="http://schemas.openxmlformats.org/officeDocument/2006/relationships/hyperlink" Target="https://discovery.ucl.ac.uk/id/eprint/10002519/1/EHargreaves2007TheValidity185.pdf" TargetMode="External"/><Relationship Id="rId1" Type="http://schemas.openxmlformats.org/officeDocument/2006/relationships/slideLayout" Target="../slideLayouts/slideLayout2.xml"/><Relationship Id="rId4" Type="http://schemas.openxmlformats.org/officeDocument/2006/relationships/hyperlink" Target="https://rgs-ibg.onlinelibrary.wiley.com/doi/pdf/10.1111/area.1236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s3.amazonaws.com/academia.edu.documents/52208010/Jones-Student-Centered.pdf?response-content-disposition=inline;%20filename%3DThe_Student-Centered_Classroom.pdf&amp;X-Amz-Algorithm=AWS4-HMAC-SHA256&amp;X-Amz-Credential=AKIAIWOWYYGZ2Y53UL3A/20200210/us-east-1/s3/aws4_request&amp;X-Amz-Date=20200210T181623Z&amp;X-Amz-Expires=3600&amp;X-Amz-SignedHeaders=host&amp;X-Amz-Signature=715acaf382dbcba4ba41a80d168bbeed41ac519f0f4d94bc8fa82784c31fd7e7" TargetMode="External"/><Relationship Id="rId2" Type="http://schemas.openxmlformats.org/officeDocument/2006/relationships/hyperlink" Target="https://www.researchgate.net/profile/Chris_James6/publication/249826718_Collaborative_practice_The_basis_of_good_educational_work_Management_in_Education_214_32-37/links/568d03cb08ae197e426bac86/Collaborative-practice-The-basis-of-good-educational-work-Management-in-Education-214-32-37.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tandfonline.com/doi/pdf/10.1080/13674580200200174" TargetMode="External"/><Relationship Id="rId2" Type="http://schemas.openxmlformats.org/officeDocument/2006/relationships/hyperlink" Target="https://dera.ioe.ac.uk/4566/1/RR216.pdf" TargetMode="External"/><Relationship Id="rId1" Type="http://schemas.openxmlformats.org/officeDocument/2006/relationships/slideLayout" Target="../slideLayouts/slideLayout2.xml"/><Relationship Id="rId4" Type="http://schemas.openxmlformats.org/officeDocument/2006/relationships/hyperlink" Target="https://www.nfer.ac.uk/for-schools/free-resources-advice/assessment-hub/introduction-to-assessment/an-introduction-to-formative-and-summative-assessment/"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researchgate.net/profile/Anne_Nevgi/publication/264560719_Research_studies_and_active_learning_promoting_professional_competences_in_Finnish_teacher_education/links/5cc6f15ba6fdcc1d49b84ab3/Research-studies-and-active-learning-promoting-professional-competences-in-Finnish-teacher-education.pdf" TargetMode="External"/><Relationship Id="rId2" Type="http://schemas.openxmlformats.org/officeDocument/2006/relationships/hyperlink" Target="https://www.researchgate.net/profile/David_Nicol/publication/228621906_Formative_Assessment_and_Self-Regulated_Learning_A_Model_and_Seven_Principles_of_Good_Feedback_Practice/links/561bcc9808aea80367242f55.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image.guardian.co.uk/sys-files/Education/documents/2007/11/23/voicesreport.pdf" TargetMode="External"/><Relationship Id="rId2" Type="http://schemas.openxmlformats.org/officeDocument/2006/relationships/hyperlink" Target="http://citeseerx.ist.psu.edu/viewdoc/download?doi=10.1.1.119.2821&amp;rep=rep1&amp;type=pdf" TargetMode="External"/><Relationship Id="rId1" Type="http://schemas.openxmlformats.org/officeDocument/2006/relationships/slideLayout" Target="../slideLayouts/slideLayout2.xml"/><Relationship Id="rId4" Type="http://schemas.openxmlformats.org/officeDocument/2006/relationships/hyperlink" Target="https://books.google.co.uk/books?hl=en&amp;lr=&amp;id=ym9LrnH1PfsC&amp;oi=fnd&amp;pg=PR1&amp;dq=creative+teaching&amp;ots=4tL12z4pr7&amp;sig=v_GheeG_FgleXt7TdBFXzKM7DSw#v=onepage&amp;q&amp;f=false"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files.eric.ed.gov/fulltext/ED525752.pdf" TargetMode="External"/><Relationship Id="rId2" Type="http://schemas.openxmlformats.org/officeDocument/2006/relationships/hyperlink" Target="http://beta.edtechpolicy.org/CourseInfo/edhd485/AssessmentCrisis.pdf" TargetMode="External"/><Relationship Id="rId1" Type="http://schemas.openxmlformats.org/officeDocument/2006/relationships/slideLayout" Target="../slideLayouts/slideLayout2.xml"/><Relationship Id="rId4" Type="http://schemas.openxmlformats.org/officeDocument/2006/relationships/hyperlink" Target="https://books.google.co.uk/books?hl=en&amp;lr=&amp;id=ym9LrnH1PfsC&amp;oi=fnd&amp;pg=PR1&amp;dq=creative+teaching&amp;ots=4tL12z4pr7&amp;sig=v_GheeG_FgleXt7TdBFXzKM7DSw#v=onepage&amp;q&amp;f=false"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hwb.gov.wales/storage/2d2b99cd-5431-421e-ac8b-8608fe0edf05/why-develop-thinking-and-assessment-for-learning-in-the-classroom.pdf" TargetMode="External"/><Relationship Id="rId2" Type="http://schemas.openxmlformats.org/officeDocument/2006/relationships/hyperlink" Target="http://www.diva-portal.org/smash/get/diva2:904583/FULLTEXT01.pdf" TargetMode="External"/><Relationship Id="rId1" Type="http://schemas.openxmlformats.org/officeDocument/2006/relationships/slideLayout" Target="../slideLayouts/slideLayout2.xml"/><Relationship Id="rId4" Type="http://schemas.openxmlformats.org/officeDocument/2006/relationships/hyperlink" Target="https://hwb.gov.wales/curriculum-for-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331076" y="5975116"/>
            <a:ext cx="8178085" cy="528715"/>
          </a:xfrm>
        </p:spPr>
        <p:txBody>
          <a:bodyPr>
            <a:normAutofit fontScale="92500"/>
          </a:bodyPr>
          <a:lstStyle/>
          <a:p>
            <a:r>
              <a:rPr lang="en-GB" sz="2400" dirty="0"/>
              <a:t>By Justine Leanne </a:t>
            </a:r>
            <a:r>
              <a:rPr lang="en-GB" sz="2400" dirty="0" smtClean="0"/>
              <a:t>Colwill</a:t>
            </a:r>
            <a:r>
              <a:rPr lang="en-GB" sz="2400" dirty="0"/>
              <a:t> </a:t>
            </a:r>
            <a:r>
              <a:rPr lang="en-GB" sz="2400" dirty="0" smtClean="0"/>
              <a:t>Primary </a:t>
            </a:r>
            <a:r>
              <a:rPr lang="en-GB" sz="2400" dirty="0"/>
              <a:t>Assessment Co-Ordinator </a:t>
            </a:r>
          </a:p>
        </p:txBody>
      </p:sp>
      <p:pic>
        <p:nvPicPr>
          <p:cNvPr id="1026" name="Picture 2" descr="Image result for assessment&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0649" y="524552"/>
            <a:ext cx="4638957" cy="3283756"/>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Image result for lear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5164" y="2166430"/>
            <a:ext cx="4712639" cy="3510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534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3B4BED-2BD2-40B7-A272-F0D29159CD46}"/>
              </a:ext>
            </a:extLst>
          </p:cNvPr>
          <p:cNvSpPr>
            <a:spLocks noGrp="1"/>
          </p:cNvSpPr>
          <p:nvPr>
            <p:ph type="title"/>
          </p:nvPr>
        </p:nvSpPr>
        <p:spPr>
          <a:xfrm>
            <a:off x="2592925" y="546836"/>
            <a:ext cx="8911687" cy="1280890"/>
          </a:xfrm>
        </p:spPr>
        <p:txBody>
          <a:bodyPr>
            <a:normAutofit/>
          </a:bodyPr>
          <a:lstStyle/>
          <a:p>
            <a:pPr algn="ctr"/>
            <a:r>
              <a:rPr lang="en-GB" dirty="0">
                <a:latin typeface="Bahnschrift SemiBold SemiConden" panose="020B0502040204020203" pitchFamily="34" charset="0"/>
              </a:rPr>
              <a:t>T</a:t>
            </a:r>
            <a:r>
              <a:rPr lang="en-GB" dirty="0" smtClean="0">
                <a:latin typeface="Bahnschrift SemiBold SemiConden" panose="020B0502040204020203" pitchFamily="34" charset="0"/>
              </a:rPr>
              <a:t>he new Assessment Co-Ordinator’s </a:t>
            </a:r>
            <a:r>
              <a:rPr lang="en-GB" dirty="0">
                <a:latin typeface="Bahnschrift SemiBold SemiConden" panose="020B0502040204020203" pitchFamily="34" charset="0"/>
              </a:rPr>
              <a:t/>
            </a:r>
            <a:br>
              <a:rPr lang="en-GB" dirty="0">
                <a:latin typeface="Bahnschrift SemiBold SemiConden" panose="020B0502040204020203" pitchFamily="34" charset="0"/>
              </a:rPr>
            </a:br>
            <a:r>
              <a:rPr lang="en-GB" dirty="0" smtClean="0">
                <a:latin typeface="Bahnschrift SemiBold SemiConden" panose="020B0502040204020203" pitchFamily="34" charset="0"/>
              </a:rPr>
              <a:t>Philosophy:</a:t>
            </a:r>
            <a:endParaRPr lang="en-GB" dirty="0">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xmlns="" id="{0E3BF7E9-4E3A-4160-BF54-09E566A5DFFE}"/>
              </a:ext>
            </a:extLst>
          </p:cNvPr>
          <p:cNvSpPr>
            <a:spLocks noGrp="1"/>
          </p:cNvSpPr>
          <p:nvPr>
            <p:ph idx="1"/>
          </p:nvPr>
        </p:nvSpPr>
        <p:spPr>
          <a:xfrm>
            <a:off x="2589212" y="2262389"/>
            <a:ext cx="8915400" cy="3996744"/>
          </a:xfrm>
        </p:spPr>
        <p:txBody>
          <a:bodyPr>
            <a:normAutofit/>
          </a:bodyPr>
          <a:lstStyle/>
          <a:p>
            <a:r>
              <a:rPr lang="en-GB" sz="2400" dirty="0" smtClean="0"/>
              <a:t>Assessments should be able to go across the curriculum.</a:t>
            </a:r>
          </a:p>
          <a:p>
            <a:pPr marL="0" indent="0">
              <a:buNone/>
            </a:pPr>
            <a:endParaRPr lang="en-GB" sz="2400" dirty="0"/>
          </a:p>
          <a:p>
            <a:r>
              <a:rPr lang="en-GB" sz="2400" dirty="0"/>
              <a:t>Low resourcing </a:t>
            </a:r>
            <a:r>
              <a:rPr lang="en-GB" sz="2400" dirty="0" smtClean="0"/>
              <a:t>requirement and </a:t>
            </a:r>
            <a:r>
              <a:rPr lang="en-GB" sz="2400" dirty="0"/>
              <a:t>low </a:t>
            </a:r>
            <a:r>
              <a:rPr lang="en-GB" sz="2400" dirty="0" smtClean="0"/>
              <a:t>planning will make implementation into teaching simple yet effective for our teachers and pupils.</a:t>
            </a:r>
          </a:p>
          <a:p>
            <a:pPr marL="0" indent="0">
              <a:buNone/>
            </a:pPr>
            <a:endParaRPr lang="en-GB" sz="2400" dirty="0"/>
          </a:p>
          <a:p>
            <a:r>
              <a:rPr lang="en-GB" sz="2400" dirty="0"/>
              <a:t>High reward in terms of learning </a:t>
            </a:r>
            <a:r>
              <a:rPr lang="en-GB" sz="2400" dirty="0" smtClean="0"/>
              <a:t>information, level of understanding </a:t>
            </a:r>
            <a:r>
              <a:rPr lang="en-GB" sz="2400" dirty="0"/>
              <a:t>and </a:t>
            </a:r>
            <a:r>
              <a:rPr lang="en-GB" sz="2400" dirty="0" smtClean="0"/>
              <a:t>feedback from the pupils to teacher and teacher to pupils. </a:t>
            </a:r>
            <a:endParaRPr lang="en-GB" sz="2400" dirty="0"/>
          </a:p>
          <a:p>
            <a:pPr marL="0" indent="0">
              <a:buNone/>
            </a:pPr>
            <a:endParaRPr lang="en-GB" dirty="0"/>
          </a:p>
        </p:txBody>
      </p:sp>
    </p:spTree>
    <p:extLst>
      <p:ext uri="{BB962C8B-B14F-4D97-AF65-F5344CB8AC3E}">
        <p14:creationId xmlns:p14="http://schemas.microsoft.com/office/powerpoint/2010/main" val="1793588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183008"/>
            <a:ext cx="8911687" cy="847302"/>
          </a:xfrm>
        </p:spPr>
        <p:txBody>
          <a:bodyPr>
            <a:normAutofit fontScale="90000"/>
          </a:bodyPr>
          <a:lstStyle/>
          <a:p>
            <a:pPr algn="ctr"/>
            <a:r>
              <a:rPr lang="en-GB" dirty="0" smtClean="0">
                <a:latin typeface="Bahnschrift SemiBold SemiConden" panose="020B0502040204020203" pitchFamily="34" charset="0"/>
              </a:rPr>
              <a:t>AFL formative </a:t>
            </a:r>
            <a:r>
              <a:rPr lang="en-GB" dirty="0">
                <a:latin typeface="Bahnschrift SemiBold SemiConden" panose="020B0502040204020203" pitchFamily="34" charset="0"/>
              </a:rPr>
              <a:t>and summative </a:t>
            </a:r>
            <a:r>
              <a:rPr lang="en-GB" dirty="0"/>
              <a:t/>
            </a:r>
            <a:br>
              <a:rPr lang="en-GB" dirty="0"/>
            </a:br>
            <a:endParaRPr lang="en-GB" dirty="0"/>
          </a:p>
        </p:txBody>
      </p:sp>
      <p:sp>
        <p:nvSpPr>
          <p:cNvPr id="3" name="Content Placeholder 2"/>
          <p:cNvSpPr>
            <a:spLocks noGrp="1"/>
          </p:cNvSpPr>
          <p:nvPr>
            <p:ph idx="1"/>
          </p:nvPr>
        </p:nvSpPr>
        <p:spPr>
          <a:xfrm>
            <a:off x="2589212" y="1030309"/>
            <a:ext cx="8915400" cy="5151550"/>
          </a:xfrm>
        </p:spPr>
        <p:txBody>
          <a:bodyPr>
            <a:normAutofit/>
          </a:bodyPr>
          <a:lstStyle/>
          <a:p>
            <a:r>
              <a:rPr lang="en-GB" sz="2400" dirty="0" smtClean="0"/>
              <a:t>Summative Assessments: Sums up what the pupil has learnt, can be half terms/end of term or end of year tests, such as the national curriculum tests (NFER, 2020).</a:t>
            </a:r>
          </a:p>
          <a:p>
            <a:pPr marL="0" indent="0">
              <a:buNone/>
            </a:pPr>
            <a:endParaRPr lang="en-GB" sz="2400" dirty="0" smtClean="0"/>
          </a:p>
          <a:p>
            <a:r>
              <a:rPr lang="en-GB" sz="2400" dirty="0" smtClean="0"/>
              <a:t>Formative Assessments: Are on a day to day basis, to assess progress and attainment (NFER, 2020). </a:t>
            </a:r>
          </a:p>
          <a:p>
            <a:pPr marL="0" indent="0">
              <a:buNone/>
            </a:pPr>
            <a:endParaRPr lang="en-GB" sz="2400" dirty="0" smtClean="0"/>
          </a:p>
          <a:p>
            <a:r>
              <a:rPr lang="en-GB" sz="2400" dirty="0" smtClean="0"/>
              <a:t>Assessment for learning (AFL) helps to discover where learners are, where they need to go and how best to get there.  AFL is one type of formative assessment (Welsh Government, 2010).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48034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19F674-E079-4AA1-BC6C-B79E6BF32FAD}"/>
              </a:ext>
            </a:extLst>
          </p:cNvPr>
          <p:cNvSpPr>
            <a:spLocks noGrp="1"/>
          </p:cNvSpPr>
          <p:nvPr>
            <p:ph type="title"/>
          </p:nvPr>
        </p:nvSpPr>
        <p:spPr>
          <a:xfrm>
            <a:off x="2197567" y="256871"/>
            <a:ext cx="8911687" cy="811563"/>
          </a:xfrm>
        </p:spPr>
        <p:txBody>
          <a:bodyPr/>
          <a:lstStyle/>
          <a:p>
            <a:pPr algn="ctr"/>
            <a:r>
              <a:rPr lang="en-GB" dirty="0">
                <a:latin typeface="Bahnschrift SemiBold SemiConden" panose="020B0502040204020203" pitchFamily="34" charset="0"/>
              </a:rPr>
              <a:t>	Why is Assessment for Learning Important?</a:t>
            </a:r>
          </a:p>
        </p:txBody>
      </p:sp>
      <p:sp>
        <p:nvSpPr>
          <p:cNvPr id="3" name="Content Placeholder 2">
            <a:extLst>
              <a:ext uri="{FF2B5EF4-FFF2-40B4-BE49-F238E27FC236}">
                <a16:creationId xmlns:a16="http://schemas.microsoft.com/office/drawing/2014/main" xmlns="" id="{B4C549BE-A27E-4DB7-922A-BB98D3057215}"/>
              </a:ext>
            </a:extLst>
          </p:cNvPr>
          <p:cNvSpPr>
            <a:spLocks noGrp="1"/>
          </p:cNvSpPr>
          <p:nvPr>
            <p:ph idx="1"/>
          </p:nvPr>
        </p:nvSpPr>
        <p:spPr>
          <a:xfrm>
            <a:off x="2357393" y="1262399"/>
            <a:ext cx="8915400" cy="3348238"/>
          </a:xfrm>
        </p:spPr>
        <p:txBody>
          <a:bodyPr>
            <a:normAutofit/>
          </a:bodyPr>
          <a:lstStyle/>
          <a:p>
            <a:r>
              <a:rPr lang="en-GB" sz="2400" dirty="0"/>
              <a:t>Key Concepts of Assessment for Learning:</a:t>
            </a:r>
          </a:p>
          <a:p>
            <a:pPr marL="0" indent="0">
              <a:buNone/>
            </a:pPr>
            <a:endParaRPr lang="en-GB" sz="2400" dirty="0"/>
          </a:p>
          <a:p>
            <a:r>
              <a:rPr lang="en-GB" sz="2400" dirty="0"/>
              <a:t>Aids lesson planning and evaluates teaching practice (Briggs, Woodfield, Martin, </a:t>
            </a:r>
            <a:r>
              <a:rPr lang="en-GB" sz="2400" dirty="0" err="1"/>
              <a:t>Swatton</a:t>
            </a:r>
            <a:r>
              <a:rPr lang="en-GB" sz="2400" dirty="0"/>
              <a:t>, 2007).</a:t>
            </a:r>
          </a:p>
          <a:p>
            <a:pPr marL="0" indent="0">
              <a:buNone/>
            </a:pPr>
            <a:endParaRPr lang="en-GB" sz="2400" dirty="0"/>
          </a:p>
          <a:p>
            <a:r>
              <a:rPr lang="en-GB" sz="2400" dirty="0"/>
              <a:t>Provides feedback to motivate our pupils to promote learning (Hargreaves, 2007).</a:t>
            </a:r>
          </a:p>
          <a:p>
            <a:endParaRPr lang="en-GB" sz="2400" dirty="0"/>
          </a:p>
          <a:p>
            <a:pPr marL="0" indent="0">
              <a:buNone/>
            </a:pPr>
            <a:endParaRPr lang="en-GB" sz="2400" dirty="0">
              <a:highlight>
                <a:srgbClr val="FFFF00"/>
              </a:highlight>
            </a:endParaRPr>
          </a:p>
        </p:txBody>
      </p:sp>
      <p:pic>
        <p:nvPicPr>
          <p:cNvPr id="3074" name="Picture 2" descr="Image result for connection">
            <a:extLst>
              <a:ext uri="{FF2B5EF4-FFF2-40B4-BE49-F238E27FC236}">
                <a16:creationId xmlns:a16="http://schemas.microsoft.com/office/drawing/2014/main" xmlns="" id="{B1658CA7-FB72-45A3-8E86-C679EC06A8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3330" y="4731401"/>
            <a:ext cx="3246888" cy="18182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xmlns="" id="{32DCA126-B4CD-47AB-A40D-883D31D4DCBF}"/>
              </a:ext>
            </a:extLst>
          </p:cNvPr>
          <p:cNvSpPr txBox="1"/>
          <p:nvPr/>
        </p:nvSpPr>
        <p:spPr>
          <a:xfrm>
            <a:off x="7008275" y="5964884"/>
            <a:ext cx="2895501" cy="584775"/>
          </a:xfrm>
          <a:prstGeom prst="rect">
            <a:avLst/>
          </a:prstGeom>
          <a:noFill/>
        </p:spPr>
        <p:txBody>
          <a:bodyPr wrap="square" rtlCol="0">
            <a:spAutoFit/>
          </a:bodyPr>
          <a:lstStyle/>
          <a:p>
            <a:r>
              <a:rPr lang="en-GB" sz="3200" b="1" dirty="0"/>
              <a:t>C</a:t>
            </a:r>
            <a:r>
              <a:rPr lang="en-GB" sz="3200" b="1" dirty="0">
                <a:solidFill>
                  <a:schemeClr val="accent1">
                    <a:lumMod val="60000"/>
                    <a:lumOff val="40000"/>
                  </a:schemeClr>
                </a:solidFill>
              </a:rPr>
              <a:t>o</a:t>
            </a:r>
            <a:r>
              <a:rPr lang="en-GB" sz="3200" b="1" dirty="0">
                <a:solidFill>
                  <a:srgbClr val="00B0F0"/>
                </a:solidFill>
              </a:rPr>
              <a:t>n</a:t>
            </a:r>
            <a:r>
              <a:rPr lang="en-GB" sz="3200" b="1" dirty="0">
                <a:solidFill>
                  <a:srgbClr val="92D050"/>
                </a:solidFill>
              </a:rPr>
              <a:t>n</a:t>
            </a:r>
            <a:r>
              <a:rPr lang="en-GB" sz="3200" b="1" dirty="0">
                <a:solidFill>
                  <a:srgbClr val="7030A0"/>
                </a:solidFill>
              </a:rPr>
              <a:t>e</a:t>
            </a:r>
            <a:r>
              <a:rPr lang="en-GB" sz="3200" b="1" dirty="0">
                <a:solidFill>
                  <a:srgbClr val="FF99FF"/>
                </a:solidFill>
              </a:rPr>
              <a:t>c</a:t>
            </a:r>
            <a:r>
              <a:rPr lang="en-GB" sz="3200" b="1" dirty="0"/>
              <a:t>t</a:t>
            </a:r>
            <a:r>
              <a:rPr lang="en-GB" sz="3200" b="1" dirty="0">
                <a:solidFill>
                  <a:srgbClr val="FA7D38"/>
                </a:solidFill>
              </a:rPr>
              <a:t>i</a:t>
            </a:r>
            <a:r>
              <a:rPr lang="en-GB" sz="3200" b="1" dirty="0">
                <a:solidFill>
                  <a:srgbClr val="00B0F0"/>
                </a:solidFill>
              </a:rPr>
              <a:t>o</a:t>
            </a:r>
            <a:r>
              <a:rPr lang="en-GB" sz="3200" b="1" dirty="0">
                <a:solidFill>
                  <a:srgbClr val="92D050"/>
                </a:solidFill>
              </a:rPr>
              <a:t>n</a:t>
            </a:r>
            <a:r>
              <a:rPr lang="en-GB" sz="3200" b="1" dirty="0">
                <a:solidFill>
                  <a:srgbClr val="7030A0"/>
                </a:solidFill>
              </a:rPr>
              <a:t>s</a:t>
            </a:r>
            <a:r>
              <a:rPr lang="en-GB" sz="3200" b="1" dirty="0">
                <a:solidFill>
                  <a:srgbClr val="FF99FF"/>
                </a:solidFill>
              </a:rPr>
              <a:t>!</a:t>
            </a:r>
          </a:p>
        </p:txBody>
      </p:sp>
      <p:pic>
        <p:nvPicPr>
          <p:cNvPr id="8" name="Picture 2" descr="Image result for learning">
            <a:extLst>
              <a:ext uri="{FF2B5EF4-FFF2-40B4-BE49-F238E27FC236}">
                <a16:creationId xmlns:a16="http://schemas.microsoft.com/office/drawing/2014/main" xmlns="" id="{B0547C7D-A8FF-4F94-848F-DA5D5A1F3D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67" t="12525" r="23325" b="11259"/>
          <a:stretch/>
        </p:blipFill>
        <p:spPr bwMode="auto">
          <a:xfrm>
            <a:off x="10098165" y="4273653"/>
            <a:ext cx="1660324" cy="16404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485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73302" y="294491"/>
            <a:ext cx="8915400" cy="6351008"/>
          </a:xfrm>
        </p:spPr>
        <p:txBody>
          <a:bodyPr>
            <a:normAutofit/>
          </a:bodyPr>
          <a:lstStyle/>
          <a:p>
            <a:r>
              <a:rPr lang="en-GB" sz="2400" dirty="0"/>
              <a:t>Raise the standards of achievement and build on prior knowledge (Faragher, 2014).</a:t>
            </a:r>
          </a:p>
          <a:p>
            <a:pPr marL="0" indent="0">
              <a:buNone/>
            </a:pPr>
            <a:endParaRPr lang="en-GB" sz="2400" dirty="0"/>
          </a:p>
          <a:p>
            <a:r>
              <a:rPr lang="en-GB" sz="2400" dirty="0"/>
              <a:t>Enables pupils to understand learning aims (</a:t>
            </a:r>
            <a:r>
              <a:rPr lang="en-GB" sz="2400" dirty="0" err="1"/>
              <a:t>Samuelowicz</a:t>
            </a:r>
            <a:r>
              <a:rPr lang="en-GB" sz="2400" dirty="0"/>
              <a:t> and Bain, 2002 and Weurlander, </a:t>
            </a:r>
            <a:r>
              <a:rPr lang="en-GB" sz="2400" dirty="0" err="1"/>
              <a:t>Söderberg</a:t>
            </a:r>
            <a:r>
              <a:rPr lang="en-GB" sz="2400" dirty="0"/>
              <a:t>, </a:t>
            </a:r>
            <a:r>
              <a:rPr lang="en-GB" sz="2400" dirty="0" err="1"/>
              <a:t>Scheja</a:t>
            </a:r>
            <a:r>
              <a:rPr lang="en-GB" sz="2400" dirty="0"/>
              <a:t>, </a:t>
            </a:r>
            <a:r>
              <a:rPr lang="en-GB" sz="2400" dirty="0" err="1"/>
              <a:t>Hult</a:t>
            </a:r>
            <a:r>
              <a:rPr lang="en-GB" sz="2400" dirty="0"/>
              <a:t> and </a:t>
            </a:r>
            <a:r>
              <a:rPr lang="en-GB" sz="2400" dirty="0" err="1"/>
              <a:t>Wernerson</a:t>
            </a:r>
            <a:r>
              <a:rPr lang="en-GB" sz="2400" dirty="0"/>
              <a:t>, 2012). </a:t>
            </a:r>
          </a:p>
          <a:p>
            <a:pPr marL="0" indent="0">
              <a:buNone/>
            </a:pPr>
            <a:endParaRPr lang="en-GB" sz="2400" dirty="0"/>
          </a:p>
          <a:p>
            <a:r>
              <a:rPr lang="en-GB" sz="2400" dirty="0"/>
              <a:t>Zessoules &amp; Gardner (1991) believe assessment develops self assessment skills through reflective practice for teachers and pupils which enhances learning (Black and </a:t>
            </a:r>
            <a:r>
              <a:rPr lang="en-GB" sz="2400" dirty="0" err="1"/>
              <a:t>Wiliam</a:t>
            </a:r>
            <a:r>
              <a:rPr lang="en-GB" sz="2400" dirty="0"/>
              <a:t>, 1998).</a:t>
            </a:r>
          </a:p>
          <a:p>
            <a:pPr marL="0" indent="0">
              <a:buNone/>
            </a:pPr>
            <a:r>
              <a:rPr lang="en-GB" sz="2400" dirty="0"/>
              <a:t> </a:t>
            </a:r>
          </a:p>
          <a:p>
            <a:r>
              <a:rPr lang="en-GB" sz="2400" dirty="0"/>
              <a:t>Black (2001) believes assessment is key for effective teaching practice.</a:t>
            </a:r>
          </a:p>
          <a:p>
            <a:endParaRPr lang="en-GB" dirty="0"/>
          </a:p>
        </p:txBody>
      </p:sp>
    </p:spTree>
    <p:extLst>
      <p:ext uri="{BB962C8B-B14F-4D97-AF65-F5344CB8AC3E}">
        <p14:creationId xmlns:p14="http://schemas.microsoft.com/office/powerpoint/2010/main" val="2327213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6334" y="206042"/>
            <a:ext cx="8911687" cy="1280890"/>
          </a:xfrm>
        </p:spPr>
        <p:txBody>
          <a:bodyPr/>
          <a:lstStyle/>
          <a:p>
            <a:pPr algn="ctr"/>
            <a:r>
              <a:rPr lang="en-GB" dirty="0"/>
              <a:t>Assessment for Learning Strategies for </a:t>
            </a:r>
            <a:br>
              <a:rPr lang="en-GB" dirty="0"/>
            </a:br>
            <a:r>
              <a:rPr lang="en-GB" dirty="0"/>
              <a:t>Our Year 3 to 6 Pupils:</a:t>
            </a:r>
          </a:p>
        </p:txBody>
      </p:sp>
      <p:sp>
        <p:nvSpPr>
          <p:cNvPr id="3" name="Content Placeholder 2"/>
          <p:cNvSpPr>
            <a:spLocks noGrp="1"/>
          </p:cNvSpPr>
          <p:nvPr>
            <p:ph idx="1"/>
          </p:nvPr>
        </p:nvSpPr>
        <p:spPr>
          <a:xfrm rot="20728822">
            <a:off x="2380694" y="1704391"/>
            <a:ext cx="2172049" cy="630573"/>
          </a:xfrm>
        </p:spPr>
        <p:txBody>
          <a:bodyPr>
            <a:normAutofit lnSpcReduction="10000"/>
          </a:bodyPr>
          <a:lstStyle/>
          <a:p>
            <a:pPr marL="0" indent="0">
              <a:buNone/>
            </a:pPr>
            <a:r>
              <a:rPr lang="en-GB" sz="3600" b="1" dirty="0">
                <a:solidFill>
                  <a:srgbClr val="FF99FF"/>
                </a:solidFill>
              </a:rPr>
              <a:t>T</a:t>
            </a:r>
            <a:r>
              <a:rPr lang="en-GB" sz="3600" b="1" dirty="0">
                <a:solidFill>
                  <a:srgbClr val="7030A0"/>
                </a:solidFill>
              </a:rPr>
              <a:t>h</a:t>
            </a:r>
            <a:r>
              <a:rPr lang="en-GB" sz="3600" b="1" dirty="0">
                <a:solidFill>
                  <a:srgbClr val="00B0F0"/>
                </a:solidFill>
              </a:rPr>
              <a:t>u</a:t>
            </a:r>
            <a:r>
              <a:rPr lang="en-GB" sz="3600" b="1" dirty="0">
                <a:solidFill>
                  <a:srgbClr val="92D050"/>
                </a:solidFill>
              </a:rPr>
              <a:t>m</a:t>
            </a:r>
            <a:r>
              <a:rPr lang="en-GB" sz="3600" b="1" dirty="0">
                <a:solidFill>
                  <a:srgbClr val="FF0000"/>
                </a:solidFill>
              </a:rPr>
              <a:t>b</a:t>
            </a:r>
            <a:r>
              <a:rPr lang="en-GB" sz="3600" b="1" dirty="0">
                <a:solidFill>
                  <a:srgbClr val="FFC000"/>
                </a:solidFill>
              </a:rPr>
              <a:t>s</a:t>
            </a:r>
            <a:r>
              <a:rPr lang="en-GB" sz="3600" b="1" dirty="0"/>
              <a:t>. </a:t>
            </a:r>
            <a:endParaRPr lang="en-GB" altLang="en-US" sz="3600" b="1" dirty="0"/>
          </a:p>
          <a:p>
            <a:pPr>
              <a:buNone/>
            </a:pPr>
            <a:endParaRPr lang="en-GB" altLang="en-US" dirty="0"/>
          </a:p>
          <a:p>
            <a:pPr marL="0" indent="0">
              <a:buNone/>
            </a:pPr>
            <a:endParaRPr lang="en-GB" dirty="0"/>
          </a:p>
          <a:p>
            <a:endParaRPr lang="en-GB" dirty="0"/>
          </a:p>
        </p:txBody>
      </p:sp>
      <p:pic>
        <p:nvPicPr>
          <p:cNvPr id="2052" name="Picture 4" descr="Image result for teaching">
            <a:extLst>
              <a:ext uri="{FF2B5EF4-FFF2-40B4-BE49-F238E27FC236}">
                <a16:creationId xmlns:a16="http://schemas.microsoft.com/office/drawing/2014/main" xmlns="" id="{A050516E-08F8-4873-BFB5-B8EDF1ED1F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7758" y="2723071"/>
            <a:ext cx="6702803" cy="37604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xmlns="" id="{1B25392C-8A4E-4C3F-8A26-A87A346E0E6F}"/>
              </a:ext>
            </a:extLst>
          </p:cNvPr>
          <p:cNvSpPr txBox="1"/>
          <p:nvPr/>
        </p:nvSpPr>
        <p:spPr>
          <a:xfrm>
            <a:off x="4632934" y="1950843"/>
            <a:ext cx="3833769" cy="646331"/>
          </a:xfrm>
          <a:prstGeom prst="rect">
            <a:avLst/>
          </a:prstGeom>
          <a:noFill/>
        </p:spPr>
        <p:txBody>
          <a:bodyPr wrap="square" rtlCol="0">
            <a:spAutoFit/>
          </a:bodyPr>
          <a:lstStyle/>
          <a:p>
            <a:r>
              <a:rPr lang="en-US" altLang="en-US" sz="3600" b="1" dirty="0">
                <a:solidFill>
                  <a:srgbClr val="7030A0"/>
                </a:solidFill>
              </a:rPr>
              <a:t>A</a:t>
            </a:r>
            <a:r>
              <a:rPr lang="en-US" altLang="en-US" sz="3600" b="1" dirty="0">
                <a:solidFill>
                  <a:srgbClr val="FF0000"/>
                </a:solidFill>
              </a:rPr>
              <a:t>c</a:t>
            </a:r>
            <a:r>
              <a:rPr lang="en-US" altLang="en-US" sz="3600" b="1" dirty="0">
                <a:solidFill>
                  <a:srgbClr val="00B0F0"/>
                </a:solidFill>
              </a:rPr>
              <a:t>t</a:t>
            </a:r>
            <a:r>
              <a:rPr lang="en-US" altLang="en-US" sz="3600" b="1" dirty="0">
                <a:solidFill>
                  <a:srgbClr val="92D050"/>
                </a:solidFill>
              </a:rPr>
              <a:t>i</a:t>
            </a:r>
            <a:r>
              <a:rPr lang="en-US" altLang="en-US" sz="3600" b="1" dirty="0">
                <a:solidFill>
                  <a:srgbClr val="FF99FF"/>
                </a:solidFill>
              </a:rPr>
              <a:t>v</a:t>
            </a:r>
            <a:r>
              <a:rPr lang="en-US" altLang="en-US" sz="3600" b="1" dirty="0">
                <a:solidFill>
                  <a:srgbClr val="FA7D38"/>
                </a:solidFill>
              </a:rPr>
              <a:t>e</a:t>
            </a:r>
            <a:r>
              <a:rPr lang="en-US" altLang="en-US" sz="3600" b="1" dirty="0"/>
              <a:t> S</a:t>
            </a:r>
            <a:r>
              <a:rPr lang="en-US" altLang="en-US" sz="3600" b="1" dirty="0">
                <a:solidFill>
                  <a:srgbClr val="92D050"/>
                </a:solidFill>
              </a:rPr>
              <a:t>t</a:t>
            </a:r>
            <a:r>
              <a:rPr lang="en-US" altLang="en-US" sz="3600" b="1" dirty="0">
                <a:solidFill>
                  <a:srgbClr val="7030A0"/>
                </a:solidFill>
              </a:rPr>
              <a:t>u</a:t>
            </a:r>
            <a:r>
              <a:rPr lang="en-US" altLang="en-US" sz="3600" b="1" dirty="0">
                <a:solidFill>
                  <a:srgbClr val="FFC000"/>
                </a:solidFill>
              </a:rPr>
              <a:t>d</a:t>
            </a:r>
            <a:r>
              <a:rPr lang="en-US" altLang="en-US" sz="3600" b="1" dirty="0">
                <a:solidFill>
                  <a:srgbClr val="00B0F0"/>
                </a:solidFill>
              </a:rPr>
              <a:t>e</a:t>
            </a:r>
            <a:r>
              <a:rPr lang="en-US" altLang="en-US" sz="3600" b="1" dirty="0">
                <a:solidFill>
                  <a:srgbClr val="FF0000"/>
                </a:solidFill>
              </a:rPr>
              <a:t>n</a:t>
            </a:r>
            <a:r>
              <a:rPr lang="en-US" altLang="en-US" sz="3600" b="1" dirty="0">
                <a:solidFill>
                  <a:srgbClr val="FF99FF"/>
                </a:solidFill>
              </a:rPr>
              <a:t>t</a:t>
            </a:r>
            <a:r>
              <a:rPr lang="en-US" altLang="en-US" sz="3600" b="1" dirty="0">
                <a:solidFill>
                  <a:srgbClr val="FFC000"/>
                </a:solidFill>
              </a:rPr>
              <a:t>s</a:t>
            </a:r>
            <a:r>
              <a:rPr lang="en-US" altLang="en-US" sz="3600" b="1" dirty="0"/>
              <a:t>.</a:t>
            </a:r>
          </a:p>
        </p:txBody>
      </p:sp>
      <p:sp>
        <p:nvSpPr>
          <p:cNvPr id="8" name="TextBox 7">
            <a:extLst>
              <a:ext uri="{FF2B5EF4-FFF2-40B4-BE49-F238E27FC236}">
                <a16:creationId xmlns:a16="http://schemas.microsoft.com/office/drawing/2014/main" xmlns="" id="{8FD1347D-46B0-424E-9273-1AAFA01A3674}"/>
              </a:ext>
            </a:extLst>
          </p:cNvPr>
          <p:cNvSpPr txBox="1"/>
          <p:nvPr/>
        </p:nvSpPr>
        <p:spPr>
          <a:xfrm rot="1269820">
            <a:off x="8553007" y="1864234"/>
            <a:ext cx="1963023" cy="646331"/>
          </a:xfrm>
          <a:prstGeom prst="rect">
            <a:avLst/>
          </a:prstGeom>
          <a:noFill/>
        </p:spPr>
        <p:txBody>
          <a:bodyPr wrap="square" rtlCol="0">
            <a:spAutoFit/>
          </a:bodyPr>
          <a:lstStyle/>
          <a:p>
            <a:r>
              <a:rPr lang="en-GB" sz="3600" b="1" dirty="0">
                <a:solidFill>
                  <a:srgbClr val="00B050"/>
                </a:solidFill>
              </a:rPr>
              <a:t>P</a:t>
            </a:r>
            <a:r>
              <a:rPr lang="en-GB" sz="3600" b="1" dirty="0">
                <a:solidFill>
                  <a:srgbClr val="7030A0"/>
                </a:solidFill>
              </a:rPr>
              <a:t>o</a:t>
            </a:r>
            <a:r>
              <a:rPr lang="en-GB" sz="3600" b="1" dirty="0">
                <a:solidFill>
                  <a:srgbClr val="FA7D38"/>
                </a:solidFill>
              </a:rPr>
              <a:t>s</a:t>
            </a:r>
            <a:r>
              <a:rPr lang="en-GB" sz="3600" b="1" dirty="0">
                <a:solidFill>
                  <a:srgbClr val="00B0F0"/>
                </a:solidFill>
              </a:rPr>
              <a:t>t</a:t>
            </a:r>
            <a:r>
              <a:rPr lang="en-GB" sz="3600" b="1" dirty="0"/>
              <a:t>-</a:t>
            </a:r>
            <a:r>
              <a:rPr lang="en-GB" sz="3600" b="1" dirty="0">
                <a:solidFill>
                  <a:srgbClr val="FF99FF"/>
                </a:solidFill>
              </a:rPr>
              <a:t>I</a:t>
            </a:r>
            <a:r>
              <a:rPr lang="en-GB" sz="3600" b="1" dirty="0">
                <a:solidFill>
                  <a:srgbClr val="FF0000"/>
                </a:solidFill>
              </a:rPr>
              <a:t>t</a:t>
            </a:r>
            <a:r>
              <a:rPr lang="en-GB" sz="3600" b="1" dirty="0"/>
              <a:t>.</a:t>
            </a:r>
          </a:p>
        </p:txBody>
      </p:sp>
    </p:spTree>
    <p:extLst>
      <p:ext uri="{BB962C8B-B14F-4D97-AF65-F5344CB8AC3E}">
        <p14:creationId xmlns:p14="http://schemas.microsoft.com/office/powerpoint/2010/main" val="3868623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A350FA-E51B-4F03-9DB6-256085CA9FDE}"/>
              </a:ext>
            </a:extLst>
          </p:cNvPr>
          <p:cNvSpPr>
            <a:spLocks noGrp="1"/>
          </p:cNvSpPr>
          <p:nvPr>
            <p:ph type="title"/>
          </p:nvPr>
        </p:nvSpPr>
        <p:spPr>
          <a:xfrm>
            <a:off x="2434665" y="210264"/>
            <a:ext cx="9034943" cy="709739"/>
          </a:xfrm>
        </p:spPr>
        <p:txBody>
          <a:bodyPr>
            <a:normAutofit/>
          </a:bodyPr>
          <a:lstStyle/>
          <a:p>
            <a:pPr algn="ctr"/>
            <a:r>
              <a:rPr lang="en-GB" sz="3200" dirty="0">
                <a:solidFill>
                  <a:schemeClr val="tx1"/>
                </a:solidFill>
                <a:latin typeface="Bahnschrift SemiBold" panose="020B0502040204020203" pitchFamily="34" charset="0"/>
              </a:rPr>
              <a:t>Thumbs Assessment for Learning Strategy:  </a:t>
            </a:r>
          </a:p>
        </p:txBody>
      </p:sp>
      <p:sp>
        <p:nvSpPr>
          <p:cNvPr id="3" name="Content Placeholder 2">
            <a:extLst>
              <a:ext uri="{FF2B5EF4-FFF2-40B4-BE49-F238E27FC236}">
                <a16:creationId xmlns:a16="http://schemas.microsoft.com/office/drawing/2014/main" xmlns="" id="{A2DEADB8-2BE2-4E92-9579-D97010A09530}"/>
              </a:ext>
            </a:extLst>
          </p:cNvPr>
          <p:cNvSpPr>
            <a:spLocks noGrp="1"/>
          </p:cNvSpPr>
          <p:nvPr>
            <p:ph idx="1"/>
          </p:nvPr>
        </p:nvSpPr>
        <p:spPr>
          <a:xfrm>
            <a:off x="1777285" y="1185420"/>
            <a:ext cx="9143442" cy="977645"/>
          </a:xfrm>
        </p:spPr>
        <p:txBody>
          <a:bodyPr>
            <a:normAutofit/>
          </a:bodyPr>
          <a:lstStyle/>
          <a:p>
            <a:r>
              <a:rPr lang="en-GB" altLang="en-US" sz="2400" dirty="0"/>
              <a:t>Check class understanding of what is being taught by asking them to show their thumbs.  </a:t>
            </a:r>
          </a:p>
          <a:p>
            <a:pPr>
              <a:buNone/>
            </a:pPr>
            <a:endParaRPr lang="en-GB" altLang="en-US" dirty="0"/>
          </a:p>
        </p:txBody>
      </p:sp>
      <p:pic>
        <p:nvPicPr>
          <p:cNvPr id="1026" name="Picture 2" descr="Image result for thumbs up">
            <a:extLst>
              <a:ext uri="{FF2B5EF4-FFF2-40B4-BE49-F238E27FC236}">
                <a16:creationId xmlns:a16="http://schemas.microsoft.com/office/drawing/2014/main" xmlns="" id="{6A4C50D1-A97B-4AD8-A9D5-84756F9E9E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926" r="39136"/>
          <a:stretch/>
        </p:blipFill>
        <p:spPr bwMode="auto">
          <a:xfrm>
            <a:off x="5776474" y="2312824"/>
            <a:ext cx="1961071" cy="12539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thumbs half way">
            <a:extLst>
              <a:ext uri="{FF2B5EF4-FFF2-40B4-BE49-F238E27FC236}">
                <a16:creationId xmlns:a16="http://schemas.microsoft.com/office/drawing/2014/main" xmlns="" id="{5F59FCA1-7521-4646-AFFD-F9B77BD739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8663" y="3528250"/>
            <a:ext cx="1193843" cy="12925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xmlns="" id="{0DE50B61-A49C-493B-93A9-02CB02CC764B}"/>
              </a:ext>
            </a:extLst>
          </p:cNvPr>
          <p:cNvSpPr txBox="1"/>
          <p:nvPr/>
        </p:nvSpPr>
        <p:spPr>
          <a:xfrm>
            <a:off x="1671034" y="2684885"/>
            <a:ext cx="3498918" cy="461665"/>
          </a:xfrm>
          <a:prstGeom prst="rect">
            <a:avLst/>
          </a:prstGeom>
          <a:noFill/>
        </p:spPr>
        <p:txBody>
          <a:bodyPr wrap="square" rtlCol="0">
            <a:spAutoFit/>
          </a:bodyPr>
          <a:lstStyle/>
          <a:p>
            <a:pPr marL="285750" indent="-285750">
              <a:buFont typeface="Arial" panose="020B0604020202020204" pitchFamily="34" charset="0"/>
              <a:buChar char="•"/>
            </a:pPr>
            <a:r>
              <a:rPr lang="en-GB" altLang="en-US" sz="2400" dirty="0"/>
              <a:t>Thumbs up = I get it. </a:t>
            </a:r>
          </a:p>
        </p:txBody>
      </p:sp>
      <p:sp>
        <p:nvSpPr>
          <p:cNvPr id="5" name="TextBox 4">
            <a:extLst>
              <a:ext uri="{FF2B5EF4-FFF2-40B4-BE49-F238E27FC236}">
                <a16:creationId xmlns:a16="http://schemas.microsoft.com/office/drawing/2014/main" xmlns="" id="{03CBBBED-94EC-4315-9DAC-414204C8B0FA}"/>
              </a:ext>
            </a:extLst>
          </p:cNvPr>
          <p:cNvSpPr txBox="1"/>
          <p:nvPr/>
        </p:nvSpPr>
        <p:spPr>
          <a:xfrm>
            <a:off x="2419642" y="4032895"/>
            <a:ext cx="5135185" cy="830997"/>
          </a:xfrm>
          <a:prstGeom prst="rect">
            <a:avLst/>
          </a:prstGeom>
          <a:noFill/>
        </p:spPr>
        <p:txBody>
          <a:bodyPr wrap="square" rtlCol="0">
            <a:spAutoFit/>
          </a:bodyPr>
          <a:lstStyle/>
          <a:p>
            <a:pPr marL="285750" indent="-285750">
              <a:buFont typeface="Arial" panose="020B0604020202020204" pitchFamily="34" charset="0"/>
              <a:buChar char="•"/>
            </a:pPr>
            <a:r>
              <a:rPr lang="en-GB" altLang="en-US" sz="2400" dirty="0"/>
              <a:t>Thumbs half way = I sort of get it. </a:t>
            </a:r>
          </a:p>
        </p:txBody>
      </p:sp>
      <p:sp>
        <p:nvSpPr>
          <p:cNvPr id="6" name="TextBox 5">
            <a:extLst>
              <a:ext uri="{FF2B5EF4-FFF2-40B4-BE49-F238E27FC236}">
                <a16:creationId xmlns:a16="http://schemas.microsoft.com/office/drawing/2014/main" xmlns="" id="{87909387-7471-445C-B217-341778E7CA9E}"/>
              </a:ext>
            </a:extLst>
          </p:cNvPr>
          <p:cNvSpPr txBox="1"/>
          <p:nvPr/>
        </p:nvSpPr>
        <p:spPr>
          <a:xfrm>
            <a:off x="4355866" y="5426982"/>
            <a:ext cx="4802285" cy="461665"/>
          </a:xfrm>
          <a:prstGeom prst="rect">
            <a:avLst/>
          </a:prstGeom>
          <a:noFill/>
        </p:spPr>
        <p:txBody>
          <a:bodyPr wrap="square" rtlCol="0">
            <a:spAutoFit/>
          </a:bodyPr>
          <a:lstStyle/>
          <a:p>
            <a:pPr marL="285750" indent="-285750">
              <a:buFont typeface="Arial" panose="020B0604020202020204" pitchFamily="34" charset="0"/>
              <a:buChar char="•"/>
            </a:pPr>
            <a:r>
              <a:rPr lang="en-GB" altLang="en-US" sz="2400" dirty="0"/>
              <a:t>Thumbs down = I don’t get it.</a:t>
            </a:r>
          </a:p>
        </p:txBody>
      </p:sp>
      <p:pic>
        <p:nvPicPr>
          <p:cNvPr id="1032" name="Picture 8" descr="Image result for thumbs down">
            <a:extLst>
              <a:ext uri="{FF2B5EF4-FFF2-40B4-BE49-F238E27FC236}">
                <a16:creationId xmlns:a16="http://schemas.microsoft.com/office/drawing/2014/main" xmlns="" id="{6BE1BB2A-9931-4F8E-B95F-8413BF178E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46862" y="4769167"/>
            <a:ext cx="1622746" cy="177729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558344" y="6065949"/>
            <a:ext cx="3953814" cy="369332"/>
          </a:xfrm>
          <a:prstGeom prst="rect">
            <a:avLst/>
          </a:prstGeom>
          <a:noFill/>
        </p:spPr>
        <p:txBody>
          <a:bodyPr wrap="square" rtlCol="0">
            <a:spAutoFit/>
          </a:bodyPr>
          <a:lstStyle/>
          <a:p>
            <a:r>
              <a:rPr lang="en-GB" dirty="0"/>
              <a:t>(Garrison and </a:t>
            </a:r>
            <a:r>
              <a:rPr lang="en-GB" dirty="0" err="1"/>
              <a:t>Ehringhaus</a:t>
            </a:r>
            <a:r>
              <a:rPr lang="en-GB" dirty="0"/>
              <a:t>, 2007).</a:t>
            </a:r>
          </a:p>
        </p:txBody>
      </p:sp>
    </p:spTree>
    <p:extLst>
      <p:ext uri="{BB962C8B-B14F-4D97-AF65-F5344CB8AC3E}">
        <p14:creationId xmlns:p14="http://schemas.microsoft.com/office/powerpoint/2010/main" val="141028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10C6055-83F2-48AF-9A64-9DBD07E58D0F}"/>
              </a:ext>
            </a:extLst>
          </p:cNvPr>
          <p:cNvSpPr>
            <a:spLocks noGrp="1"/>
          </p:cNvSpPr>
          <p:nvPr>
            <p:ph idx="1"/>
          </p:nvPr>
        </p:nvSpPr>
        <p:spPr>
          <a:xfrm>
            <a:off x="2280119" y="604234"/>
            <a:ext cx="8915400" cy="3748825"/>
          </a:xfrm>
        </p:spPr>
        <p:txBody>
          <a:bodyPr>
            <a:normAutofit/>
          </a:bodyPr>
          <a:lstStyle/>
          <a:p>
            <a:r>
              <a:rPr lang="en-GB" sz="2400" dirty="0" smtClean="0"/>
              <a:t>The thumbs assessment </a:t>
            </a:r>
            <a:r>
              <a:rPr lang="en-GB" sz="2400" dirty="0"/>
              <a:t>for learning </a:t>
            </a:r>
            <a:r>
              <a:rPr lang="en-GB" sz="2400" dirty="0" smtClean="0"/>
              <a:t>would enable </a:t>
            </a:r>
            <a:r>
              <a:rPr lang="en-GB" sz="2400" dirty="0"/>
              <a:t>our teachers to evaluate the understanding of the topic being taught within the class (Stiggins, 2002).</a:t>
            </a:r>
          </a:p>
          <a:p>
            <a:pPr marL="0" indent="0">
              <a:buNone/>
            </a:pPr>
            <a:endParaRPr lang="en-GB" sz="2400" dirty="0"/>
          </a:p>
          <a:p>
            <a:r>
              <a:rPr lang="en-GB" sz="2400" dirty="0"/>
              <a:t>This ensures that the teacher does not move on too quickly, helping to reduce gaps within learning through discussion with pupils (Nicol and Macfarlane‐Dick (2006).  </a:t>
            </a:r>
          </a:p>
        </p:txBody>
      </p:sp>
      <p:pic>
        <p:nvPicPr>
          <p:cNvPr id="4098" name="Picture 2" descr="Image result for understanding"/>
          <p:cNvPicPr>
            <a:picLocks noChangeAspect="1" noChangeArrowheads="1"/>
          </p:cNvPicPr>
          <p:nvPr/>
        </p:nvPicPr>
        <p:blipFill rotWithShape="1">
          <a:blip r:embed="rId2">
            <a:extLst>
              <a:ext uri="{28A0092B-C50C-407E-A947-70E740481C1C}">
                <a14:useLocalDpi xmlns:a14="http://schemas.microsoft.com/office/drawing/2010/main" val="0"/>
              </a:ext>
            </a:extLst>
          </a:blip>
          <a:srcRect l="3959" t="20676" r="4097" b="9022"/>
          <a:stretch/>
        </p:blipFill>
        <p:spPr bwMode="auto">
          <a:xfrm>
            <a:off x="7331857" y="4456730"/>
            <a:ext cx="3863662" cy="1970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7332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39" y="309936"/>
            <a:ext cx="8915400" cy="4911145"/>
          </a:xfrm>
        </p:spPr>
        <p:txBody>
          <a:bodyPr>
            <a:normAutofit/>
          </a:bodyPr>
          <a:lstStyle/>
          <a:p>
            <a:r>
              <a:rPr lang="en-GB" sz="2400" dirty="0"/>
              <a:t>Collaboration will be encouraged by ensuring a mix of understanding on each table (some thumbs up, some in the middle etc). This will develop their social, communication and listening skills (Hallam, Ireson and Davies (2004).</a:t>
            </a:r>
          </a:p>
          <a:p>
            <a:pPr marL="0" indent="0">
              <a:buNone/>
            </a:pPr>
            <a:endParaRPr lang="en-GB" sz="2400" dirty="0"/>
          </a:p>
          <a:p>
            <a:r>
              <a:rPr lang="en-GB" sz="2400" dirty="0"/>
              <a:t>For pupils with thumbs down, our teachers would be able to break the teaching down into small sections and go over it again, further implementing good teaching practice (McBer, 2001). The Thumbs Strategy could be repeated to produce thumbs up.</a:t>
            </a:r>
          </a:p>
          <a:p>
            <a:pPr marL="0" indent="0">
              <a:buNone/>
            </a:pPr>
            <a:endParaRPr lang="en-GB" dirty="0"/>
          </a:p>
        </p:txBody>
      </p:sp>
      <p:pic>
        <p:nvPicPr>
          <p:cNvPr id="5122" name="Picture 2" descr="Image result for pupil group 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1524" y="4724957"/>
            <a:ext cx="3675805" cy="19849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7667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A5F3D6-FC53-4F8F-A1FE-67C3868DC588}"/>
              </a:ext>
            </a:extLst>
          </p:cNvPr>
          <p:cNvSpPr>
            <a:spLocks noGrp="1"/>
          </p:cNvSpPr>
          <p:nvPr>
            <p:ph type="title"/>
          </p:nvPr>
        </p:nvSpPr>
        <p:spPr>
          <a:xfrm>
            <a:off x="2177088" y="340774"/>
            <a:ext cx="8911687" cy="1694087"/>
          </a:xfrm>
        </p:spPr>
        <p:txBody>
          <a:bodyPr>
            <a:noAutofit/>
          </a:bodyPr>
          <a:lstStyle/>
          <a:p>
            <a:pPr algn="ctr"/>
            <a:r>
              <a:rPr lang="en-US" altLang="en-US" sz="4800" dirty="0">
                <a:latin typeface="Bahnschrift SemiBold SemiConden" panose="020B0502040204020203" pitchFamily="34" charset="0"/>
              </a:rPr>
              <a:t>Active Students Assessment for Learning Strategy:</a:t>
            </a:r>
            <a:endParaRPr lang="en-GB" sz="4800" dirty="0">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xmlns="" id="{217DA83C-7E0F-4060-BE66-67DDF1A76BE9}"/>
              </a:ext>
            </a:extLst>
          </p:cNvPr>
          <p:cNvSpPr>
            <a:spLocks noGrp="1"/>
          </p:cNvSpPr>
          <p:nvPr>
            <p:ph idx="1"/>
          </p:nvPr>
        </p:nvSpPr>
        <p:spPr>
          <a:xfrm>
            <a:off x="2405194" y="2169442"/>
            <a:ext cx="8915400" cy="3728045"/>
          </a:xfrm>
        </p:spPr>
        <p:txBody>
          <a:bodyPr>
            <a:normAutofit/>
          </a:bodyPr>
          <a:lstStyle/>
          <a:p>
            <a:r>
              <a:rPr lang="en-US" altLang="en-US" sz="2400" dirty="0"/>
              <a:t>We want our teaching to be pupil centered with pupils being active in their learning.  Studies in Finland found that active learning has a positive impact on pupils (</a:t>
            </a:r>
            <a:r>
              <a:rPr lang="en-GB" sz="2400" dirty="0"/>
              <a:t>Niemi, and </a:t>
            </a:r>
            <a:r>
              <a:rPr lang="en-GB" sz="2400" dirty="0" err="1"/>
              <a:t>Nevgi</a:t>
            </a:r>
            <a:r>
              <a:rPr lang="en-GB" sz="2400" dirty="0"/>
              <a:t>, 2014).</a:t>
            </a:r>
            <a:r>
              <a:rPr lang="en-US" sz="2400" dirty="0"/>
              <a:t> </a:t>
            </a:r>
            <a:endParaRPr lang="en-US" sz="2400" dirty="0" smtClean="0"/>
          </a:p>
          <a:p>
            <a:pPr marL="0" indent="0">
              <a:buNone/>
            </a:pPr>
            <a:endParaRPr lang="en-US" sz="2400" dirty="0"/>
          </a:p>
          <a:p>
            <a:r>
              <a:rPr lang="en-US" sz="2400" dirty="0"/>
              <a:t>Active learning includes encouraging the pupils to move about and be physically involved in the learning rather than sitting passively.  It can often use group work, creative activities, outdoor learning and trips</a:t>
            </a:r>
            <a:r>
              <a:rPr lang="en-US" sz="2400" dirty="0" smtClean="0"/>
              <a:t>.</a:t>
            </a:r>
            <a:endParaRPr lang="en-US" sz="2400" dirty="0"/>
          </a:p>
        </p:txBody>
      </p:sp>
    </p:spTree>
    <p:extLst>
      <p:ext uri="{BB962C8B-B14F-4D97-AF65-F5344CB8AC3E}">
        <p14:creationId xmlns:p14="http://schemas.microsoft.com/office/powerpoint/2010/main" val="1071709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02987" y="347730"/>
            <a:ext cx="8915400" cy="4486937"/>
          </a:xfrm>
        </p:spPr>
        <p:txBody>
          <a:bodyPr>
            <a:normAutofit/>
          </a:bodyPr>
          <a:lstStyle/>
          <a:p>
            <a:r>
              <a:rPr lang="en-US" sz="2400" dirty="0"/>
              <a:t>Jones (2007) found that it builds pupil’s confidence to work in groups, pairs and individually; helping them to answer questions.  </a:t>
            </a:r>
            <a:r>
              <a:rPr lang="en-US" sz="2400" dirty="0" smtClean="0"/>
              <a:t>This </a:t>
            </a:r>
            <a:r>
              <a:rPr lang="en-US" sz="2400" dirty="0"/>
              <a:t>process can be done quickly while talking to the class ensuring constant feedback and feedforward</a:t>
            </a:r>
            <a:r>
              <a:rPr lang="en-US" sz="2400" dirty="0" smtClean="0"/>
              <a:t>.</a:t>
            </a:r>
          </a:p>
          <a:p>
            <a:pPr marL="0" indent="0">
              <a:buNone/>
            </a:pPr>
            <a:endParaRPr lang="en-US" sz="2400" dirty="0" smtClean="0"/>
          </a:p>
          <a:p>
            <a:r>
              <a:rPr lang="en-US" sz="2400" dirty="0" smtClean="0"/>
              <a:t>Pupil </a:t>
            </a:r>
            <a:r>
              <a:rPr lang="en-US" sz="2400" dirty="0"/>
              <a:t>movement can be easily included </a:t>
            </a:r>
            <a:r>
              <a:rPr lang="en-US" sz="2400" dirty="0" smtClean="0"/>
              <a:t>into </a:t>
            </a:r>
            <a:r>
              <a:rPr lang="en-US" sz="2400" dirty="0"/>
              <a:t>lesson plans by putting material around the classroom, making the teaching less static and helping the pupils to engage and focus.</a:t>
            </a:r>
          </a:p>
          <a:p>
            <a:pPr marL="0" indent="0">
              <a:buNone/>
            </a:pPr>
            <a:endParaRPr lang="en-US" sz="2400" dirty="0"/>
          </a:p>
          <a:p>
            <a:pPr marL="0" indent="0">
              <a:buNone/>
            </a:pPr>
            <a:endParaRPr lang="en-US" dirty="0"/>
          </a:p>
          <a:p>
            <a:endParaRPr lang="en-GB" dirty="0"/>
          </a:p>
        </p:txBody>
      </p:sp>
      <p:pic>
        <p:nvPicPr>
          <p:cNvPr id="4" name="Picture 2" descr="Image result for be acti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032" y="5195276"/>
            <a:ext cx="4971310" cy="1305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6997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53607" y="3698384"/>
            <a:ext cx="8915400" cy="2921357"/>
          </a:xfrm>
        </p:spPr>
        <p:txBody>
          <a:bodyPr>
            <a:normAutofit/>
          </a:bodyPr>
          <a:lstStyle/>
          <a:p>
            <a:r>
              <a:rPr lang="en-US" sz="2400" dirty="0" smtClean="0"/>
              <a:t>By </a:t>
            </a:r>
            <a:r>
              <a:rPr lang="en-US" sz="2400" dirty="0"/>
              <a:t>taking the learning outside this will enhance the active learning by increasing: motivation, confidence, enthusiasm, communication, cognitive skills and fine motor skills.  These </a:t>
            </a:r>
            <a:r>
              <a:rPr lang="en-US" sz="2400" dirty="0" smtClean="0"/>
              <a:t>all improve </a:t>
            </a:r>
            <a:r>
              <a:rPr lang="en-US" sz="2400" dirty="0"/>
              <a:t>development and learning </a:t>
            </a:r>
            <a:r>
              <a:rPr lang="fr-FR" sz="2400" dirty="0"/>
              <a:t>(Fiennes et al., 2015; Gill, 2011; </a:t>
            </a:r>
            <a:r>
              <a:rPr lang="fr-FR" sz="2400" dirty="0" err="1"/>
              <a:t>Rickinson</a:t>
            </a:r>
            <a:r>
              <a:rPr lang="fr-FR" sz="2400" dirty="0"/>
              <a:t> et al., 2004: </a:t>
            </a:r>
            <a:r>
              <a:rPr lang="fr-FR" sz="2400" dirty="0" err="1"/>
              <a:t>Outdoor</a:t>
            </a:r>
            <a:r>
              <a:rPr lang="fr-FR" sz="2400" dirty="0"/>
              <a:t> Learning </a:t>
            </a:r>
            <a:r>
              <a:rPr lang="fr-FR" sz="2400" dirty="0" err="1"/>
              <a:t>Spaces</a:t>
            </a:r>
            <a:r>
              <a:rPr lang="fr-FR" sz="2400" dirty="0"/>
              <a:t>, 2017).</a:t>
            </a:r>
            <a:r>
              <a:rPr lang="en-US" sz="2400" dirty="0"/>
              <a:t>  </a:t>
            </a:r>
          </a:p>
          <a:p>
            <a:pPr marL="0" indent="0">
              <a:buNone/>
            </a:pPr>
            <a:endParaRPr lang="en-GB" dirty="0"/>
          </a:p>
        </p:txBody>
      </p:sp>
      <p:pic>
        <p:nvPicPr>
          <p:cNvPr id="2058" name="Picture 10" descr="Image result for outside 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7271" y="491405"/>
            <a:ext cx="3888391" cy="2363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1249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6347" y="549500"/>
            <a:ext cx="8915400" cy="3682175"/>
          </a:xfrm>
        </p:spPr>
        <p:txBody>
          <a:bodyPr>
            <a:noAutofit/>
          </a:bodyPr>
          <a:lstStyle/>
          <a:p>
            <a:r>
              <a:rPr lang="en-GB" sz="2400" dirty="0" smtClean="0"/>
              <a:t>Sawyer (2011) believed active </a:t>
            </a:r>
            <a:r>
              <a:rPr lang="en-GB" sz="2400" dirty="0"/>
              <a:t>Learning allows teachers the flexibility to move away from the white </a:t>
            </a:r>
            <a:r>
              <a:rPr lang="en-GB" sz="2400" dirty="0" smtClean="0"/>
              <a:t>board and have a balance between structure and improvising.</a:t>
            </a:r>
          </a:p>
          <a:p>
            <a:pPr marL="0" indent="0">
              <a:buNone/>
            </a:pPr>
            <a:endParaRPr lang="en-GB" sz="2400" dirty="0"/>
          </a:p>
          <a:p>
            <a:r>
              <a:rPr lang="en-GB" sz="2400" dirty="0" smtClean="0"/>
              <a:t>Gardner (1996) </a:t>
            </a:r>
            <a:r>
              <a:rPr lang="en-GB" sz="2400" dirty="0"/>
              <a:t>and </a:t>
            </a:r>
            <a:r>
              <a:rPr lang="en-GB" sz="2400" dirty="0" smtClean="0"/>
              <a:t>Craft (1997) believe </a:t>
            </a:r>
            <a:r>
              <a:rPr lang="en-GB" sz="2400" dirty="0"/>
              <a:t>creative </a:t>
            </a:r>
            <a:r>
              <a:rPr lang="en-GB" sz="2400" dirty="0" smtClean="0"/>
              <a:t>lesson </a:t>
            </a:r>
            <a:r>
              <a:rPr lang="en-GB" sz="2400" dirty="0"/>
              <a:t>plans </a:t>
            </a:r>
            <a:r>
              <a:rPr lang="en-GB" sz="2400" dirty="0" smtClean="0"/>
              <a:t>will </a:t>
            </a:r>
            <a:r>
              <a:rPr lang="en-GB" sz="2400" dirty="0"/>
              <a:t>engage the pupils in learning, which will make </a:t>
            </a:r>
            <a:r>
              <a:rPr lang="en-GB" sz="2400" dirty="0" smtClean="0"/>
              <a:t>the information memorable (Developing </a:t>
            </a:r>
            <a:r>
              <a:rPr lang="en-GB" sz="2400" dirty="0"/>
              <a:t>critical and creative thinking strategies in primary school pupils: An inter-cultural study of teachers' </a:t>
            </a:r>
            <a:r>
              <a:rPr lang="en-GB" sz="2400" dirty="0" smtClean="0"/>
              <a:t>learning. 2002).</a:t>
            </a:r>
            <a:endParaRPr lang="en-GB" sz="2400" dirty="0"/>
          </a:p>
        </p:txBody>
      </p:sp>
      <p:pic>
        <p:nvPicPr>
          <p:cNvPr id="7170" name="Picture 2" descr="Image result for be creative"/>
          <p:cNvPicPr>
            <a:picLocks noChangeAspect="1" noChangeArrowheads="1"/>
          </p:cNvPicPr>
          <p:nvPr/>
        </p:nvPicPr>
        <p:blipFill rotWithShape="1">
          <a:blip r:embed="rId2">
            <a:extLst>
              <a:ext uri="{28A0092B-C50C-407E-A947-70E740481C1C}">
                <a14:useLocalDpi xmlns:a14="http://schemas.microsoft.com/office/drawing/2010/main" val="0"/>
              </a:ext>
            </a:extLst>
          </a:blip>
          <a:srcRect t="23224" b="30790"/>
          <a:stretch/>
        </p:blipFill>
        <p:spPr bwMode="auto">
          <a:xfrm>
            <a:off x="4791970" y="4373343"/>
            <a:ext cx="3952785" cy="2272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321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53608" y="3389471"/>
            <a:ext cx="8915400" cy="3152997"/>
          </a:xfrm>
        </p:spPr>
        <p:txBody>
          <a:bodyPr>
            <a:normAutofit/>
          </a:bodyPr>
          <a:lstStyle/>
          <a:p>
            <a:r>
              <a:rPr lang="en-GB" sz="2400" dirty="0" smtClean="0"/>
              <a:t>Implementing active learning and allow pupils to interact with class peers to learn </a:t>
            </a:r>
            <a:r>
              <a:rPr lang="en-GB" sz="2400" dirty="0"/>
              <a:t>will </a:t>
            </a:r>
            <a:r>
              <a:rPr lang="en-GB" sz="2400" dirty="0" smtClean="0"/>
              <a:t>help make </a:t>
            </a:r>
            <a:r>
              <a:rPr lang="en-GB" sz="2400" dirty="0"/>
              <a:t>the pupils enthusiastic about attending </a:t>
            </a:r>
            <a:r>
              <a:rPr lang="en-GB" sz="2400" dirty="0" smtClean="0"/>
              <a:t>school by giving them that independence (Robinson and Fielding, 2007).</a:t>
            </a:r>
          </a:p>
          <a:p>
            <a:pPr marL="0" indent="0">
              <a:buNone/>
            </a:pPr>
            <a:endParaRPr lang="en-GB" sz="2400" dirty="0"/>
          </a:p>
          <a:p>
            <a:r>
              <a:rPr lang="en-GB" sz="2400" dirty="0"/>
              <a:t>Active Learning supports the integrated use of ICT, Literacy and Numeracy</a:t>
            </a:r>
            <a:r>
              <a:rPr lang="en-GB" sz="2400" dirty="0" smtClean="0"/>
              <a:t>.</a:t>
            </a:r>
            <a:endParaRPr lang="en-GB" sz="2400" dirty="0"/>
          </a:p>
        </p:txBody>
      </p:sp>
      <p:pic>
        <p:nvPicPr>
          <p:cNvPr id="1026" name="Picture 2" descr="Image result for happy pupi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2124" y="152168"/>
            <a:ext cx="4700789" cy="2745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494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40" y="304800"/>
            <a:ext cx="8915400" cy="6327820"/>
          </a:xfrm>
        </p:spPr>
        <p:txBody>
          <a:bodyPr>
            <a:normAutofit/>
          </a:bodyPr>
          <a:lstStyle/>
          <a:p>
            <a:r>
              <a:rPr lang="en-GB" sz="2400" dirty="0"/>
              <a:t>The active students learning strategy will help facilitate creative and independent learners, which links to the </a:t>
            </a:r>
            <a:r>
              <a:rPr lang="en-GB" sz="2400" dirty="0" smtClean="0"/>
              <a:t>Welsh Governments New Curriculum </a:t>
            </a:r>
            <a:r>
              <a:rPr lang="en-GB" sz="2400" dirty="0"/>
              <a:t>that will be coming into </a:t>
            </a:r>
            <a:r>
              <a:rPr lang="en-GB" sz="2400" dirty="0" smtClean="0"/>
              <a:t>practice in 2022 </a:t>
            </a:r>
            <a:r>
              <a:rPr lang="en-GB" sz="2400" dirty="0"/>
              <a:t>(</a:t>
            </a:r>
            <a:r>
              <a:rPr lang="en-GB" sz="2400" dirty="0" err="1"/>
              <a:t>Sternberge</a:t>
            </a:r>
            <a:r>
              <a:rPr lang="en-GB" sz="2400" dirty="0"/>
              <a:t> and </a:t>
            </a:r>
            <a:r>
              <a:rPr lang="en-GB" sz="2400" dirty="0" err="1"/>
              <a:t>Lubart</a:t>
            </a:r>
            <a:r>
              <a:rPr lang="en-GB" sz="2400" dirty="0"/>
              <a:t>, 1991</a:t>
            </a:r>
            <a:r>
              <a:rPr lang="en-GB" sz="2400" dirty="0" smtClean="0"/>
              <a:t>).</a:t>
            </a:r>
          </a:p>
          <a:p>
            <a:pPr marL="0" indent="0">
              <a:buNone/>
            </a:pPr>
            <a:endParaRPr lang="en-GB" sz="2400" dirty="0" smtClean="0"/>
          </a:p>
          <a:p>
            <a:pPr marL="0" indent="0">
              <a:buNone/>
            </a:pPr>
            <a:r>
              <a:rPr lang="en-GB" sz="2800" i="1" dirty="0" smtClean="0">
                <a:solidFill>
                  <a:schemeClr val="tx1"/>
                </a:solidFill>
              </a:rPr>
              <a:t>“1. Ambitious</a:t>
            </a:r>
            <a:r>
              <a:rPr lang="en-GB" sz="2800" i="1" dirty="0">
                <a:solidFill>
                  <a:schemeClr val="tx1"/>
                </a:solidFill>
              </a:rPr>
              <a:t>, capable learners, ready to learn throughout their </a:t>
            </a:r>
            <a:r>
              <a:rPr lang="en-GB" sz="2800" i="1" dirty="0" smtClean="0">
                <a:solidFill>
                  <a:schemeClr val="tx1"/>
                </a:solidFill>
              </a:rPr>
              <a:t>lives.  2. Enterprising</a:t>
            </a:r>
            <a:r>
              <a:rPr lang="en-GB" sz="2800" i="1" dirty="0">
                <a:solidFill>
                  <a:schemeClr val="tx1"/>
                </a:solidFill>
              </a:rPr>
              <a:t>, creative contributors, ready to play a full part in life and </a:t>
            </a:r>
            <a:r>
              <a:rPr lang="en-GB" sz="2800" i="1" dirty="0" smtClean="0">
                <a:solidFill>
                  <a:schemeClr val="tx1"/>
                </a:solidFill>
              </a:rPr>
              <a:t>work.  3. Ethical</a:t>
            </a:r>
            <a:r>
              <a:rPr lang="en-GB" sz="2800" i="1" dirty="0">
                <a:solidFill>
                  <a:schemeClr val="tx1"/>
                </a:solidFill>
              </a:rPr>
              <a:t>, informed citizens of Wales and the </a:t>
            </a:r>
            <a:r>
              <a:rPr lang="en-GB" sz="2800" i="1" dirty="0" smtClean="0">
                <a:solidFill>
                  <a:schemeClr val="tx1"/>
                </a:solidFill>
              </a:rPr>
              <a:t>world.  4. Healthy</a:t>
            </a:r>
            <a:r>
              <a:rPr lang="en-GB" sz="2800" i="1" dirty="0">
                <a:solidFill>
                  <a:schemeClr val="tx1"/>
                </a:solidFill>
              </a:rPr>
              <a:t>, confident individuals, ready to lead fulfilling lives as valued members of society</a:t>
            </a:r>
            <a:r>
              <a:rPr lang="en-GB" sz="2800" i="1" dirty="0" smtClean="0">
                <a:solidFill>
                  <a:schemeClr val="tx1"/>
                </a:solidFill>
              </a:rPr>
              <a:t>.”</a:t>
            </a:r>
          </a:p>
          <a:p>
            <a:pPr marL="0" indent="0">
              <a:buNone/>
            </a:pPr>
            <a:r>
              <a:rPr lang="en-GB" sz="2400" dirty="0">
                <a:solidFill>
                  <a:schemeClr val="tx1"/>
                </a:solidFill>
              </a:rPr>
              <a:t>(New Curriculum for Wales, 2022).</a:t>
            </a:r>
          </a:p>
          <a:p>
            <a:pPr marL="0" indent="0">
              <a:buNone/>
            </a:pPr>
            <a:r>
              <a:rPr lang="en-GB" sz="2400" i="1" dirty="0" smtClean="0">
                <a:solidFill>
                  <a:schemeClr val="tx1"/>
                </a:solidFill>
              </a:rPr>
              <a:t> </a:t>
            </a:r>
            <a:endParaRPr lang="en-GB" sz="2400" i="1" dirty="0">
              <a:solidFill>
                <a:schemeClr val="tx1"/>
              </a:solidFill>
            </a:endParaRPr>
          </a:p>
          <a:p>
            <a:pPr marL="0" indent="0">
              <a:buNone/>
            </a:pPr>
            <a:endParaRPr lang="en-GB" sz="3200" dirty="0">
              <a:solidFill>
                <a:schemeClr val="tx1"/>
              </a:solidFill>
            </a:endParaRPr>
          </a:p>
        </p:txBody>
      </p:sp>
    </p:spTree>
    <p:extLst>
      <p:ext uri="{BB962C8B-B14F-4D97-AF65-F5344CB8AC3E}">
        <p14:creationId xmlns:p14="http://schemas.microsoft.com/office/powerpoint/2010/main" val="1350192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hwb.gov.wales/storage/52468188-3ee4-42e0-9cb7-d7aaf034744f/our-key-principl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079" y="0"/>
            <a:ext cx="798405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3713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69578C-CFB5-4A1F-A49F-BA6F22C91535}"/>
              </a:ext>
            </a:extLst>
          </p:cNvPr>
          <p:cNvSpPr>
            <a:spLocks noGrp="1"/>
          </p:cNvSpPr>
          <p:nvPr>
            <p:ph type="title"/>
          </p:nvPr>
        </p:nvSpPr>
        <p:spPr>
          <a:xfrm>
            <a:off x="2348226" y="315017"/>
            <a:ext cx="8911687" cy="844082"/>
          </a:xfrm>
        </p:spPr>
        <p:txBody>
          <a:bodyPr>
            <a:normAutofit/>
          </a:bodyPr>
          <a:lstStyle/>
          <a:p>
            <a:pPr algn="ctr"/>
            <a:r>
              <a:rPr lang="en-GB" dirty="0">
                <a:latin typeface="Bahnschrift SemiBold SemiConden" panose="020B0502040204020203" pitchFamily="34" charset="0"/>
              </a:rPr>
              <a:t>Post-It Notes Assessment for Learning Strategy:</a:t>
            </a:r>
          </a:p>
        </p:txBody>
      </p:sp>
      <p:sp>
        <p:nvSpPr>
          <p:cNvPr id="3" name="Content Placeholder 2">
            <a:extLst>
              <a:ext uri="{FF2B5EF4-FFF2-40B4-BE49-F238E27FC236}">
                <a16:creationId xmlns:a16="http://schemas.microsoft.com/office/drawing/2014/main" xmlns="" id="{39CCBBB2-D2DC-4681-8EB9-8A1DFFD37CE5}"/>
              </a:ext>
            </a:extLst>
          </p:cNvPr>
          <p:cNvSpPr>
            <a:spLocks noGrp="1"/>
          </p:cNvSpPr>
          <p:nvPr>
            <p:ph idx="1"/>
          </p:nvPr>
        </p:nvSpPr>
        <p:spPr>
          <a:xfrm>
            <a:off x="2563454" y="1233193"/>
            <a:ext cx="8915400" cy="4700788"/>
          </a:xfrm>
        </p:spPr>
        <p:txBody>
          <a:bodyPr/>
          <a:lstStyle/>
          <a:p>
            <a:r>
              <a:rPr lang="en-US" altLang="en-US" sz="2400" dirty="0"/>
              <a:t>Use post-it notes to evaluate </a:t>
            </a:r>
            <a:r>
              <a:rPr lang="en-US" altLang="en-US" sz="2400" dirty="0" smtClean="0"/>
              <a:t>learning and as an on going process. </a:t>
            </a:r>
            <a:endParaRPr lang="en-US" altLang="en-US" sz="2400" dirty="0"/>
          </a:p>
          <a:p>
            <a:pPr marL="0" indent="0">
              <a:buNone/>
            </a:pPr>
            <a:endParaRPr lang="en-US" altLang="en-US" sz="2400" dirty="0"/>
          </a:p>
          <a:p>
            <a:r>
              <a:rPr lang="en-US" altLang="en-US" sz="2400" dirty="0"/>
              <a:t>In groups, pairs or individually pupils answer: </a:t>
            </a:r>
          </a:p>
          <a:p>
            <a:pPr marL="0" indent="0">
              <a:buNone/>
            </a:pPr>
            <a:endParaRPr lang="en-US" altLang="en-US" sz="2400" dirty="0"/>
          </a:p>
          <a:p>
            <a:r>
              <a:rPr lang="en-US" altLang="en-US" sz="2400" dirty="0"/>
              <a:t>What have I learnt? </a:t>
            </a:r>
          </a:p>
          <a:p>
            <a:r>
              <a:rPr lang="en-US" altLang="en-US" sz="2400" dirty="0"/>
              <a:t>What have I found easy? </a:t>
            </a:r>
          </a:p>
          <a:p>
            <a:r>
              <a:rPr lang="en-US" altLang="en-US" sz="2400" dirty="0"/>
              <a:t>What have I found difficult? </a:t>
            </a:r>
          </a:p>
          <a:p>
            <a:r>
              <a:rPr lang="en-US" altLang="en-US" sz="2400" dirty="0"/>
              <a:t>What do I want to know now?</a:t>
            </a:r>
          </a:p>
          <a:p>
            <a:endParaRPr lang="en-GB" dirty="0"/>
          </a:p>
        </p:txBody>
      </p:sp>
      <p:pic>
        <p:nvPicPr>
          <p:cNvPr id="3076" name="Picture 4" descr="Image result for post it note"/>
          <p:cNvPicPr>
            <a:picLocks noChangeAspect="1" noChangeArrowheads="1"/>
          </p:cNvPicPr>
          <p:nvPr/>
        </p:nvPicPr>
        <p:blipFill rotWithShape="1">
          <a:blip r:embed="rId2">
            <a:extLst>
              <a:ext uri="{28A0092B-C50C-407E-A947-70E740481C1C}">
                <a14:useLocalDpi xmlns:a14="http://schemas.microsoft.com/office/drawing/2010/main" val="0"/>
              </a:ext>
            </a:extLst>
          </a:blip>
          <a:srcRect l="6838" t="27415" r="5315" b="14901"/>
          <a:stretch/>
        </p:blipFill>
        <p:spPr bwMode="auto">
          <a:xfrm>
            <a:off x="7778839" y="3583587"/>
            <a:ext cx="4172756" cy="273994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352281" y="5933981"/>
            <a:ext cx="4739425" cy="369332"/>
          </a:xfrm>
          <a:prstGeom prst="rect">
            <a:avLst/>
          </a:prstGeom>
          <a:noFill/>
        </p:spPr>
        <p:txBody>
          <a:bodyPr wrap="square" rtlCol="0">
            <a:spAutoFit/>
          </a:bodyPr>
          <a:lstStyle/>
          <a:p>
            <a:r>
              <a:rPr lang="en-GB" dirty="0" smtClean="0"/>
              <a:t>(Feedback: A Basic Ingredient, 2010).</a:t>
            </a:r>
            <a:endParaRPr lang="en-GB" dirty="0"/>
          </a:p>
        </p:txBody>
      </p:sp>
    </p:spTree>
    <p:extLst>
      <p:ext uri="{BB962C8B-B14F-4D97-AF65-F5344CB8AC3E}">
        <p14:creationId xmlns:p14="http://schemas.microsoft.com/office/powerpoint/2010/main" val="4247456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4969" y="343436"/>
            <a:ext cx="8915400" cy="4408869"/>
          </a:xfrm>
        </p:spPr>
        <p:txBody>
          <a:bodyPr>
            <a:normAutofit lnSpcReduction="10000"/>
          </a:bodyPr>
          <a:lstStyle/>
          <a:p>
            <a:r>
              <a:rPr lang="en-GB" sz="2400" dirty="0"/>
              <a:t>By using the post-it note strategy this would encourage the pupils to use reflective practice.</a:t>
            </a:r>
          </a:p>
          <a:p>
            <a:pPr marL="0" indent="0">
              <a:buNone/>
            </a:pPr>
            <a:endParaRPr lang="en-GB" sz="2400" dirty="0"/>
          </a:p>
          <a:p>
            <a:r>
              <a:rPr lang="en-GB" sz="2400" dirty="0" smtClean="0"/>
              <a:t>James (2007)</a:t>
            </a:r>
            <a:r>
              <a:rPr lang="en-GB" sz="2400" dirty="0"/>
              <a:t> </a:t>
            </a:r>
            <a:r>
              <a:rPr lang="en-GB" sz="2400" dirty="0" smtClean="0"/>
              <a:t>believed </a:t>
            </a:r>
            <a:r>
              <a:rPr lang="en-GB" sz="2400" dirty="0"/>
              <a:t>r</a:t>
            </a:r>
            <a:r>
              <a:rPr lang="en-GB" sz="2400" dirty="0" smtClean="0"/>
              <a:t>eflective </a:t>
            </a:r>
            <a:r>
              <a:rPr lang="en-GB" sz="2400" dirty="0"/>
              <a:t>practice helps to develop </a:t>
            </a:r>
            <a:r>
              <a:rPr lang="en-GB" sz="2400" dirty="0" smtClean="0"/>
              <a:t>learning, self evaluation </a:t>
            </a:r>
            <a:r>
              <a:rPr lang="en-GB" sz="2400" dirty="0"/>
              <a:t>and helps the learner to process which ways they learn best and retain </a:t>
            </a:r>
            <a:r>
              <a:rPr lang="en-GB" sz="2400" dirty="0" smtClean="0"/>
              <a:t>information.</a:t>
            </a:r>
            <a:endParaRPr lang="en-GB" sz="2400" dirty="0"/>
          </a:p>
          <a:p>
            <a:endParaRPr lang="en-GB" sz="2400" dirty="0"/>
          </a:p>
          <a:p>
            <a:r>
              <a:rPr lang="en-GB" sz="2400" dirty="0"/>
              <a:t>These are essential skills for our pupils to develop for life long </a:t>
            </a:r>
            <a:r>
              <a:rPr lang="en-GB" sz="2400" dirty="0" smtClean="0"/>
              <a:t>learning (Developing Pupils Skills in Reflective Practice, 2009 and </a:t>
            </a:r>
            <a:r>
              <a:rPr lang="en-GB" sz="2400" dirty="0" err="1" smtClean="0"/>
              <a:t>Bolstad</a:t>
            </a:r>
            <a:r>
              <a:rPr lang="en-GB" sz="2400" dirty="0" smtClean="0"/>
              <a:t> </a:t>
            </a:r>
            <a:r>
              <a:rPr lang="en-GB" sz="2400" dirty="0"/>
              <a:t>&amp; Gilbert, </a:t>
            </a:r>
            <a:r>
              <a:rPr lang="en-GB" sz="2400" dirty="0" smtClean="0"/>
              <a:t>2012).</a:t>
            </a:r>
            <a:endParaRPr lang="en-GB" sz="2400" dirty="0"/>
          </a:p>
        </p:txBody>
      </p:sp>
      <p:pic>
        <p:nvPicPr>
          <p:cNvPr id="1026" name="Picture 2" descr="Image result for reflective practi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7818" y="4572001"/>
            <a:ext cx="2350864" cy="2048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733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02091" y="742682"/>
            <a:ext cx="8915400" cy="3777622"/>
          </a:xfrm>
        </p:spPr>
        <p:txBody>
          <a:bodyPr>
            <a:normAutofit/>
          </a:bodyPr>
          <a:lstStyle/>
          <a:p>
            <a:r>
              <a:rPr lang="en-GB" sz="2400" dirty="0"/>
              <a:t>The post-it note strategy would help our teachers to use their own reflective practice to evaluate how successful the lesson was through feedback from the </a:t>
            </a:r>
            <a:r>
              <a:rPr lang="en-GB" sz="2400" dirty="0" smtClean="0"/>
              <a:t>pupils (Teachers</a:t>
            </a:r>
            <a:r>
              <a:rPr lang="en-GB" sz="2400" dirty="0"/>
              <a:t>’ critical reflective practice in the context of twenty-first century </a:t>
            </a:r>
            <a:r>
              <a:rPr lang="en-GB" sz="2400" dirty="0" smtClean="0"/>
              <a:t>learning, 2015).</a:t>
            </a:r>
            <a:endParaRPr lang="en-GB" sz="2400" dirty="0"/>
          </a:p>
          <a:p>
            <a:pPr marL="0" indent="0">
              <a:buNone/>
            </a:pPr>
            <a:endParaRPr lang="en-GB" sz="2400" dirty="0"/>
          </a:p>
          <a:p>
            <a:r>
              <a:rPr lang="en-GB" sz="2400" dirty="0"/>
              <a:t>Anything pupils found hard can be re examined and further knowledge on the topic area fitted into other lessons.  </a:t>
            </a:r>
          </a:p>
          <a:p>
            <a:endParaRPr lang="en-GB" dirty="0"/>
          </a:p>
        </p:txBody>
      </p:sp>
      <p:pic>
        <p:nvPicPr>
          <p:cNvPr id="2052" name="Picture 4" descr="Image result for lesson learn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8541" y="4272978"/>
            <a:ext cx="4156366" cy="2078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05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8396" y="186228"/>
            <a:ext cx="3473024" cy="856960"/>
          </a:xfrm>
        </p:spPr>
        <p:txBody>
          <a:bodyPr>
            <a:normAutofit/>
          </a:bodyPr>
          <a:lstStyle/>
          <a:p>
            <a:r>
              <a:rPr lang="en-GB" sz="4800" dirty="0" smtClean="0">
                <a:latin typeface="Bahnschrift SemiBold SemiConden" panose="020B0502040204020203" pitchFamily="34" charset="0"/>
              </a:rPr>
              <a:t>To Conclude:</a:t>
            </a:r>
            <a:endParaRPr lang="en-GB" sz="4800" dirty="0">
              <a:latin typeface="Bahnschrift SemiBold SemiConden" panose="020B0502040204020203" pitchFamily="34" charset="0"/>
            </a:endParaRPr>
          </a:p>
        </p:txBody>
      </p:sp>
      <p:sp>
        <p:nvSpPr>
          <p:cNvPr id="3" name="Content Placeholder 2"/>
          <p:cNvSpPr>
            <a:spLocks noGrp="1"/>
          </p:cNvSpPr>
          <p:nvPr>
            <p:ph idx="1"/>
          </p:nvPr>
        </p:nvSpPr>
        <p:spPr>
          <a:xfrm>
            <a:off x="2589212" y="1519707"/>
            <a:ext cx="8915400" cy="4919730"/>
          </a:xfrm>
        </p:spPr>
        <p:txBody>
          <a:bodyPr>
            <a:noAutofit/>
          </a:bodyPr>
          <a:lstStyle/>
          <a:p>
            <a:r>
              <a:rPr lang="en-GB" sz="2400" dirty="0" smtClean="0"/>
              <a:t>The three learning strategies: Thumbs, Active Learning and Post-It will be easy for our teachers to implement.</a:t>
            </a:r>
          </a:p>
          <a:p>
            <a:pPr marL="0" indent="0">
              <a:buNone/>
            </a:pPr>
            <a:endParaRPr lang="en-GB" sz="2400" dirty="0" smtClean="0"/>
          </a:p>
          <a:p>
            <a:r>
              <a:rPr lang="en-GB" sz="2400" dirty="0" smtClean="0"/>
              <a:t>They will have positive impacts on our pupils learning, as well as their attitude to learning.</a:t>
            </a:r>
          </a:p>
          <a:p>
            <a:pPr marL="0" indent="0">
              <a:buNone/>
            </a:pPr>
            <a:endParaRPr lang="en-GB" sz="2400" dirty="0" smtClean="0"/>
          </a:p>
          <a:p>
            <a:r>
              <a:rPr lang="en-GB" sz="2400" dirty="0" smtClean="0"/>
              <a:t>Develop our pupils skills for life long learning.</a:t>
            </a:r>
          </a:p>
          <a:p>
            <a:pPr marL="0" indent="0">
              <a:buNone/>
            </a:pPr>
            <a:endParaRPr lang="en-GB" sz="2400" dirty="0" smtClean="0"/>
          </a:p>
          <a:p>
            <a:r>
              <a:rPr lang="en-GB" sz="2400" dirty="0" smtClean="0"/>
              <a:t>Help our teachers improve their teaching and levels of understanding in the class.</a:t>
            </a:r>
          </a:p>
        </p:txBody>
      </p:sp>
    </p:spTree>
    <p:extLst>
      <p:ext uri="{BB962C8B-B14F-4D97-AF65-F5344CB8AC3E}">
        <p14:creationId xmlns:p14="http://schemas.microsoft.com/office/powerpoint/2010/main" val="3615874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2243" y="1541172"/>
            <a:ext cx="8915400" cy="3777622"/>
          </a:xfrm>
        </p:spPr>
        <p:txBody>
          <a:bodyPr>
            <a:normAutofit lnSpcReduction="10000"/>
          </a:bodyPr>
          <a:lstStyle/>
          <a:p>
            <a:r>
              <a:rPr lang="en-GB" sz="2400" dirty="0"/>
              <a:t>Provide good feedback</a:t>
            </a:r>
            <a:r>
              <a:rPr lang="en-GB" sz="2400" dirty="0" smtClean="0"/>
              <a:t>.</a:t>
            </a:r>
          </a:p>
          <a:p>
            <a:pPr marL="0" indent="0">
              <a:buNone/>
            </a:pPr>
            <a:endParaRPr lang="en-GB" sz="2400" dirty="0"/>
          </a:p>
          <a:p>
            <a:r>
              <a:rPr lang="en-GB" sz="2400" dirty="0"/>
              <a:t>Develop reflective practice skills in both teachers and pupils</a:t>
            </a:r>
            <a:r>
              <a:rPr lang="en-GB" sz="2400" dirty="0" smtClean="0"/>
              <a:t>.</a:t>
            </a:r>
          </a:p>
          <a:p>
            <a:pPr marL="0" indent="0">
              <a:buNone/>
            </a:pPr>
            <a:endParaRPr lang="en-GB" sz="2400" dirty="0"/>
          </a:p>
          <a:p>
            <a:r>
              <a:rPr lang="en-GB" sz="2400" dirty="0"/>
              <a:t>Low cost and planning</a:t>
            </a:r>
            <a:r>
              <a:rPr lang="en-GB" sz="2400" dirty="0" smtClean="0"/>
              <a:t>.</a:t>
            </a:r>
          </a:p>
          <a:p>
            <a:pPr marL="0" indent="0">
              <a:buNone/>
            </a:pPr>
            <a:endParaRPr lang="en-GB" sz="2400" dirty="0"/>
          </a:p>
          <a:p>
            <a:r>
              <a:rPr lang="en-GB" sz="2400" dirty="0"/>
              <a:t>Can be used across the curriculum.</a:t>
            </a:r>
          </a:p>
          <a:p>
            <a:endParaRPr lang="en-GB" dirty="0"/>
          </a:p>
        </p:txBody>
      </p:sp>
      <p:pic>
        <p:nvPicPr>
          <p:cNvPr id="1026" name="Picture 2" descr="Image result for smiley fa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31876" y="3429983"/>
            <a:ext cx="2562895" cy="2630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2377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315017"/>
            <a:ext cx="3395751" cy="921355"/>
          </a:xfrm>
        </p:spPr>
        <p:txBody>
          <a:bodyPr>
            <a:normAutofit/>
          </a:bodyPr>
          <a:lstStyle/>
          <a:p>
            <a:r>
              <a:rPr lang="en-GB" sz="4400" dirty="0" smtClean="0">
                <a:latin typeface="Bahnschrift SemiBold SemiConden" panose="020B0502040204020203" pitchFamily="34" charset="0"/>
              </a:rPr>
              <a:t>Future Steps:</a:t>
            </a:r>
            <a:endParaRPr lang="en-GB" sz="4400" dirty="0">
              <a:latin typeface="Bahnschrift SemiBold SemiConden" panose="020B0502040204020203" pitchFamily="34" charset="0"/>
            </a:endParaRPr>
          </a:p>
        </p:txBody>
      </p:sp>
      <p:sp>
        <p:nvSpPr>
          <p:cNvPr id="3" name="Content Placeholder 2"/>
          <p:cNvSpPr>
            <a:spLocks noGrp="1"/>
          </p:cNvSpPr>
          <p:nvPr>
            <p:ph idx="1"/>
          </p:nvPr>
        </p:nvSpPr>
        <p:spPr>
          <a:xfrm>
            <a:off x="2589212" y="1442434"/>
            <a:ext cx="8915400" cy="4473262"/>
          </a:xfrm>
        </p:spPr>
        <p:txBody>
          <a:bodyPr>
            <a:normAutofit lnSpcReduction="10000"/>
          </a:bodyPr>
          <a:lstStyle/>
          <a:p>
            <a:r>
              <a:rPr lang="en-GB" sz="2400" dirty="0" smtClean="0"/>
              <a:t>Will be to further implement a wider range of assessment for learning strategies.</a:t>
            </a:r>
          </a:p>
          <a:p>
            <a:pPr marL="0" indent="0">
              <a:buNone/>
            </a:pPr>
            <a:endParaRPr lang="en-GB" sz="2400" dirty="0" smtClean="0"/>
          </a:p>
          <a:p>
            <a:r>
              <a:rPr lang="en-GB" sz="2400" dirty="0" smtClean="0"/>
              <a:t>For all year groups.</a:t>
            </a:r>
          </a:p>
          <a:p>
            <a:pPr marL="0" indent="0">
              <a:buNone/>
            </a:pPr>
            <a:endParaRPr lang="en-GB" sz="2400" dirty="0" smtClean="0"/>
          </a:p>
          <a:p>
            <a:r>
              <a:rPr lang="en-GB" sz="2400" dirty="0" smtClean="0"/>
              <a:t>Working towards what the new curriculum will be implementing, which would then be gradual changes for the school instead of too much in one go.</a:t>
            </a:r>
          </a:p>
          <a:p>
            <a:pPr marL="0" indent="0">
              <a:buNone/>
            </a:pPr>
            <a:endParaRPr lang="en-GB" sz="2400" dirty="0"/>
          </a:p>
          <a:p>
            <a:r>
              <a:rPr lang="en-GB" sz="2400" dirty="0" smtClean="0"/>
              <a:t>Will have positive impacts for the school overall.</a:t>
            </a:r>
          </a:p>
        </p:txBody>
      </p:sp>
    </p:spTree>
    <p:extLst>
      <p:ext uri="{BB962C8B-B14F-4D97-AF65-F5344CB8AC3E}">
        <p14:creationId xmlns:p14="http://schemas.microsoft.com/office/powerpoint/2010/main" val="1611393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7167" y="1371086"/>
            <a:ext cx="6061678" cy="1280890"/>
          </a:xfrm>
        </p:spPr>
        <p:txBody>
          <a:bodyPr>
            <a:normAutofit/>
          </a:bodyPr>
          <a:lstStyle/>
          <a:p>
            <a:r>
              <a:rPr lang="en-GB" sz="7200" dirty="0">
                <a:solidFill>
                  <a:srgbClr val="FF99FF"/>
                </a:solidFill>
                <a:latin typeface="Bahnschrift SemiBold SemiConden" panose="020B0502040204020203" pitchFamily="34" charset="0"/>
              </a:rPr>
              <a:t>A</a:t>
            </a:r>
            <a:r>
              <a:rPr lang="en-GB" sz="7200" dirty="0">
                <a:solidFill>
                  <a:srgbClr val="FFC000"/>
                </a:solidFill>
                <a:latin typeface="Bahnschrift SemiBold SemiConden" panose="020B0502040204020203" pitchFamily="34" charset="0"/>
              </a:rPr>
              <a:t>n</a:t>
            </a:r>
            <a:r>
              <a:rPr lang="en-GB" sz="7200" dirty="0">
                <a:solidFill>
                  <a:srgbClr val="92D050"/>
                </a:solidFill>
                <a:latin typeface="Bahnschrift SemiBold SemiConden" panose="020B0502040204020203" pitchFamily="34" charset="0"/>
              </a:rPr>
              <a:t>y </a:t>
            </a:r>
            <a:r>
              <a:rPr lang="en-GB" sz="7200" dirty="0">
                <a:solidFill>
                  <a:srgbClr val="00B0F0"/>
                </a:solidFill>
                <a:latin typeface="Bahnschrift SemiBold SemiConden" panose="020B0502040204020203" pitchFamily="34" charset="0"/>
              </a:rPr>
              <a:t>Q</a:t>
            </a:r>
            <a:r>
              <a:rPr lang="en-GB" sz="7200" dirty="0">
                <a:solidFill>
                  <a:srgbClr val="FF0000"/>
                </a:solidFill>
                <a:latin typeface="Bahnschrift SemiBold SemiConden" panose="020B0502040204020203" pitchFamily="34" charset="0"/>
              </a:rPr>
              <a:t>u</a:t>
            </a:r>
            <a:r>
              <a:rPr lang="en-GB" sz="7200" dirty="0">
                <a:solidFill>
                  <a:srgbClr val="7030A0"/>
                </a:solidFill>
                <a:latin typeface="Bahnschrift SemiBold SemiConden" panose="020B0502040204020203" pitchFamily="34" charset="0"/>
              </a:rPr>
              <a:t>e</a:t>
            </a:r>
            <a:r>
              <a:rPr lang="en-GB" sz="7200" dirty="0">
                <a:solidFill>
                  <a:srgbClr val="FF99FF"/>
                </a:solidFill>
                <a:latin typeface="Bahnschrift SemiBold SemiConden" panose="020B0502040204020203" pitchFamily="34" charset="0"/>
              </a:rPr>
              <a:t>s</a:t>
            </a:r>
            <a:r>
              <a:rPr lang="en-GB" sz="7200" dirty="0">
                <a:solidFill>
                  <a:srgbClr val="FFC000"/>
                </a:solidFill>
                <a:latin typeface="Bahnschrift SemiBold SemiConden" panose="020B0502040204020203" pitchFamily="34" charset="0"/>
              </a:rPr>
              <a:t>t</a:t>
            </a:r>
            <a:r>
              <a:rPr lang="en-GB" sz="7200" dirty="0">
                <a:solidFill>
                  <a:srgbClr val="92D050"/>
                </a:solidFill>
                <a:latin typeface="Bahnschrift SemiBold SemiConden" panose="020B0502040204020203" pitchFamily="34" charset="0"/>
              </a:rPr>
              <a:t>i</a:t>
            </a:r>
            <a:r>
              <a:rPr lang="en-GB" sz="7200" dirty="0">
                <a:solidFill>
                  <a:srgbClr val="00B0F0"/>
                </a:solidFill>
                <a:latin typeface="Bahnschrift SemiBold SemiConden" panose="020B0502040204020203" pitchFamily="34" charset="0"/>
              </a:rPr>
              <a:t>o</a:t>
            </a:r>
            <a:r>
              <a:rPr lang="en-GB" sz="7200" dirty="0">
                <a:solidFill>
                  <a:srgbClr val="FF0000"/>
                </a:solidFill>
                <a:latin typeface="Bahnschrift SemiBold SemiConden" panose="020B0502040204020203" pitchFamily="34" charset="0"/>
              </a:rPr>
              <a:t>n</a:t>
            </a:r>
            <a:r>
              <a:rPr lang="en-GB" sz="7200" dirty="0">
                <a:solidFill>
                  <a:srgbClr val="7030A0"/>
                </a:solidFill>
                <a:latin typeface="Bahnschrift SemiBold SemiConden" panose="020B0502040204020203" pitchFamily="34" charset="0"/>
              </a:rPr>
              <a:t>s</a:t>
            </a:r>
            <a:r>
              <a:rPr lang="en-GB" sz="7200" dirty="0">
                <a:latin typeface="Bahnschrift SemiBold SemiConden" panose="020B0502040204020203" pitchFamily="34" charset="0"/>
              </a:rPr>
              <a:t>?</a:t>
            </a:r>
          </a:p>
        </p:txBody>
      </p:sp>
      <p:pic>
        <p:nvPicPr>
          <p:cNvPr id="1026" name="Picture 2" descr="Image result for ques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31585" y="2980852"/>
            <a:ext cx="4918701" cy="2766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4120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76DA81-84D2-4DDB-8B53-1CA87347CB97}"/>
              </a:ext>
            </a:extLst>
          </p:cNvPr>
          <p:cNvSpPr>
            <a:spLocks noGrp="1"/>
          </p:cNvSpPr>
          <p:nvPr>
            <p:ph type="title"/>
          </p:nvPr>
        </p:nvSpPr>
        <p:spPr>
          <a:xfrm>
            <a:off x="2190439" y="455386"/>
            <a:ext cx="2918642" cy="491626"/>
          </a:xfrm>
        </p:spPr>
        <p:txBody>
          <a:bodyPr>
            <a:normAutofit/>
          </a:bodyPr>
          <a:lstStyle/>
          <a:p>
            <a:r>
              <a:rPr lang="en-GB" sz="2400" dirty="0"/>
              <a:t>Reference List:</a:t>
            </a:r>
          </a:p>
        </p:txBody>
      </p:sp>
      <p:sp>
        <p:nvSpPr>
          <p:cNvPr id="3" name="Content Placeholder 2">
            <a:extLst>
              <a:ext uri="{FF2B5EF4-FFF2-40B4-BE49-F238E27FC236}">
                <a16:creationId xmlns:a16="http://schemas.microsoft.com/office/drawing/2014/main" xmlns="" id="{676C3CAD-927A-4CAB-BEE6-561DE5EE7AD2}"/>
              </a:ext>
            </a:extLst>
          </p:cNvPr>
          <p:cNvSpPr>
            <a:spLocks noGrp="1"/>
          </p:cNvSpPr>
          <p:nvPr>
            <p:ph idx="1"/>
          </p:nvPr>
        </p:nvSpPr>
        <p:spPr>
          <a:xfrm>
            <a:off x="2190439" y="1133183"/>
            <a:ext cx="8915400" cy="5576710"/>
          </a:xfrm>
        </p:spPr>
        <p:txBody>
          <a:bodyPr>
            <a:normAutofit/>
          </a:bodyPr>
          <a:lstStyle/>
          <a:p>
            <a:pPr marL="0" indent="0">
              <a:buNone/>
            </a:pPr>
            <a:r>
              <a:rPr lang="en-GB" dirty="0" smtClean="0"/>
              <a:t>Briggs</a:t>
            </a:r>
            <a:r>
              <a:rPr lang="en-GB" dirty="0"/>
              <a:t>, M, Woodfield, A, </a:t>
            </a:r>
            <a:r>
              <a:rPr lang="en-GB" dirty="0" err="1"/>
              <a:t>Swatton</a:t>
            </a:r>
            <a:r>
              <a:rPr lang="en-GB" dirty="0"/>
              <a:t>, P and Martin, C (2007) </a:t>
            </a:r>
            <a:r>
              <a:rPr lang="en-GB" i="1" dirty="0"/>
              <a:t>Assessment for Learning and Teaching in Primary Schools.</a:t>
            </a:r>
            <a:r>
              <a:rPr lang="en-GB" dirty="0"/>
              <a:t> Sage: London. [Online]</a:t>
            </a:r>
          </a:p>
          <a:p>
            <a:pPr marL="0" indent="0">
              <a:buNone/>
            </a:pPr>
            <a:r>
              <a:rPr lang="en-GB" u="sng" dirty="0">
                <a:hlinkClick r:id="rId2"/>
              </a:rPr>
              <a:t>https://books.google.co.uk/books?id=OMUL0q4qJ44C&amp;printsec=frontcover&amp;dq=why+use+assessment+in+primary+school&amp;hl=en&amp;sa=X&amp;ved=0ahUKEwj1lcrS78TnAhULQRUIHWXuCKcQ6AEIKTAA#v=onepage&amp;q&amp;f=false</a:t>
            </a:r>
            <a:endParaRPr lang="en-GB" dirty="0"/>
          </a:p>
          <a:p>
            <a:pPr marL="0" indent="0">
              <a:buNone/>
            </a:pPr>
            <a:r>
              <a:rPr lang="en-GB" dirty="0"/>
              <a:t>(Accessed on: 9</a:t>
            </a:r>
            <a:r>
              <a:rPr lang="en-GB" baseline="30000" dirty="0"/>
              <a:t>th</a:t>
            </a:r>
            <a:r>
              <a:rPr lang="en-GB" dirty="0"/>
              <a:t> February 2020).</a:t>
            </a:r>
          </a:p>
          <a:p>
            <a:pPr marL="0" indent="0">
              <a:buNone/>
            </a:pPr>
            <a:r>
              <a:rPr lang="en-GB" dirty="0"/>
              <a:t>Black, P and </a:t>
            </a:r>
            <a:r>
              <a:rPr lang="en-GB" dirty="0" err="1"/>
              <a:t>Wiliam</a:t>
            </a:r>
            <a:r>
              <a:rPr lang="en-GB" dirty="0"/>
              <a:t>, D (2001 </a:t>
            </a:r>
            <a:r>
              <a:rPr lang="en-GB" i="1" dirty="0"/>
              <a:t>Inside the Black Box: Raising Standards Classroom Assessment</a:t>
            </a:r>
            <a:r>
              <a:rPr lang="en-GB" dirty="0"/>
              <a:t>. [Online]</a:t>
            </a:r>
          </a:p>
          <a:p>
            <a:pPr marL="0" indent="0">
              <a:buNone/>
            </a:pPr>
            <a:r>
              <a:rPr lang="en-GB" dirty="0"/>
              <a:t> </a:t>
            </a:r>
            <a:r>
              <a:rPr lang="en-GB" u="sng" dirty="0">
                <a:hlinkClick r:id="rId3"/>
              </a:rPr>
              <a:t>https://weaeducation.typepad.co.uk/files/blackbox-1.pdf</a:t>
            </a:r>
            <a:endParaRPr lang="en-GB" dirty="0"/>
          </a:p>
          <a:p>
            <a:pPr marL="0" indent="0">
              <a:buNone/>
            </a:pPr>
            <a:r>
              <a:rPr lang="en-GB" dirty="0"/>
              <a:t>(Accessed on: 9</a:t>
            </a:r>
            <a:r>
              <a:rPr lang="en-GB" baseline="30000" dirty="0"/>
              <a:t>th</a:t>
            </a:r>
            <a:r>
              <a:rPr lang="en-GB" dirty="0"/>
              <a:t> February 2020</a:t>
            </a:r>
            <a:r>
              <a:rPr lang="en-GB" dirty="0" smtClean="0"/>
              <a:t>).</a:t>
            </a:r>
          </a:p>
          <a:p>
            <a:pPr marL="0" indent="0">
              <a:buNone/>
            </a:pPr>
            <a:r>
              <a:rPr lang="en-GB" dirty="0" smtClean="0"/>
              <a:t>Black</a:t>
            </a:r>
            <a:r>
              <a:rPr lang="en-GB" dirty="0"/>
              <a:t>, P and </a:t>
            </a:r>
            <a:r>
              <a:rPr lang="en-GB" dirty="0" err="1"/>
              <a:t>Wiliam</a:t>
            </a:r>
            <a:r>
              <a:rPr lang="en-GB" dirty="0"/>
              <a:t>, D (1998). Assessment and classroom learning. </a:t>
            </a:r>
            <a:r>
              <a:rPr lang="en-GB" i="1" dirty="0"/>
              <a:t>Assessment in Education: principles, policy &amp; practice</a:t>
            </a:r>
            <a:r>
              <a:rPr lang="en-GB" dirty="0"/>
              <a:t>, </a:t>
            </a:r>
            <a:r>
              <a:rPr lang="en-GB" i="1" dirty="0"/>
              <a:t>5</a:t>
            </a:r>
            <a:r>
              <a:rPr lang="en-GB" dirty="0"/>
              <a:t>(1), pp.7-74. [Online]</a:t>
            </a:r>
          </a:p>
          <a:p>
            <a:pPr marL="0" indent="0">
              <a:buNone/>
            </a:pPr>
            <a:r>
              <a:rPr lang="en-GB" u="sng" dirty="0">
                <a:hlinkClick r:id="rId4"/>
              </a:rPr>
              <a:t>http://wiki.biologyscholars.org/@api/deki/files/1278/%3Dblack_p_etal_1998b%5B1%5D.pdf</a:t>
            </a:r>
            <a:endParaRPr lang="en-GB" dirty="0"/>
          </a:p>
          <a:p>
            <a:pPr marL="0" indent="0">
              <a:buNone/>
            </a:pPr>
            <a:r>
              <a:rPr lang="en-GB" dirty="0"/>
              <a:t>(Accessed on: 9</a:t>
            </a:r>
            <a:r>
              <a:rPr lang="en-GB" baseline="30000" dirty="0"/>
              <a:t>th</a:t>
            </a:r>
            <a:r>
              <a:rPr lang="en-GB" dirty="0"/>
              <a:t> February 2020).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182865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96029" y="652529"/>
            <a:ext cx="9439655" cy="5670997"/>
          </a:xfrm>
        </p:spPr>
        <p:txBody>
          <a:bodyPr>
            <a:normAutofit/>
          </a:bodyPr>
          <a:lstStyle/>
          <a:p>
            <a:pPr marL="0" indent="0">
              <a:buNone/>
            </a:pPr>
            <a:r>
              <a:rPr lang="en-GB" dirty="0"/>
              <a:t>Benade, L (2015) Teachers’ critical reflective practice in the context of twenty-first century learning. </a:t>
            </a:r>
            <a:r>
              <a:rPr lang="en-GB" i="1" dirty="0"/>
              <a:t>Open Review of Educational Research</a:t>
            </a:r>
            <a:r>
              <a:rPr lang="en-GB" dirty="0"/>
              <a:t>, </a:t>
            </a:r>
            <a:r>
              <a:rPr lang="en-GB" i="1" dirty="0"/>
              <a:t>2</a:t>
            </a:r>
            <a:r>
              <a:rPr lang="en-GB" dirty="0"/>
              <a:t>(1), pp.42-54. [Online]</a:t>
            </a:r>
          </a:p>
          <a:p>
            <a:pPr marL="0" indent="0">
              <a:buNone/>
            </a:pPr>
            <a:r>
              <a:rPr lang="en-GB" u="sng" dirty="0">
                <a:hlinkClick r:id="rId2"/>
              </a:rPr>
              <a:t>https://www.tandfonline.com/doi/pdf/10.1080/23265507.2014.998159</a:t>
            </a:r>
            <a:endParaRPr lang="en-GB" dirty="0"/>
          </a:p>
          <a:p>
            <a:pPr marL="0" indent="0">
              <a:buNone/>
            </a:pPr>
            <a:r>
              <a:rPr lang="en-GB" dirty="0"/>
              <a:t>(Accessed on: 16</a:t>
            </a:r>
            <a:r>
              <a:rPr lang="en-GB" baseline="30000" dirty="0"/>
              <a:t>th</a:t>
            </a:r>
            <a:r>
              <a:rPr lang="en-GB" dirty="0"/>
              <a:t> February 2020</a:t>
            </a:r>
            <a:r>
              <a:rPr lang="en-GB" dirty="0" smtClean="0"/>
              <a:t>).</a:t>
            </a:r>
            <a:endParaRPr lang="en-GB" dirty="0"/>
          </a:p>
          <a:p>
            <a:pPr marL="0" indent="0">
              <a:buNone/>
            </a:pPr>
            <a:r>
              <a:rPr lang="en-GB" dirty="0"/>
              <a:t>Faragher, S (2014) </a:t>
            </a:r>
            <a:r>
              <a:rPr lang="en-GB" i="1" dirty="0"/>
              <a:t>Understanding Assessment in Primary School</a:t>
            </a:r>
            <a:r>
              <a:rPr lang="en-GB" dirty="0"/>
              <a:t>. Sage : London. [Online]</a:t>
            </a:r>
          </a:p>
          <a:p>
            <a:pPr marL="0" indent="0">
              <a:buNone/>
            </a:pPr>
            <a:r>
              <a:rPr lang="en-GB" u="sng" dirty="0">
                <a:hlinkClick r:id="rId3"/>
              </a:rPr>
              <a:t>https://books.google.co.uk/books?id=-dnSAwAAQBAJ&amp;printsec=frontcover&amp;dq=why+use+assessment+in+primary+school&amp;hl=en&amp;sa=X&amp;ved=0ahUKEwj1lcrS78TnAhULQRUIHWXuCKcQ6AEIPTAC#v=onepage&amp;q&amp;f=false</a:t>
            </a:r>
            <a:endParaRPr lang="en-GB" dirty="0"/>
          </a:p>
          <a:p>
            <a:pPr marL="0" indent="0">
              <a:buNone/>
            </a:pPr>
            <a:r>
              <a:rPr lang="en-GB" dirty="0"/>
              <a:t>(Accessed on: 9</a:t>
            </a:r>
            <a:r>
              <a:rPr lang="en-GB" baseline="30000" dirty="0"/>
              <a:t>th</a:t>
            </a:r>
            <a:r>
              <a:rPr lang="en-GB" dirty="0"/>
              <a:t> February 2020).</a:t>
            </a:r>
          </a:p>
          <a:p>
            <a:pPr marL="0" indent="0">
              <a:buNone/>
            </a:pPr>
            <a:r>
              <a:rPr lang="en-GB" dirty="0"/>
              <a:t>Garrison, C and </a:t>
            </a:r>
            <a:r>
              <a:rPr lang="en-GB" dirty="0" err="1"/>
              <a:t>Ehringhaus</a:t>
            </a:r>
            <a:r>
              <a:rPr lang="en-GB" dirty="0"/>
              <a:t>, M (2007). </a:t>
            </a:r>
            <a:r>
              <a:rPr lang="en-GB" i="1" dirty="0"/>
              <a:t>Formative and summative assessments in the classroom. </a:t>
            </a:r>
            <a:r>
              <a:rPr lang="en-GB" dirty="0"/>
              <a:t>[Online]</a:t>
            </a:r>
          </a:p>
          <a:p>
            <a:pPr marL="0" indent="0">
              <a:buNone/>
            </a:pPr>
            <a:r>
              <a:rPr lang="en-GB" u="sng" dirty="0">
                <a:hlinkClick r:id="rId4"/>
              </a:rPr>
              <a:t>http://ccti.colfinder.org/sites/default/files/formative_and_summative_assessment_in_the_classroom.pdf</a:t>
            </a:r>
            <a:endParaRPr lang="en-GB" dirty="0"/>
          </a:p>
          <a:p>
            <a:pPr marL="0" indent="0">
              <a:buNone/>
            </a:pPr>
            <a:r>
              <a:rPr lang="en-GB" dirty="0"/>
              <a:t>(Accessed on: 9</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11789990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34666" y="759854"/>
            <a:ext cx="8915400" cy="5563674"/>
          </a:xfrm>
        </p:spPr>
        <p:txBody>
          <a:bodyPr>
            <a:normAutofit/>
          </a:bodyPr>
          <a:lstStyle/>
          <a:p>
            <a:pPr marL="0" indent="0">
              <a:buNone/>
            </a:pPr>
            <a:r>
              <a:rPr lang="en-GB" dirty="0"/>
              <a:t>Hargreaves, E (2007). The validity of collaborative assessment for learning. </a:t>
            </a:r>
            <a:r>
              <a:rPr lang="en-GB" i="1" dirty="0"/>
              <a:t>Assessment in Education</a:t>
            </a:r>
            <a:r>
              <a:rPr lang="en-GB" dirty="0"/>
              <a:t>, </a:t>
            </a:r>
            <a:r>
              <a:rPr lang="en-GB" i="1" dirty="0"/>
              <a:t>14</a:t>
            </a:r>
            <a:r>
              <a:rPr lang="en-GB" dirty="0"/>
              <a:t>(2), pp.185-199. [Online]</a:t>
            </a:r>
          </a:p>
          <a:p>
            <a:pPr marL="0" indent="0">
              <a:buNone/>
            </a:pPr>
            <a:r>
              <a:rPr lang="en-GB" u="sng" dirty="0">
                <a:hlinkClick r:id="rId2"/>
              </a:rPr>
              <a:t>https://discovery.ucl.ac.uk/id/eprint/10002519/1/EHargreaves2007TheValidity185.pdf</a:t>
            </a:r>
            <a:endParaRPr lang="en-GB" dirty="0"/>
          </a:p>
          <a:p>
            <a:pPr marL="0" indent="0">
              <a:buNone/>
            </a:pPr>
            <a:r>
              <a:rPr lang="en-GB" dirty="0"/>
              <a:t>(Accessed on: 9</a:t>
            </a:r>
            <a:r>
              <a:rPr lang="en-GB" baseline="30000" dirty="0"/>
              <a:t>th</a:t>
            </a:r>
            <a:r>
              <a:rPr lang="en-GB" dirty="0"/>
              <a:t> February 2020).</a:t>
            </a:r>
          </a:p>
          <a:p>
            <a:pPr marL="0" indent="0">
              <a:buNone/>
            </a:pPr>
            <a:r>
              <a:rPr lang="en-GB" dirty="0"/>
              <a:t>Hallam, S, </a:t>
            </a:r>
            <a:r>
              <a:rPr lang="en-GB" dirty="0" err="1"/>
              <a:t>Ireson</a:t>
            </a:r>
            <a:r>
              <a:rPr lang="en-GB" dirty="0"/>
              <a:t>, J and Davies, J (2004) Primary pupils' experiences of different types of grouping in school. </a:t>
            </a:r>
            <a:r>
              <a:rPr lang="en-GB" i="1" dirty="0"/>
              <a:t>British Educational Research Journal</a:t>
            </a:r>
            <a:r>
              <a:rPr lang="en-GB" dirty="0"/>
              <a:t>, </a:t>
            </a:r>
            <a:r>
              <a:rPr lang="en-GB" i="1" dirty="0"/>
              <a:t>30</a:t>
            </a:r>
            <a:r>
              <a:rPr lang="en-GB" dirty="0"/>
              <a:t>(4), pp.515-533. [Online]</a:t>
            </a:r>
          </a:p>
          <a:p>
            <a:pPr marL="0" indent="0">
              <a:buNone/>
            </a:pPr>
            <a:r>
              <a:rPr lang="en-GB" u="sng" dirty="0">
                <a:hlinkClick r:id="rId3"/>
              </a:rPr>
              <a:t>https://www.tandfonline.com/doi/full/10.1080/0141192042000237211?scroll=top&amp;needAccess=true</a:t>
            </a:r>
            <a:endParaRPr lang="en-GB" dirty="0"/>
          </a:p>
          <a:p>
            <a:pPr marL="0" indent="0">
              <a:buNone/>
            </a:pPr>
            <a:r>
              <a:rPr lang="en-GB" dirty="0"/>
              <a:t>(Accessed on: 10</a:t>
            </a:r>
            <a:r>
              <a:rPr lang="en-GB" baseline="30000" dirty="0"/>
              <a:t>th</a:t>
            </a:r>
            <a:r>
              <a:rPr lang="en-GB" dirty="0"/>
              <a:t> February 2020).</a:t>
            </a:r>
          </a:p>
          <a:p>
            <a:pPr marL="0" indent="0">
              <a:buNone/>
            </a:pPr>
            <a:r>
              <a:rPr lang="en-GB" dirty="0"/>
              <a:t>Harris, F (2018) Outdoor learning spaces: The case of forest school. </a:t>
            </a:r>
            <a:r>
              <a:rPr lang="en-GB" i="1" dirty="0"/>
              <a:t>Area</a:t>
            </a:r>
            <a:r>
              <a:rPr lang="en-GB" dirty="0"/>
              <a:t>, </a:t>
            </a:r>
            <a:r>
              <a:rPr lang="en-GB" i="1" dirty="0"/>
              <a:t>50</a:t>
            </a:r>
            <a:r>
              <a:rPr lang="en-GB" dirty="0"/>
              <a:t>(2), pp.222-231. [Online]</a:t>
            </a:r>
          </a:p>
          <a:p>
            <a:pPr marL="0" indent="0">
              <a:buNone/>
            </a:pPr>
            <a:r>
              <a:rPr lang="en-GB" u="sng" dirty="0">
                <a:hlinkClick r:id="rId4"/>
              </a:rPr>
              <a:t>https://rgs-ibg.onlinelibrary.wiley.com/doi/pdf/10.1111/area.12360</a:t>
            </a:r>
            <a:endParaRPr lang="en-GB" dirty="0"/>
          </a:p>
          <a:p>
            <a:pPr marL="0" indent="0">
              <a:buNone/>
            </a:pPr>
            <a:r>
              <a:rPr lang="en-GB" dirty="0"/>
              <a:t>(Accessed on: 10</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34381680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2244" y="678286"/>
            <a:ext cx="8915400" cy="5735393"/>
          </a:xfrm>
        </p:spPr>
        <p:txBody>
          <a:bodyPr>
            <a:normAutofit lnSpcReduction="10000"/>
          </a:bodyPr>
          <a:lstStyle/>
          <a:p>
            <a:pPr marL="0" indent="0">
              <a:buNone/>
            </a:pPr>
            <a:r>
              <a:rPr lang="en-GB" dirty="0"/>
              <a:t>James, C (2007) Collaborative practice: the basis of good educational work. </a:t>
            </a:r>
            <a:r>
              <a:rPr lang="en-GB" i="1" dirty="0"/>
              <a:t>Management in Education</a:t>
            </a:r>
            <a:r>
              <a:rPr lang="en-GB" dirty="0"/>
              <a:t>, </a:t>
            </a:r>
            <a:r>
              <a:rPr lang="en-GB" i="1" dirty="0"/>
              <a:t>21</a:t>
            </a:r>
            <a:r>
              <a:rPr lang="en-GB" dirty="0"/>
              <a:t>(4), pp.32-37. [Online]</a:t>
            </a:r>
          </a:p>
          <a:p>
            <a:pPr marL="0" indent="0">
              <a:buNone/>
            </a:pPr>
            <a:r>
              <a:rPr lang="en-GB" u="sng" dirty="0">
                <a:hlinkClick r:id="rId2"/>
              </a:rPr>
              <a:t>https://www.researchgate.net/profile/Chris_James6/publication/249826718_Collaborative_practice_The_basis_of_good_educational_work_Management_in_Education_214_32-37/links/568d03cb08ae197e426bac86/Collaborative-practice-The-basis-of-good-educational-work-Management-in-Education-214-32-37.pdf</a:t>
            </a:r>
            <a:endParaRPr lang="en-GB" dirty="0"/>
          </a:p>
          <a:p>
            <a:pPr marL="0" indent="0">
              <a:buNone/>
            </a:pPr>
            <a:r>
              <a:rPr lang="en-GB" dirty="0"/>
              <a:t>(Accessed on: 16</a:t>
            </a:r>
            <a:r>
              <a:rPr lang="en-GB" baseline="30000" dirty="0"/>
              <a:t>th</a:t>
            </a:r>
            <a:r>
              <a:rPr lang="en-GB" dirty="0"/>
              <a:t> February 2020).</a:t>
            </a:r>
          </a:p>
          <a:p>
            <a:pPr marL="0" indent="0">
              <a:buNone/>
            </a:pPr>
            <a:r>
              <a:rPr lang="en-GB" dirty="0" smtClean="0"/>
              <a:t>Jones, </a:t>
            </a:r>
            <a:r>
              <a:rPr lang="en-GB" dirty="0"/>
              <a:t>L (2007) The Student Centred Classroom. [Online]</a:t>
            </a:r>
          </a:p>
          <a:p>
            <a:pPr marL="0" indent="0">
              <a:buNone/>
            </a:pPr>
            <a:r>
              <a:rPr lang="en-GB" u="sng" dirty="0" smtClean="0">
                <a:hlinkClick r:id="rId3"/>
              </a:rPr>
              <a:t>https://</a:t>
            </a:r>
            <a:r>
              <a:rPr lang="en-GB" u="sng" dirty="0">
                <a:hlinkClick r:id="rId3"/>
              </a:rPr>
              <a:t>s3.amazonaws.com/academia.edu.documents/52208010/Jones-Student-Centered.pdf?response-content-disposition=inline%3B%20filename%3DThe_Student-Centered_Classroom.pdf&amp;X-Amz-Algorithm=AWS4-HMAC-SHA256&amp;X-Amz-Credential=AKIAIWOWYYGZ2Y53UL3A%2F20200210%2Fus-east-1%2Fs3%2Faws4_request&amp;X-Amz-Date=20200210T181623Z&amp;X-Amz-Expires=3600&amp;X-Amz-SignedHeaders=host&amp;X-Amz-Signature=715acaf382dbcba4ba41a80d168bbeed41ac519f0f4d94bc8fa82784c31fd7e7</a:t>
            </a:r>
            <a:endParaRPr lang="en-GB" dirty="0"/>
          </a:p>
          <a:p>
            <a:pPr marL="0" indent="0">
              <a:buNone/>
            </a:pPr>
            <a:r>
              <a:rPr lang="en-GB" dirty="0"/>
              <a:t>(Accessed on: 10</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3791828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63453" y="824250"/>
            <a:ext cx="8915400" cy="5215942"/>
          </a:xfrm>
        </p:spPr>
        <p:txBody>
          <a:bodyPr>
            <a:normAutofit/>
          </a:bodyPr>
          <a:lstStyle/>
          <a:p>
            <a:pPr marL="0" indent="0">
              <a:buNone/>
            </a:pPr>
            <a:r>
              <a:rPr lang="en-GB" dirty="0" err="1"/>
              <a:t>McBer</a:t>
            </a:r>
            <a:r>
              <a:rPr lang="en-GB" dirty="0"/>
              <a:t>, H (2001) Research into teacher effectiveness. </a:t>
            </a:r>
            <a:r>
              <a:rPr lang="en-GB" i="1" dirty="0"/>
              <a:t>Early Professional Development of Teachers</a:t>
            </a:r>
            <a:r>
              <a:rPr lang="en-GB" dirty="0"/>
              <a:t>, </a:t>
            </a:r>
            <a:r>
              <a:rPr lang="en-GB" i="1" dirty="0"/>
              <a:t>68</a:t>
            </a:r>
            <a:r>
              <a:rPr lang="en-GB" dirty="0"/>
              <a:t>(216), pp.1-69. [Online]</a:t>
            </a:r>
          </a:p>
          <a:p>
            <a:pPr marL="0" indent="0">
              <a:buNone/>
            </a:pPr>
            <a:r>
              <a:rPr lang="en-GB" u="sng" dirty="0">
                <a:hlinkClick r:id="rId2"/>
              </a:rPr>
              <a:t>https://dera.ioe.ac.uk/4566/1/RR216.pdf</a:t>
            </a:r>
            <a:endParaRPr lang="en-GB" dirty="0"/>
          </a:p>
          <a:p>
            <a:pPr marL="0" indent="0">
              <a:buNone/>
            </a:pPr>
            <a:r>
              <a:rPr lang="en-GB" dirty="0"/>
              <a:t>(Accessed on: 10</a:t>
            </a:r>
            <a:r>
              <a:rPr lang="en-GB" baseline="30000" dirty="0"/>
              <a:t>th</a:t>
            </a:r>
            <a:r>
              <a:rPr lang="en-GB" dirty="0"/>
              <a:t> February 2020).</a:t>
            </a:r>
          </a:p>
          <a:p>
            <a:pPr marL="0" indent="0">
              <a:buNone/>
            </a:pPr>
            <a:r>
              <a:rPr lang="en-GB" dirty="0"/>
              <a:t>Martin, D.S., Craft, A.R. and </a:t>
            </a:r>
            <a:r>
              <a:rPr lang="en-GB" dirty="0" err="1"/>
              <a:t>Tillema</a:t>
            </a:r>
            <a:r>
              <a:rPr lang="en-GB" dirty="0"/>
              <a:t>, H.H., 2002. Developing critical and creative thinking strategies in primary school pupils: An inter-cultural study of teachers' learning. </a:t>
            </a:r>
            <a:r>
              <a:rPr lang="en-GB" i="1" dirty="0"/>
              <a:t>Journal of in-service education</a:t>
            </a:r>
            <a:r>
              <a:rPr lang="en-GB" dirty="0"/>
              <a:t>, </a:t>
            </a:r>
            <a:r>
              <a:rPr lang="en-GB" i="1" dirty="0"/>
              <a:t>28</a:t>
            </a:r>
            <a:r>
              <a:rPr lang="en-GB" dirty="0"/>
              <a:t>(1), pp.115-134. [Online]</a:t>
            </a:r>
          </a:p>
          <a:p>
            <a:pPr marL="0" indent="0">
              <a:buNone/>
            </a:pPr>
            <a:r>
              <a:rPr lang="en-GB" u="sng" dirty="0">
                <a:hlinkClick r:id="rId3"/>
              </a:rPr>
              <a:t>https://www.tandfonline.com/doi/pdf/10.1080/13674580200200174</a:t>
            </a:r>
            <a:endParaRPr lang="en-GB" dirty="0"/>
          </a:p>
          <a:p>
            <a:pPr marL="0" indent="0">
              <a:buNone/>
            </a:pPr>
            <a:r>
              <a:rPr lang="en-GB" dirty="0" smtClean="0"/>
              <a:t>(</a:t>
            </a:r>
            <a:r>
              <a:rPr lang="en-GB" dirty="0"/>
              <a:t>Accessed on: 15</a:t>
            </a:r>
            <a:r>
              <a:rPr lang="en-GB" baseline="30000" dirty="0"/>
              <a:t>th</a:t>
            </a:r>
            <a:r>
              <a:rPr lang="en-GB" dirty="0"/>
              <a:t> February 2020).</a:t>
            </a:r>
          </a:p>
          <a:p>
            <a:pPr marL="0" indent="0">
              <a:buNone/>
            </a:pPr>
            <a:r>
              <a:rPr lang="en-GB" dirty="0"/>
              <a:t>NFER (2020) </a:t>
            </a:r>
            <a:r>
              <a:rPr lang="en-GB" i="1" dirty="0"/>
              <a:t>An Introduction to Formative and Summative Assessment. </a:t>
            </a:r>
            <a:r>
              <a:rPr lang="en-GB" dirty="0"/>
              <a:t>[Online]</a:t>
            </a:r>
          </a:p>
          <a:p>
            <a:pPr marL="0" indent="0">
              <a:buNone/>
            </a:pPr>
            <a:r>
              <a:rPr lang="en-GB" dirty="0"/>
              <a:t> </a:t>
            </a:r>
            <a:r>
              <a:rPr lang="en-GB" u="sng" dirty="0">
                <a:hlinkClick r:id="rId4"/>
              </a:rPr>
              <a:t>https://www.nfer.ac.uk/for-schools/free-resources-advice/assessment-hub/introduction-to-assessment/an-introduction-to-formative-and-summative-assessment/</a:t>
            </a:r>
            <a:endParaRPr lang="en-GB" dirty="0"/>
          </a:p>
          <a:p>
            <a:pPr marL="0" indent="0">
              <a:buNone/>
            </a:pPr>
            <a:r>
              <a:rPr lang="en-GB" dirty="0"/>
              <a:t>(Accessed on: 16</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28812149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73301" y="768441"/>
            <a:ext cx="8915400" cy="5619481"/>
          </a:xfrm>
        </p:spPr>
        <p:txBody>
          <a:bodyPr/>
          <a:lstStyle/>
          <a:p>
            <a:pPr marL="0" indent="0">
              <a:buNone/>
            </a:pPr>
            <a:r>
              <a:rPr lang="en-GB" dirty="0"/>
              <a:t>Nicol, D, J and Macfarlane‐Dick, D (2006) Formative assessment and self‐regulated learning: A model and seven principles of good feedback practice. </a:t>
            </a:r>
            <a:r>
              <a:rPr lang="en-GB" i="1" dirty="0"/>
              <a:t>Studies in higher education</a:t>
            </a:r>
            <a:r>
              <a:rPr lang="en-GB" dirty="0"/>
              <a:t>, </a:t>
            </a:r>
            <a:r>
              <a:rPr lang="en-GB" i="1" dirty="0"/>
              <a:t>31</a:t>
            </a:r>
            <a:r>
              <a:rPr lang="en-GB" dirty="0"/>
              <a:t>(2), pp.199-218. [Online]</a:t>
            </a:r>
          </a:p>
          <a:p>
            <a:pPr marL="0" indent="0">
              <a:buNone/>
            </a:pPr>
            <a:r>
              <a:rPr lang="en-GB" u="sng" dirty="0">
                <a:hlinkClick r:id="rId2"/>
              </a:rPr>
              <a:t>https://www.researchgate.net/profile/David_Nicol/publication/228621906_Formative_Assessment_and_Self-Regulated_Learning_A_Model_and_Seven_Principles_of_Good_Feedback_Practice/links/561bcc9808aea80367242f55.pdf</a:t>
            </a:r>
            <a:endParaRPr lang="en-GB" dirty="0"/>
          </a:p>
          <a:p>
            <a:pPr marL="0" indent="0">
              <a:buNone/>
            </a:pPr>
            <a:r>
              <a:rPr lang="en-GB" dirty="0"/>
              <a:t>(Accessed on: 10</a:t>
            </a:r>
            <a:r>
              <a:rPr lang="en-GB" baseline="30000" dirty="0"/>
              <a:t>th</a:t>
            </a:r>
            <a:r>
              <a:rPr lang="en-GB" dirty="0"/>
              <a:t> February 2020).</a:t>
            </a:r>
          </a:p>
          <a:p>
            <a:pPr marL="0" indent="0">
              <a:buNone/>
            </a:pPr>
            <a:r>
              <a:rPr lang="en-GB" dirty="0" err="1" smtClean="0"/>
              <a:t>Niemi</a:t>
            </a:r>
            <a:r>
              <a:rPr lang="en-GB" dirty="0"/>
              <a:t>, H and </a:t>
            </a:r>
            <a:r>
              <a:rPr lang="en-GB" dirty="0" err="1"/>
              <a:t>Nevgi</a:t>
            </a:r>
            <a:r>
              <a:rPr lang="en-GB" dirty="0"/>
              <a:t>, A (2014) Research studies and active learning promoting professional competences in Finnish teacher education. </a:t>
            </a:r>
            <a:r>
              <a:rPr lang="en-GB" i="1" dirty="0"/>
              <a:t>Teaching and Teacher Education</a:t>
            </a:r>
            <a:r>
              <a:rPr lang="en-GB" dirty="0"/>
              <a:t>, </a:t>
            </a:r>
            <a:r>
              <a:rPr lang="en-GB" i="1" dirty="0"/>
              <a:t>43</a:t>
            </a:r>
            <a:r>
              <a:rPr lang="en-GB" dirty="0"/>
              <a:t>, pp.131-142. [Online]</a:t>
            </a:r>
          </a:p>
          <a:p>
            <a:pPr marL="0" indent="0">
              <a:buNone/>
            </a:pPr>
            <a:r>
              <a:rPr lang="en-GB" u="sng" dirty="0">
                <a:hlinkClick r:id="rId3"/>
              </a:rPr>
              <a:t>https://www.researchgate.net/profile/Anne_Nevgi/publication/264560719_Research_studies_and_active_learning_promoting_professional_competences_in_Finnish_teacher_education/links/5cc6f15ba6fdcc1d49b84ab3/Research-studies-and-active-learning-promoting-professional-competences-in-Finnish-teacher-education.pdf</a:t>
            </a:r>
            <a:endParaRPr lang="en-GB" dirty="0"/>
          </a:p>
          <a:p>
            <a:pPr marL="0" indent="0">
              <a:buNone/>
            </a:pPr>
            <a:r>
              <a:rPr lang="en-GB" dirty="0"/>
              <a:t>(Accessed on: 10</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4613104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39" y="588135"/>
            <a:ext cx="8915400" cy="6070242"/>
          </a:xfrm>
        </p:spPr>
        <p:txBody>
          <a:bodyPr>
            <a:normAutofit/>
          </a:bodyPr>
          <a:lstStyle/>
          <a:p>
            <a:pPr marL="0" indent="0">
              <a:buNone/>
            </a:pPr>
            <a:r>
              <a:rPr lang="en-GB" dirty="0"/>
              <a:t>Pavlovich, K, Collins, E and Jones, G (2009) Developing students' skills in reflective practice: Design and assessment. </a:t>
            </a:r>
            <a:r>
              <a:rPr lang="en-GB" i="1" dirty="0"/>
              <a:t>Journal of Management Education</a:t>
            </a:r>
            <a:r>
              <a:rPr lang="en-GB" dirty="0"/>
              <a:t>, </a:t>
            </a:r>
            <a:r>
              <a:rPr lang="en-GB" i="1" dirty="0"/>
              <a:t>33</a:t>
            </a:r>
            <a:r>
              <a:rPr lang="en-GB" dirty="0"/>
              <a:t>(1), pp.37-58. [Online]</a:t>
            </a:r>
          </a:p>
          <a:p>
            <a:pPr marL="0" indent="0">
              <a:buNone/>
            </a:pPr>
            <a:r>
              <a:rPr lang="en-GB" u="sng" dirty="0">
                <a:hlinkClick r:id="rId2"/>
              </a:rPr>
              <a:t>http://citeseerx.ist.psu.edu/viewdoc/download?doi=10.1.1.119.2821&amp;rep=rep1&amp;type=pdf</a:t>
            </a:r>
            <a:endParaRPr lang="en-GB" dirty="0"/>
          </a:p>
          <a:p>
            <a:pPr marL="0" indent="0">
              <a:buNone/>
            </a:pPr>
            <a:r>
              <a:rPr lang="en-GB" dirty="0"/>
              <a:t>(Accessed on: 16</a:t>
            </a:r>
            <a:r>
              <a:rPr lang="en-GB" baseline="30000" dirty="0"/>
              <a:t>th</a:t>
            </a:r>
            <a:r>
              <a:rPr lang="en-GB" dirty="0"/>
              <a:t> February 2020).</a:t>
            </a:r>
          </a:p>
          <a:p>
            <a:pPr marL="0" indent="0">
              <a:buNone/>
            </a:pPr>
            <a:r>
              <a:rPr lang="en-GB" dirty="0"/>
              <a:t>Robinson, C. and Fielding, M (2007) </a:t>
            </a:r>
            <a:r>
              <a:rPr lang="en-GB" i="1" dirty="0"/>
              <a:t>Children and their Primary Schools: pupils' voices. </a:t>
            </a:r>
            <a:r>
              <a:rPr lang="en-GB" dirty="0"/>
              <a:t>[Online]</a:t>
            </a:r>
          </a:p>
          <a:p>
            <a:pPr marL="0" indent="0">
              <a:buNone/>
            </a:pPr>
            <a:r>
              <a:rPr lang="en-GB" u="sng" dirty="0">
                <a:hlinkClick r:id="rId3"/>
              </a:rPr>
              <a:t>http://image.guardian.co.uk/sys-files/Education/documents/2007/11/23/voicesreport.pdf</a:t>
            </a:r>
            <a:endParaRPr lang="en-GB" dirty="0"/>
          </a:p>
          <a:p>
            <a:pPr marL="0" indent="0">
              <a:buNone/>
            </a:pPr>
            <a:r>
              <a:rPr lang="en-GB" dirty="0"/>
              <a:t>(Accessed on: 15</a:t>
            </a:r>
            <a:r>
              <a:rPr lang="en-GB" baseline="30000" dirty="0"/>
              <a:t>th</a:t>
            </a:r>
            <a:r>
              <a:rPr lang="en-GB" dirty="0"/>
              <a:t> February 2020).</a:t>
            </a:r>
          </a:p>
          <a:p>
            <a:pPr marL="0" indent="0">
              <a:buNone/>
            </a:pPr>
            <a:r>
              <a:rPr lang="en-GB" dirty="0"/>
              <a:t>Sawyer, R, K (2011). </a:t>
            </a:r>
            <a:r>
              <a:rPr lang="en-GB" i="1" dirty="0"/>
              <a:t>Structure and improvisation in creative teaching</a:t>
            </a:r>
            <a:r>
              <a:rPr lang="en-GB" dirty="0"/>
              <a:t>. Cambridge University Press. [Online]</a:t>
            </a:r>
          </a:p>
          <a:p>
            <a:pPr marL="0" indent="0">
              <a:buNone/>
            </a:pPr>
            <a:r>
              <a:rPr lang="en-GB" u="sng" dirty="0">
                <a:hlinkClick r:id="rId4"/>
              </a:rPr>
              <a:t>https://books.google.co.uk/books?hl=en&amp;lr=&amp;id=ym9LrnH1PfsC&amp;oi=fnd&amp;pg=PR1&amp;dq=creative+teaching&amp;ots=4tL12z4pr7&amp;sig=v_GheeG_FgleXt7TdBFXzKM7DSw#v=onepage&amp;q&amp;f=false</a:t>
            </a:r>
            <a:endParaRPr lang="en-GB" dirty="0"/>
          </a:p>
          <a:p>
            <a:pPr marL="0" indent="0">
              <a:buNone/>
            </a:pPr>
            <a:r>
              <a:rPr lang="en-GB" dirty="0"/>
              <a:t>(Accessed on: 15</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23043450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8001" y="716923"/>
            <a:ext cx="8915400" cy="5992969"/>
          </a:xfrm>
        </p:spPr>
        <p:txBody>
          <a:bodyPr/>
          <a:lstStyle/>
          <a:p>
            <a:pPr marL="0" indent="0">
              <a:buNone/>
            </a:pPr>
            <a:r>
              <a:rPr lang="en-GB" dirty="0" err="1"/>
              <a:t>Stiggins</a:t>
            </a:r>
            <a:r>
              <a:rPr lang="en-GB" dirty="0"/>
              <a:t>, R, J (2002) Assessment crisis: The absence of assessment for learning. </a:t>
            </a:r>
            <a:r>
              <a:rPr lang="en-GB" i="1" dirty="0"/>
              <a:t>Phi Delta </a:t>
            </a:r>
            <a:r>
              <a:rPr lang="en-GB" i="1" dirty="0" err="1"/>
              <a:t>Kappan</a:t>
            </a:r>
            <a:r>
              <a:rPr lang="en-GB" dirty="0"/>
              <a:t>, </a:t>
            </a:r>
            <a:r>
              <a:rPr lang="en-GB" i="1" dirty="0"/>
              <a:t>83</a:t>
            </a:r>
            <a:r>
              <a:rPr lang="en-GB" dirty="0"/>
              <a:t>(10), pp.758-765. [Online]</a:t>
            </a:r>
          </a:p>
          <a:p>
            <a:pPr marL="0" indent="0">
              <a:buNone/>
            </a:pPr>
            <a:r>
              <a:rPr lang="en-GB" u="sng" dirty="0">
                <a:hlinkClick r:id="rId2"/>
              </a:rPr>
              <a:t>http://beta.edtechpolicy.org/CourseInfo/edhd485/AssessmentCrisis.pdf</a:t>
            </a:r>
            <a:endParaRPr lang="en-GB" dirty="0"/>
          </a:p>
          <a:p>
            <a:pPr marL="0" indent="0">
              <a:buNone/>
            </a:pPr>
            <a:r>
              <a:rPr lang="en-GB" dirty="0"/>
              <a:t>(Accessed on: 10</a:t>
            </a:r>
            <a:r>
              <a:rPr lang="en-GB" baseline="30000" dirty="0"/>
              <a:t>th</a:t>
            </a:r>
            <a:r>
              <a:rPr lang="en-GB" dirty="0"/>
              <a:t> February 2020).</a:t>
            </a:r>
          </a:p>
          <a:p>
            <a:pPr marL="0" indent="0">
              <a:buNone/>
            </a:pPr>
            <a:r>
              <a:rPr lang="en-GB" dirty="0" err="1"/>
              <a:t>Skenderis</a:t>
            </a:r>
            <a:r>
              <a:rPr lang="en-GB" dirty="0"/>
              <a:t>, T and </a:t>
            </a:r>
            <a:r>
              <a:rPr lang="en-GB" dirty="0" err="1"/>
              <a:t>Laskaridou</a:t>
            </a:r>
            <a:r>
              <a:rPr lang="en-GB" dirty="0"/>
              <a:t>, C (2010) Feedback: A Basic Ingredient. </a:t>
            </a:r>
            <a:r>
              <a:rPr lang="en-GB" i="1" dirty="0"/>
              <a:t>Online Submission</a:t>
            </a:r>
            <a:r>
              <a:rPr lang="en-GB" dirty="0"/>
              <a:t>, </a:t>
            </a:r>
            <a:r>
              <a:rPr lang="en-GB" i="1" dirty="0"/>
              <a:t>19</a:t>
            </a:r>
            <a:r>
              <a:rPr lang="en-GB" dirty="0"/>
              <a:t>, pp.74-80. [Online]</a:t>
            </a:r>
          </a:p>
          <a:p>
            <a:pPr marL="0" indent="0">
              <a:buNone/>
            </a:pPr>
            <a:r>
              <a:rPr lang="en-GB" u="sng" dirty="0">
                <a:hlinkClick r:id="rId3"/>
              </a:rPr>
              <a:t>https://files.eric.ed.gov/fulltext/ED525752.pdf</a:t>
            </a:r>
            <a:endParaRPr lang="en-GB" dirty="0"/>
          </a:p>
          <a:p>
            <a:pPr marL="0" indent="0">
              <a:buNone/>
            </a:pPr>
            <a:r>
              <a:rPr lang="en-GB" dirty="0"/>
              <a:t>(Accessed on: 16</a:t>
            </a:r>
            <a:r>
              <a:rPr lang="en-GB" baseline="30000" dirty="0"/>
              <a:t>th</a:t>
            </a:r>
            <a:r>
              <a:rPr lang="en-GB" dirty="0"/>
              <a:t> February 2020).</a:t>
            </a:r>
          </a:p>
          <a:p>
            <a:pPr marL="0" indent="0">
              <a:buNone/>
            </a:pPr>
            <a:r>
              <a:rPr lang="en-GB" dirty="0"/>
              <a:t>Sternberg, R, J &amp; </a:t>
            </a:r>
            <a:r>
              <a:rPr lang="en-GB" dirty="0" err="1"/>
              <a:t>Lubart</a:t>
            </a:r>
            <a:r>
              <a:rPr lang="en-GB" dirty="0"/>
              <a:t>, T, L (1991) Creating Creative Minds, Phi Delta </a:t>
            </a:r>
            <a:r>
              <a:rPr lang="en-GB" dirty="0" err="1"/>
              <a:t>Kappan</a:t>
            </a:r>
            <a:r>
              <a:rPr lang="en-GB" dirty="0"/>
              <a:t>, 72(8), pp. 608-614.</a:t>
            </a:r>
          </a:p>
          <a:p>
            <a:pPr marL="0" indent="0">
              <a:buNone/>
            </a:pPr>
            <a:r>
              <a:rPr lang="en-GB" dirty="0"/>
              <a:t>Sawyer, R, K (2011). </a:t>
            </a:r>
            <a:r>
              <a:rPr lang="en-GB" i="1" dirty="0"/>
              <a:t>Structure and improvisation in creative teaching</a:t>
            </a:r>
            <a:r>
              <a:rPr lang="en-GB" dirty="0"/>
              <a:t>. Cambridge University Press. [Online]</a:t>
            </a:r>
          </a:p>
          <a:p>
            <a:pPr marL="0" indent="0">
              <a:buNone/>
            </a:pPr>
            <a:r>
              <a:rPr lang="en-GB" u="sng" dirty="0">
                <a:hlinkClick r:id="rId4"/>
              </a:rPr>
              <a:t>https://books.google.co.uk/books?hl=en&amp;lr=&amp;id=ym9LrnH1PfsC&amp;oi=fnd&amp;pg=PR1&amp;dq=creative+teaching&amp;ots=4tL12z4pr7&amp;sig=v_GheeG_FgleXt7TdBFXzKM7DSw#v=onepage&amp;q&amp;f=false</a:t>
            </a:r>
            <a:endParaRPr lang="en-GB" dirty="0"/>
          </a:p>
          <a:p>
            <a:pPr marL="0" indent="0">
              <a:buNone/>
            </a:pPr>
            <a:r>
              <a:rPr lang="en-GB" dirty="0"/>
              <a:t>(Accessed on: 15</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38933531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56637" y="716924"/>
            <a:ext cx="8915400" cy="5889937"/>
          </a:xfrm>
        </p:spPr>
        <p:txBody>
          <a:bodyPr>
            <a:normAutofit/>
          </a:bodyPr>
          <a:lstStyle/>
          <a:p>
            <a:pPr marL="0" indent="0">
              <a:buNone/>
            </a:pPr>
            <a:r>
              <a:rPr lang="en-GB" dirty="0" smtClean="0"/>
              <a:t>Weurlander</a:t>
            </a:r>
            <a:r>
              <a:rPr lang="en-GB" dirty="0"/>
              <a:t>, M, </a:t>
            </a:r>
            <a:r>
              <a:rPr lang="en-GB" dirty="0" err="1"/>
              <a:t>Söderberg</a:t>
            </a:r>
            <a:r>
              <a:rPr lang="en-GB" dirty="0"/>
              <a:t>, M, </a:t>
            </a:r>
            <a:r>
              <a:rPr lang="en-GB" dirty="0" err="1"/>
              <a:t>Scheja</a:t>
            </a:r>
            <a:r>
              <a:rPr lang="en-GB" dirty="0"/>
              <a:t>, M, </a:t>
            </a:r>
            <a:r>
              <a:rPr lang="en-GB" dirty="0" err="1"/>
              <a:t>Hult</a:t>
            </a:r>
            <a:r>
              <a:rPr lang="en-GB" dirty="0"/>
              <a:t>, H and </a:t>
            </a:r>
            <a:r>
              <a:rPr lang="en-GB" dirty="0" err="1"/>
              <a:t>Wernerson</a:t>
            </a:r>
            <a:r>
              <a:rPr lang="en-GB" dirty="0"/>
              <a:t>, A (2012) Exploring formative assessment as a tool for learning: students’ experiences of different methods of formative assessment. </a:t>
            </a:r>
            <a:r>
              <a:rPr lang="en-GB" i="1" dirty="0"/>
              <a:t>Assessment &amp; Evaluation in Higher Education</a:t>
            </a:r>
            <a:r>
              <a:rPr lang="en-GB" dirty="0"/>
              <a:t>, </a:t>
            </a:r>
            <a:r>
              <a:rPr lang="en-GB" i="1" dirty="0"/>
              <a:t>37</a:t>
            </a:r>
            <a:r>
              <a:rPr lang="en-GB" dirty="0"/>
              <a:t>(6), pp.747-760. [Online]</a:t>
            </a:r>
          </a:p>
          <a:p>
            <a:pPr marL="0" indent="0">
              <a:buNone/>
            </a:pPr>
            <a:r>
              <a:rPr lang="en-GB" u="sng" dirty="0">
                <a:hlinkClick r:id="rId2"/>
              </a:rPr>
              <a:t>http://www.diva-portal.org/smash/get/diva2:904583/FULLTEXT01.pdf</a:t>
            </a:r>
            <a:endParaRPr lang="en-GB" dirty="0"/>
          </a:p>
          <a:p>
            <a:pPr marL="0" indent="0">
              <a:buNone/>
            </a:pPr>
            <a:r>
              <a:rPr lang="en-GB" dirty="0"/>
              <a:t>(Accessed on: 9</a:t>
            </a:r>
            <a:r>
              <a:rPr lang="en-GB" baseline="30000" dirty="0"/>
              <a:t>Th</a:t>
            </a:r>
            <a:r>
              <a:rPr lang="en-GB" dirty="0"/>
              <a:t> February 2020).</a:t>
            </a:r>
          </a:p>
          <a:p>
            <a:pPr marL="0" indent="0">
              <a:buNone/>
            </a:pPr>
            <a:r>
              <a:rPr lang="en-GB" dirty="0"/>
              <a:t>Welsh Government (2010) Why Develop Thinking and Assessment for Learning in the Classroom. [Online]</a:t>
            </a:r>
          </a:p>
          <a:p>
            <a:pPr marL="0" indent="0">
              <a:buNone/>
            </a:pPr>
            <a:r>
              <a:rPr lang="en-GB" u="sng" dirty="0" smtClean="0">
                <a:hlinkClick r:id="rId3"/>
              </a:rPr>
              <a:t>https</a:t>
            </a:r>
            <a:r>
              <a:rPr lang="en-GB" u="sng" dirty="0">
                <a:hlinkClick r:id="rId3"/>
              </a:rPr>
              <a:t>://hwb.gov.wales/storage/2d2b99cd-5431-421e-ac8b-8608fe0edf05/why-develop-thinking-and-assessment-for-learning-in-the-classroom.pdf</a:t>
            </a:r>
            <a:endParaRPr lang="en-GB" dirty="0"/>
          </a:p>
          <a:p>
            <a:pPr marL="0" indent="0">
              <a:buNone/>
            </a:pPr>
            <a:r>
              <a:rPr lang="en-GB" dirty="0"/>
              <a:t>(Accessed on: 16</a:t>
            </a:r>
            <a:r>
              <a:rPr lang="en-GB" baseline="30000" dirty="0"/>
              <a:t>th</a:t>
            </a:r>
            <a:r>
              <a:rPr lang="en-GB" dirty="0"/>
              <a:t> February 2020).</a:t>
            </a:r>
          </a:p>
          <a:p>
            <a:pPr marL="0" indent="0">
              <a:buNone/>
            </a:pPr>
            <a:r>
              <a:rPr lang="en-GB" dirty="0"/>
              <a:t>Welsh Government (2022) Curriculum for Wales. [Online]</a:t>
            </a:r>
          </a:p>
          <a:p>
            <a:pPr marL="0" indent="0">
              <a:buNone/>
            </a:pPr>
            <a:r>
              <a:rPr lang="en-GB" u="sng" dirty="0">
                <a:hlinkClick r:id="rId4"/>
              </a:rPr>
              <a:t>https://hwb.gov.wales/curriculum-for-wales</a:t>
            </a:r>
            <a:endParaRPr lang="en-GB" dirty="0"/>
          </a:p>
          <a:p>
            <a:pPr marL="0" indent="0">
              <a:buNone/>
            </a:pPr>
            <a:r>
              <a:rPr lang="en-GB" dirty="0"/>
              <a:t>(Accessed on: 17</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160482043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CAC8572FA451C4A8C62C266268C941C" ma:contentTypeVersion="7" ma:contentTypeDescription="Create a new document." ma:contentTypeScope="" ma:versionID="b1703bcb3ecc9c7aa139920f3ae51dbd">
  <xsd:schema xmlns:xsd="http://www.w3.org/2001/XMLSchema" xmlns:xs="http://www.w3.org/2001/XMLSchema" xmlns:p="http://schemas.microsoft.com/office/2006/metadata/properties" xmlns:ns3="6d46fdde-5d26-4950-981c-b14a66732252" targetNamespace="http://schemas.microsoft.com/office/2006/metadata/properties" ma:root="true" ma:fieldsID="1add4d7fdc097c40e0c64dd6c831fba7" ns3:_="">
    <xsd:import namespace="6d46fdde-5d26-4950-981c-b14a66732252"/>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46fdde-5d26-4950-981c-b14a667322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63137F-9BC2-4E30-B6BD-23C118106CCB}">
  <ds:schemaRefs>
    <ds:schemaRef ds:uri="http://schemas.microsoft.com/office/2006/metadata/properties"/>
    <ds:schemaRef ds:uri="http://schemas.microsoft.com/office/infopath/2007/PartnerControls"/>
    <ds:schemaRef ds:uri="http://schemas.microsoft.com/office/2006/documentManagement/types"/>
    <ds:schemaRef ds:uri="http://purl.org/dc/terms/"/>
    <ds:schemaRef ds:uri="http://purl.org/dc/dcmitype/"/>
    <ds:schemaRef ds:uri="http://schemas.openxmlformats.org/package/2006/metadata/core-properties"/>
    <ds:schemaRef ds:uri="http://purl.org/dc/elements/1.1/"/>
    <ds:schemaRef ds:uri="6d46fdde-5d26-4950-981c-b14a66732252"/>
    <ds:schemaRef ds:uri="http://www.w3.org/XML/1998/namespace"/>
  </ds:schemaRefs>
</ds:datastoreItem>
</file>

<file path=customXml/itemProps2.xml><?xml version="1.0" encoding="utf-8"?>
<ds:datastoreItem xmlns:ds="http://schemas.openxmlformats.org/officeDocument/2006/customXml" ds:itemID="{5E1911CC-6267-4E37-9B14-C12381EA7560}">
  <ds:schemaRefs>
    <ds:schemaRef ds:uri="http://schemas.microsoft.com/sharepoint/v3/contenttype/forms"/>
  </ds:schemaRefs>
</ds:datastoreItem>
</file>

<file path=customXml/itemProps3.xml><?xml version="1.0" encoding="utf-8"?>
<ds:datastoreItem xmlns:ds="http://schemas.openxmlformats.org/officeDocument/2006/customXml" ds:itemID="{8831A385-26B0-44C5-8ED0-3027FDBBC0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46fdde-5d26-4950-981c-b14a667322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4345</TotalTime>
  <Words>1555</Words>
  <Application>Microsoft Office PowerPoint</Application>
  <PresentationFormat>Widescreen</PresentationFormat>
  <Paragraphs>183</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Bahnschrift SemiBold</vt:lpstr>
      <vt:lpstr>Bahnschrift SemiBold SemiConden</vt:lpstr>
      <vt:lpstr>Century Gothic</vt:lpstr>
      <vt:lpstr>Wingdings 3</vt:lpstr>
      <vt:lpstr>Wisp</vt:lpstr>
      <vt:lpstr>PowerPoint Presentation</vt:lpstr>
      <vt:lpstr>The new Assessment Co-Ordinator’s  Philosophy:</vt:lpstr>
      <vt:lpstr>AFL formative and summative  </vt:lpstr>
      <vt:lpstr> Why is Assessment for Learning Important?</vt:lpstr>
      <vt:lpstr>PowerPoint Presentation</vt:lpstr>
      <vt:lpstr>Assessment for Learning Strategies for  Our Year 3 to 6 Pupils:</vt:lpstr>
      <vt:lpstr>Thumbs Assessment for Learning Strategy:  </vt:lpstr>
      <vt:lpstr>PowerPoint Presentation</vt:lpstr>
      <vt:lpstr>PowerPoint Presentation</vt:lpstr>
      <vt:lpstr>Active Students Assessment for Learning Strategy:</vt:lpstr>
      <vt:lpstr>PowerPoint Presentation</vt:lpstr>
      <vt:lpstr>PowerPoint Presentation</vt:lpstr>
      <vt:lpstr>PowerPoint Presentation</vt:lpstr>
      <vt:lpstr>PowerPoint Presentation</vt:lpstr>
      <vt:lpstr>PowerPoint Presentation</vt:lpstr>
      <vt:lpstr>PowerPoint Presentation</vt:lpstr>
      <vt:lpstr>Post-It Notes Assessment for Learning Strategy:</vt:lpstr>
      <vt:lpstr>PowerPoint Presentation</vt:lpstr>
      <vt:lpstr>PowerPoint Presentation</vt:lpstr>
      <vt:lpstr>To Conclude:</vt:lpstr>
      <vt:lpstr>PowerPoint Presentation</vt:lpstr>
      <vt:lpstr>Future Steps:</vt:lpstr>
      <vt:lpstr>Any Questions?</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Justine Colwill</dc:creator>
  <cp:lastModifiedBy>Justine Colwill</cp:lastModifiedBy>
  <cp:revision>64</cp:revision>
  <dcterms:created xsi:type="dcterms:W3CDTF">2020-02-04T16:48:48Z</dcterms:created>
  <dcterms:modified xsi:type="dcterms:W3CDTF">2020-02-17T21:03:41Z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0x0101007CAC8572FA451C4A8C62C266268C941C</vt:lpwstr>
  </property>
</Properties>
</file>