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58" r:id="rId4"/>
    <p:sldId id="259" r:id="rId5"/>
    <p:sldId id="260" r:id="rId6"/>
    <p:sldId id="263" r:id="rId7"/>
    <p:sldId id="261" r:id="rId8"/>
    <p:sldId id="262" r:id="rId9"/>
    <p:sldId id="265" r:id="rId10"/>
    <p:sldId id="264"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9006" autoAdjust="0"/>
  </p:normalViewPr>
  <p:slideViewPr>
    <p:cSldViewPr>
      <p:cViewPr>
        <p:scale>
          <a:sx n="88" d="100"/>
          <a:sy n="88" d="100"/>
        </p:scale>
        <p:origin x="876" y="-58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3FCBCF9-A382-4226-8690-080248566A43}" type="datetimeFigureOut">
              <a:rPr lang="en-US" smtClean="0"/>
              <a:t>8/12/2021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7CF81ED-F948-476A-A5E7-4A7826B1AE13}" type="slidenum">
              <a:rPr lang="en-US" smtClean="0"/>
              <a:t>‹#›</a:t>
            </a:fld>
            <a:endParaRPr lang="en-US"/>
          </a:p>
        </p:txBody>
      </p:sp>
    </p:spTree>
    <p:extLst>
      <p:ext uri="{BB962C8B-B14F-4D97-AF65-F5344CB8AC3E}">
        <p14:creationId xmlns:p14="http://schemas.microsoft.com/office/powerpoint/2010/main" val="16930243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Successfully motivating employees is a key skill that potential employers should emphasize. Employees may use motivational skills to enhance their chances of achieving excellent results while dealing with customers, subordinates, senior management, suppliers, donors, team members, financing resources and supervisors. The ability to motivate managers who have to inspire a whole team is usually needed.</a:t>
            </a:r>
          </a:p>
        </p:txBody>
      </p:sp>
      <p:sp>
        <p:nvSpPr>
          <p:cNvPr id="4" name="Slide Number Placeholder 3"/>
          <p:cNvSpPr>
            <a:spLocks noGrp="1"/>
          </p:cNvSpPr>
          <p:nvPr>
            <p:ph type="sldNum" sz="quarter" idx="10"/>
          </p:nvPr>
        </p:nvSpPr>
        <p:spPr/>
        <p:txBody>
          <a:bodyPr/>
          <a:lstStyle/>
          <a:p>
            <a:fld id="{A7CF81ED-F948-476A-A5E7-4A7826B1AE13}" type="slidenum">
              <a:rPr lang="en-US" smtClean="0"/>
              <a:t>2</a:t>
            </a:fld>
            <a:endParaRPr lang="en-US"/>
          </a:p>
        </p:txBody>
      </p:sp>
    </p:spTree>
    <p:extLst>
      <p:ext uri="{BB962C8B-B14F-4D97-AF65-F5344CB8AC3E}">
        <p14:creationId xmlns:p14="http://schemas.microsoft.com/office/powerpoint/2010/main" val="40432733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staff kept in the dark and would grow uninspired and </a:t>
            </a:r>
            <a:r>
              <a:rPr lang="en-US" dirty="0" err="1"/>
              <a:t>unproductful</a:t>
            </a:r>
            <a:r>
              <a:rPr lang="en-US" dirty="0"/>
              <a:t> without frequent updates from their managers or platforms.</a:t>
            </a:r>
          </a:p>
          <a:p>
            <a:endParaRPr lang="en-US" dirty="0"/>
          </a:p>
          <a:p>
            <a:r>
              <a:rPr lang="en-US" dirty="0"/>
              <a:t>You may reassure your team that you work with them by having frequent individual talks with your team or at least nurture a team culture where you are able to speak if necessary.</a:t>
            </a:r>
          </a:p>
          <a:p>
            <a:r>
              <a:rPr lang="en-US" dirty="0"/>
              <a:t>Learning a communication skills course at an enterprise is an excellent approach to develop uniform practices and abilities throughout the workforce. However, it is leadership dedication, as with any cultural change in a team or company, that underpins the transformation.</a:t>
            </a:r>
          </a:p>
        </p:txBody>
      </p:sp>
      <p:sp>
        <p:nvSpPr>
          <p:cNvPr id="4" name="Slide Number Placeholder 3"/>
          <p:cNvSpPr>
            <a:spLocks noGrp="1"/>
          </p:cNvSpPr>
          <p:nvPr>
            <p:ph type="sldNum" sz="quarter" idx="10"/>
          </p:nvPr>
        </p:nvSpPr>
        <p:spPr/>
        <p:txBody>
          <a:bodyPr/>
          <a:lstStyle/>
          <a:p>
            <a:fld id="{A7CF81ED-F948-476A-A5E7-4A7826B1AE13}" type="slidenum">
              <a:rPr lang="en-US" smtClean="0"/>
              <a:t>3</a:t>
            </a:fld>
            <a:endParaRPr lang="en-US"/>
          </a:p>
        </p:txBody>
      </p:sp>
    </p:spTree>
    <p:extLst>
      <p:ext uri="{BB962C8B-B14F-4D97-AF65-F5344CB8AC3E}">
        <p14:creationId xmlns:p14="http://schemas.microsoft.com/office/powerpoint/2010/main" val="16032742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Successfully motivating employees is a key skill that potential employers should emphasize. Employees may use motivational skills to enhance their chances of achieving excellent results while dealing with customers, subordinates, senior management, suppliers, donors, team members, financing resources and supervisors. The ability to motivate managers who have to inspire a whole team is usually needed.</a:t>
            </a:r>
          </a:p>
        </p:txBody>
      </p:sp>
      <p:sp>
        <p:nvSpPr>
          <p:cNvPr id="4" name="Slide Number Placeholder 3"/>
          <p:cNvSpPr>
            <a:spLocks noGrp="1"/>
          </p:cNvSpPr>
          <p:nvPr>
            <p:ph type="sldNum" sz="quarter" idx="10"/>
          </p:nvPr>
        </p:nvSpPr>
        <p:spPr/>
        <p:txBody>
          <a:bodyPr/>
          <a:lstStyle/>
          <a:p>
            <a:fld id="{A7CF81ED-F948-476A-A5E7-4A7826B1AE13}" type="slidenum">
              <a:rPr lang="en-US" smtClean="0"/>
              <a:t>4</a:t>
            </a:fld>
            <a:endParaRPr lang="en-US"/>
          </a:p>
        </p:txBody>
      </p:sp>
    </p:spTree>
    <p:extLst>
      <p:ext uri="{BB962C8B-B14F-4D97-AF65-F5344CB8AC3E}">
        <p14:creationId xmlns:p14="http://schemas.microsoft.com/office/powerpoint/2010/main" val="4590130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Service standards teach employees how to respond to individuals who are dependent on a product or service by your business. Service standards are a way to improve customer service internally. Development of external and internal customer service standards. These guidelines set expectations for managing internal customers by employees. For instance, workers should have a set length of time to respond to a coworker's request.</a:t>
            </a:r>
          </a:p>
          <a:p>
            <a:r>
              <a:rPr lang="en-US" dirty="0"/>
              <a:t>Continuous training should be given to employees. Teachers should teach workers on how important the needs of different customer groups are to be met.</a:t>
            </a:r>
          </a:p>
          <a:p>
            <a:r>
              <a:rPr lang="en-US" dirty="0"/>
              <a:t>This includes a better knowledge of the immediate impact on external customer experience of fulfill the requirements of other employees.</a:t>
            </a:r>
          </a:p>
          <a:p>
            <a:r>
              <a:rPr lang="en-US" dirty="0"/>
              <a:t>Standards and training are important, however, unless employees are held accountable for expected behavior.</a:t>
            </a:r>
          </a:p>
          <a:p>
            <a:r>
              <a:rPr lang="en-US" dirty="0"/>
              <a:t>Therefore, it is essential to have a performance review process which balances employee expectations with compensation and incentive goals.</a:t>
            </a:r>
          </a:p>
          <a:p>
            <a:r>
              <a:rPr lang="en-US" dirty="0"/>
              <a:t>Managers should often meet employees to provide feedback and answer concerns about their employment. These comments should include tips on how internal consumers may be served better.</a:t>
            </a:r>
          </a:p>
          <a:p>
            <a:r>
              <a:rPr lang="en-US" dirty="0"/>
              <a:t>Most of us don't know what we don't know. Knowing what another employee does may also assist us to understand our own job.</a:t>
            </a:r>
          </a:p>
          <a:p>
            <a:r>
              <a:rPr lang="en-US" dirty="0"/>
              <a:t>Staff in connected dependent departments may benefit from meeting to discuss what they are doing and how they are doing it.</a:t>
            </a:r>
          </a:p>
          <a:p>
            <a:r>
              <a:rPr lang="en-US" dirty="0"/>
              <a:t>Successful businesses realize the potential for speeding up procedures by altering how work is done. Create a team of employees to help resolve internal problems or departmental problems by representing the whole process.</a:t>
            </a:r>
          </a:p>
        </p:txBody>
      </p:sp>
      <p:sp>
        <p:nvSpPr>
          <p:cNvPr id="4" name="Slide Number Placeholder 3"/>
          <p:cNvSpPr>
            <a:spLocks noGrp="1"/>
          </p:cNvSpPr>
          <p:nvPr>
            <p:ph type="sldNum" sz="quarter" idx="10"/>
          </p:nvPr>
        </p:nvSpPr>
        <p:spPr/>
        <p:txBody>
          <a:bodyPr/>
          <a:lstStyle/>
          <a:p>
            <a:fld id="{A7CF81ED-F948-476A-A5E7-4A7826B1AE13}" type="slidenum">
              <a:rPr lang="en-US" smtClean="0"/>
              <a:t>5</a:t>
            </a:fld>
            <a:endParaRPr lang="en-US"/>
          </a:p>
        </p:txBody>
      </p:sp>
    </p:spTree>
    <p:extLst>
      <p:ext uri="{BB962C8B-B14F-4D97-AF65-F5344CB8AC3E}">
        <p14:creationId xmlns:p14="http://schemas.microsoft.com/office/powerpoint/2010/main" val="10476029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top performers extremely effectively manage their time. You may enhance your capacity to operate more successfully by utilizing time management methods in this part – even when the time is tight and demands are high.</a:t>
            </a:r>
          </a:p>
          <a:p>
            <a:r>
              <a:rPr lang="en-US" dirty="0"/>
              <a:t>Good time management calls for a major change from activity to results: being busy isn't as effective. (The reverse is frequently nearer to the truth ironically.)</a:t>
            </a:r>
          </a:p>
          <a:p>
            <a:r>
              <a:rPr lang="en-US" dirty="0"/>
              <a:t>Leaving your day in a festival often accomplishes less because of the many distinct activities you divide your focus. Good time management allows you to work more intelligently</a:t>
            </a:r>
            <a:r>
              <a:rPr lang="en-US" baseline="0" dirty="0"/>
              <a:t> </a:t>
            </a:r>
            <a:r>
              <a:rPr lang="en-US" dirty="0"/>
              <a:t>not more difficultly</a:t>
            </a:r>
            <a:r>
              <a:rPr lang="en-US" baseline="0" dirty="0"/>
              <a:t> </a:t>
            </a:r>
            <a:r>
              <a:rPr lang="en-US" dirty="0"/>
              <a:t>so you can accomplish more in less time.</a:t>
            </a:r>
          </a:p>
        </p:txBody>
      </p:sp>
      <p:sp>
        <p:nvSpPr>
          <p:cNvPr id="4" name="Slide Number Placeholder 3"/>
          <p:cNvSpPr>
            <a:spLocks noGrp="1"/>
          </p:cNvSpPr>
          <p:nvPr>
            <p:ph type="sldNum" sz="quarter" idx="10"/>
          </p:nvPr>
        </p:nvSpPr>
        <p:spPr/>
        <p:txBody>
          <a:bodyPr/>
          <a:lstStyle/>
          <a:p>
            <a:fld id="{A7CF81ED-F948-476A-A5E7-4A7826B1AE13}" type="slidenum">
              <a:rPr lang="en-US" smtClean="0"/>
              <a:t>6</a:t>
            </a:fld>
            <a:endParaRPr lang="en-US"/>
          </a:p>
        </p:txBody>
      </p:sp>
    </p:spTree>
    <p:extLst>
      <p:ext uri="{BB962C8B-B14F-4D97-AF65-F5344CB8AC3E}">
        <p14:creationId xmlns:p14="http://schemas.microsoft.com/office/powerpoint/2010/main" val="28457389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Personal SWOT analyzes are a great way to evaluate yourself and plan your career. Confucius said, "Do a job you enjoy, and will never have to work a day in your life." The hard thing is to locate a career that matches your skills and pays off nicely. This may be helpful for an individual SWOT analysis. Having conducted</a:t>
            </a:r>
            <a:r>
              <a:rPr lang="en-US" baseline="0" dirty="0"/>
              <a:t> my personal SWOT analysis, I knew my weak areas and this enabled me to know which areas needed improvement hence enabling me to come up with a personal development plan (PDP).</a:t>
            </a:r>
            <a:endParaRPr lang="en-US" dirty="0"/>
          </a:p>
        </p:txBody>
      </p:sp>
      <p:sp>
        <p:nvSpPr>
          <p:cNvPr id="4" name="Slide Number Placeholder 3"/>
          <p:cNvSpPr>
            <a:spLocks noGrp="1"/>
          </p:cNvSpPr>
          <p:nvPr>
            <p:ph type="sldNum" sz="quarter" idx="10"/>
          </p:nvPr>
        </p:nvSpPr>
        <p:spPr/>
        <p:txBody>
          <a:bodyPr/>
          <a:lstStyle/>
          <a:p>
            <a:fld id="{A7CF81ED-F948-476A-A5E7-4A7826B1AE13}" type="slidenum">
              <a:rPr lang="en-US" smtClean="0"/>
              <a:t>7</a:t>
            </a:fld>
            <a:endParaRPr lang="en-US"/>
          </a:p>
        </p:txBody>
      </p:sp>
    </p:spTree>
    <p:extLst>
      <p:ext uri="{BB962C8B-B14F-4D97-AF65-F5344CB8AC3E}">
        <p14:creationId xmlns:p14="http://schemas.microsoft.com/office/powerpoint/2010/main" val="1991464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222222"/>
                </a:solidFill>
                <a:effectLst/>
                <a:latin typeface="Arial" panose="020B0604020202020204" pitchFamily="34" charset="0"/>
              </a:rPr>
              <a:t>Although I am a competent leader, I saw that I had some talents to develop to make my future position better still. This meant that I had to improve on my problem-solving abilities, particularly when something isn't done the way I want, since I frequently find myself upset. This implies that I have to take part in seminars to solve problems, so I may improve my abilities. Moreover, I would have to study certain things about mode production methods for me to suit the job well since I want to work in a fashion business. With regard to communication, for smooth communication I will have to learn to listen to the opinions of other people. That will make me a successful leader.</a:t>
            </a:r>
            <a:endParaRPr lang="en-US" dirty="0"/>
          </a:p>
        </p:txBody>
      </p:sp>
      <p:sp>
        <p:nvSpPr>
          <p:cNvPr id="4" name="Slide Number Placeholder 3"/>
          <p:cNvSpPr>
            <a:spLocks noGrp="1"/>
          </p:cNvSpPr>
          <p:nvPr>
            <p:ph type="sldNum" sz="quarter" idx="10"/>
          </p:nvPr>
        </p:nvSpPr>
        <p:spPr/>
        <p:txBody>
          <a:bodyPr/>
          <a:lstStyle/>
          <a:p>
            <a:fld id="{A7CF81ED-F948-476A-A5E7-4A7826B1AE13}" type="slidenum">
              <a:rPr lang="en-US" smtClean="0"/>
              <a:t>8</a:t>
            </a:fld>
            <a:endParaRPr lang="en-US"/>
          </a:p>
        </p:txBody>
      </p:sp>
    </p:spTree>
    <p:extLst>
      <p:ext uri="{BB962C8B-B14F-4D97-AF65-F5344CB8AC3E}">
        <p14:creationId xmlns:p14="http://schemas.microsoft.com/office/powerpoint/2010/main" val="18218256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Operational managers should have detailed knowledge of the activities of the firm in order to respond to or resolve any questions relating to the manufacturing and distribution process of the product of the company. As a business manager, you may take advantage of seminars and management training to improve your company skills and expertise. These abilities may then be applied to the company activities and management of personnel. Good operational managers know how to successfully communicate, whether with staff who work for them, with their superiors or with the clients of their businesses. In order to get your point through, it is essential to know how to customize your communication for your audience. This may involve spoken communication during one-on-one meetings or conferences, written communication in an e-mail or an informal business lunch in body language.</a:t>
            </a:r>
          </a:p>
        </p:txBody>
      </p:sp>
      <p:sp>
        <p:nvSpPr>
          <p:cNvPr id="4" name="Slide Number Placeholder 3"/>
          <p:cNvSpPr>
            <a:spLocks noGrp="1"/>
          </p:cNvSpPr>
          <p:nvPr>
            <p:ph type="sldNum" sz="quarter" idx="10"/>
          </p:nvPr>
        </p:nvSpPr>
        <p:spPr/>
        <p:txBody>
          <a:bodyPr/>
          <a:lstStyle/>
          <a:p>
            <a:fld id="{A7CF81ED-F948-476A-A5E7-4A7826B1AE13}" type="slidenum">
              <a:rPr lang="en-US" smtClean="0"/>
              <a:t>9</a:t>
            </a:fld>
            <a:endParaRPr lang="en-US"/>
          </a:p>
        </p:txBody>
      </p:sp>
    </p:spTree>
    <p:extLst>
      <p:ext uri="{BB962C8B-B14F-4D97-AF65-F5344CB8AC3E}">
        <p14:creationId xmlns:p14="http://schemas.microsoft.com/office/powerpoint/2010/main" val="31204033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B11DC832-F0BE-43C9-A9C3-BD20AC38261F}" type="datetimeFigureOut">
              <a:rPr lang="en-US" smtClean="0"/>
              <a:t>8/12/2021</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5DB536C4-76D4-46C4-91EB-4844077234D2}"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11DC832-F0BE-43C9-A9C3-BD20AC38261F}" type="datetimeFigureOut">
              <a:rPr lang="en-US" smtClean="0"/>
              <a:t>8/12/2021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B536C4-76D4-46C4-91EB-4844077234D2}"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B11DC832-F0BE-43C9-A9C3-BD20AC38261F}" type="datetimeFigureOut">
              <a:rPr lang="en-US" smtClean="0"/>
              <a:t>8/12/2021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B536C4-76D4-46C4-91EB-4844077234D2}"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B11DC832-F0BE-43C9-A9C3-BD20AC38261F}" type="datetimeFigureOut">
              <a:rPr lang="en-US" smtClean="0"/>
              <a:t>8/12/2021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B536C4-76D4-46C4-91EB-4844077234D2}"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B11DC832-F0BE-43C9-A9C3-BD20AC38261F}" type="datetimeFigureOut">
              <a:rPr lang="en-US" smtClean="0"/>
              <a:t>8/12/2021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DB536C4-76D4-46C4-91EB-4844077234D2}"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B11DC832-F0BE-43C9-A9C3-BD20AC38261F}" type="datetimeFigureOut">
              <a:rPr lang="en-US" smtClean="0"/>
              <a:t>8/12/2021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DB536C4-76D4-46C4-91EB-4844077234D2}"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11DC832-F0BE-43C9-A9C3-BD20AC38261F}" type="datetimeFigureOut">
              <a:rPr lang="en-US" smtClean="0"/>
              <a:t>8/12/2021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DB536C4-76D4-46C4-91EB-4844077234D2}"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B11DC832-F0BE-43C9-A9C3-BD20AC38261F}" type="datetimeFigureOut">
              <a:rPr lang="en-US" smtClean="0"/>
              <a:t>8/12/2021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B536C4-76D4-46C4-91EB-4844077234D2}"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B11DC832-F0BE-43C9-A9C3-BD20AC38261F}" type="datetimeFigureOut">
              <a:rPr lang="en-US" smtClean="0"/>
              <a:t>8/12/2021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5DB536C4-76D4-46C4-91EB-4844077234D2}" type="slidenum">
              <a:rPr lang="en-US" smtClean="0"/>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11DC832-F0BE-43C9-A9C3-BD20AC38261F}" type="datetimeFigureOut">
              <a:rPr lang="en-US" smtClean="0"/>
              <a:t>8/12/2021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B536C4-76D4-46C4-91EB-4844077234D2}"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11DC832-F0BE-43C9-A9C3-BD20AC38261F}" type="datetimeFigureOut">
              <a:rPr lang="en-US" smtClean="0"/>
              <a:t>8/12/2021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B536C4-76D4-46C4-91EB-4844077234D2}"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B11DC832-F0BE-43C9-A9C3-BD20AC38261F}" type="datetimeFigureOut">
              <a:rPr lang="en-US" smtClean="0"/>
              <a:t>8/12/2021</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5DB536C4-76D4-46C4-91EB-4844077234D2}" type="slidenum">
              <a:rPr lang="en-US" smtClean="0"/>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pPr algn="ctr"/>
            <a:r>
              <a:rPr lang="en-US" sz="4800" dirty="0">
                <a:latin typeface="Arial Narrow" panose="020B0606020202030204" pitchFamily="34" charset="0"/>
              </a:rPr>
              <a:t>Academic and Employability</a:t>
            </a:r>
          </a:p>
        </p:txBody>
      </p:sp>
      <p:sp>
        <p:nvSpPr>
          <p:cNvPr id="3" name="Subtitle 2"/>
          <p:cNvSpPr>
            <a:spLocks noGrp="1"/>
          </p:cNvSpPr>
          <p:nvPr>
            <p:ph type="subTitle" idx="1"/>
          </p:nvPr>
        </p:nvSpPr>
        <p:spPr/>
        <p:txBody>
          <a:bodyPr/>
          <a:lstStyle/>
          <a:p>
            <a:pPr algn="ctr"/>
            <a:r>
              <a:rPr lang="en-US" dirty="0" err="1">
                <a:latin typeface="Arial Narrow" panose="020B0606020202030204" pitchFamily="34" charset="0"/>
              </a:rPr>
              <a:t>Ilinca</a:t>
            </a:r>
            <a:r>
              <a:rPr lang="en-US" dirty="0">
                <a:latin typeface="Arial Narrow" panose="020B0606020202030204" pitchFamily="34" charset="0"/>
              </a:rPr>
              <a:t> </a:t>
            </a:r>
            <a:r>
              <a:rPr lang="en-US" dirty="0" err="1">
                <a:latin typeface="Arial Narrow" panose="020B0606020202030204" pitchFamily="34" charset="0"/>
              </a:rPr>
              <a:t>Rusu</a:t>
            </a:r>
            <a:endParaRPr lang="en-US" dirty="0">
              <a:latin typeface="Arial Narrow" panose="020B0606020202030204" pitchFamily="34" charset="0"/>
            </a:endParaRPr>
          </a:p>
          <a:p>
            <a:pPr algn="ctr"/>
            <a:r>
              <a:rPr lang="en-US" dirty="0">
                <a:latin typeface="Arial Narrow" panose="020B0606020202030204" pitchFamily="34" charset="0"/>
              </a:rPr>
              <a:t> Student ID:2028896</a:t>
            </a:r>
          </a:p>
          <a:p>
            <a:pPr algn="ctr"/>
            <a:r>
              <a:rPr lang="en-US" dirty="0">
                <a:latin typeface="Arial Narrow" panose="020B0606020202030204" pitchFamily="34" charset="0"/>
              </a:rPr>
              <a:t>Academic and Employability Skills</a:t>
            </a:r>
          </a:p>
        </p:txBody>
      </p:sp>
    </p:spTree>
    <p:extLst>
      <p:ext uri="{BB962C8B-B14F-4D97-AF65-F5344CB8AC3E}">
        <p14:creationId xmlns:p14="http://schemas.microsoft.com/office/powerpoint/2010/main" val="40114871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What Do I want to be in Future?</a:t>
            </a:r>
          </a:p>
        </p:txBody>
      </p:sp>
      <p:sp>
        <p:nvSpPr>
          <p:cNvPr id="3" name="Content Placeholder 2"/>
          <p:cNvSpPr>
            <a:spLocks noGrp="1"/>
          </p:cNvSpPr>
          <p:nvPr>
            <p:ph idx="1"/>
          </p:nvPr>
        </p:nvSpPr>
        <p:spPr/>
        <p:txBody>
          <a:bodyPr>
            <a:normAutofit/>
          </a:bodyPr>
          <a:lstStyle/>
          <a:p>
            <a:r>
              <a:rPr lang="en-US" dirty="0">
                <a:latin typeface="Arial Narrow" panose="020B0606020202030204" pitchFamily="34" charset="0"/>
              </a:rPr>
              <a:t>Operations manager at a reputable company like Burberry</a:t>
            </a:r>
          </a:p>
          <a:p>
            <a:r>
              <a:rPr lang="en-US" dirty="0">
                <a:latin typeface="Arial Narrow" panose="020B0606020202030204" pitchFamily="34" charset="0"/>
              </a:rPr>
              <a:t>Why should I like this role?</a:t>
            </a:r>
          </a:p>
          <a:p>
            <a:pPr lvl="1">
              <a:buFont typeface="Wingdings" pitchFamily="2" charset="2"/>
              <a:buChar char="v"/>
            </a:pPr>
            <a:r>
              <a:rPr lang="en-US" dirty="0">
                <a:latin typeface="Arial Narrow" panose="020B0606020202030204" pitchFamily="34" charset="0"/>
              </a:rPr>
              <a:t>In places I have worked previously I take on leadership in projects and usually do well, I constantly seek for methods of enhancing operations.</a:t>
            </a:r>
          </a:p>
          <a:p>
            <a:pPr lvl="1">
              <a:buFont typeface="Wingdings" pitchFamily="2" charset="2"/>
              <a:buChar char="v"/>
            </a:pPr>
            <a:r>
              <a:rPr lang="en-US" dirty="0">
                <a:latin typeface="Arial Narrow" panose="020B0606020202030204" pitchFamily="34" charset="0"/>
              </a:rPr>
              <a:t>Good handling of stress</a:t>
            </a:r>
          </a:p>
          <a:p>
            <a:pPr lvl="1">
              <a:buFont typeface="Wingdings" pitchFamily="2" charset="2"/>
              <a:buChar char="v"/>
            </a:pPr>
            <a:r>
              <a:rPr lang="en-US" dirty="0">
                <a:latin typeface="Arial Narrow" panose="020B0606020202030204" pitchFamily="34" charset="0"/>
              </a:rPr>
              <a:t>Good reputable companies like Burberry pay well and benefits</a:t>
            </a:r>
          </a:p>
        </p:txBody>
      </p:sp>
    </p:spTree>
    <p:extLst>
      <p:ext uri="{BB962C8B-B14F-4D97-AF65-F5344CB8AC3E}">
        <p14:creationId xmlns:p14="http://schemas.microsoft.com/office/powerpoint/2010/main" val="14305793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600" y="908720"/>
            <a:ext cx="7715200" cy="938368"/>
          </a:xfrm>
        </p:spPr>
        <p:txBody>
          <a:bodyPr>
            <a:normAutofit fontScale="90000"/>
          </a:bodyPr>
          <a:lstStyle/>
          <a:p>
            <a:r>
              <a:rPr lang="en-US" dirty="0"/>
              <a:t>What Employability Skills do I have for the Job?</a:t>
            </a:r>
          </a:p>
        </p:txBody>
      </p:sp>
      <p:sp>
        <p:nvSpPr>
          <p:cNvPr id="3" name="Content Placeholder 2"/>
          <p:cNvSpPr>
            <a:spLocks noGrp="1"/>
          </p:cNvSpPr>
          <p:nvPr>
            <p:ph idx="1"/>
          </p:nvPr>
        </p:nvSpPr>
        <p:spPr>
          <a:xfrm>
            <a:off x="457200" y="1935480"/>
            <a:ext cx="4546848" cy="4389120"/>
          </a:xfrm>
        </p:spPr>
        <p:txBody>
          <a:bodyPr>
            <a:normAutofit/>
          </a:bodyPr>
          <a:lstStyle/>
          <a:p>
            <a:r>
              <a:rPr lang="en-US" dirty="0"/>
              <a:t>Great communication skills</a:t>
            </a:r>
          </a:p>
          <a:p>
            <a:pPr lvl="1">
              <a:buFont typeface="Wingdings" pitchFamily="2" charset="2"/>
              <a:buChar char="v"/>
            </a:pPr>
            <a:r>
              <a:rPr lang="en-US" dirty="0"/>
              <a:t>Listening..</a:t>
            </a:r>
          </a:p>
          <a:p>
            <a:pPr lvl="1">
              <a:buFont typeface="Wingdings" pitchFamily="2" charset="2"/>
              <a:buChar char="v"/>
            </a:pPr>
            <a:r>
              <a:rPr lang="en-US" dirty="0"/>
              <a:t>Briefness and clarity.</a:t>
            </a:r>
          </a:p>
          <a:p>
            <a:pPr lvl="1">
              <a:buFont typeface="Wingdings" pitchFamily="2" charset="2"/>
              <a:buChar char="v"/>
            </a:pPr>
            <a:r>
              <a:rPr lang="en-US" dirty="0"/>
              <a:t>Confidence.</a:t>
            </a:r>
          </a:p>
          <a:p>
            <a:pPr lvl="1">
              <a:buFont typeface="Wingdings" pitchFamily="2" charset="2"/>
              <a:buChar char="v"/>
            </a:pPr>
            <a:r>
              <a:rPr lang="en-US" dirty="0"/>
              <a:t>Compassion.</a:t>
            </a:r>
          </a:p>
          <a:p>
            <a:pPr lvl="1">
              <a:buFont typeface="Wingdings" pitchFamily="2" charset="2"/>
              <a:buChar char="v"/>
            </a:pPr>
            <a:r>
              <a:rPr lang="en-US" dirty="0"/>
              <a:t>Open-Mindedness.</a:t>
            </a:r>
          </a:p>
          <a:p>
            <a:pPr lvl="1">
              <a:buFont typeface="Wingdings" pitchFamily="2" charset="2"/>
              <a:buChar char="v"/>
            </a:pPr>
            <a:r>
              <a:rPr lang="en-US" dirty="0"/>
              <a:t>Regard.</a:t>
            </a:r>
          </a:p>
          <a:p>
            <a:pPr marL="457200" lvl="1" indent="0">
              <a:buNone/>
            </a:pPr>
            <a:r>
              <a:rPr lang="en-US" dirty="0"/>
              <a:t>		(</a:t>
            </a:r>
            <a:r>
              <a:rPr lang="en-US" dirty="0" err="1"/>
              <a:t>Hargie</a:t>
            </a:r>
            <a:r>
              <a:rPr lang="en-US" dirty="0"/>
              <a:t> et al., 2017)</a:t>
            </a:r>
          </a:p>
        </p:txBody>
      </p:sp>
      <p:pic>
        <p:nvPicPr>
          <p:cNvPr id="1026" name="Picture 2" descr="C:\Users\admin\Desktop\communication-skills-marketing-managers-infographic.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436095" y="3068961"/>
            <a:ext cx="3707905" cy="37890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934303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My employability Skills continued…</a:t>
            </a:r>
          </a:p>
        </p:txBody>
      </p:sp>
      <p:sp>
        <p:nvSpPr>
          <p:cNvPr id="3" name="Content Placeholder 2"/>
          <p:cNvSpPr>
            <a:spLocks noGrp="1"/>
          </p:cNvSpPr>
          <p:nvPr>
            <p:ph idx="1"/>
          </p:nvPr>
        </p:nvSpPr>
        <p:spPr>
          <a:xfrm>
            <a:off x="3877072" y="1910228"/>
            <a:ext cx="5266928" cy="4947772"/>
          </a:xfrm>
        </p:spPr>
        <p:txBody>
          <a:bodyPr>
            <a:noAutofit/>
          </a:bodyPr>
          <a:lstStyle/>
          <a:p>
            <a:r>
              <a:rPr lang="en-US" sz="2300" dirty="0">
                <a:latin typeface="Arial Narrow" panose="020B0606020202030204" pitchFamily="34" charset="0"/>
              </a:rPr>
              <a:t>Excellent motivational skills</a:t>
            </a:r>
          </a:p>
          <a:p>
            <a:r>
              <a:rPr lang="en-US" sz="2300" dirty="0">
                <a:latin typeface="Arial Narrow" panose="020B0606020202030204" pitchFamily="34" charset="0"/>
              </a:rPr>
              <a:t>How can I do this?</a:t>
            </a:r>
          </a:p>
          <a:p>
            <a:pPr lvl="1">
              <a:buFont typeface="Wingdings" pitchFamily="2" charset="2"/>
              <a:buChar char="v"/>
            </a:pPr>
            <a:r>
              <a:rPr lang="en-US" sz="2300" dirty="0">
                <a:latin typeface="Arial Narrow" panose="020B0606020202030204" pitchFamily="34" charset="0"/>
              </a:rPr>
              <a:t>The most motivated workers will be allocated professional development money.</a:t>
            </a:r>
          </a:p>
          <a:p>
            <a:pPr lvl="1">
              <a:buFont typeface="Wingdings" pitchFamily="2" charset="2"/>
              <a:buChar char="v"/>
            </a:pPr>
            <a:r>
              <a:rPr lang="en-US" sz="2300" dirty="0">
                <a:latin typeface="Arial Narrow" panose="020B0606020202030204" pitchFamily="34" charset="0"/>
              </a:rPr>
              <a:t>Enable team members to address their own issues instead of controlling their team.</a:t>
            </a:r>
          </a:p>
          <a:p>
            <a:pPr lvl="1">
              <a:buFont typeface="Wingdings" pitchFamily="2" charset="2"/>
              <a:buChar char="v"/>
            </a:pPr>
            <a:r>
              <a:rPr lang="en-US" sz="2300" dirty="0">
                <a:latin typeface="Arial Narrow" panose="020B0606020202030204" pitchFamily="34" charset="0"/>
              </a:rPr>
              <a:t>Get Feedback on departmental objectives. </a:t>
            </a:r>
          </a:p>
          <a:p>
            <a:pPr lvl="1">
              <a:buFont typeface="Wingdings" pitchFamily="2" charset="2"/>
              <a:buChar char="v"/>
            </a:pPr>
            <a:r>
              <a:rPr lang="en-US" sz="2300" dirty="0">
                <a:latin typeface="Arial Narrow" panose="020B0606020202030204" pitchFamily="34" charset="0"/>
              </a:rPr>
              <a:t>To assign highly engaged staff the appropriate assignments.</a:t>
            </a:r>
          </a:p>
          <a:p>
            <a:pPr marL="457200" lvl="1" indent="0">
              <a:buNone/>
            </a:pPr>
            <a:r>
              <a:rPr lang="en-US" sz="2300" dirty="0">
                <a:latin typeface="Arial Narrow" panose="020B0606020202030204" pitchFamily="34" charset="0"/>
              </a:rPr>
              <a:t>		(</a:t>
            </a:r>
            <a:r>
              <a:rPr lang="en-US" sz="2300" dirty="0" err="1">
                <a:latin typeface="Arial Narrow" panose="020B0606020202030204" pitchFamily="34" charset="0"/>
              </a:rPr>
              <a:t>Ornellas</a:t>
            </a:r>
            <a:r>
              <a:rPr lang="en-US" sz="2300" dirty="0">
                <a:latin typeface="Arial Narrow" panose="020B0606020202030204" pitchFamily="34" charset="0"/>
              </a:rPr>
              <a:t> et al., 2019)</a:t>
            </a:r>
          </a:p>
        </p:txBody>
      </p:sp>
      <p:pic>
        <p:nvPicPr>
          <p:cNvPr id="2050" name="Picture 2" descr="C:\Users\admin\Desktop\Motivation.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52" y="3178417"/>
            <a:ext cx="3699752" cy="37069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47918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Skills continued</a:t>
            </a:r>
          </a:p>
        </p:txBody>
      </p:sp>
      <p:sp>
        <p:nvSpPr>
          <p:cNvPr id="3" name="Content Placeholder 2"/>
          <p:cNvSpPr>
            <a:spLocks noGrp="1"/>
          </p:cNvSpPr>
          <p:nvPr>
            <p:ph idx="1"/>
          </p:nvPr>
        </p:nvSpPr>
        <p:spPr/>
        <p:txBody>
          <a:bodyPr/>
          <a:lstStyle/>
          <a:p>
            <a:r>
              <a:rPr lang="en-US" dirty="0">
                <a:latin typeface="Arial Narrow" panose="020B0606020202030204" pitchFamily="34" charset="0"/>
              </a:rPr>
              <a:t>Comprehension of customer internal and external needs</a:t>
            </a:r>
          </a:p>
          <a:p>
            <a:pPr lvl="1">
              <a:buFont typeface="Wingdings" pitchFamily="2" charset="2"/>
              <a:buChar char="v"/>
            </a:pPr>
            <a:r>
              <a:rPr lang="en-US" dirty="0">
                <a:latin typeface="Arial Narrow" panose="020B0606020202030204" pitchFamily="34" charset="0"/>
              </a:rPr>
              <a:t>Create standards of service</a:t>
            </a:r>
          </a:p>
          <a:p>
            <a:pPr lvl="1">
              <a:buFont typeface="Wingdings" pitchFamily="2" charset="2"/>
              <a:buChar char="v"/>
            </a:pPr>
            <a:r>
              <a:rPr lang="en-US" dirty="0">
                <a:latin typeface="Arial Narrow" panose="020B0606020202030204" pitchFamily="34" charset="0"/>
              </a:rPr>
              <a:t>Education Control for Employees </a:t>
            </a:r>
          </a:p>
          <a:p>
            <a:pPr lvl="1">
              <a:buFont typeface="Wingdings" pitchFamily="2" charset="2"/>
              <a:buChar char="v"/>
            </a:pPr>
            <a:r>
              <a:rPr lang="en-US" dirty="0">
                <a:latin typeface="Arial Narrow" panose="020B0606020202030204" pitchFamily="34" charset="0"/>
              </a:rPr>
              <a:t>Process optimization teams on employee productivity</a:t>
            </a:r>
          </a:p>
          <a:p>
            <a:pPr marL="457200" lvl="1" indent="0">
              <a:buNone/>
            </a:pPr>
            <a:r>
              <a:rPr lang="en-US" dirty="0">
                <a:latin typeface="Arial Narrow" panose="020B0606020202030204" pitchFamily="34" charset="0"/>
              </a:rPr>
              <a:t>				(</a:t>
            </a:r>
            <a:r>
              <a:rPr lang="en-US" dirty="0" err="1">
                <a:latin typeface="Arial Narrow" panose="020B0606020202030204" pitchFamily="34" charset="0"/>
              </a:rPr>
              <a:t>Ornellas</a:t>
            </a:r>
            <a:r>
              <a:rPr lang="en-US" dirty="0">
                <a:latin typeface="Arial Narrow" panose="020B0606020202030204" pitchFamily="34" charset="0"/>
              </a:rPr>
              <a:t> et al., 2019)</a:t>
            </a:r>
          </a:p>
          <a:p>
            <a:pPr marL="457200" lvl="1" indent="0">
              <a:buNone/>
            </a:pPr>
            <a:endParaRPr lang="en-US" dirty="0">
              <a:latin typeface="Arial Narrow" panose="020B0606020202030204" pitchFamily="34" charset="0"/>
            </a:endParaRPr>
          </a:p>
        </p:txBody>
      </p:sp>
    </p:spTree>
    <p:extLst>
      <p:ext uri="{BB962C8B-B14F-4D97-AF65-F5344CB8AC3E}">
        <p14:creationId xmlns:p14="http://schemas.microsoft.com/office/powerpoint/2010/main" val="25781699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My Academic and employability skills continued…</a:t>
            </a:r>
          </a:p>
        </p:txBody>
      </p:sp>
      <p:sp>
        <p:nvSpPr>
          <p:cNvPr id="3" name="Content Placeholder 2"/>
          <p:cNvSpPr>
            <a:spLocks noGrp="1"/>
          </p:cNvSpPr>
          <p:nvPr>
            <p:ph idx="1"/>
          </p:nvPr>
        </p:nvSpPr>
        <p:spPr>
          <a:xfrm>
            <a:off x="457200" y="1935480"/>
            <a:ext cx="4474840" cy="4389120"/>
          </a:xfrm>
        </p:spPr>
        <p:txBody>
          <a:bodyPr>
            <a:normAutofit/>
          </a:bodyPr>
          <a:lstStyle/>
          <a:p>
            <a:r>
              <a:rPr lang="en-US" sz="2800" dirty="0"/>
              <a:t>Time Management</a:t>
            </a:r>
          </a:p>
          <a:p>
            <a:pPr lvl="1">
              <a:buFont typeface="Wingdings" pitchFamily="2" charset="2"/>
              <a:buChar char="v"/>
            </a:pPr>
            <a:r>
              <a:rPr lang="en-US" sz="2800" dirty="0"/>
              <a:t>Goal Setting</a:t>
            </a:r>
          </a:p>
          <a:p>
            <a:pPr lvl="2">
              <a:buFont typeface="Wingdings" pitchFamily="2" charset="2"/>
              <a:buChar char="q"/>
            </a:pPr>
            <a:r>
              <a:rPr lang="en-US" sz="2800" dirty="0"/>
              <a:t>SMART goal Setting</a:t>
            </a:r>
          </a:p>
          <a:p>
            <a:pPr lvl="1">
              <a:buFont typeface="Wingdings" pitchFamily="2" charset="2"/>
              <a:buChar char="v"/>
            </a:pPr>
            <a:r>
              <a:rPr lang="en-US" sz="2800" dirty="0"/>
              <a:t>Creating a to do list</a:t>
            </a:r>
          </a:p>
          <a:p>
            <a:pPr lvl="1">
              <a:buFont typeface="Wingdings" pitchFamily="2" charset="2"/>
              <a:buChar char="v"/>
            </a:pPr>
            <a:r>
              <a:rPr lang="en-US" sz="2800" dirty="0"/>
              <a:t>Making Commitments</a:t>
            </a:r>
          </a:p>
          <a:p>
            <a:pPr lvl="1">
              <a:buFont typeface="Wingdings" pitchFamily="2" charset="2"/>
              <a:buChar char="v"/>
            </a:pPr>
            <a:r>
              <a:rPr lang="en-US" sz="2800" dirty="0"/>
              <a:t> I do not </a:t>
            </a:r>
            <a:r>
              <a:rPr lang="en-US" sz="2800" dirty="0" err="1"/>
              <a:t>procastinate</a:t>
            </a:r>
            <a:endParaRPr lang="en-US" sz="2800" dirty="0"/>
          </a:p>
          <a:p>
            <a:pPr marL="457200" lvl="1" indent="0">
              <a:buNone/>
            </a:pPr>
            <a:r>
              <a:rPr lang="en-US" sz="2800" dirty="0"/>
              <a:t>(</a:t>
            </a:r>
            <a:r>
              <a:rPr lang="en-US" sz="2800" dirty="0" err="1"/>
              <a:t>Shokri</a:t>
            </a:r>
            <a:r>
              <a:rPr lang="en-US" sz="2800" dirty="0"/>
              <a:t> and </a:t>
            </a:r>
            <a:r>
              <a:rPr lang="en-US" sz="2800" dirty="0" err="1"/>
              <a:t>HabibZadeh</a:t>
            </a:r>
            <a:r>
              <a:rPr lang="en-US" sz="2800" dirty="0"/>
              <a:t>, 2020)</a:t>
            </a:r>
          </a:p>
        </p:txBody>
      </p:sp>
      <p:pic>
        <p:nvPicPr>
          <p:cNvPr id="3074" name="Picture 2" descr="C:\Users\admin\Desktop\time-management-tips-diagram.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6017" y="1988841"/>
            <a:ext cx="4427984" cy="48691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86458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Personal SWOT</a:t>
            </a:r>
          </a:p>
        </p:txBody>
      </p:sp>
      <p:pic>
        <p:nvPicPr>
          <p:cNvPr id="4" name="Picture 2" descr="C:\Users\admin\Desktop\t176_pdp_sg02_f04.eps.jpg"/>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39552" y="1484784"/>
            <a:ext cx="7704856" cy="48245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220173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My Skills Gap Analysis</a:t>
            </a:r>
          </a:p>
        </p:txBody>
      </p:sp>
      <p:sp>
        <p:nvSpPr>
          <p:cNvPr id="3" name="Content Placeholder 2"/>
          <p:cNvSpPr>
            <a:spLocks noGrp="1"/>
          </p:cNvSpPr>
          <p:nvPr>
            <p:ph idx="1"/>
          </p:nvPr>
        </p:nvSpPr>
        <p:spPr>
          <a:xfrm>
            <a:off x="457200" y="1935480"/>
            <a:ext cx="3826768" cy="4389120"/>
          </a:xfrm>
        </p:spPr>
        <p:txBody>
          <a:bodyPr>
            <a:normAutofit/>
          </a:bodyPr>
          <a:lstStyle/>
          <a:p>
            <a:r>
              <a:rPr lang="en-US" sz="3600" dirty="0">
                <a:latin typeface="Arial Narrow" panose="020B0606020202030204" pitchFamily="34" charset="0"/>
              </a:rPr>
              <a:t>Communication</a:t>
            </a:r>
          </a:p>
          <a:p>
            <a:r>
              <a:rPr lang="en-US" sz="3600" dirty="0">
                <a:latin typeface="Arial Narrow" panose="020B0606020202030204" pitchFamily="34" charset="0"/>
              </a:rPr>
              <a:t>Leadership</a:t>
            </a:r>
          </a:p>
          <a:p>
            <a:r>
              <a:rPr lang="en-US" sz="3600" dirty="0">
                <a:latin typeface="Arial Narrow" panose="020B0606020202030204" pitchFamily="34" charset="0"/>
              </a:rPr>
              <a:t>Where to find information</a:t>
            </a:r>
          </a:p>
          <a:p>
            <a:r>
              <a:rPr lang="en-US" sz="3600" dirty="0">
                <a:latin typeface="Arial Narrow" panose="020B0606020202030204" pitchFamily="34" charset="0"/>
              </a:rPr>
              <a:t>Public Speaking </a:t>
            </a:r>
          </a:p>
          <a:p>
            <a:r>
              <a:rPr lang="en-US" sz="3600" dirty="0">
                <a:latin typeface="Arial Narrow" panose="020B0606020202030204" pitchFamily="34" charset="0"/>
              </a:rPr>
              <a:t>Problem Solving</a:t>
            </a:r>
          </a:p>
          <a:p>
            <a:pPr marL="0" indent="0">
              <a:buNone/>
            </a:pPr>
            <a:endParaRPr lang="en-US" sz="3600" dirty="0">
              <a:latin typeface="Arial Narrow" panose="020B0606020202030204" pitchFamily="34" charset="0"/>
            </a:endParaRPr>
          </a:p>
        </p:txBody>
      </p:sp>
      <p:pic>
        <p:nvPicPr>
          <p:cNvPr id="4098" name="Picture 2" descr="C:\Users\admin\Desktop\aon_connecting_over_clouds_website_1000x589.v1-1024x589-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83968" y="2736036"/>
            <a:ext cx="4860032" cy="41426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653331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My PDP plan</a:t>
            </a:r>
          </a:p>
        </p:txBody>
      </p:sp>
      <p:sp>
        <p:nvSpPr>
          <p:cNvPr id="3" name="Content Placeholder 2"/>
          <p:cNvSpPr>
            <a:spLocks noGrp="1"/>
          </p:cNvSpPr>
          <p:nvPr>
            <p:ph idx="1"/>
          </p:nvPr>
        </p:nvSpPr>
        <p:spPr/>
        <p:txBody>
          <a:bodyPr/>
          <a:lstStyle/>
          <a:p>
            <a:r>
              <a:rPr lang="en-US" dirty="0">
                <a:latin typeface="Arial Narrow" panose="020B0606020202030204" pitchFamily="34" charset="0"/>
              </a:rPr>
              <a:t>Successfully communicate in and around the institution</a:t>
            </a:r>
          </a:p>
          <a:p>
            <a:r>
              <a:rPr lang="en-US" dirty="0">
                <a:latin typeface="Arial Narrow" panose="020B0606020202030204" pitchFamily="34" charset="0"/>
              </a:rPr>
              <a:t>Efficient Policy Formulation</a:t>
            </a:r>
          </a:p>
          <a:p>
            <a:r>
              <a:rPr lang="en-US" dirty="0">
                <a:latin typeface="Arial Narrow" panose="020B0606020202030204" pitchFamily="34" charset="0"/>
              </a:rPr>
              <a:t>Directly monitor Performance of employees</a:t>
            </a:r>
          </a:p>
          <a:p>
            <a:r>
              <a:rPr lang="en-US" dirty="0">
                <a:latin typeface="Arial Narrow" panose="020B0606020202030204" pitchFamily="34" charset="0"/>
              </a:rPr>
              <a:t>Ensure satisfaction for consumers in the company I will work with in future</a:t>
            </a:r>
          </a:p>
        </p:txBody>
      </p:sp>
    </p:spTree>
    <p:extLst>
      <p:ext uri="{BB962C8B-B14F-4D97-AF65-F5344CB8AC3E}">
        <p14:creationId xmlns:p14="http://schemas.microsoft.com/office/powerpoint/2010/main" val="2963756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 List</a:t>
            </a:r>
          </a:p>
        </p:txBody>
      </p:sp>
      <p:sp>
        <p:nvSpPr>
          <p:cNvPr id="3" name="Content Placeholder 2"/>
          <p:cNvSpPr>
            <a:spLocks noGrp="1"/>
          </p:cNvSpPr>
          <p:nvPr>
            <p:ph idx="1"/>
          </p:nvPr>
        </p:nvSpPr>
        <p:spPr/>
        <p:txBody>
          <a:bodyPr>
            <a:normAutofit/>
          </a:bodyPr>
          <a:lstStyle/>
          <a:p>
            <a:r>
              <a:rPr lang="en-US" dirty="0" err="1">
                <a:latin typeface="Arial Narrow" panose="020B0606020202030204" pitchFamily="34" charset="0"/>
              </a:rPr>
              <a:t>Hargie</a:t>
            </a:r>
            <a:r>
              <a:rPr lang="en-US" dirty="0">
                <a:latin typeface="Arial Narrow" panose="020B0606020202030204" pitchFamily="34" charset="0"/>
              </a:rPr>
              <a:t>, O., Dickson, D. and </a:t>
            </a:r>
            <a:r>
              <a:rPr lang="en-US" dirty="0" err="1">
                <a:latin typeface="Arial Narrow" panose="020B0606020202030204" pitchFamily="34" charset="0"/>
              </a:rPr>
              <a:t>Tourish</a:t>
            </a:r>
            <a:r>
              <a:rPr lang="en-US" dirty="0">
                <a:latin typeface="Arial Narrow" panose="020B0606020202030204" pitchFamily="34" charset="0"/>
              </a:rPr>
              <a:t>, D., 2017. </a:t>
            </a:r>
            <a:r>
              <a:rPr lang="en-US" i="1" dirty="0">
                <a:latin typeface="Arial Narrow" panose="020B0606020202030204" pitchFamily="34" charset="0"/>
              </a:rPr>
              <a:t>Communication skills for effective management</a:t>
            </a:r>
            <a:r>
              <a:rPr lang="en-US" dirty="0">
                <a:latin typeface="Arial Narrow" panose="020B0606020202030204" pitchFamily="34" charset="0"/>
              </a:rPr>
              <a:t>. Macmillan International Higher Education.</a:t>
            </a:r>
          </a:p>
          <a:p>
            <a:r>
              <a:rPr lang="en-US" dirty="0" err="1">
                <a:latin typeface="Arial Narrow" panose="020B0606020202030204" pitchFamily="34" charset="0"/>
              </a:rPr>
              <a:t>Ornellas</a:t>
            </a:r>
            <a:r>
              <a:rPr lang="en-US" dirty="0">
                <a:latin typeface="Arial Narrow" panose="020B0606020202030204" pitchFamily="34" charset="0"/>
              </a:rPr>
              <a:t>, A., Falkner, K. and </a:t>
            </a:r>
            <a:r>
              <a:rPr lang="en-US" dirty="0" err="1">
                <a:latin typeface="Arial Narrow" panose="020B0606020202030204" pitchFamily="34" charset="0"/>
              </a:rPr>
              <a:t>Stålbrandt</a:t>
            </a:r>
            <a:r>
              <a:rPr lang="en-US" dirty="0">
                <a:latin typeface="Arial Narrow" panose="020B0606020202030204" pitchFamily="34" charset="0"/>
              </a:rPr>
              <a:t>, E.E., 2019. Enhancing graduates’ employability skills through authentic learning approaches. </a:t>
            </a:r>
            <a:r>
              <a:rPr lang="en-US" i="1" dirty="0">
                <a:latin typeface="Arial Narrow" panose="020B0606020202030204" pitchFamily="34" charset="0"/>
              </a:rPr>
              <a:t>Higher education, skills and work-based learning</a:t>
            </a:r>
            <a:r>
              <a:rPr lang="en-US" dirty="0">
                <a:latin typeface="Arial Narrow" panose="020B0606020202030204" pitchFamily="34" charset="0"/>
              </a:rPr>
              <a:t>.</a:t>
            </a:r>
          </a:p>
          <a:p>
            <a:r>
              <a:rPr lang="en-US" dirty="0" err="1">
                <a:latin typeface="Arial Narrow" panose="020B0606020202030204" pitchFamily="34" charset="0"/>
              </a:rPr>
              <a:t>Shokri</a:t>
            </a:r>
            <a:r>
              <a:rPr lang="en-US" dirty="0">
                <a:latin typeface="Arial Narrow" panose="020B0606020202030204" pitchFamily="34" charset="0"/>
              </a:rPr>
              <a:t>, Z.K. and </a:t>
            </a:r>
            <a:r>
              <a:rPr lang="en-US" dirty="0" err="1">
                <a:latin typeface="Arial Narrow" panose="020B0606020202030204" pitchFamily="34" charset="0"/>
              </a:rPr>
              <a:t>HabibZadeh</a:t>
            </a:r>
            <a:r>
              <a:rPr lang="en-US" dirty="0">
                <a:latin typeface="Arial Narrow" panose="020B0606020202030204" pitchFamily="34" charset="0"/>
              </a:rPr>
              <a:t>, A., 2020. The Role of Commanders’ and Managers' Communication Skills in Promoting Social Capital.</a:t>
            </a:r>
          </a:p>
          <a:p>
            <a:endParaRPr lang="en-US" dirty="0">
              <a:latin typeface="Arial Narrow" panose="020B0606020202030204" pitchFamily="34" charset="0"/>
            </a:endParaRPr>
          </a:p>
        </p:txBody>
      </p:sp>
    </p:spTree>
    <p:extLst>
      <p:ext uri="{BB962C8B-B14F-4D97-AF65-F5344CB8AC3E}">
        <p14:creationId xmlns:p14="http://schemas.microsoft.com/office/powerpoint/2010/main" val="427206631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scene3d>
            <a:camera prst="orthographicFront">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138</TotalTime>
  <Words>1373</Words>
  <Application>Microsoft Office PowerPoint</Application>
  <PresentationFormat>On-screen Show (4:3)</PresentationFormat>
  <Paragraphs>86</Paragraphs>
  <Slides>10</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Arial Narrow</vt:lpstr>
      <vt:lpstr>Calibri</vt:lpstr>
      <vt:lpstr>Constantia</vt:lpstr>
      <vt:lpstr>Wingdings</vt:lpstr>
      <vt:lpstr>Wingdings 2</vt:lpstr>
      <vt:lpstr>Flow</vt:lpstr>
      <vt:lpstr>Academic and Employability</vt:lpstr>
      <vt:lpstr>What Do I want to be in Future?</vt:lpstr>
      <vt:lpstr>What Employability Skills do I have for the Job?</vt:lpstr>
      <vt:lpstr>My employability Skills continued…</vt:lpstr>
      <vt:lpstr>Skills continued</vt:lpstr>
      <vt:lpstr>My Academic and employability skills continued…</vt:lpstr>
      <vt:lpstr>Personal SWOT</vt:lpstr>
      <vt:lpstr>My Skills Gap Analysis</vt:lpstr>
      <vt:lpstr>My PDP plan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Windows User</dc:creator>
  <cp:lastModifiedBy>Windows User</cp:lastModifiedBy>
  <cp:revision>27</cp:revision>
  <dcterms:created xsi:type="dcterms:W3CDTF">2021-08-12T10:06:10Z</dcterms:created>
  <dcterms:modified xsi:type="dcterms:W3CDTF">2021-08-12T15:02:15Z</dcterms:modified>
</cp:coreProperties>
</file>