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304" r:id="rId2"/>
    <p:sldId id="565" r:id="rId3"/>
    <p:sldId id="563" r:id="rId4"/>
    <p:sldId id="528" r:id="rId5"/>
    <p:sldId id="564"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39655-E851-45F2-A6E9-5A39764BC80F}" v="4" dt="2026-02-10T12:21:09.2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no Maycock" userId="d70cb033c514587d" providerId="LiveId" clId="{24D0D870-BD40-4173-87A3-F60249D20675}"/>
    <pc:docChg chg="undo custSel addSld modSld sldOrd">
      <pc:chgData name="Eno Maycock" userId="d70cb033c514587d" providerId="LiveId" clId="{24D0D870-BD40-4173-87A3-F60249D20675}" dt="2026-02-10T12:25:39.917" v="253" actId="207"/>
      <pc:docMkLst>
        <pc:docMk/>
      </pc:docMkLst>
      <pc:sldChg chg="modSp mod ord">
        <pc:chgData name="Eno Maycock" userId="d70cb033c514587d" providerId="LiveId" clId="{24D0D870-BD40-4173-87A3-F60249D20675}" dt="2026-02-10T12:25:39.917" v="253" actId="207"/>
        <pc:sldMkLst>
          <pc:docMk/>
          <pc:sldMk cId="262172491" sldId="528"/>
        </pc:sldMkLst>
        <pc:spChg chg="mod">
          <ac:chgData name="Eno Maycock" userId="d70cb033c514587d" providerId="LiveId" clId="{24D0D870-BD40-4173-87A3-F60249D20675}" dt="2026-02-10T12:25:39.917" v="253" actId="207"/>
          <ac:spMkLst>
            <pc:docMk/>
            <pc:sldMk cId="262172491" sldId="528"/>
            <ac:spMk id="3" creationId="{6AF502C7-F2E0-0A45-ED8A-D435C519E5D2}"/>
          </ac:spMkLst>
        </pc:spChg>
      </pc:sldChg>
      <pc:sldChg chg="addSp delSp modSp new mod">
        <pc:chgData name="Eno Maycock" userId="d70cb033c514587d" providerId="LiveId" clId="{24D0D870-BD40-4173-87A3-F60249D20675}" dt="2026-02-10T12:25:12.546" v="252" actId="5793"/>
        <pc:sldMkLst>
          <pc:docMk/>
          <pc:sldMk cId="3274394179" sldId="565"/>
        </pc:sldMkLst>
        <pc:spChg chg="mod">
          <ac:chgData name="Eno Maycock" userId="d70cb033c514587d" providerId="LiveId" clId="{24D0D870-BD40-4173-87A3-F60249D20675}" dt="2026-02-10T12:23:10.542" v="209" actId="404"/>
          <ac:spMkLst>
            <pc:docMk/>
            <pc:sldMk cId="3274394179" sldId="565"/>
            <ac:spMk id="2" creationId="{A6C99562-0094-398B-5C51-95D2B0D5D385}"/>
          </ac:spMkLst>
        </pc:spChg>
        <pc:spChg chg="add del mod">
          <ac:chgData name="Eno Maycock" userId="d70cb033c514587d" providerId="LiveId" clId="{24D0D870-BD40-4173-87A3-F60249D20675}" dt="2026-02-10T12:25:12.546" v="252" actId="5793"/>
          <ac:spMkLst>
            <pc:docMk/>
            <pc:sldMk cId="3274394179" sldId="565"/>
            <ac:spMk id="3" creationId="{926D7EA5-EC8D-DA83-3084-A0A6AB796F12}"/>
          </ac:spMkLst>
        </pc:spChg>
        <pc:spChg chg="add mod">
          <ac:chgData name="Eno Maycock" userId="d70cb033c514587d" providerId="LiveId" clId="{24D0D870-BD40-4173-87A3-F60249D20675}" dt="2026-02-10T12:16:50.235" v="3"/>
          <ac:spMkLst>
            <pc:docMk/>
            <pc:sldMk cId="3274394179" sldId="565"/>
            <ac:spMk id="4" creationId="{DB78DDBE-1554-02B4-5FAC-E597FD39CA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31C5A8-6DAD-4FCD-ADD6-BDE0D6712954}" type="datetimeFigureOut">
              <a:rPr lang="en-GB" smtClean="0"/>
              <a:t>10/02/2026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D443E8-50CD-4C9F-9EA5-94E5AF1FF2C7}" type="slidenum">
              <a:rPr lang="en-GB" smtClean="0"/>
              <a:t>‹#›</a:t>
            </a:fld>
            <a:endParaRPr lang="en-GB"/>
          </a:p>
        </p:txBody>
      </p:sp>
    </p:spTree>
    <p:extLst>
      <p:ext uri="{BB962C8B-B14F-4D97-AF65-F5344CB8AC3E}">
        <p14:creationId xmlns:p14="http://schemas.microsoft.com/office/powerpoint/2010/main" val="1217496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3F54D9F0-04AB-9943-BD88-2F95519E01A9}" type="datetimeFigureOut">
              <a:rPr lang="en-US" smtClean="0"/>
              <a:t>2/10/2026</a:t>
            </a:fld>
            <a:endParaRPr lang="en-US"/>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9975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2/10/2026</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561319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2/10/2026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308501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2/10/2026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80845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2/10/2026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56875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2/10/2026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884901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2/10/2026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0674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2/10/2026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02489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2/10/2026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197094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2/10/2026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869861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2/10/2026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7334409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9051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2/10/2026</a:t>
            </a:fld>
            <a:endParaRPr lang="en-US"/>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17315693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9555" y="908720"/>
            <a:ext cx="8611987" cy="4824536"/>
          </a:xfrm>
        </p:spPr>
        <p:txBody>
          <a:bodyPr>
            <a:normAutofit/>
          </a:bodyPr>
          <a:lstStyle/>
          <a:p>
            <a:r>
              <a:rPr lang="en-GB" altLang="en-US" sz="3600" b="1" dirty="0">
                <a:latin typeface="Aptos" panose="020B0004020202020204" pitchFamily="34" charset="0"/>
              </a:rPr>
              <a:t>Doctor of Business Administration</a:t>
            </a:r>
            <a:br>
              <a:rPr lang="en-GB" altLang="en-US" sz="3200" b="1" dirty="0">
                <a:latin typeface="Aptos" panose="020B0004020202020204" pitchFamily="34" charset="0"/>
              </a:rPr>
            </a:br>
            <a:br>
              <a:rPr lang="en-GB" altLang="en-US" sz="4000" b="1" dirty="0">
                <a:latin typeface="Aptos" panose="020B0004020202020204" pitchFamily="34" charset="0"/>
              </a:rPr>
            </a:br>
            <a:r>
              <a:rPr lang="en-GB" altLang="en-US" sz="4000" b="1" dirty="0">
                <a:solidFill>
                  <a:schemeClr val="bg1"/>
                </a:solidFill>
                <a:latin typeface="Aptos" panose="020B0004020202020204" pitchFamily="34" charset="0"/>
              </a:rPr>
              <a:t>T</a:t>
            </a:r>
            <a:r>
              <a:rPr lang="en-GB" sz="4400" b="1" dirty="0">
                <a:solidFill>
                  <a:schemeClr val="accent2">
                    <a:lumMod val="20000"/>
                    <a:lumOff val="80000"/>
                  </a:schemeClr>
                </a:solidFill>
                <a:latin typeface="Aptos" panose="020B0004020202020204" pitchFamily="34" charset="0"/>
              </a:rPr>
              <a:t>he Golden Thread - SLR and the Theoretical Lens</a:t>
            </a:r>
            <a:br>
              <a:rPr lang="en-GB" sz="4000" b="1" dirty="0">
                <a:solidFill>
                  <a:schemeClr val="accent2">
                    <a:lumMod val="20000"/>
                    <a:lumOff val="80000"/>
                  </a:schemeClr>
                </a:solidFill>
                <a:latin typeface="Aptos" panose="020B0004020202020204" pitchFamily="34" charset="0"/>
              </a:rPr>
            </a:br>
            <a:br>
              <a:rPr lang="en-GB" sz="4000" b="1" dirty="0">
                <a:solidFill>
                  <a:schemeClr val="accent2">
                    <a:lumMod val="60000"/>
                    <a:lumOff val="40000"/>
                  </a:schemeClr>
                </a:solidFill>
                <a:latin typeface="Aptos" panose="020B0004020202020204" pitchFamily="34" charset="0"/>
              </a:rPr>
            </a:br>
            <a:endParaRPr lang="en-GB" altLang="en-US" sz="3600" b="1" dirty="0">
              <a:solidFill>
                <a:schemeClr val="accent2">
                  <a:lumMod val="60000"/>
                  <a:lumOff val="40000"/>
                </a:schemeClr>
              </a:solidFill>
              <a:latin typeface="Aptos" panose="020B0004020202020204" pitchFamily="34" charset="0"/>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9562-0094-398B-5C51-95D2B0D5D385}"/>
              </a:ext>
            </a:extLst>
          </p:cNvPr>
          <p:cNvSpPr>
            <a:spLocks noGrp="1"/>
          </p:cNvSpPr>
          <p:nvPr>
            <p:ph type="title"/>
          </p:nvPr>
        </p:nvSpPr>
        <p:spPr>
          <a:xfrm>
            <a:off x="0" y="0"/>
            <a:ext cx="12268200" cy="402771"/>
          </a:xfrm>
        </p:spPr>
        <p:txBody>
          <a:bodyPr>
            <a:normAutofit fontScale="90000"/>
          </a:bodyPr>
          <a:lstStyle/>
          <a:p>
            <a:br>
              <a:rPr lang="en-GB" b="1" dirty="0"/>
            </a:br>
            <a:r>
              <a:rPr lang="en-GB" sz="3600" b="1" dirty="0"/>
              <a:t>Deep Work to Complete Parts of your Research Proposal</a:t>
            </a:r>
            <a:br>
              <a:rPr lang="en-GB" sz="3600" dirty="0"/>
            </a:br>
            <a:endParaRPr lang="en-GB" dirty="0"/>
          </a:p>
        </p:txBody>
      </p:sp>
      <p:sp>
        <p:nvSpPr>
          <p:cNvPr id="3" name="Content Placeholder 2">
            <a:extLst>
              <a:ext uri="{FF2B5EF4-FFF2-40B4-BE49-F238E27FC236}">
                <a16:creationId xmlns:a16="http://schemas.microsoft.com/office/drawing/2014/main" id="{926D7EA5-EC8D-DA83-3084-A0A6AB796F12}"/>
              </a:ext>
            </a:extLst>
          </p:cNvPr>
          <p:cNvSpPr>
            <a:spLocks noGrp="1"/>
          </p:cNvSpPr>
          <p:nvPr>
            <p:ph idx="1"/>
          </p:nvPr>
        </p:nvSpPr>
        <p:spPr>
          <a:xfrm>
            <a:off x="0" y="402772"/>
            <a:ext cx="12192000" cy="5312228"/>
          </a:xfrm>
        </p:spPr>
        <p:txBody>
          <a:bodyPr>
            <a:normAutofit fontScale="55000" lnSpcReduction="20000"/>
          </a:bodyPr>
          <a:lstStyle/>
          <a:p>
            <a:pPr marL="0" indent="0">
              <a:buNone/>
            </a:pPr>
            <a:r>
              <a:rPr lang="en-GB" sz="3600" dirty="0">
                <a:latin typeface="Aptos" panose="020B0004020202020204" pitchFamily="34" charset="0"/>
              </a:rPr>
              <a:t>Today, you would be focused on a transition into </a:t>
            </a:r>
            <a:r>
              <a:rPr lang="en-GB" sz="3600" b="1" dirty="0">
                <a:latin typeface="Aptos" panose="020B0004020202020204" pitchFamily="34" charset="0"/>
              </a:rPr>
              <a:t>Deep Work, </a:t>
            </a:r>
            <a:r>
              <a:rPr lang="en-GB" sz="3600" dirty="0">
                <a:latin typeface="Aptos" panose="020B0004020202020204" pitchFamily="34" charset="0"/>
              </a:rPr>
              <a:t>the ability to focus without distraction to complete the Systematic Literature Review and the Conceptual Framework Parts of your Proposal.</a:t>
            </a:r>
          </a:p>
          <a:p>
            <a:pPr marL="0" indent="0">
              <a:buNone/>
            </a:pPr>
            <a:endParaRPr lang="en-GB" sz="3600" dirty="0">
              <a:latin typeface="Aptos" panose="020B0004020202020204" pitchFamily="34" charset="0"/>
            </a:endParaRPr>
          </a:p>
          <a:p>
            <a:pPr marL="742950" lvl="0" indent="-742950">
              <a:buAutoNum type="arabicPeriod"/>
            </a:pPr>
            <a:r>
              <a:rPr lang="en-GB" sz="3600" b="1" dirty="0">
                <a:latin typeface="Aptos" panose="020B0004020202020204" pitchFamily="34" charset="0"/>
              </a:rPr>
              <a:t>You would begin with the Protocol: </a:t>
            </a:r>
          </a:p>
          <a:p>
            <a:pPr marL="0" lvl="0" indent="0">
              <a:buNone/>
            </a:pPr>
            <a:r>
              <a:rPr lang="en-GB" sz="3600" dirty="0">
                <a:latin typeface="Aptos" panose="020B0004020202020204" pitchFamily="34" charset="0"/>
              </a:rPr>
              <a:t>Rigor Over Routine, which involves the meticulous mapping of:</a:t>
            </a:r>
          </a:p>
          <a:p>
            <a:pPr lvl="0"/>
            <a:r>
              <a:rPr lang="en-GB" sz="3600" b="1" dirty="0">
                <a:latin typeface="Aptos" panose="020B0004020202020204" pitchFamily="34" charset="0"/>
              </a:rPr>
              <a:t>Search Strategies:</a:t>
            </a:r>
            <a:r>
              <a:rPr lang="en-GB" sz="3600" dirty="0">
                <a:latin typeface="Aptos" panose="020B0004020202020204" pitchFamily="34" charset="0"/>
              </a:rPr>
              <a:t> The precise use of Boolean operators and databases like Scopus or Web of Science.</a:t>
            </a:r>
          </a:p>
          <a:p>
            <a:pPr lvl="0"/>
            <a:r>
              <a:rPr lang="en-GB" sz="3600" b="1" dirty="0">
                <a:latin typeface="Aptos" panose="020B0004020202020204" pitchFamily="34" charset="0"/>
              </a:rPr>
              <a:t>Selection Criteria:</a:t>
            </a:r>
            <a:r>
              <a:rPr lang="en-GB" sz="3600" dirty="0">
                <a:latin typeface="Aptos" panose="020B0004020202020204" pitchFamily="34" charset="0"/>
              </a:rPr>
              <a:t> The disciplined application of Inclusion and Exclusion (I/E) criteria.</a:t>
            </a:r>
          </a:p>
          <a:p>
            <a:pPr lvl="0"/>
            <a:r>
              <a:rPr lang="en-GB" sz="3600" b="1" dirty="0">
                <a:latin typeface="Aptos" panose="020B0004020202020204" pitchFamily="34" charset="0"/>
              </a:rPr>
              <a:t>Visual Transparency:</a:t>
            </a:r>
            <a:r>
              <a:rPr lang="en-GB" sz="3600" dirty="0">
                <a:latin typeface="Aptos" panose="020B0004020202020204" pitchFamily="34" charset="0"/>
              </a:rPr>
              <a:t> The use of PRISMA flow diagrams to map the journey from data noise to clear insight.</a:t>
            </a:r>
          </a:p>
          <a:p>
            <a:pPr marL="0" indent="0">
              <a:buNone/>
            </a:pPr>
            <a:r>
              <a:rPr lang="en-GB" sz="3600" b="1" dirty="0">
                <a:latin typeface="Aptos" panose="020B0004020202020204" pitchFamily="34" charset="0"/>
              </a:rPr>
              <a:t>2. Synthesis: Moving Beyond Descriptive Summaries</a:t>
            </a:r>
            <a:endParaRPr lang="en-GB" sz="3600" dirty="0">
              <a:latin typeface="Aptos" panose="020B0004020202020204" pitchFamily="34" charset="0"/>
            </a:endParaRPr>
          </a:p>
          <a:p>
            <a:r>
              <a:rPr lang="en-GB" sz="3600" dirty="0">
                <a:latin typeface="Aptos" panose="020B0004020202020204" pitchFamily="34" charset="0"/>
              </a:rPr>
              <a:t>You would move from the collection of data from the literature to Critical Synthesis. This is the most cognitively taxing part of the proposal, requiring 700–900 words of deep analysis. You must compare and critique authors to identify the Research Gap. It is here that you integrate academic journals with practitioner reports to justify why your study matters.</a:t>
            </a:r>
          </a:p>
          <a:p>
            <a:pPr marL="0" indent="0">
              <a:buNone/>
            </a:pPr>
            <a:r>
              <a:rPr lang="en-GB" sz="3600" b="1" dirty="0">
                <a:latin typeface="Aptos" panose="020B0004020202020204" pitchFamily="34" charset="0"/>
              </a:rPr>
              <a:t>3. The Theoretical Lens/Framework</a:t>
            </a:r>
            <a:endParaRPr lang="en-GB" sz="3600" dirty="0">
              <a:latin typeface="Aptos" panose="020B0004020202020204" pitchFamily="34" charset="0"/>
            </a:endParaRPr>
          </a:p>
          <a:p>
            <a:r>
              <a:rPr lang="en-GB" sz="3600" dirty="0">
                <a:latin typeface="Aptos" panose="020B0004020202020204" pitchFamily="34" charset="0"/>
              </a:rPr>
              <a:t>Here you would provide the structural integrity for your research. This section (300–400 words) requires you to explicitly link your theories to your specific research focus, often visualized through a conceptual framework diagram</a:t>
            </a:r>
          </a:p>
          <a:p>
            <a:pPr marL="0" indent="0">
              <a:buNone/>
            </a:pPr>
            <a:r>
              <a:rPr lang="en-GB" dirty="0"/>
              <a:t> </a:t>
            </a:r>
          </a:p>
          <a:p>
            <a:endParaRPr lang="en-GB" b="1" dirty="0"/>
          </a:p>
        </p:txBody>
      </p:sp>
    </p:spTree>
    <p:extLst>
      <p:ext uri="{BB962C8B-B14F-4D97-AF65-F5344CB8AC3E}">
        <p14:creationId xmlns:p14="http://schemas.microsoft.com/office/powerpoint/2010/main" val="3274394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DF432-50C0-647C-FB35-5C796D247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0F728-BCCA-1A4C-5A29-7EC68D06CA7E}"/>
              </a:ext>
            </a:extLst>
          </p:cNvPr>
          <p:cNvSpPr>
            <a:spLocks noGrp="1"/>
          </p:cNvSpPr>
          <p:nvPr>
            <p:ph type="title"/>
          </p:nvPr>
        </p:nvSpPr>
        <p:spPr>
          <a:xfrm>
            <a:off x="0" y="0"/>
            <a:ext cx="12192000" cy="370114"/>
          </a:xfrm>
        </p:spPr>
        <p:txBody>
          <a:bodyPr>
            <a:normAutofit fontScale="90000"/>
          </a:bodyPr>
          <a:lstStyle/>
          <a:p>
            <a:br>
              <a:rPr lang="en-GB" b="1" dirty="0"/>
            </a:br>
            <a:r>
              <a:rPr lang="en-GB" sz="3600" b="1" dirty="0">
                <a:latin typeface="Aptos" panose="020B0004020202020204" pitchFamily="34" charset="0"/>
              </a:rPr>
              <a:t>The Systematic Literature Review &amp; Theoretical Lens </a:t>
            </a:r>
            <a:r>
              <a:rPr lang="en-GB" sz="3100" b="1" dirty="0">
                <a:latin typeface="Aptos" panose="020B0004020202020204" pitchFamily="34" charset="0"/>
              </a:rPr>
              <a:t>(90–150 Mins)</a:t>
            </a:r>
            <a:br>
              <a:rPr lang="en-GB" sz="3600" dirty="0">
                <a:latin typeface="Aptos" panose="020B0004020202020204" pitchFamily="34" charset="0"/>
              </a:rPr>
            </a:b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D8458D5B-7E32-AE32-CFEB-2A3D7EC8EDD0}"/>
              </a:ext>
            </a:extLst>
          </p:cNvPr>
          <p:cNvSpPr>
            <a:spLocks noGrp="1"/>
          </p:cNvSpPr>
          <p:nvPr>
            <p:ph idx="1"/>
          </p:nvPr>
        </p:nvSpPr>
        <p:spPr>
          <a:xfrm>
            <a:off x="0" y="564830"/>
            <a:ext cx="6172201" cy="5287986"/>
          </a:xfrm>
        </p:spPr>
        <p:txBody>
          <a:bodyPr>
            <a:normAutofit fontScale="92500" lnSpcReduction="20000"/>
          </a:bodyPr>
          <a:lstStyle/>
          <a:p>
            <a:pPr marL="0" indent="0">
              <a:buNone/>
            </a:pPr>
            <a:r>
              <a:rPr lang="en-GB" sz="2600" b="1" dirty="0">
                <a:latin typeface="Aptos" panose="020B0004020202020204" pitchFamily="34" charset="0"/>
              </a:rPr>
              <a:t>3. Systematic Literature Review (700–900 words)</a:t>
            </a:r>
          </a:p>
          <a:p>
            <a:pPr marL="0" indent="0">
              <a:buNone/>
            </a:pPr>
            <a:r>
              <a:rPr lang="en-GB" dirty="0">
                <a:latin typeface="Aptos" panose="020B0004020202020204" pitchFamily="34" charset="0"/>
              </a:rPr>
              <a:t>What to include:</a:t>
            </a:r>
          </a:p>
          <a:p>
            <a:pPr>
              <a:buFont typeface="Wingdings" panose="05000000000000000000" pitchFamily="2" charset="2"/>
              <a:buChar char="Ø"/>
            </a:pPr>
            <a:r>
              <a:rPr lang="en-GB" dirty="0">
                <a:latin typeface="Aptos" panose="020B0004020202020204" pitchFamily="34" charset="0"/>
              </a:rPr>
              <a:t>Explanation of your SLR approach (databases, keywords, inclusion/exclusion criteria - PRISMA)</a:t>
            </a:r>
          </a:p>
          <a:p>
            <a:pPr>
              <a:buFont typeface="Wingdings" panose="05000000000000000000" pitchFamily="2" charset="2"/>
              <a:buChar char="Ø"/>
            </a:pPr>
            <a:r>
              <a:rPr lang="en-GB" dirty="0">
                <a:latin typeface="Aptos" panose="020B0004020202020204" pitchFamily="34" charset="0"/>
              </a:rPr>
              <a:t>Critical synthesis of key themes, debates, and gaps in the literature</a:t>
            </a:r>
          </a:p>
          <a:p>
            <a:pPr>
              <a:buFont typeface="Wingdings" panose="05000000000000000000" pitchFamily="2" charset="2"/>
              <a:buChar char="Ø"/>
            </a:pPr>
            <a:r>
              <a:rPr lang="en-GB" dirty="0">
                <a:latin typeface="Aptos" panose="020B0004020202020204" pitchFamily="34" charset="0"/>
              </a:rPr>
              <a:t>Integration of academic and practitioner sources (e.g., journals, industry reports)</a:t>
            </a:r>
          </a:p>
          <a:p>
            <a:pPr marL="0" indent="0">
              <a:buNone/>
            </a:pPr>
            <a:r>
              <a:rPr lang="en-GB" sz="2600" b="1" dirty="0">
                <a:latin typeface="Aptos" panose="020B0004020202020204" pitchFamily="34" charset="0"/>
              </a:rPr>
              <a:t>To pass:</a:t>
            </a:r>
          </a:p>
          <a:p>
            <a:pPr>
              <a:buFont typeface="Wingdings" panose="05000000000000000000" pitchFamily="2" charset="2"/>
              <a:buChar char="Ø"/>
            </a:pPr>
            <a:r>
              <a:rPr lang="en-GB" dirty="0">
                <a:latin typeface="Aptos" panose="020B0004020202020204" pitchFamily="34" charset="0"/>
              </a:rPr>
              <a:t>Evidence of systematic searching (not random reading – 15 to 30 articles)</a:t>
            </a:r>
          </a:p>
          <a:p>
            <a:pPr>
              <a:buFont typeface="Wingdings" panose="05000000000000000000" pitchFamily="2" charset="2"/>
              <a:buChar char="Ø"/>
            </a:pPr>
            <a:r>
              <a:rPr lang="en-GB" dirty="0">
                <a:latin typeface="Aptos" panose="020B0004020202020204" pitchFamily="34" charset="0"/>
              </a:rPr>
              <a:t>Critical synthesis (compare, contrast, critique authors)</a:t>
            </a:r>
          </a:p>
          <a:p>
            <a:pPr>
              <a:buFont typeface="Wingdings" panose="05000000000000000000" pitchFamily="2" charset="2"/>
              <a:buChar char="Ø"/>
            </a:pPr>
            <a:r>
              <a:rPr lang="en-GB" dirty="0">
                <a:latin typeface="Aptos" panose="020B0004020202020204" pitchFamily="34" charset="0"/>
              </a:rPr>
              <a:t>Identification of research gaps and justification for your study</a:t>
            </a:r>
          </a:p>
        </p:txBody>
      </p:sp>
      <p:sp>
        <p:nvSpPr>
          <p:cNvPr id="5" name="TextBox 4">
            <a:extLst>
              <a:ext uri="{FF2B5EF4-FFF2-40B4-BE49-F238E27FC236}">
                <a16:creationId xmlns:a16="http://schemas.microsoft.com/office/drawing/2014/main" id="{8FDAE47B-B8AE-DE9A-3565-5A573BAAC194}"/>
              </a:ext>
            </a:extLst>
          </p:cNvPr>
          <p:cNvSpPr txBox="1"/>
          <p:nvPr/>
        </p:nvSpPr>
        <p:spPr>
          <a:xfrm>
            <a:off x="6868886" y="564830"/>
            <a:ext cx="5323114" cy="5262979"/>
          </a:xfrm>
          <a:prstGeom prst="rect">
            <a:avLst/>
          </a:prstGeom>
          <a:noFill/>
        </p:spPr>
        <p:txBody>
          <a:bodyPr wrap="square">
            <a:spAutoFit/>
          </a:bodyPr>
          <a:lstStyle/>
          <a:p>
            <a:pPr marL="0" indent="0">
              <a:buNone/>
            </a:pPr>
            <a:r>
              <a:rPr lang="en-GB" sz="2400" b="1" dirty="0">
                <a:latin typeface="Aptos" panose="020B0004020202020204" pitchFamily="34" charset="0"/>
              </a:rPr>
              <a:t>4. Theoretical or Conceptual Framework (300–400 words)</a:t>
            </a:r>
          </a:p>
          <a:p>
            <a:pPr marL="0" indent="0">
              <a:buNone/>
            </a:pPr>
            <a:r>
              <a:rPr lang="en-GB" sz="2400" dirty="0">
                <a:latin typeface="Aptos" panose="020B0004020202020204" pitchFamily="34" charset="0"/>
              </a:rPr>
              <a:t>What to include:</a:t>
            </a:r>
          </a:p>
          <a:p>
            <a:pPr marL="342900" indent="-342900">
              <a:buFont typeface="Wingdings" panose="05000000000000000000" pitchFamily="2" charset="2"/>
              <a:buChar char="Ø"/>
            </a:pPr>
            <a:r>
              <a:rPr lang="en-GB" sz="2400" dirty="0">
                <a:latin typeface="Aptos" panose="020B0004020202020204" pitchFamily="34" charset="0"/>
              </a:rPr>
              <a:t>Key theories/models guiding your study (e.g. Fraud Diamond Model, institutional theory, Push &amp; Pull Theory, Feminist security theories, governance frameworks)</a:t>
            </a:r>
          </a:p>
          <a:p>
            <a:pPr marL="342900" indent="-342900">
              <a:buFont typeface="Wingdings" panose="05000000000000000000" pitchFamily="2" charset="2"/>
              <a:buChar char="Ø"/>
            </a:pPr>
            <a:r>
              <a:rPr lang="en-GB" sz="2400" dirty="0">
                <a:latin typeface="Aptos" panose="020B0004020202020204" pitchFamily="34" charset="0"/>
              </a:rPr>
              <a:t>Explanation of how these theories inform your research questions</a:t>
            </a:r>
          </a:p>
          <a:p>
            <a:pPr marL="342900" indent="-342900">
              <a:buFont typeface="Wingdings" panose="05000000000000000000" pitchFamily="2" charset="2"/>
              <a:buChar char="Ø"/>
            </a:pPr>
            <a:r>
              <a:rPr lang="en-GB" sz="2400" dirty="0">
                <a:latin typeface="Aptos" panose="020B0004020202020204" pitchFamily="34" charset="0"/>
              </a:rPr>
              <a:t>A simple conceptual framework diagram (if appropriate)</a:t>
            </a:r>
          </a:p>
          <a:p>
            <a:pPr marL="342900" indent="-342900">
              <a:buFont typeface="Wingdings" panose="05000000000000000000" pitchFamily="2" charset="2"/>
              <a:buChar char="Ø"/>
            </a:pPr>
            <a:r>
              <a:rPr lang="en-GB" sz="2400" dirty="0">
                <a:latin typeface="Aptos" panose="020B0004020202020204" pitchFamily="34" charset="0"/>
              </a:rPr>
              <a:t>Explicit linkage between theory and your research focus</a:t>
            </a:r>
          </a:p>
        </p:txBody>
      </p:sp>
    </p:spTree>
    <p:extLst>
      <p:ext uri="{BB962C8B-B14F-4D97-AF65-F5344CB8AC3E}">
        <p14:creationId xmlns:p14="http://schemas.microsoft.com/office/powerpoint/2010/main" val="328988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1B101-DE97-BAD6-D95E-202B4F4814AA}"/>
              </a:ext>
            </a:extLst>
          </p:cNvPr>
          <p:cNvSpPr>
            <a:spLocks noGrp="1"/>
          </p:cNvSpPr>
          <p:nvPr>
            <p:ph type="title"/>
          </p:nvPr>
        </p:nvSpPr>
        <p:spPr>
          <a:xfrm>
            <a:off x="0" y="0"/>
            <a:ext cx="12192000" cy="370114"/>
          </a:xfrm>
        </p:spPr>
        <p:txBody>
          <a:bodyPr>
            <a:normAutofit fontScale="90000"/>
          </a:bodyPr>
          <a:lstStyle/>
          <a:p>
            <a:br>
              <a:rPr lang="en-GB" b="1" dirty="0"/>
            </a:br>
            <a:r>
              <a:rPr lang="en-GB" b="1" dirty="0"/>
              <a:t>The Systematic Literature Review (SLR) Anatomy Lab (</a:t>
            </a:r>
            <a:r>
              <a:rPr lang="en-GB" dirty="0"/>
              <a:t>60–90 Mins)</a:t>
            </a:r>
            <a:br>
              <a:rPr lang="en-GB" dirty="0"/>
            </a:br>
            <a:endParaRPr lang="en-GB" dirty="0"/>
          </a:p>
        </p:txBody>
      </p:sp>
      <p:sp>
        <p:nvSpPr>
          <p:cNvPr id="3" name="Content Placeholder 2">
            <a:extLst>
              <a:ext uri="{FF2B5EF4-FFF2-40B4-BE49-F238E27FC236}">
                <a16:creationId xmlns:a16="http://schemas.microsoft.com/office/drawing/2014/main" id="{6AF502C7-F2E0-0A45-ED8A-D435C519E5D2}"/>
              </a:ext>
            </a:extLst>
          </p:cNvPr>
          <p:cNvSpPr>
            <a:spLocks noGrp="1"/>
          </p:cNvSpPr>
          <p:nvPr>
            <p:ph idx="1"/>
          </p:nvPr>
        </p:nvSpPr>
        <p:spPr>
          <a:xfrm>
            <a:off x="-1" y="478971"/>
            <a:ext cx="12191999" cy="5287986"/>
          </a:xfrm>
        </p:spPr>
        <p:txBody>
          <a:bodyPr>
            <a:normAutofit fontScale="62500" lnSpcReduction="20000"/>
          </a:bodyPr>
          <a:lstStyle/>
          <a:p>
            <a:pPr marL="0" indent="0">
              <a:buNone/>
            </a:pPr>
            <a:r>
              <a:rPr lang="en-GB" sz="3200" b="1" dirty="0">
                <a:latin typeface="Aptos" panose="020B0004020202020204" pitchFamily="34" charset="0"/>
              </a:rPr>
              <a:t>The Task - </a:t>
            </a:r>
            <a:r>
              <a:rPr lang="en-GB" sz="3200" dirty="0">
                <a:latin typeface="Aptos" panose="020B0004020202020204" pitchFamily="34" charset="0"/>
              </a:rPr>
              <a:t>You are required to find one peer-reviewed article within your subject are that explicitly states it uses a Systematic Literature Review methodology. Using the provided lecture slides as a framework, students must review the paper and identify the following:</a:t>
            </a:r>
          </a:p>
          <a:p>
            <a:pPr marL="0" indent="0">
              <a:buNone/>
            </a:pPr>
            <a:r>
              <a:rPr lang="en-GB" sz="2900" b="1" dirty="0">
                <a:solidFill>
                  <a:srgbClr val="00B050"/>
                </a:solidFill>
                <a:latin typeface="Aptos" panose="020B0004020202020204" pitchFamily="34" charset="0"/>
              </a:rPr>
              <a:t>1. Foundations: Aims &amp; Objectives - </a:t>
            </a:r>
            <a:r>
              <a:rPr lang="en-GB" sz="2900" dirty="0">
                <a:solidFill>
                  <a:srgbClr val="00B050"/>
                </a:solidFill>
                <a:latin typeface="Aptos" panose="020B0004020202020204" pitchFamily="34" charset="0"/>
              </a:rPr>
              <a:t>What is the primary research question?</a:t>
            </a:r>
          </a:p>
          <a:p>
            <a:pPr marL="0" indent="0">
              <a:buNone/>
            </a:pPr>
            <a:r>
              <a:rPr lang="en-GB" sz="2900" dirty="0">
                <a:solidFill>
                  <a:srgbClr val="00B050"/>
                </a:solidFill>
                <a:latin typeface="Aptos" panose="020B0004020202020204" pitchFamily="34" charset="0"/>
              </a:rPr>
              <a:t>Does it follow a framework like </a:t>
            </a:r>
            <a:r>
              <a:rPr lang="en-GB" sz="2900" b="1" dirty="0">
                <a:solidFill>
                  <a:srgbClr val="00B050"/>
                </a:solidFill>
                <a:latin typeface="Aptos" panose="020B0004020202020204" pitchFamily="34" charset="0"/>
              </a:rPr>
              <a:t>CIMO</a:t>
            </a:r>
            <a:r>
              <a:rPr lang="en-GB" sz="2900" dirty="0">
                <a:solidFill>
                  <a:srgbClr val="00B050"/>
                </a:solidFill>
                <a:latin typeface="Aptos" panose="020B0004020202020204" pitchFamily="34" charset="0"/>
              </a:rPr>
              <a:t> (Context, Intervention, Mechanisms, Outcomes) to narrow the scope, or is it a broad thematic question?</a:t>
            </a:r>
          </a:p>
          <a:p>
            <a:pPr marL="0" lvl="0" indent="0">
              <a:buNone/>
            </a:pPr>
            <a:r>
              <a:rPr lang="en-GB" sz="2900" dirty="0">
                <a:solidFill>
                  <a:srgbClr val="00B050"/>
                </a:solidFill>
                <a:latin typeface="Aptos" panose="020B0004020202020204" pitchFamily="34" charset="0"/>
              </a:rPr>
              <a:t>Identify the specific objectives: What does the author hope to achieve (e.g., identifying gaps, building a new conceptual model, or evaluating a specific intervention)?</a:t>
            </a:r>
          </a:p>
          <a:p>
            <a:pPr marL="0" indent="0">
              <a:buNone/>
            </a:pPr>
            <a:r>
              <a:rPr lang="en-GB" sz="2900" b="1" dirty="0">
                <a:solidFill>
                  <a:srgbClr val="00B050"/>
                </a:solidFill>
                <a:latin typeface="Aptos" panose="020B0004020202020204" pitchFamily="34" charset="0"/>
              </a:rPr>
              <a:t>2. The Protocol: Key Steps in the Methodology</a:t>
            </a:r>
            <a:endParaRPr lang="en-GB" sz="2900" dirty="0">
              <a:solidFill>
                <a:srgbClr val="00B050"/>
              </a:solidFill>
              <a:latin typeface="Aptos" panose="020B0004020202020204" pitchFamily="34" charset="0"/>
            </a:endParaRPr>
          </a:p>
          <a:p>
            <a:pPr lvl="0"/>
            <a:r>
              <a:rPr lang="en-GB" sz="2900" b="1" dirty="0">
                <a:solidFill>
                  <a:srgbClr val="00B050"/>
                </a:solidFill>
                <a:latin typeface="Aptos" panose="020B0004020202020204" pitchFamily="34" charset="0"/>
              </a:rPr>
              <a:t>Search Strategy:</a:t>
            </a:r>
            <a:r>
              <a:rPr lang="en-GB" sz="2900" dirty="0">
                <a:solidFill>
                  <a:srgbClr val="00B050"/>
                </a:solidFill>
                <a:latin typeface="Aptos" panose="020B0004020202020204" pitchFamily="34" charset="0"/>
              </a:rPr>
              <a:t> Identify the keywords, Boolean operators (AND/OR/NOT), and databases (e.g., Scopus, Web of Science) used.</a:t>
            </a:r>
          </a:p>
          <a:p>
            <a:pPr lvl="0"/>
            <a:r>
              <a:rPr lang="en-GB" sz="2900" b="1" dirty="0">
                <a:solidFill>
                  <a:srgbClr val="00B050"/>
                </a:solidFill>
                <a:latin typeface="Aptos" panose="020B0004020202020204" pitchFamily="34" charset="0"/>
              </a:rPr>
              <a:t>Selection Criteria:</a:t>
            </a:r>
            <a:r>
              <a:rPr lang="en-GB" sz="2900" dirty="0">
                <a:solidFill>
                  <a:srgbClr val="00B050"/>
                </a:solidFill>
                <a:latin typeface="Aptos" panose="020B0004020202020204" pitchFamily="34" charset="0"/>
              </a:rPr>
              <a:t> What were the explicit Inclusion and Exclusion (I/E) criteria?</a:t>
            </a:r>
          </a:p>
          <a:p>
            <a:pPr lvl="0"/>
            <a:r>
              <a:rPr lang="en-GB" sz="2900" b="1" dirty="0">
                <a:solidFill>
                  <a:srgbClr val="00B050"/>
                </a:solidFill>
                <a:latin typeface="Aptos" panose="020B0004020202020204" pitchFamily="34" charset="0"/>
              </a:rPr>
              <a:t>PRISMA Mapping:</a:t>
            </a:r>
            <a:r>
              <a:rPr lang="en-GB" sz="2900" dirty="0">
                <a:solidFill>
                  <a:srgbClr val="00B050"/>
                </a:solidFill>
                <a:latin typeface="Aptos" panose="020B0004020202020204" pitchFamily="34" charset="0"/>
              </a:rPr>
              <a:t> Does the paper include a PRISMA flow diagram? Locate the initial number of results vs. the final included set.</a:t>
            </a:r>
          </a:p>
          <a:p>
            <a:pPr marL="0" indent="0">
              <a:buNone/>
            </a:pPr>
            <a:r>
              <a:rPr lang="en-GB" sz="2900" b="1" dirty="0">
                <a:latin typeface="Aptos" panose="020B0004020202020204" pitchFamily="34" charset="0"/>
              </a:rPr>
              <a:t>3. Synthesis: The Process of Data Analysis</a:t>
            </a:r>
            <a:endParaRPr lang="en-GB" sz="2900" dirty="0">
              <a:latin typeface="Aptos" panose="020B0004020202020204" pitchFamily="34" charset="0"/>
            </a:endParaRPr>
          </a:p>
          <a:p>
            <a:pPr lvl="0"/>
            <a:r>
              <a:rPr lang="en-GB" sz="2900" dirty="0">
                <a:latin typeface="Aptos" panose="020B0004020202020204" pitchFamily="34" charset="0"/>
              </a:rPr>
              <a:t>How did the author </a:t>
            </a:r>
            <a:r>
              <a:rPr lang="en-GB" sz="2900" dirty="0" err="1">
                <a:latin typeface="Aptos" panose="020B0004020202020204" pitchFamily="34" charset="0"/>
              </a:rPr>
              <a:t>analyze</a:t>
            </a:r>
            <a:r>
              <a:rPr lang="en-GB" sz="2900" dirty="0">
                <a:latin typeface="Aptos" panose="020B0004020202020204" pitchFamily="34" charset="0"/>
              </a:rPr>
              <a:t> the data? (e.g., Thematic analysis, Meta-analysis, or Qualitative Synthesis).</a:t>
            </a:r>
          </a:p>
          <a:p>
            <a:pPr marL="0" indent="0">
              <a:buNone/>
            </a:pPr>
            <a:r>
              <a:rPr lang="en-GB" sz="2900" b="1" dirty="0">
                <a:latin typeface="Aptos" panose="020B0004020202020204" pitchFamily="34" charset="0"/>
              </a:rPr>
              <a:t>4. Outcomes: The Way the Results Were Written</a:t>
            </a:r>
            <a:endParaRPr lang="en-GB" sz="2900" dirty="0">
              <a:latin typeface="Aptos" panose="020B0004020202020204" pitchFamily="34" charset="0"/>
            </a:endParaRPr>
          </a:p>
          <a:p>
            <a:pPr lvl="0"/>
            <a:r>
              <a:rPr lang="en-GB" sz="2900" dirty="0">
                <a:latin typeface="Aptos" panose="020B0004020202020204" pitchFamily="34" charset="0"/>
              </a:rPr>
              <a:t>How are the findings presented? Look for summary tables, conceptual frameworks, or thematic maps.</a:t>
            </a:r>
          </a:p>
          <a:p>
            <a:pPr lvl="0"/>
            <a:r>
              <a:rPr lang="en-GB" sz="2900" dirty="0">
                <a:latin typeface="Aptos" panose="020B0004020202020204" pitchFamily="34" charset="0"/>
              </a:rPr>
              <a:t>Does the conclusion explicitly identify a </a:t>
            </a:r>
            <a:r>
              <a:rPr lang="en-GB" sz="2900" b="1" dirty="0">
                <a:latin typeface="Aptos" panose="020B0004020202020204" pitchFamily="34" charset="0"/>
              </a:rPr>
              <a:t>"Research Gap"</a:t>
            </a:r>
            <a:r>
              <a:rPr lang="en-GB" sz="2900" dirty="0">
                <a:latin typeface="Aptos" panose="020B0004020202020204" pitchFamily="34" charset="0"/>
              </a:rPr>
              <a:t> that justifies further study?</a:t>
            </a:r>
          </a:p>
          <a:p>
            <a:pPr lvl="0"/>
            <a:r>
              <a:rPr lang="en-GB" sz="2900" dirty="0">
                <a:latin typeface="Aptos" panose="020B0004020202020204" pitchFamily="34" charset="0"/>
              </a:rPr>
              <a:t>Does the paper offer "Managerial Implications" alongside academic contributions?</a:t>
            </a:r>
          </a:p>
          <a:p>
            <a:endParaRPr lang="en-GB" dirty="0"/>
          </a:p>
        </p:txBody>
      </p:sp>
    </p:spTree>
    <p:extLst>
      <p:ext uri="{BB962C8B-B14F-4D97-AF65-F5344CB8AC3E}">
        <p14:creationId xmlns:p14="http://schemas.microsoft.com/office/powerpoint/2010/main" val="262172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67A8B-54F8-DDB5-CAB3-C5E3A03E126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1827DB0-E292-B447-30E1-B6B91CBFC44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3751632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TotalTime>
  <Words>735</Words>
  <Application>Microsoft Office PowerPoint</Application>
  <PresentationFormat>Widescreen</PresentationFormat>
  <Paragraphs>45</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Arial</vt:lpstr>
      <vt:lpstr>Myriad Pro</vt:lpstr>
      <vt:lpstr>Wingdings</vt:lpstr>
      <vt:lpstr>20140311PresentationUWTSDTemplate</vt:lpstr>
      <vt:lpstr>Doctor of Business Administration  The Golden Thread - SLR and the Theoretical Lens  </vt:lpstr>
      <vt:lpstr> Deep Work to Complete Parts of your Research Proposal </vt:lpstr>
      <vt:lpstr> The Systematic Literature Review &amp; Theoretical Lens (90–150 Mins) </vt:lpstr>
      <vt:lpstr> The Systematic Literature Review (SLR) Anatomy Lab (60–90 Mins)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Eno Maycock</dc:creator>
  <cp:lastModifiedBy>Eno Maycock</cp:lastModifiedBy>
  <cp:revision>1</cp:revision>
  <dcterms:created xsi:type="dcterms:W3CDTF">2026-02-10T11:55:33Z</dcterms:created>
  <dcterms:modified xsi:type="dcterms:W3CDTF">2026-02-10T12:25:48Z</dcterms:modified>
</cp:coreProperties>
</file>