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1"/>
  </p:sldMasterIdLst>
  <p:sldIdLst>
    <p:sldId id="277" r:id="rId2"/>
    <p:sldId id="276" r:id="rId3"/>
    <p:sldId id="278" r:id="rId4"/>
    <p:sldId id="256" r:id="rId5"/>
    <p:sldId id="257" r:id="rId6"/>
    <p:sldId id="258" r:id="rId7"/>
    <p:sldId id="259" r:id="rId8"/>
    <p:sldId id="260" r:id="rId9"/>
    <p:sldId id="283" r:id="rId10"/>
    <p:sldId id="291" r:id="rId11"/>
    <p:sldId id="261" r:id="rId12"/>
    <p:sldId id="262" r:id="rId13"/>
    <p:sldId id="263" r:id="rId14"/>
    <p:sldId id="264" r:id="rId15"/>
    <p:sldId id="286" r:id="rId16"/>
    <p:sldId id="265" r:id="rId17"/>
    <p:sldId id="280" r:id="rId18"/>
    <p:sldId id="266" r:id="rId19"/>
    <p:sldId id="282" r:id="rId20"/>
    <p:sldId id="267" r:id="rId21"/>
    <p:sldId id="268" r:id="rId22"/>
    <p:sldId id="269" r:id="rId23"/>
    <p:sldId id="274" r:id="rId24"/>
    <p:sldId id="281" r:id="rId25"/>
    <p:sldId id="285" r:id="rId26"/>
    <p:sldId id="290" r:id="rId27"/>
    <p:sldId id="270" r:id="rId28"/>
    <p:sldId id="271" r:id="rId29"/>
    <p:sldId id="272" r:id="rId30"/>
    <p:sldId id="289" r:id="rId31"/>
    <p:sldId id="287" r:id="rId32"/>
    <p:sldId id="288" r:id="rId33"/>
    <p:sldId id="273" r:id="rId34"/>
    <p:sldId id="275" r:id="rId35"/>
  </p:sldIdLst>
  <p:sldSz cx="9144000" cy="6858000" type="screen4x3"/>
  <p:notesSz cx="6858000" cy="9144000"/>
  <p:defaultTextStyle>
    <a:defPPr>
      <a:defRPr lang="en-GB"/>
    </a:defPPr>
    <a:lvl1pPr algn="l" rtl="0" fontAlgn="base">
      <a:spcBef>
        <a:spcPct val="0"/>
      </a:spcBef>
      <a:spcAft>
        <a:spcPct val="0"/>
      </a:spcAft>
      <a:defRPr sz="2400" kern="1200">
        <a:solidFill>
          <a:schemeClr val="tx1"/>
        </a:solidFill>
        <a:latin typeface="Times New Roman" charset="0"/>
        <a:ea typeface="+mn-ea"/>
        <a:cs typeface="+mn-cs"/>
      </a:defRPr>
    </a:lvl1pPr>
    <a:lvl2pPr marL="457200" algn="l" rtl="0" fontAlgn="base">
      <a:spcBef>
        <a:spcPct val="0"/>
      </a:spcBef>
      <a:spcAft>
        <a:spcPct val="0"/>
      </a:spcAft>
      <a:defRPr sz="2400" kern="1200">
        <a:solidFill>
          <a:schemeClr val="tx1"/>
        </a:solidFill>
        <a:latin typeface="Times New Roman" charset="0"/>
        <a:ea typeface="+mn-ea"/>
        <a:cs typeface="+mn-cs"/>
      </a:defRPr>
    </a:lvl2pPr>
    <a:lvl3pPr marL="914400" algn="l" rtl="0" fontAlgn="base">
      <a:spcBef>
        <a:spcPct val="0"/>
      </a:spcBef>
      <a:spcAft>
        <a:spcPct val="0"/>
      </a:spcAft>
      <a:defRPr sz="2400" kern="1200">
        <a:solidFill>
          <a:schemeClr val="tx1"/>
        </a:solidFill>
        <a:latin typeface="Times New Roman" charset="0"/>
        <a:ea typeface="+mn-ea"/>
        <a:cs typeface="+mn-cs"/>
      </a:defRPr>
    </a:lvl3pPr>
    <a:lvl4pPr marL="1371600" algn="l" rtl="0" fontAlgn="base">
      <a:spcBef>
        <a:spcPct val="0"/>
      </a:spcBef>
      <a:spcAft>
        <a:spcPct val="0"/>
      </a:spcAft>
      <a:defRPr sz="2400" kern="1200">
        <a:solidFill>
          <a:schemeClr val="tx1"/>
        </a:solidFill>
        <a:latin typeface="Times New Roman" charset="0"/>
        <a:ea typeface="+mn-ea"/>
        <a:cs typeface="+mn-cs"/>
      </a:defRPr>
    </a:lvl4pPr>
    <a:lvl5pPr marL="1828800" algn="l" rtl="0" fontAlgn="base">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EC068"/>
    <a:srgbClr val="E62802"/>
    <a:srgbClr val="2DF628"/>
    <a:srgbClr val="780D02"/>
    <a:srgbClr val="760417"/>
    <a:srgbClr val="2817A3"/>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p:cViewPr varScale="1">
        <p:scale>
          <a:sx n="84" d="100"/>
          <a:sy n="84" d="100"/>
        </p:scale>
        <p:origin x="-96" y="-15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846"/>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2426" y="2895600"/>
            <a:ext cx="4572000" cy="13687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5" name="Rectangle 14"/>
          <p:cNvSpPr/>
          <p:nvPr/>
        </p:nvSpPr>
        <p:spPr>
          <a:xfrm>
            <a:off x="0" y="4743451"/>
            <a:ext cx="9144000" cy="21145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0" y="4714875"/>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Date Placeholder 21"/>
          <p:cNvSpPr>
            <a:spLocks noGrp="1"/>
          </p:cNvSpPr>
          <p:nvPr>
            <p:ph type="dt" sz="half" idx="10"/>
          </p:nvPr>
        </p:nvSpPr>
        <p:spPr/>
        <p:txBody>
          <a:bodyPr/>
          <a:lstStyle/>
          <a:p>
            <a:pPr>
              <a:defRPr/>
            </a:pPr>
            <a:endParaRPr lang="en-GB"/>
          </a:p>
        </p:txBody>
      </p:sp>
      <p:sp>
        <p:nvSpPr>
          <p:cNvPr id="23" name="Slide Number Placeholder 22"/>
          <p:cNvSpPr>
            <a:spLocks noGrp="1"/>
          </p:cNvSpPr>
          <p:nvPr>
            <p:ph type="sldNum" sz="quarter" idx="11"/>
          </p:nvPr>
        </p:nvSpPr>
        <p:spPr/>
        <p:txBody>
          <a:bodyPr/>
          <a:lstStyle/>
          <a:p>
            <a:pPr>
              <a:defRPr/>
            </a:pPr>
            <a:fld id="{5707176C-917B-44C9-9A9D-686C1B2F7F4E}" type="slidenum">
              <a:rPr lang="en-GB" smtClean="0"/>
              <a:pPr>
                <a:defRPr/>
              </a:pPr>
              <a:t>‹#›</a:t>
            </a:fld>
            <a:endParaRPr lang="en-GB"/>
          </a:p>
        </p:txBody>
      </p:sp>
      <p:sp>
        <p:nvSpPr>
          <p:cNvPr id="24" name="Footer Placeholder 23"/>
          <p:cNvSpPr>
            <a:spLocks noGrp="1"/>
          </p:cNvSpPr>
          <p:nvPr>
            <p:ph type="ftr" sz="quarter" idx="12"/>
          </p:nvPr>
        </p:nvSpPr>
        <p:spPr/>
        <p:txBody>
          <a:bodyPr/>
          <a:lstStyle/>
          <a:p>
            <a:pPr>
              <a:defRPr/>
            </a:pPr>
            <a:endParaRPr lang="en-GB"/>
          </a:p>
        </p:txBody>
      </p:sp>
      <p:sp>
        <p:nvSpPr>
          <p:cNvPr id="12" name="Title 11"/>
          <p:cNvSpPr>
            <a:spLocks noGrp="1"/>
          </p:cNvSpPr>
          <p:nvPr>
            <p:ph type="title"/>
          </p:nvPr>
        </p:nvSpPr>
        <p:spPr>
          <a:xfrm>
            <a:off x="352426" y="457200"/>
            <a:ext cx="7680960" cy="2438399"/>
          </a:xfrm>
        </p:spPr>
        <p:txBody>
          <a:bodyPr>
            <a:normAutofit/>
          </a:bodyPr>
          <a:lstStyle>
            <a:lvl1pPr>
              <a:spcBef>
                <a:spcPts val="0"/>
              </a:spcBef>
              <a:defRPr kumimoji="0" lang="en-US" sz="6000" b="1" i="0" u="none" strike="noStrike" kern="1200" cap="none" spc="0" normalizeH="0" baseline="0" noProof="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ntent Placeholder 30"/>
          <p:cNvSpPr>
            <a:spLocks noGrp="1"/>
          </p:cNvSpPr>
          <p:nvPr>
            <p:ph sz="quarter" idx="13"/>
          </p:nvPr>
        </p:nvSpPr>
        <p:spPr>
          <a:xfrm>
            <a:off x="352426" y="1463040"/>
            <a:ext cx="7680960" cy="472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Date Placeholder 11"/>
          <p:cNvSpPr>
            <a:spLocks noGrp="1"/>
          </p:cNvSpPr>
          <p:nvPr>
            <p:ph type="dt" sz="half" idx="14"/>
          </p:nvPr>
        </p:nvSpPr>
        <p:spPr/>
        <p:txBody>
          <a:bodyPr/>
          <a:lstStyle/>
          <a:p>
            <a:pPr>
              <a:defRPr/>
            </a:pPr>
            <a:endParaRPr lang="en-GB"/>
          </a:p>
        </p:txBody>
      </p:sp>
      <p:sp>
        <p:nvSpPr>
          <p:cNvPr id="19" name="Slide Number Placeholder 18"/>
          <p:cNvSpPr>
            <a:spLocks noGrp="1"/>
          </p:cNvSpPr>
          <p:nvPr>
            <p:ph type="sldNum" sz="quarter" idx="15"/>
          </p:nvPr>
        </p:nvSpPr>
        <p:spPr/>
        <p:txBody>
          <a:bodyPr/>
          <a:lstStyle/>
          <a:p>
            <a:pPr>
              <a:defRPr/>
            </a:pPr>
            <a:fld id="{327307E9-2B6C-4167-80E1-5BF874BF0051}" type="slidenum">
              <a:rPr lang="en-GB" smtClean="0"/>
              <a:pPr>
                <a:defRPr/>
              </a:pPr>
              <a:t>‹#›</a:t>
            </a:fld>
            <a:endParaRPr lang="en-GB"/>
          </a:p>
        </p:txBody>
      </p:sp>
      <p:sp>
        <p:nvSpPr>
          <p:cNvPr id="21" name="Footer Placeholder 20"/>
          <p:cNvSpPr>
            <a:spLocks noGrp="1"/>
          </p:cNvSpPr>
          <p:nvPr>
            <p:ph type="ftr" sz="quarter" idx="16"/>
          </p:nvPr>
        </p:nvSpPr>
        <p:spPr/>
        <p:txBody>
          <a:bodyPr/>
          <a:lstStyle/>
          <a:p>
            <a:pPr>
              <a:defRPr/>
            </a:pPr>
            <a:endParaRPr lang="en-GB"/>
          </a:p>
        </p:txBody>
      </p:sp>
      <p:sp>
        <p:nvSpPr>
          <p:cNvPr id="8" name="Title 7"/>
          <p:cNvSpPr>
            <a:spLocks noGrp="1"/>
          </p:cNvSpPr>
          <p:nvPr>
            <p:ph type="title"/>
          </p:nvPr>
        </p:nvSpPr>
        <p:spPr/>
        <p:txBody>
          <a:bodyPr/>
          <a:lstStyle/>
          <a:p>
            <a:r>
              <a:rPr lang="en-US" smtClean="0"/>
              <a:t>Click to edit Master title style</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ubtitle 2"/>
          <p:cNvSpPr>
            <a:spLocks noGrp="1"/>
          </p:cNvSpPr>
          <p:nvPr>
            <p:ph type="subTitle" idx="1"/>
          </p:nvPr>
        </p:nvSpPr>
        <p:spPr>
          <a:xfrm>
            <a:off x="352426" y="4003302"/>
            <a:ext cx="4572000" cy="11782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6" name="Date Placeholder 15"/>
          <p:cNvSpPr>
            <a:spLocks noGrp="1"/>
          </p:cNvSpPr>
          <p:nvPr>
            <p:ph type="dt" sz="half" idx="10"/>
          </p:nvPr>
        </p:nvSpPr>
        <p:spPr/>
        <p:txBody>
          <a:bodyPr/>
          <a:lstStyle/>
          <a:p>
            <a:pPr>
              <a:defRPr/>
            </a:pPr>
            <a:endParaRPr lang="en-GB"/>
          </a:p>
        </p:txBody>
      </p:sp>
      <p:sp>
        <p:nvSpPr>
          <p:cNvPr id="20" name="Slide Number Placeholder 19"/>
          <p:cNvSpPr>
            <a:spLocks noGrp="1"/>
          </p:cNvSpPr>
          <p:nvPr>
            <p:ph type="sldNum" sz="quarter" idx="11"/>
          </p:nvPr>
        </p:nvSpPr>
        <p:spPr/>
        <p:txBody>
          <a:bodyPr/>
          <a:lstStyle/>
          <a:p>
            <a:pPr>
              <a:defRPr/>
            </a:pPr>
            <a:fld id="{5D2691B9-72E7-4FC7-BF7D-B008743C645A}" type="slidenum">
              <a:rPr lang="en-GB" smtClean="0"/>
              <a:pPr>
                <a:defRPr/>
              </a:pPr>
              <a:t>‹#›</a:t>
            </a:fld>
            <a:endParaRPr lang="en-GB"/>
          </a:p>
        </p:txBody>
      </p:sp>
      <p:sp>
        <p:nvSpPr>
          <p:cNvPr id="21" name="Footer Placeholder 20"/>
          <p:cNvSpPr>
            <a:spLocks noGrp="1"/>
          </p:cNvSpPr>
          <p:nvPr>
            <p:ph type="ftr" sz="quarter" idx="12"/>
          </p:nvPr>
        </p:nvSpPr>
        <p:spPr/>
        <p:txBody>
          <a:bodyPr/>
          <a:lstStyle/>
          <a:p>
            <a:pPr>
              <a:defRPr/>
            </a:pPr>
            <a:endParaRPr lang="en-GB"/>
          </a:p>
        </p:txBody>
      </p:sp>
      <p:sp>
        <p:nvSpPr>
          <p:cNvPr id="13" name="Rectangle 12"/>
          <p:cNvSpPr/>
          <p:nvPr/>
        </p:nvSpPr>
        <p:spPr>
          <a:xfrm>
            <a:off x="0" y="0"/>
            <a:ext cx="9144000" cy="182880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p:cNvCxnSpPr/>
          <p:nvPr/>
        </p:nvCxnSpPr>
        <p:spPr>
          <a:xfrm>
            <a:off x="-4439" y="182880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itle 13"/>
          <p:cNvSpPr>
            <a:spLocks noGrp="1"/>
          </p:cNvSpPr>
          <p:nvPr>
            <p:ph type="title"/>
          </p:nvPr>
        </p:nvSpPr>
        <p:spPr>
          <a:xfrm>
            <a:off x="354366" y="1990078"/>
            <a:ext cx="8439912" cy="1984248"/>
          </a:xfrm>
        </p:spPr>
        <p:txBody>
          <a:bodyPr>
            <a:noAutofit/>
          </a:bodyPr>
          <a:lstStyle>
            <a:lvl1pPr>
              <a:defRPr kumimoji="0" lang="en-US" sz="6000" b="1" i="0" u="none" strike="noStrike" kern="1200" cap="none" spc="0" normalizeH="0" baseline="0" noProof="0" dirty="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1"/>
          <p:cNvSpPr>
            <a:spLocks noGrp="1"/>
          </p:cNvSpPr>
          <p:nvPr>
            <p:ph sz="quarter" idx="14"/>
          </p:nvPr>
        </p:nvSpPr>
        <p:spPr>
          <a:xfrm>
            <a:off x="4901184"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8" name="Content Placeholder 30"/>
          <p:cNvSpPr>
            <a:spLocks noGrp="1"/>
          </p:cNvSpPr>
          <p:nvPr>
            <p:ph sz="quarter" idx="13"/>
          </p:nvPr>
        </p:nvSpPr>
        <p:spPr>
          <a:xfrm>
            <a:off x="352426"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7" name="Title 26"/>
          <p:cNvSpPr>
            <a:spLocks noGrp="1"/>
          </p:cNvSpPr>
          <p:nvPr>
            <p:ph type="title"/>
          </p:nvPr>
        </p:nvSpPr>
        <p:spPr/>
        <p:txBody>
          <a:bodyPr/>
          <a:lstStyle/>
          <a:p>
            <a:r>
              <a:rPr lang="en-US" smtClean="0"/>
              <a:t>Click to edit Master title style</a:t>
            </a:r>
            <a:endParaRPr lang="en-US" dirty="0"/>
          </a:p>
        </p:txBody>
      </p:sp>
      <p:sp>
        <p:nvSpPr>
          <p:cNvPr id="20" name="Date Placeholder 19"/>
          <p:cNvSpPr>
            <a:spLocks noGrp="1"/>
          </p:cNvSpPr>
          <p:nvPr>
            <p:ph type="dt" sz="half" idx="15"/>
          </p:nvPr>
        </p:nvSpPr>
        <p:spPr/>
        <p:txBody>
          <a:bodyPr/>
          <a:lstStyle/>
          <a:p>
            <a:pPr>
              <a:defRPr/>
            </a:pPr>
            <a:endParaRPr lang="en-GB"/>
          </a:p>
        </p:txBody>
      </p:sp>
      <p:sp>
        <p:nvSpPr>
          <p:cNvPr id="25" name="Slide Number Placeholder 24"/>
          <p:cNvSpPr>
            <a:spLocks noGrp="1"/>
          </p:cNvSpPr>
          <p:nvPr>
            <p:ph type="sldNum" sz="quarter" idx="16"/>
          </p:nvPr>
        </p:nvSpPr>
        <p:spPr/>
        <p:txBody>
          <a:bodyPr/>
          <a:lstStyle/>
          <a:p>
            <a:pPr>
              <a:defRPr/>
            </a:pPr>
            <a:fld id="{22438781-ED62-4E95-BF23-C59EC500D9C0}" type="slidenum">
              <a:rPr lang="en-GB" smtClean="0"/>
              <a:pPr>
                <a:defRPr/>
              </a:pPr>
              <a:t>‹#›</a:t>
            </a:fld>
            <a:endParaRPr lang="en-GB"/>
          </a:p>
        </p:txBody>
      </p:sp>
      <p:sp>
        <p:nvSpPr>
          <p:cNvPr id="26" name="Footer Placeholder 25"/>
          <p:cNvSpPr>
            <a:spLocks noGrp="1"/>
          </p:cNvSpPr>
          <p:nvPr>
            <p:ph type="ftr" sz="quarter" idx="17"/>
          </p:nvPr>
        </p:nvSpPr>
        <p:spPr/>
        <p:txBody>
          <a:bodyPr/>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3" name="Rectangle 12"/>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 Placeholder 3"/>
          <p:cNvSpPr>
            <a:spLocks noGrp="1"/>
          </p:cNvSpPr>
          <p:nvPr>
            <p:ph type="body" sz="half" idx="2"/>
          </p:nvPr>
        </p:nvSpPr>
        <p:spPr>
          <a:xfrm>
            <a:off x="352426"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9" name="Text Placeholder 3"/>
          <p:cNvSpPr>
            <a:spLocks noGrp="1"/>
          </p:cNvSpPr>
          <p:nvPr>
            <p:ph type="body" sz="half" idx="15"/>
          </p:nvPr>
        </p:nvSpPr>
        <p:spPr>
          <a:xfrm>
            <a:off x="4900613"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Content Placeholder 11"/>
          <p:cNvSpPr>
            <a:spLocks noGrp="1"/>
          </p:cNvSpPr>
          <p:nvPr>
            <p:ph sz="quarter" idx="14"/>
          </p:nvPr>
        </p:nvSpPr>
        <p:spPr>
          <a:xfrm>
            <a:off x="4900613"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8" name="Content Placeholder 30"/>
          <p:cNvSpPr>
            <a:spLocks noGrp="1"/>
          </p:cNvSpPr>
          <p:nvPr>
            <p:ph sz="quarter" idx="13"/>
          </p:nvPr>
        </p:nvSpPr>
        <p:spPr>
          <a:xfrm>
            <a:off x="352426"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0" name="Title 29"/>
          <p:cNvSpPr>
            <a:spLocks noGrp="1"/>
          </p:cNvSpPr>
          <p:nvPr>
            <p:ph type="title"/>
          </p:nvPr>
        </p:nvSpPr>
        <p:spPr/>
        <p:txBody>
          <a:bodyPr/>
          <a:lstStyle/>
          <a:p>
            <a:r>
              <a:rPr lang="en-US" smtClean="0"/>
              <a:t>Click to edit Master title style</a:t>
            </a:r>
            <a:endParaRPr lang="en-US"/>
          </a:p>
        </p:txBody>
      </p:sp>
      <p:sp>
        <p:nvSpPr>
          <p:cNvPr id="20" name="Date Placeholder 19"/>
          <p:cNvSpPr>
            <a:spLocks noGrp="1"/>
          </p:cNvSpPr>
          <p:nvPr>
            <p:ph type="dt" sz="half" idx="16"/>
          </p:nvPr>
        </p:nvSpPr>
        <p:spPr/>
        <p:txBody>
          <a:bodyPr/>
          <a:lstStyle/>
          <a:p>
            <a:pPr>
              <a:defRPr/>
            </a:pPr>
            <a:endParaRPr lang="en-GB"/>
          </a:p>
        </p:txBody>
      </p:sp>
      <p:sp>
        <p:nvSpPr>
          <p:cNvPr id="24" name="Slide Number Placeholder 23"/>
          <p:cNvSpPr>
            <a:spLocks noGrp="1"/>
          </p:cNvSpPr>
          <p:nvPr>
            <p:ph type="sldNum" sz="quarter" idx="17"/>
          </p:nvPr>
        </p:nvSpPr>
        <p:spPr/>
        <p:txBody>
          <a:bodyPr/>
          <a:lstStyle/>
          <a:p>
            <a:pPr>
              <a:defRPr/>
            </a:pPr>
            <a:fld id="{ECA09037-FA85-4D3B-A020-70295DD899F3}" type="slidenum">
              <a:rPr lang="en-GB" smtClean="0"/>
              <a:pPr>
                <a:defRPr/>
              </a:pPr>
              <a:t>‹#›</a:t>
            </a:fld>
            <a:endParaRPr lang="en-GB"/>
          </a:p>
        </p:txBody>
      </p:sp>
      <p:sp>
        <p:nvSpPr>
          <p:cNvPr id="29" name="Footer Placeholder 28"/>
          <p:cNvSpPr>
            <a:spLocks noGrp="1"/>
          </p:cNvSpPr>
          <p:nvPr>
            <p:ph type="ftr" sz="quarter" idx="18"/>
          </p:nvPr>
        </p:nvSpPr>
        <p:spPr/>
        <p:txBody>
          <a:body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ate Placeholder 10"/>
          <p:cNvSpPr>
            <a:spLocks noGrp="1"/>
          </p:cNvSpPr>
          <p:nvPr>
            <p:ph type="dt" sz="half" idx="10"/>
          </p:nvPr>
        </p:nvSpPr>
        <p:spPr/>
        <p:txBody>
          <a:bodyPr/>
          <a:lstStyle/>
          <a:p>
            <a:pPr>
              <a:defRPr/>
            </a:pPr>
            <a:endParaRPr lang="en-GB"/>
          </a:p>
        </p:txBody>
      </p:sp>
      <p:sp>
        <p:nvSpPr>
          <p:cNvPr id="14" name="Slide Number Placeholder 13"/>
          <p:cNvSpPr>
            <a:spLocks noGrp="1"/>
          </p:cNvSpPr>
          <p:nvPr>
            <p:ph type="sldNum" sz="quarter" idx="11"/>
          </p:nvPr>
        </p:nvSpPr>
        <p:spPr/>
        <p:txBody>
          <a:bodyPr/>
          <a:lstStyle/>
          <a:p>
            <a:pPr>
              <a:defRPr/>
            </a:pPr>
            <a:fld id="{BBD2EE44-19AC-468D-8BE0-B4FC359B981D}" type="slidenum">
              <a:rPr lang="en-GB" smtClean="0"/>
              <a:pPr>
                <a:defRPr/>
              </a:pPr>
              <a:t>‹#›</a:t>
            </a:fld>
            <a:endParaRPr lang="en-GB"/>
          </a:p>
        </p:txBody>
      </p:sp>
      <p:sp>
        <p:nvSpPr>
          <p:cNvPr id="18" name="Footer Placeholder 17"/>
          <p:cNvSpPr>
            <a:spLocks noGrp="1"/>
          </p:cNvSpPr>
          <p:nvPr>
            <p:ph type="ftr" sz="quarter" idx="12"/>
          </p:nvPr>
        </p:nvSpPr>
        <p:spPr/>
        <p:txBody>
          <a:bodyPr/>
          <a:lstStyle/>
          <a:p>
            <a:pPr>
              <a:defRPr/>
            </a:pPr>
            <a:endParaRPr lang="en-GB"/>
          </a:p>
        </p:txBody>
      </p:sp>
      <p:sp>
        <p:nvSpPr>
          <p:cNvPr id="15" name="Title 14"/>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6"/>
          <p:cNvSpPr>
            <a:spLocks noGrp="1"/>
          </p:cNvSpPr>
          <p:nvPr>
            <p:ph type="dt" sz="half" idx="10"/>
          </p:nvPr>
        </p:nvSpPr>
        <p:spPr/>
        <p:txBody>
          <a:bodyPr/>
          <a:lstStyle/>
          <a:p>
            <a:pPr>
              <a:defRPr/>
            </a:pPr>
            <a:endParaRPr lang="en-GB"/>
          </a:p>
        </p:txBody>
      </p:sp>
      <p:sp>
        <p:nvSpPr>
          <p:cNvPr id="12" name="Slide Number Placeholder 11"/>
          <p:cNvSpPr>
            <a:spLocks noGrp="1"/>
          </p:cNvSpPr>
          <p:nvPr>
            <p:ph type="sldNum" sz="quarter" idx="11"/>
          </p:nvPr>
        </p:nvSpPr>
        <p:spPr/>
        <p:txBody>
          <a:bodyPr/>
          <a:lstStyle/>
          <a:p>
            <a:pPr>
              <a:defRPr/>
            </a:pPr>
            <a:fld id="{C8F5DB32-4F9F-4D13-839B-762BD03078B5}" type="slidenum">
              <a:rPr lang="en-GB" smtClean="0"/>
              <a:pPr>
                <a:defRPr/>
              </a:pPr>
              <a:t>‹#›</a:t>
            </a:fld>
            <a:endParaRPr lang="en-GB"/>
          </a:p>
        </p:txBody>
      </p:sp>
      <p:sp>
        <p:nvSpPr>
          <p:cNvPr id="13" name="Footer Placeholder 12"/>
          <p:cNvSpPr>
            <a:spLocks noGrp="1"/>
          </p:cNvSpPr>
          <p:nvPr>
            <p:ph type="ftr" sz="quarter" idx="12"/>
          </p:nvPr>
        </p:nvSpPr>
        <p:spPr/>
        <p:txBody>
          <a:bodyPr/>
          <a:lstStyle/>
          <a:p>
            <a:pPr>
              <a:defRPr/>
            </a:pPr>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itle 23"/>
          <p:cNvSpPr>
            <a:spLocks noGrp="1"/>
          </p:cNvSpPr>
          <p:nvPr>
            <p:ph type="title"/>
          </p:nvPr>
        </p:nvSpPr>
        <p:spPr/>
        <p:txBody>
          <a:bodyPr/>
          <a:lstStyle/>
          <a:p>
            <a:r>
              <a:rPr lang="en-US" smtClean="0"/>
              <a:t>Click to edit Master title style</a:t>
            </a:r>
            <a:endParaRPr lang="en-US"/>
          </a:p>
        </p:txBody>
      </p:sp>
      <p:sp>
        <p:nvSpPr>
          <p:cNvPr id="11" name="Text Placeholder 3"/>
          <p:cNvSpPr>
            <a:spLocks noGrp="1"/>
          </p:cNvSpPr>
          <p:nvPr>
            <p:ph type="body" sz="half" idx="2"/>
          </p:nvPr>
        </p:nvSpPr>
        <p:spPr>
          <a:xfrm>
            <a:off x="352426" y="1463040"/>
            <a:ext cx="3381375" cy="3967162"/>
          </a:xfrm>
        </p:spPr>
        <p:txBody>
          <a:bodyPr>
            <a:normAutofit/>
          </a:bodyPr>
          <a:lstStyle>
            <a:lvl1pPr marL="0" indent="0">
              <a:lnSpc>
                <a:spcPct val="150000"/>
              </a:lnSpc>
              <a:buNone/>
              <a:defRPr sz="1600" b="0" i="1" spc="0" baseline="0">
                <a:solidFill>
                  <a:schemeClr val="tx2"/>
                </a:solidFill>
                <a:latin typeface="+mn-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6" name="Content Placeholder 11"/>
          <p:cNvSpPr>
            <a:spLocks noGrp="1"/>
          </p:cNvSpPr>
          <p:nvPr>
            <p:ph sz="quarter" idx="14"/>
          </p:nvPr>
        </p:nvSpPr>
        <p:spPr>
          <a:xfrm>
            <a:off x="4105275" y="1463040"/>
            <a:ext cx="4681538" cy="396849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Date Placeholder 12"/>
          <p:cNvSpPr>
            <a:spLocks noGrp="1"/>
          </p:cNvSpPr>
          <p:nvPr>
            <p:ph type="dt" sz="half" idx="15"/>
          </p:nvPr>
        </p:nvSpPr>
        <p:spPr/>
        <p:txBody>
          <a:bodyPr/>
          <a:lstStyle/>
          <a:p>
            <a:pPr>
              <a:defRPr/>
            </a:pPr>
            <a:endParaRPr lang="en-GB"/>
          </a:p>
        </p:txBody>
      </p:sp>
      <p:sp>
        <p:nvSpPr>
          <p:cNvPr id="18" name="Slide Number Placeholder 17"/>
          <p:cNvSpPr>
            <a:spLocks noGrp="1"/>
          </p:cNvSpPr>
          <p:nvPr>
            <p:ph type="sldNum" sz="quarter" idx="16"/>
          </p:nvPr>
        </p:nvSpPr>
        <p:spPr/>
        <p:txBody>
          <a:bodyPr/>
          <a:lstStyle/>
          <a:p>
            <a:pPr>
              <a:defRPr/>
            </a:pPr>
            <a:fld id="{7CD3D373-6322-450C-AB76-7700BB70358C}" type="slidenum">
              <a:rPr lang="en-GB" smtClean="0"/>
              <a:pPr>
                <a:defRPr/>
              </a:pPr>
              <a:t>‹#›</a:t>
            </a:fld>
            <a:endParaRPr lang="en-GB"/>
          </a:p>
        </p:txBody>
      </p:sp>
      <p:sp>
        <p:nvSpPr>
          <p:cNvPr id="20" name="Footer Placeholder 19"/>
          <p:cNvSpPr>
            <a:spLocks noGrp="1"/>
          </p:cNvSpPr>
          <p:nvPr>
            <p:ph type="ftr" sz="quarter" idx="17"/>
          </p:nvPr>
        </p:nvSpPr>
        <p:spPr/>
        <p:txBody>
          <a:bodyPr/>
          <a:lstStyle/>
          <a:p>
            <a:pPr>
              <a:defRPr/>
            </a:pPr>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5229224" y="0"/>
            <a:ext cx="3914775" cy="5657850"/>
          </a:xfrm>
        </p:spPr>
        <p:txBody>
          <a:bodyPr anchor="ctr" anchorCtr="0"/>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25" name="Text Placeholder 24"/>
          <p:cNvSpPr>
            <a:spLocks noGrp="1"/>
          </p:cNvSpPr>
          <p:nvPr>
            <p:ph type="body" sz="quarter" idx="13"/>
          </p:nvPr>
        </p:nvSpPr>
        <p:spPr>
          <a:xfrm>
            <a:off x="352426" y="1600199"/>
            <a:ext cx="4572000" cy="3593237"/>
          </a:xfrm>
        </p:spPr>
        <p:txBody>
          <a:bodyPr>
            <a:normAutofit/>
          </a:bodyPr>
          <a:lstStyle>
            <a:lvl1pPr marL="0" indent="0">
              <a:lnSpc>
                <a:spcPct val="150000"/>
              </a:lnSpc>
              <a:spcBef>
                <a:spcPts val="0"/>
              </a:spcBef>
              <a:buNone/>
              <a:defRPr sz="1600" i="1">
                <a:solidFill>
                  <a:schemeClr val="tx1"/>
                </a:solidFill>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lvl="0"/>
            <a:r>
              <a:rPr lang="en-US" smtClean="0"/>
              <a:t>Click to edit Master text styles</a:t>
            </a:r>
          </a:p>
        </p:txBody>
      </p:sp>
      <p:sp>
        <p:nvSpPr>
          <p:cNvPr id="11" name="Rectangle 10"/>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itle Placeholder 1"/>
          <p:cNvSpPr>
            <a:spLocks noGrp="1"/>
          </p:cNvSpPr>
          <p:nvPr>
            <p:ph type="title"/>
          </p:nvPr>
        </p:nvSpPr>
        <p:spPr>
          <a:xfrm>
            <a:off x="352425" y="275208"/>
            <a:ext cx="4572000" cy="1324992"/>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13" name="Date Placeholder 12"/>
          <p:cNvSpPr>
            <a:spLocks noGrp="1"/>
          </p:cNvSpPr>
          <p:nvPr>
            <p:ph type="dt" sz="half" idx="14"/>
          </p:nvPr>
        </p:nvSpPr>
        <p:spPr/>
        <p:txBody>
          <a:bodyPr/>
          <a:lstStyle/>
          <a:p>
            <a:pPr>
              <a:defRPr/>
            </a:pPr>
            <a:endParaRPr lang="en-GB"/>
          </a:p>
        </p:txBody>
      </p:sp>
      <p:sp>
        <p:nvSpPr>
          <p:cNvPr id="20" name="Slide Number Placeholder 19"/>
          <p:cNvSpPr>
            <a:spLocks noGrp="1"/>
          </p:cNvSpPr>
          <p:nvPr>
            <p:ph type="sldNum" sz="quarter" idx="15"/>
          </p:nvPr>
        </p:nvSpPr>
        <p:spPr/>
        <p:txBody>
          <a:bodyPr/>
          <a:lstStyle/>
          <a:p>
            <a:pPr>
              <a:defRPr/>
            </a:pPr>
            <a:fld id="{F28460E9-F738-46C0-B918-20AA4933EB28}" type="slidenum">
              <a:rPr lang="en-GB" smtClean="0"/>
              <a:pPr>
                <a:defRPr/>
              </a:pPr>
              <a:t>‹#›</a:t>
            </a:fld>
            <a:endParaRPr lang="en-GB"/>
          </a:p>
        </p:txBody>
      </p:sp>
      <p:sp>
        <p:nvSpPr>
          <p:cNvPr id="21" name="Footer Placeholder 20"/>
          <p:cNvSpPr>
            <a:spLocks noGrp="1"/>
          </p:cNvSpPr>
          <p:nvPr>
            <p:ph type="ftr" sz="quarter" idx="16"/>
          </p:nvPr>
        </p:nvSpPr>
        <p:spPr/>
        <p:txBody>
          <a:bodyPr/>
          <a:lstStyle/>
          <a:p>
            <a:pPr>
              <a:defRPr/>
            </a:pPr>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3D3DF16-F7B4-4A9E-A9D1-A360C8FE690E}"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49D9023-7A1A-4CAF-816E-0403F2F5058E}" type="slidenum">
              <a:rPr lang="en-GB" smtClean="0"/>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981200"/>
            <a:ext cx="3810000" cy="4114800"/>
          </a:xfrm>
        </p:spPr>
        <p:txBody>
          <a:bodyPr/>
          <a:lstStyle/>
          <a:p>
            <a:pPr lvl="0"/>
            <a:endParaRPr lang="en-GB" noProof="0" smtClean="0"/>
          </a:p>
        </p:txBody>
      </p:sp>
      <p:sp>
        <p:nvSpPr>
          <p:cNvPr id="5" name="Rectangle 1028"/>
          <p:cNvSpPr>
            <a:spLocks noGrp="1" noChangeArrowheads="1"/>
          </p:cNvSpPr>
          <p:nvPr>
            <p:ph type="dt" sz="half" idx="10"/>
          </p:nvPr>
        </p:nvSpPr>
        <p:spPr>
          <a:ln/>
        </p:spPr>
        <p:txBody>
          <a:bodyPr/>
          <a:lstStyle>
            <a:lvl1pPr>
              <a:defRPr/>
            </a:lvl1pPr>
          </a:lstStyle>
          <a:p>
            <a:pPr>
              <a:defRPr/>
            </a:pPr>
            <a:endParaRPr lang="en-GB"/>
          </a:p>
        </p:txBody>
      </p:sp>
      <p:sp>
        <p:nvSpPr>
          <p:cNvPr id="6" name="Rectangle 1029"/>
          <p:cNvSpPr>
            <a:spLocks noGrp="1" noChangeArrowheads="1"/>
          </p:cNvSpPr>
          <p:nvPr>
            <p:ph type="ftr" sz="quarter" idx="11"/>
          </p:nvPr>
        </p:nvSpPr>
        <p:spPr>
          <a:ln/>
        </p:spPr>
        <p:txBody>
          <a:bodyPr/>
          <a:lstStyle>
            <a:lvl1pPr>
              <a:defRPr/>
            </a:lvl1pPr>
          </a:lstStyle>
          <a:p>
            <a:pPr>
              <a:defRPr/>
            </a:pPr>
            <a:endParaRPr lang="en-GB"/>
          </a:p>
        </p:txBody>
      </p:sp>
      <p:sp>
        <p:nvSpPr>
          <p:cNvPr id="7" name="Rectangle 1030"/>
          <p:cNvSpPr>
            <a:spLocks noGrp="1" noChangeArrowheads="1"/>
          </p:cNvSpPr>
          <p:nvPr>
            <p:ph type="sldNum" sz="quarter" idx="12"/>
          </p:nvPr>
        </p:nvSpPr>
        <p:spPr>
          <a:ln/>
        </p:spPr>
        <p:txBody>
          <a:bodyPr/>
          <a:lstStyle>
            <a:lvl1pPr>
              <a:defRPr/>
            </a:lvl1pPr>
          </a:lstStyle>
          <a:p>
            <a:pPr>
              <a:defRPr/>
            </a:pPr>
            <a:fld id="{B17FF2CF-41EB-45C9-A14A-8CF6266CC774}"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2426" y="228600"/>
            <a:ext cx="7680960" cy="1066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352426" y="1463040"/>
            <a:ext cx="7680960" cy="4343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52426" y="6543676"/>
            <a:ext cx="1466850" cy="247650"/>
          </a:xfrm>
          <a:prstGeom prst="rect">
            <a:avLst/>
          </a:prstGeom>
        </p:spPr>
        <p:txBody>
          <a:bodyPr vert="horz" lIns="91440" tIns="45720" rIns="91440" bIns="45720" rtlCol="0" anchor="ctr">
            <a:normAutofit/>
          </a:bodyPr>
          <a:lstStyle>
            <a:lvl1pPr algn="l">
              <a:defRPr sz="1000" b="1">
                <a:solidFill>
                  <a:schemeClr val="tx1">
                    <a:alpha val="65000"/>
                  </a:schemeClr>
                </a:solidFill>
              </a:defRPr>
            </a:lvl1pPr>
          </a:lstStyle>
          <a:p>
            <a:pPr>
              <a:defRPr/>
            </a:pPr>
            <a:endParaRPr lang="en-GB"/>
          </a:p>
        </p:txBody>
      </p:sp>
      <p:sp>
        <p:nvSpPr>
          <p:cNvPr id="5" name="Footer Placeholder 4"/>
          <p:cNvSpPr>
            <a:spLocks noGrp="1"/>
          </p:cNvSpPr>
          <p:nvPr>
            <p:ph type="ftr" sz="quarter" idx="3"/>
          </p:nvPr>
        </p:nvSpPr>
        <p:spPr>
          <a:xfrm>
            <a:off x="1809749" y="6543676"/>
            <a:ext cx="4086225" cy="247650"/>
          </a:xfrm>
          <a:prstGeom prst="rect">
            <a:avLst/>
          </a:prstGeom>
        </p:spPr>
        <p:txBody>
          <a:bodyPr vert="horz" lIns="91440" tIns="45720" rIns="91440" bIns="45720" rtlCol="0" anchor="ctr">
            <a:normAutofit/>
          </a:bodyPr>
          <a:lstStyle>
            <a:lvl1pPr algn="l">
              <a:defRPr sz="1000" b="1" i="1">
                <a:solidFill>
                  <a:schemeClr val="tx1">
                    <a:alpha val="65000"/>
                  </a:schemeClr>
                </a:solidFill>
              </a:defRPr>
            </a:lvl1pPr>
          </a:lstStyle>
          <a:p>
            <a:pPr>
              <a:defRPr/>
            </a:pPr>
            <a:endParaRPr lang="en-GB"/>
          </a:p>
        </p:txBody>
      </p:sp>
      <p:sp>
        <p:nvSpPr>
          <p:cNvPr id="6" name="Slide Number Placeholder 5"/>
          <p:cNvSpPr>
            <a:spLocks noGrp="1"/>
          </p:cNvSpPr>
          <p:nvPr>
            <p:ph type="sldNum" sz="quarter" idx="4"/>
          </p:nvPr>
        </p:nvSpPr>
        <p:spPr>
          <a:xfrm>
            <a:off x="7886700" y="6543676"/>
            <a:ext cx="876300" cy="247650"/>
          </a:xfrm>
          <a:prstGeom prst="rect">
            <a:avLst/>
          </a:prstGeom>
        </p:spPr>
        <p:txBody>
          <a:bodyPr vert="horz" lIns="91440" tIns="45720" rIns="91440" bIns="45720" rtlCol="0" anchor="ctr">
            <a:normAutofit/>
          </a:bodyPr>
          <a:lstStyle>
            <a:lvl1pPr algn="r">
              <a:defRPr sz="1000" b="1">
                <a:solidFill>
                  <a:schemeClr val="tx1">
                    <a:alpha val="65000"/>
                  </a:schemeClr>
                </a:solidFill>
              </a:defRPr>
            </a:lvl1pPr>
          </a:lstStyle>
          <a:p>
            <a:pPr>
              <a:defRPr/>
            </a:pPr>
            <a:fld id="{98A7F664-A913-402F-A310-CDF7DED2016F}" type="slidenum">
              <a:rPr lang="en-GB" smtClean="0"/>
              <a:pPr>
                <a:defRPr/>
              </a:pPr>
              <a:t>‹#›</a:t>
            </a:fld>
            <a:endParaRPr lang="en-GB"/>
          </a:p>
        </p:txBody>
      </p:sp>
    </p:spTree>
  </p:cSld>
  <p:clrMap bg1="dk1" tx1="lt1" bg2="dk2" tx2="lt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Lst>
  <p:txStyles>
    <p:title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p:titleStyle>
    <p:body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youtube.com/watch?v=jRfEGvp6wDU" TargetMode="External"/><Relationship Id="rId2" Type="http://schemas.openxmlformats.org/officeDocument/2006/relationships/audio" Target="../media/audio2.wav"/><Relationship Id="rId1" Type="http://schemas.openxmlformats.org/officeDocument/2006/relationships/slideLayout" Target="../slideLayouts/slideLayout12.xml"/><Relationship Id="rId4" Type="http://schemas.openxmlformats.org/officeDocument/2006/relationships/image" Target="../media/image3.wmf"/></Relationships>
</file>

<file path=ppt/slides/_rels/slide3.xml.rels><?xml version="1.0" encoding="UTF-8" standalone="yes"?>
<Relationships xmlns="http://schemas.openxmlformats.org/package/2006/relationships"><Relationship Id="rId3" Type="http://schemas.openxmlformats.org/officeDocument/2006/relationships/slide" Target="slide5.xml"/><Relationship Id="rId2" Type="http://schemas.openxmlformats.org/officeDocument/2006/relationships/audio" Target="../media/audio3.wav"/><Relationship Id="rId1" Type="http://schemas.openxmlformats.org/officeDocument/2006/relationships/slideLayout" Target="../slideLayouts/slideLayout6.xml"/><Relationship Id="rId6" Type="http://schemas.openxmlformats.org/officeDocument/2006/relationships/slide" Target="slide7.xml"/><Relationship Id="rId5" Type="http://schemas.openxmlformats.org/officeDocument/2006/relationships/slide" Target="slide6.xml"/><Relationship Id="rId4" Type="http://schemas.openxmlformats.org/officeDocument/2006/relationships/slide" Target="slide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audio" Target="../media/audio2.wav"/><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mediatheek.thinkquest.nl/~ll125/en/platetec.htm" TargetMode="External"/><Relationship Id="rId2" Type="http://schemas.openxmlformats.org/officeDocument/2006/relationships/audio" Target="../media/audio2.wav"/><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slide" Target="slide12.xml"/><Relationship Id="rId7" Type="http://schemas.openxmlformats.org/officeDocument/2006/relationships/hyperlink" Target="file:///D:\PHYSICAL\geyserformation.ppt" TargetMode="External"/><Relationship Id="rId2" Type="http://schemas.openxmlformats.org/officeDocument/2006/relationships/audio" Target="../media/audio2.wav"/><Relationship Id="rId1" Type="http://schemas.openxmlformats.org/officeDocument/2006/relationships/slideLayout" Target="../slideLayouts/slideLayout2.xml"/><Relationship Id="rId6" Type="http://schemas.openxmlformats.org/officeDocument/2006/relationships/slide" Target="slide14.xml"/><Relationship Id="rId5" Type="http://schemas.openxmlformats.org/officeDocument/2006/relationships/slide" Target="slide16.xml"/><Relationship Id="rId4" Type="http://schemas.openxmlformats.org/officeDocument/2006/relationships/slide" Target="slide13.xml"/><Relationship Id="rId9" Type="http://schemas.openxmlformats.org/officeDocument/2006/relationships/slide" Target="slide17.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audio" Target="../media/audio4.wav"/><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audio" Target="../media/audio4.wav"/><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audio" Target="../media/audio4.wav"/><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17.xml.rels><?xml version="1.0" encoding="UTF-8" standalone="yes"?>
<Relationships xmlns="http://schemas.openxmlformats.org/package/2006/relationships"><Relationship Id="rId3" Type="http://schemas.openxmlformats.org/officeDocument/2006/relationships/slide" Target="slide18.xml"/><Relationship Id="rId7" Type="http://schemas.openxmlformats.org/officeDocument/2006/relationships/slide" Target="slide23.xml"/><Relationship Id="rId2" Type="http://schemas.openxmlformats.org/officeDocument/2006/relationships/audio" Target="../media/audio2.wav"/><Relationship Id="rId1" Type="http://schemas.openxmlformats.org/officeDocument/2006/relationships/slideLayout" Target="../slideLayouts/slideLayout2.xml"/><Relationship Id="rId6" Type="http://schemas.openxmlformats.org/officeDocument/2006/relationships/slide" Target="slide22.xml"/><Relationship Id="rId5" Type="http://schemas.openxmlformats.org/officeDocument/2006/relationships/slide" Target="slide21.xml"/><Relationship Id="rId4" Type="http://schemas.openxmlformats.org/officeDocument/2006/relationships/slide" Target="slide20.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audio" Target="../media/audio4.wav"/><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audio" Target="../media/audio4.wav"/><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audio" Target="../media/audio4.wav"/><Relationship Id="rId2" Type="http://schemas.openxmlformats.org/officeDocument/2006/relationships/audio" Target="../media/audio2.wav"/><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jpeg"/></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audio" Target="../media/audio4.wav"/><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audio" Target="../media/audio4.wav"/><Relationship Id="rId2" Type="http://schemas.openxmlformats.org/officeDocument/2006/relationships/audio" Target="../media/audio2.wav"/><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slide" Target="slide33.xml"/><Relationship Id="rId3" Type="http://schemas.openxmlformats.org/officeDocument/2006/relationships/image" Target="../media/image27.jpeg"/><Relationship Id="rId7" Type="http://schemas.openxmlformats.org/officeDocument/2006/relationships/slide" Target="slide29.xml"/><Relationship Id="rId2" Type="http://schemas.openxmlformats.org/officeDocument/2006/relationships/audio" Target="../media/audio2.wav"/><Relationship Id="rId1" Type="http://schemas.openxmlformats.org/officeDocument/2006/relationships/slideLayout" Target="../slideLayouts/slideLayout2.xml"/><Relationship Id="rId6" Type="http://schemas.openxmlformats.org/officeDocument/2006/relationships/slide" Target="slide28.xml"/><Relationship Id="rId5" Type="http://schemas.openxmlformats.org/officeDocument/2006/relationships/slide" Target="slide27.xml"/><Relationship Id="rId4" Type="http://schemas.openxmlformats.org/officeDocument/2006/relationships/image" Target="../media/image28.jpeg"/><Relationship Id="rId9" Type="http://schemas.openxmlformats.org/officeDocument/2006/relationships/slide" Target="slide34.xml"/></Relationships>
</file>

<file path=ppt/slides/_rels/slide25.xml.rels><?xml version="1.0" encoding="UTF-8" standalone="yes"?>
<Relationships xmlns="http://schemas.openxmlformats.org/package/2006/relationships"><Relationship Id="rId2" Type="http://schemas.openxmlformats.org/officeDocument/2006/relationships/image" Target="../media/image29.gif"/><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30.gif"/><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audio" Target="../media/audio4.wav"/><Relationship Id="rId1" Type="http://schemas.openxmlformats.org/officeDocument/2006/relationships/slideLayout" Target="../slideLayouts/slideLayout7.xml"/><Relationship Id="rId5" Type="http://schemas.openxmlformats.org/officeDocument/2006/relationships/hyperlink" Target="http://www.5min.com/Video/Disaster-Management-in-Kobe-Japan-416310413" TargetMode="External"/><Relationship Id="rId4" Type="http://schemas.openxmlformats.org/officeDocument/2006/relationships/image" Target="../media/image33.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audio" Target="../media/audio2.wav"/><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052" name="Picture 1033" descr="vo-eruption1-17"/>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23555" name="Rectangle 1027"/>
          <p:cNvSpPr>
            <a:spLocks noGrp="1" noChangeArrowheads="1"/>
          </p:cNvSpPr>
          <p:nvPr>
            <p:ph type="subTitle" idx="1"/>
          </p:nvPr>
        </p:nvSpPr>
        <p:spPr>
          <a:xfrm>
            <a:off x="914400" y="1219200"/>
            <a:ext cx="6400800" cy="1752600"/>
          </a:xfrm>
        </p:spPr>
        <p:txBody>
          <a:bodyPr/>
          <a:lstStyle/>
          <a:p>
            <a:pPr eaLnBrk="1" hangingPunct="1"/>
            <a:r>
              <a:rPr lang="en-GB" sz="4800" b="1" i="1" smtClean="0"/>
              <a:t>“Live long and prosper”</a:t>
            </a:r>
          </a:p>
        </p:txBody>
      </p:sp>
      <p:sp>
        <p:nvSpPr>
          <p:cNvPr id="23554" name="Rectangle 1026"/>
          <p:cNvSpPr>
            <a:spLocks noGrp="1" noChangeArrowheads="1"/>
          </p:cNvSpPr>
          <p:nvPr>
            <p:ph type="title"/>
          </p:nvPr>
        </p:nvSpPr>
        <p:spPr>
          <a:xfrm>
            <a:off x="468313" y="260350"/>
            <a:ext cx="7239000" cy="1143000"/>
          </a:xfrm>
        </p:spPr>
        <p:txBody>
          <a:bodyPr/>
          <a:lstStyle/>
          <a:p>
            <a:pPr eaLnBrk="1" hangingPunct="1"/>
            <a:r>
              <a:rPr lang="en-GB" sz="6600" b="1" i="0" smtClean="0"/>
              <a:t>Vulcanicity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3554"/>
                                        </p:tgtEl>
                                        <p:attrNameLst>
                                          <p:attrName>style.visibility</p:attrName>
                                        </p:attrNameLst>
                                      </p:cBhvr>
                                      <p:to>
                                        <p:strVal val="visible"/>
                                      </p:to>
                                    </p:set>
                                    <p:anim calcmode="lin" valueType="num">
                                      <p:cBhvr additive="base">
                                        <p:cTn id="7" dur="500" fill="hold"/>
                                        <p:tgtEl>
                                          <p:spTgt spid="23554"/>
                                        </p:tgtEl>
                                        <p:attrNameLst>
                                          <p:attrName>ppt_x</p:attrName>
                                        </p:attrNameLst>
                                      </p:cBhvr>
                                      <p:tavLst>
                                        <p:tav tm="0">
                                          <p:val>
                                            <p:strVal val="#ppt_x"/>
                                          </p:val>
                                        </p:tav>
                                        <p:tav tm="100000">
                                          <p:val>
                                            <p:strVal val="#ppt_x"/>
                                          </p:val>
                                        </p:tav>
                                      </p:tavLst>
                                    </p:anim>
                                    <p:anim calcmode="lin" valueType="num">
                                      <p:cBhvr additive="base">
                                        <p:cTn id="8" dur="500" fill="hold"/>
                                        <p:tgtEl>
                                          <p:spTgt spid="23554"/>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grpId="0" nodeType="clickEffect">
                                  <p:stCondLst>
                                    <p:cond delay="0"/>
                                  </p:stCondLst>
                                  <p:iterate type="lt">
                                    <p:tmPct val="100000"/>
                                  </p:iterate>
                                  <p:childTnLst>
                                    <p:set>
                                      <p:cBhvr>
                                        <p:cTn id="12" dur="1" fill="hold">
                                          <p:stCondLst>
                                            <p:cond delay="0"/>
                                          </p:stCondLst>
                                        </p:cTn>
                                        <p:tgtEl>
                                          <p:spTgt spid="23555">
                                            <p:txEl>
                                              <p:pRg st="0" end="0"/>
                                            </p:txEl>
                                          </p:spTgt>
                                        </p:tgtEl>
                                        <p:attrNameLst>
                                          <p:attrName>style.visibility</p:attrName>
                                        </p:attrNameLst>
                                      </p:cBhvr>
                                      <p:to>
                                        <p:strVal val="visible"/>
                                      </p:to>
                                    </p:set>
                                    <p:anim calcmode="lin" valueType="num">
                                      <p:cBhvr additive="base">
                                        <p:cTn id="13" dur="75" fill="hold"/>
                                        <p:tgtEl>
                                          <p:spTgt spid="23555">
                                            <p:txEl>
                                              <p:pRg st="0" end="0"/>
                                            </p:txEl>
                                          </p:spTgt>
                                        </p:tgtEl>
                                        <p:attrNameLst>
                                          <p:attrName>ppt_x</p:attrName>
                                        </p:attrNameLst>
                                      </p:cBhvr>
                                      <p:tavLst>
                                        <p:tav tm="0">
                                          <p:val>
                                            <p:strVal val="1+#ppt_w/2"/>
                                          </p:val>
                                        </p:tav>
                                        <p:tav tm="100000">
                                          <p:val>
                                            <p:strVal val="#ppt_x"/>
                                          </p:val>
                                        </p:tav>
                                      </p:tavLst>
                                    </p:anim>
                                    <p:anim calcmode="lin" valueType="num">
                                      <p:cBhvr additive="base">
                                        <p:cTn id="14" dur="75" fill="hold"/>
                                        <p:tgtEl>
                                          <p:spTgt spid="23555">
                                            <p:txEl>
                                              <p:pRg st="0" end="0"/>
                                            </p:txEl>
                                          </p:spTgt>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autoUpdateAnimBg="0"/>
      <p:bldP spid="23554" grpId="0" autoUpdateAnimBg="0"/>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152400"/>
            <a:ext cx="7772400" cy="1143000"/>
          </a:xfrm>
        </p:spPr>
        <p:txBody>
          <a:bodyPr/>
          <a:lstStyle/>
          <a:p>
            <a:pPr eaLnBrk="1" hangingPunct="1"/>
            <a:r>
              <a:rPr lang="en-GB" smtClean="0"/>
              <a:t>Introduction</a:t>
            </a:r>
          </a:p>
        </p:txBody>
      </p:sp>
      <p:sp>
        <p:nvSpPr>
          <p:cNvPr id="22531" name="Rectangle 3"/>
          <p:cNvSpPr>
            <a:spLocks noGrp="1" noChangeArrowheads="1"/>
          </p:cNvSpPr>
          <p:nvPr>
            <p:ph type="body" sz="half" idx="1"/>
          </p:nvPr>
        </p:nvSpPr>
        <p:spPr>
          <a:xfrm>
            <a:off x="323528" y="1700808"/>
            <a:ext cx="3810000" cy="4648200"/>
          </a:xfrm>
        </p:spPr>
        <p:txBody>
          <a:bodyPr>
            <a:normAutofit lnSpcReduction="10000"/>
          </a:bodyPr>
          <a:lstStyle/>
          <a:p>
            <a:pPr eaLnBrk="1" hangingPunct="1"/>
            <a:r>
              <a:rPr lang="en-GB" sz="2400" dirty="0" smtClean="0"/>
              <a:t>Where are the volcanoes?</a:t>
            </a:r>
          </a:p>
          <a:p>
            <a:pPr lvl="1" eaLnBrk="1" hangingPunct="1"/>
            <a:r>
              <a:rPr lang="en-GB" sz="2000" dirty="0" smtClean="0"/>
              <a:t>Mapping exercise</a:t>
            </a:r>
          </a:p>
          <a:p>
            <a:pPr lvl="1" eaLnBrk="1" hangingPunct="1"/>
            <a:r>
              <a:rPr lang="en-GB" sz="2000" dirty="0" smtClean="0"/>
              <a:t>Why this pattern?</a:t>
            </a:r>
          </a:p>
          <a:p>
            <a:pPr lvl="1" eaLnBrk="1" hangingPunct="1"/>
            <a:r>
              <a:rPr lang="en-GB" sz="2000" dirty="0" smtClean="0"/>
              <a:t>Galapagos 2005</a:t>
            </a:r>
          </a:p>
          <a:p>
            <a:pPr lvl="1" eaLnBrk="1" hangingPunct="1"/>
            <a:r>
              <a:rPr lang="en-GB" sz="2000" dirty="0" smtClean="0">
                <a:hlinkClick r:id="rId3"/>
              </a:rPr>
              <a:t>http://www.youtube.com/watch?v=jRfEGvp6wDU</a:t>
            </a:r>
            <a:endParaRPr lang="en-GB" sz="2000" dirty="0" smtClean="0"/>
          </a:p>
          <a:p>
            <a:pPr eaLnBrk="1" hangingPunct="1"/>
            <a:r>
              <a:rPr lang="en-GB" sz="2400" dirty="0" smtClean="0"/>
              <a:t>What has been the impact on humans over time? </a:t>
            </a:r>
          </a:p>
          <a:p>
            <a:pPr eaLnBrk="1" hangingPunct="1"/>
            <a:r>
              <a:rPr lang="en-GB" sz="2400" dirty="0" smtClean="0"/>
              <a:t>What has been the impact on the natural world over time</a:t>
            </a:r>
          </a:p>
          <a:p>
            <a:pPr lvl="1" eaLnBrk="1" hangingPunct="1"/>
            <a:r>
              <a:rPr lang="en-GB" sz="2000" dirty="0" smtClean="0"/>
              <a:t>E.g. Galapagos</a:t>
            </a:r>
          </a:p>
        </p:txBody>
      </p:sp>
      <p:pic>
        <p:nvPicPr>
          <p:cNvPr id="22534" name="Picture 6" descr="MP00640_"/>
          <p:cNvPicPr>
            <a:picLocks noGrp="1" noChangeAspect="1" noChangeArrowheads="1"/>
          </p:cNvPicPr>
          <p:nvPr>
            <p:ph type="clipArt" sz="half" idx="2"/>
          </p:nvPr>
        </p:nvPicPr>
        <p:blipFill>
          <a:blip r:embed="rId4" cstate="print"/>
          <a:srcRect/>
          <a:stretch>
            <a:fillRect/>
          </a:stretch>
        </p:blipFill>
        <p:spPr>
          <a:xfrm>
            <a:off x="4283968" y="1268760"/>
            <a:ext cx="3810000" cy="3794125"/>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2253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22531">
                                            <p:txEl>
                                              <p:pRg st="0" end="0"/>
                                            </p:txEl>
                                          </p:spTgt>
                                        </p:tgtEl>
                                        <p:attrNameLst>
                                          <p:attrName>style.visibility</p:attrName>
                                        </p:attrNameLst>
                                      </p:cBhvr>
                                      <p:to>
                                        <p:strVal val="visible"/>
                                      </p:to>
                                    </p:set>
                                    <p:anim calcmode="lin" valueType="num">
                                      <p:cBhvr additive="base">
                                        <p:cTn id="11" dur="500" fill="hold"/>
                                        <p:tgtEl>
                                          <p:spTgt spid="22531">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2253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9"/>
                                            </p:cond>
                                          </p:stCondLst>
                                          <p:endCondLst>
                                            <p:cond evt="onStopAudio" delay="0">
                                              <p:tgtEl>
                                                <p:sldTgt/>
                                              </p:tgtEl>
                                            </p:cond>
                                          </p:endCondLst>
                                        </p:cTn>
                                        <p:tgtEl>
                                          <p:sndTgt r:embed="rId2" name="whoosh.wav"/>
                                        </p:tgtEl>
                                      </p:cMediaNode>
                                    </p:audio>
                                  </p:subTnLst>
                                </p:cTn>
                              </p:par>
                              <p:par>
                                <p:cTn id="13" presetID="2" presetClass="entr" presetSubtype="8" fill="hold" grpId="0" nodeType="withEffect">
                                  <p:stCondLst>
                                    <p:cond delay="0"/>
                                  </p:stCondLst>
                                  <p:childTnLst>
                                    <p:set>
                                      <p:cBhvr>
                                        <p:cTn id="14" dur="1" fill="hold">
                                          <p:stCondLst>
                                            <p:cond delay="0"/>
                                          </p:stCondLst>
                                        </p:cTn>
                                        <p:tgtEl>
                                          <p:spTgt spid="22531">
                                            <p:txEl>
                                              <p:pRg st="1" end="1"/>
                                            </p:txEl>
                                          </p:spTgt>
                                        </p:tgtEl>
                                        <p:attrNameLst>
                                          <p:attrName>style.visibility</p:attrName>
                                        </p:attrNameLst>
                                      </p:cBhvr>
                                      <p:to>
                                        <p:strVal val="visible"/>
                                      </p:to>
                                    </p:set>
                                    <p:anim calcmode="lin" valueType="num">
                                      <p:cBhvr additive="base">
                                        <p:cTn id="15" dur="500" fill="hold"/>
                                        <p:tgtEl>
                                          <p:spTgt spid="22531">
                                            <p:txEl>
                                              <p:pRg st="1" end="1"/>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22531">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3"/>
                                            </p:cond>
                                          </p:stCondLst>
                                          <p:endCondLst>
                                            <p:cond evt="onStopAudio" delay="0">
                                              <p:tgtEl>
                                                <p:sldTgt/>
                                              </p:tgtEl>
                                            </p:cond>
                                          </p:endCondLst>
                                        </p:cTn>
                                        <p:tgtEl>
                                          <p:sndTgt r:embed="rId2" name="whoosh.wav"/>
                                        </p:tgtEl>
                                      </p:cMediaNode>
                                    </p:audio>
                                  </p:subTnLst>
                                </p:cTn>
                              </p:par>
                              <p:par>
                                <p:cTn id="17" presetID="2" presetClass="entr" presetSubtype="8" fill="hold" grpId="0" nodeType="withEffect">
                                  <p:stCondLst>
                                    <p:cond delay="0"/>
                                  </p:stCondLst>
                                  <p:childTnLst>
                                    <p:set>
                                      <p:cBhvr>
                                        <p:cTn id="18" dur="1" fill="hold">
                                          <p:stCondLst>
                                            <p:cond delay="0"/>
                                          </p:stCondLst>
                                        </p:cTn>
                                        <p:tgtEl>
                                          <p:spTgt spid="22531">
                                            <p:txEl>
                                              <p:pRg st="2" end="2"/>
                                            </p:txEl>
                                          </p:spTgt>
                                        </p:tgtEl>
                                        <p:attrNameLst>
                                          <p:attrName>style.visibility</p:attrName>
                                        </p:attrNameLst>
                                      </p:cBhvr>
                                      <p:to>
                                        <p:strVal val="visible"/>
                                      </p:to>
                                    </p:set>
                                    <p:anim calcmode="lin" valueType="num">
                                      <p:cBhvr additive="base">
                                        <p:cTn id="19" dur="500" fill="hold"/>
                                        <p:tgtEl>
                                          <p:spTgt spid="2253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2531">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par>
                                <p:cTn id="21" presetID="2" presetClass="entr" presetSubtype="8" fill="hold" grpId="0" nodeType="withEffect">
                                  <p:stCondLst>
                                    <p:cond delay="0"/>
                                  </p:stCondLst>
                                  <p:childTnLst>
                                    <p:set>
                                      <p:cBhvr>
                                        <p:cTn id="22" dur="1" fill="hold">
                                          <p:stCondLst>
                                            <p:cond delay="0"/>
                                          </p:stCondLst>
                                        </p:cTn>
                                        <p:tgtEl>
                                          <p:spTgt spid="22531">
                                            <p:txEl>
                                              <p:pRg st="3" end="3"/>
                                            </p:txEl>
                                          </p:spTgt>
                                        </p:tgtEl>
                                        <p:attrNameLst>
                                          <p:attrName>style.visibility</p:attrName>
                                        </p:attrNameLst>
                                      </p:cBhvr>
                                      <p:to>
                                        <p:strVal val="visible"/>
                                      </p:to>
                                    </p:set>
                                    <p:anim calcmode="lin" valueType="num">
                                      <p:cBhvr additive="base">
                                        <p:cTn id="23" dur="500" fill="hold"/>
                                        <p:tgtEl>
                                          <p:spTgt spid="22531">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22531">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2" name="whoosh.wav"/>
                                        </p:tgtEl>
                                      </p:cMediaNode>
                                    </p:audio>
                                  </p:subTnLst>
                                </p:cTn>
                              </p:par>
                              <p:par>
                                <p:cTn id="25" presetID="2" presetClass="entr" presetSubtype="8" fill="hold" grpId="0" nodeType="withEffect">
                                  <p:stCondLst>
                                    <p:cond delay="0"/>
                                  </p:stCondLst>
                                  <p:childTnLst>
                                    <p:set>
                                      <p:cBhvr>
                                        <p:cTn id="26" dur="1" fill="hold">
                                          <p:stCondLst>
                                            <p:cond delay="0"/>
                                          </p:stCondLst>
                                        </p:cTn>
                                        <p:tgtEl>
                                          <p:spTgt spid="22531">
                                            <p:txEl>
                                              <p:pRg st="4" end="4"/>
                                            </p:txEl>
                                          </p:spTgt>
                                        </p:tgtEl>
                                        <p:attrNameLst>
                                          <p:attrName>style.visibility</p:attrName>
                                        </p:attrNameLst>
                                      </p:cBhvr>
                                      <p:to>
                                        <p:strVal val="visible"/>
                                      </p:to>
                                    </p:set>
                                    <p:anim calcmode="lin" valueType="num">
                                      <p:cBhvr additive="base">
                                        <p:cTn id="27" dur="500" fill="hold"/>
                                        <p:tgtEl>
                                          <p:spTgt spid="22531">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2253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5"/>
                                            </p:cond>
                                          </p:stCondLst>
                                          <p:endCondLst>
                                            <p:cond evt="onStopAudio" delay="0">
                                              <p:tgtEl>
                                                <p:sldTgt/>
                                              </p:tgtEl>
                                            </p:cond>
                                          </p:endCondLst>
                                        </p:cTn>
                                        <p:tgtEl>
                                          <p:sndTgt r:embed="rId2" name="whoosh.wav"/>
                                        </p:tgtEl>
                                      </p:cMediaNode>
                                    </p:audio>
                                  </p:subTnLst>
                                </p:cTn>
                              </p:par>
                            </p:childTnLst>
                          </p:cTn>
                        </p:par>
                      </p:childTnLst>
                    </p:cTn>
                  </p:par>
                  <p:par>
                    <p:cTn id="29" fill="hold">
                      <p:stCondLst>
                        <p:cond delay="indefinite"/>
                      </p:stCondLst>
                      <p:childTnLst>
                        <p:par>
                          <p:cTn id="30" fill="hold">
                            <p:stCondLst>
                              <p:cond delay="0"/>
                            </p:stCondLst>
                            <p:childTnLst>
                              <p:par>
                                <p:cTn id="31" presetID="2" presetClass="entr" presetSubtype="8" fill="hold" grpId="0" nodeType="clickEffect">
                                  <p:stCondLst>
                                    <p:cond delay="0"/>
                                  </p:stCondLst>
                                  <p:childTnLst>
                                    <p:set>
                                      <p:cBhvr>
                                        <p:cTn id="32" dur="1" fill="hold">
                                          <p:stCondLst>
                                            <p:cond delay="0"/>
                                          </p:stCondLst>
                                        </p:cTn>
                                        <p:tgtEl>
                                          <p:spTgt spid="22531">
                                            <p:txEl>
                                              <p:pRg st="5" end="5"/>
                                            </p:txEl>
                                          </p:spTgt>
                                        </p:tgtEl>
                                        <p:attrNameLst>
                                          <p:attrName>style.visibility</p:attrName>
                                        </p:attrNameLst>
                                      </p:cBhvr>
                                      <p:to>
                                        <p:strVal val="visible"/>
                                      </p:to>
                                    </p:set>
                                    <p:anim calcmode="lin" valueType="num">
                                      <p:cBhvr additive="base">
                                        <p:cTn id="33" dur="500" fill="hold"/>
                                        <p:tgtEl>
                                          <p:spTgt spid="22531">
                                            <p:txEl>
                                              <p:pRg st="5" end="5"/>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22531">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1"/>
                                            </p:cond>
                                          </p:stCondLst>
                                          <p:endCondLst>
                                            <p:cond evt="onStopAudio" delay="0">
                                              <p:tgtEl>
                                                <p:sldTgt/>
                                              </p:tgtEl>
                                            </p:cond>
                                          </p:endCondLst>
                                        </p:cTn>
                                        <p:tgtEl>
                                          <p:sndTgt r:embed="rId2" name="whoosh.wav"/>
                                        </p:tgtEl>
                                      </p:cMediaNode>
                                    </p:audio>
                                  </p:subTnLst>
                                </p:cTn>
                              </p:par>
                            </p:childTnLst>
                          </p:cTn>
                        </p:par>
                      </p:childTnLst>
                    </p:cTn>
                  </p:par>
                  <p:par>
                    <p:cTn id="35" fill="hold">
                      <p:stCondLst>
                        <p:cond delay="indefinite"/>
                      </p:stCondLst>
                      <p:childTnLst>
                        <p:par>
                          <p:cTn id="36" fill="hold">
                            <p:stCondLst>
                              <p:cond delay="0"/>
                            </p:stCondLst>
                            <p:childTnLst>
                              <p:par>
                                <p:cTn id="37" presetID="2" presetClass="entr" presetSubtype="8" fill="hold" grpId="0" nodeType="clickEffect">
                                  <p:stCondLst>
                                    <p:cond delay="0"/>
                                  </p:stCondLst>
                                  <p:childTnLst>
                                    <p:set>
                                      <p:cBhvr>
                                        <p:cTn id="38" dur="1" fill="hold">
                                          <p:stCondLst>
                                            <p:cond delay="0"/>
                                          </p:stCondLst>
                                        </p:cTn>
                                        <p:tgtEl>
                                          <p:spTgt spid="22531">
                                            <p:txEl>
                                              <p:pRg st="6" end="6"/>
                                            </p:txEl>
                                          </p:spTgt>
                                        </p:tgtEl>
                                        <p:attrNameLst>
                                          <p:attrName>style.visibility</p:attrName>
                                        </p:attrNameLst>
                                      </p:cBhvr>
                                      <p:to>
                                        <p:strVal val="visible"/>
                                      </p:to>
                                    </p:set>
                                    <p:anim calcmode="lin" valueType="num">
                                      <p:cBhvr additive="base">
                                        <p:cTn id="39" dur="500" fill="hold"/>
                                        <p:tgtEl>
                                          <p:spTgt spid="22531">
                                            <p:txEl>
                                              <p:pRg st="6" end="6"/>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22531">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7"/>
                                            </p:cond>
                                          </p:stCondLst>
                                          <p:endCondLst>
                                            <p:cond evt="onStopAudio" delay="0">
                                              <p:tgtEl>
                                                <p:sldTgt/>
                                              </p:tgtEl>
                                            </p:cond>
                                          </p:endCondLst>
                                        </p:cTn>
                                        <p:tgtEl>
                                          <p:sndTgt r:embed="rId2" name="whoosh.wav"/>
                                        </p:tgtEl>
                                      </p:cMediaNode>
                                    </p:audio>
                                  </p:subTnLst>
                                </p:cTn>
                              </p:par>
                              <p:par>
                                <p:cTn id="41" presetID="2" presetClass="entr" presetSubtype="8" fill="hold" grpId="0" nodeType="withEffect">
                                  <p:stCondLst>
                                    <p:cond delay="0"/>
                                  </p:stCondLst>
                                  <p:childTnLst>
                                    <p:set>
                                      <p:cBhvr>
                                        <p:cTn id="42" dur="1" fill="hold">
                                          <p:stCondLst>
                                            <p:cond delay="0"/>
                                          </p:stCondLst>
                                        </p:cTn>
                                        <p:tgtEl>
                                          <p:spTgt spid="22531">
                                            <p:txEl>
                                              <p:pRg st="7" end="7"/>
                                            </p:txEl>
                                          </p:spTgt>
                                        </p:tgtEl>
                                        <p:attrNameLst>
                                          <p:attrName>style.visibility</p:attrName>
                                        </p:attrNameLst>
                                      </p:cBhvr>
                                      <p:to>
                                        <p:strVal val="visible"/>
                                      </p:to>
                                    </p:set>
                                    <p:anim calcmode="lin" valueType="num">
                                      <p:cBhvr additive="base">
                                        <p:cTn id="43" dur="500" fill="hold"/>
                                        <p:tgtEl>
                                          <p:spTgt spid="22531">
                                            <p:txEl>
                                              <p:pRg st="7" end="7"/>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22531">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1026"/>
          <p:cNvSpPr>
            <a:spLocks noGrp="1" noChangeArrowheads="1"/>
          </p:cNvSpPr>
          <p:nvPr>
            <p:ph type="title"/>
          </p:nvPr>
        </p:nvSpPr>
        <p:spPr/>
        <p:txBody>
          <a:bodyPr/>
          <a:lstStyle/>
          <a:p>
            <a:pPr eaLnBrk="1" hangingPunct="1"/>
            <a:r>
              <a:rPr lang="en-GB" smtClean="0"/>
              <a:t>Extrusive landforms</a:t>
            </a:r>
          </a:p>
        </p:txBody>
      </p:sp>
      <p:sp>
        <p:nvSpPr>
          <p:cNvPr id="26627" name="Text Box 1027"/>
          <p:cNvSpPr txBox="1">
            <a:spLocks noChangeArrowheads="1"/>
          </p:cNvSpPr>
          <p:nvPr/>
        </p:nvSpPr>
        <p:spPr bwMode="auto">
          <a:xfrm>
            <a:off x="228600" y="3048000"/>
            <a:ext cx="1676400" cy="1801813"/>
          </a:xfrm>
          <a:prstGeom prst="rect">
            <a:avLst/>
          </a:prstGeom>
          <a:noFill/>
          <a:ln w="9525">
            <a:noFill/>
            <a:miter lim="800000"/>
            <a:headEnd/>
            <a:tailEnd/>
          </a:ln>
        </p:spPr>
        <p:txBody>
          <a:bodyPr>
            <a:spAutoFit/>
          </a:bodyPr>
          <a:lstStyle/>
          <a:p>
            <a:pPr>
              <a:spcBef>
                <a:spcPct val="50000"/>
              </a:spcBef>
            </a:pPr>
            <a:r>
              <a:rPr lang="en-GB" sz="2800" dirty="0">
                <a:solidFill>
                  <a:schemeClr val="accent5">
                    <a:lumMod val="20000"/>
                    <a:lumOff val="80000"/>
                  </a:schemeClr>
                </a:solidFill>
              </a:rPr>
              <a:t>Fluid</a:t>
            </a:r>
          </a:p>
          <a:p>
            <a:pPr>
              <a:spcBef>
                <a:spcPct val="50000"/>
              </a:spcBef>
            </a:pPr>
            <a:endParaRPr lang="en-GB" sz="2800" dirty="0">
              <a:solidFill>
                <a:schemeClr val="accent5">
                  <a:lumMod val="20000"/>
                  <a:lumOff val="80000"/>
                </a:schemeClr>
              </a:solidFill>
            </a:endParaRPr>
          </a:p>
          <a:p>
            <a:pPr>
              <a:spcBef>
                <a:spcPct val="50000"/>
              </a:spcBef>
            </a:pPr>
            <a:r>
              <a:rPr lang="en-GB" sz="2800" dirty="0">
                <a:solidFill>
                  <a:schemeClr val="accent5">
                    <a:lumMod val="20000"/>
                    <a:lumOff val="80000"/>
                  </a:schemeClr>
                </a:solidFill>
              </a:rPr>
              <a:t>Basalt</a:t>
            </a:r>
          </a:p>
        </p:txBody>
      </p:sp>
      <p:sp>
        <p:nvSpPr>
          <p:cNvPr id="26628" name="Text Box 1028"/>
          <p:cNvSpPr txBox="1">
            <a:spLocks noChangeArrowheads="1"/>
          </p:cNvSpPr>
          <p:nvPr/>
        </p:nvSpPr>
        <p:spPr bwMode="auto">
          <a:xfrm>
            <a:off x="3200400" y="3048000"/>
            <a:ext cx="1752600" cy="1801813"/>
          </a:xfrm>
          <a:prstGeom prst="rect">
            <a:avLst/>
          </a:prstGeom>
          <a:noFill/>
          <a:ln w="9525">
            <a:noFill/>
            <a:miter lim="800000"/>
            <a:headEnd/>
            <a:tailEnd/>
          </a:ln>
        </p:spPr>
        <p:txBody>
          <a:bodyPr>
            <a:spAutoFit/>
          </a:bodyPr>
          <a:lstStyle/>
          <a:p>
            <a:pPr>
              <a:spcBef>
                <a:spcPct val="50000"/>
              </a:spcBef>
            </a:pPr>
            <a:r>
              <a:rPr lang="en-GB" sz="2800" dirty="0">
                <a:solidFill>
                  <a:schemeClr val="accent4">
                    <a:lumMod val="40000"/>
                    <a:lumOff val="60000"/>
                  </a:schemeClr>
                </a:solidFill>
              </a:rPr>
              <a:t>Acid</a:t>
            </a:r>
          </a:p>
          <a:p>
            <a:pPr>
              <a:spcBef>
                <a:spcPct val="50000"/>
              </a:spcBef>
            </a:pPr>
            <a:endParaRPr lang="en-GB" sz="2800" dirty="0">
              <a:solidFill>
                <a:schemeClr val="accent4">
                  <a:lumMod val="40000"/>
                  <a:lumOff val="60000"/>
                </a:schemeClr>
              </a:solidFill>
            </a:endParaRPr>
          </a:p>
          <a:p>
            <a:pPr>
              <a:spcBef>
                <a:spcPct val="50000"/>
              </a:spcBef>
            </a:pPr>
            <a:r>
              <a:rPr lang="en-GB" sz="2800" dirty="0">
                <a:solidFill>
                  <a:schemeClr val="accent4">
                    <a:lumMod val="40000"/>
                    <a:lumOff val="60000"/>
                  </a:schemeClr>
                </a:solidFill>
              </a:rPr>
              <a:t>Andesite</a:t>
            </a:r>
          </a:p>
        </p:txBody>
      </p:sp>
      <p:sp>
        <p:nvSpPr>
          <p:cNvPr id="26629" name="Text Box 1029"/>
          <p:cNvSpPr txBox="1">
            <a:spLocks noChangeArrowheads="1"/>
          </p:cNvSpPr>
          <p:nvPr/>
        </p:nvSpPr>
        <p:spPr bwMode="auto">
          <a:xfrm>
            <a:off x="5715000" y="3048000"/>
            <a:ext cx="1524000" cy="1801813"/>
          </a:xfrm>
          <a:prstGeom prst="rect">
            <a:avLst/>
          </a:prstGeom>
          <a:noFill/>
          <a:ln w="9525">
            <a:noFill/>
            <a:miter lim="800000"/>
            <a:headEnd/>
            <a:tailEnd/>
          </a:ln>
        </p:spPr>
        <p:txBody>
          <a:bodyPr>
            <a:spAutoFit/>
          </a:bodyPr>
          <a:lstStyle/>
          <a:p>
            <a:pPr>
              <a:spcBef>
                <a:spcPct val="50000"/>
              </a:spcBef>
            </a:pPr>
            <a:r>
              <a:rPr lang="en-GB" sz="2800" dirty="0">
                <a:solidFill>
                  <a:schemeClr val="accent2">
                    <a:lumMod val="75000"/>
                  </a:schemeClr>
                </a:solidFill>
              </a:rPr>
              <a:t>Viscous</a:t>
            </a:r>
          </a:p>
          <a:p>
            <a:pPr>
              <a:spcBef>
                <a:spcPct val="50000"/>
              </a:spcBef>
            </a:pPr>
            <a:endParaRPr lang="en-GB" sz="2800" dirty="0">
              <a:solidFill>
                <a:schemeClr val="accent2">
                  <a:lumMod val="75000"/>
                </a:schemeClr>
              </a:solidFill>
            </a:endParaRPr>
          </a:p>
          <a:p>
            <a:pPr>
              <a:spcBef>
                <a:spcPct val="50000"/>
              </a:spcBef>
            </a:pPr>
            <a:r>
              <a:rPr lang="en-GB" sz="2800" dirty="0" err="1">
                <a:solidFill>
                  <a:schemeClr val="accent2">
                    <a:lumMod val="75000"/>
                  </a:schemeClr>
                </a:solidFill>
              </a:rPr>
              <a:t>Rhyolitic</a:t>
            </a:r>
            <a:endParaRPr lang="en-GB" sz="2800" dirty="0">
              <a:solidFill>
                <a:schemeClr val="accent2">
                  <a:lumMod val="75000"/>
                </a:schemeClr>
              </a:solidFill>
            </a:endParaRPr>
          </a:p>
        </p:txBody>
      </p:sp>
      <p:sp>
        <p:nvSpPr>
          <p:cNvPr id="4102" name="AutoShape 1030"/>
          <p:cNvSpPr>
            <a:spLocks noChangeArrowheads="1"/>
          </p:cNvSpPr>
          <p:nvPr/>
        </p:nvSpPr>
        <p:spPr bwMode="auto">
          <a:xfrm>
            <a:off x="1600200" y="3505200"/>
            <a:ext cx="1371600" cy="609600"/>
          </a:xfrm>
          <a:prstGeom prst="rightArrow">
            <a:avLst>
              <a:gd name="adj1" fmla="val 50000"/>
              <a:gd name="adj2" fmla="val 56250"/>
            </a:avLst>
          </a:prstGeom>
          <a:solidFill>
            <a:srgbClr val="2817A3"/>
          </a:solidFill>
          <a:ln w="9525">
            <a:solidFill>
              <a:schemeClr val="tx1"/>
            </a:solidFill>
            <a:miter lim="800000"/>
            <a:headEnd/>
            <a:tailEnd/>
          </a:ln>
        </p:spPr>
        <p:txBody>
          <a:bodyPr wrap="none" anchor="ctr"/>
          <a:lstStyle/>
          <a:p>
            <a:endParaRPr lang="en-US"/>
          </a:p>
        </p:txBody>
      </p:sp>
      <p:sp>
        <p:nvSpPr>
          <p:cNvPr id="4103" name="AutoShape 1031"/>
          <p:cNvSpPr>
            <a:spLocks noChangeArrowheads="1"/>
          </p:cNvSpPr>
          <p:nvPr/>
        </p:nvSpPr>
        <p:spPr bwMode="auto">
          <a:xfrm>
            <a:off x="4343400" y="3505200"/>
            <a:ext cx="1371600" cy="609600"/>
          </a:xfrm>
          <a:prstGeom prst="rightArrow">
            <a:avLst>
              <a:gd name="adj1" fmla="val 50000"/>
              <a:gd name="adj2" fmla="val 56250"/>
            </a:avLst>
          </a:prstGeom>
          <a:solidFill>
            <a:srgbClr val="2817A3"/>
          </a:solidFill>
          <a:ln w="9525">
            <a:solidFill>
              <a:schemeClr val="tx1"/>
            </a:solidFill>
            <a:miter lim="800000"/>
            <a:headEnd/>
            <a:tailEnd/>
          </a:ln>
        </p:spPr>
        <p:txBody>
          <a:bodyPr wrap="none" anchor="ctr"/>
          <a:lstStyle/>
          <a:p>
            <a:endParaRPr lang="en-US"/>
          </a:p>
        </p:txBody>
      </p:sp>
      <p:sp>
        <p:nvSpPr>
          <p:cNvPr id="4104" name="AutoShape 1034">
            <a:hlinkClick r:id="rId3" action="ppaction://hlinksldjump" highlightClick="1"/>
          </p:cNvPr>
          <p:cNvSpPr>
            <a:spLocks noChangeArrowheads="1"/>
          </p:cNvSpPr>
          <p:nvPr/>
        </p:nvSpPr>
        <p:spPr bwMode="auto">
          <a:xfrm>
            <a:off x="3657600" y="5105400"/>
            <a:ext cx="360363" cy="360363"/>
          </a:xfrm>
          <a:prstGeom prst="actionButtonForwardNext">
            <a:avLst/>
          </a:prstGeom>
          <a:solidFill>
            <a:srgbClr val="FF6600"/>
          </a:solidFill>
          <a:ln w="9525">
            <a:solidFill>
              <a:schemeClr val="tx1"/>
            </a:solidFill>
            <a:miter lim="800000"/>
            <a:headEnd/>
            <a:tailEnd/>
          </a:ln>
        </p:spPr>
        <p:txBody>
          <a:bodyPr wrap="none" anchor="ctr"/>
          <a:lstStyle/>
          <a:p>
            <a:endParaRPr lang="en-US"/>
          </a:p>
        </p:txBody>
      </p:sp>
      <p:sp>
        <p:nvSpPr>
          <p:cNvPr id="4105" name="AutoShape 1035">
            <a:hlinkClick r:id="rId4" action="ppaction://hlinksldjump" highlightClick="1"/>
          </p:cNvPr>
          <p:cNvSpPr>
            <a:spLocks noChangeArrowheads="1"/>
          </p:cNvSpPr>
          <p:nvPr/>
        </p:nvSpPr>
        <p:spPr bwMode="auto">
          <a:xfrm>
            <a:off x="457200" y="5105400"/>
            <a:ext cx="360363" cy="360363"/>
          </a:xfrm>
          <a:prstGeom prst="actionButtonForwardNext">
            <a:avLst/>
          </a:prstGeom>
          <a:solidFill>
            <a:srgbClr val="FF6600"/>
          </a:solidFill>
          <a:ln w="9525">
            <a:solidFill>
              <a:schemeClr val="tx1"/>
            </a:solidFill>
            <a:miter lim="800000"/>
            <a:headEnd/>
            <a:tailEnd/>
          </a:ln>
        </p:spPr>
        <p:txBody>
          <a:bodyPr wrap="none" anchor="ctr"/>
          <a:lstStyle/>
          <a:p>
            <a:endParaRPr lang="en-US"/>
          </a:p>
        </p:txBody>
      </p:sp>
      <p:sp>
        <p:nvSpPr>
          <p:cNvPr id="4106" name="AutoShape 1036">
            <a:hlinkClick r:id="rId5" action="ppaction://hlinksldjump" highlightClick="1"/>
          </p:cNvPr>
          <p:cNvSpPr>
            <a:spLocks noChangeArrowheads="1"/>
          </p:cNvSpPr>
          <p:nvPr/>
        </p:nvSpPr>
        <p:spPr bwMode="auto">
          <a:xfrm>
            <a:off x="6248400" y="5105400"/>
            <a:ext cx="360363" cy="360363"/>
          </a:xfrm>
          <a:prstGeom prst="actionButtonForwardNext">
            <a:avLst/>
          </a:prstGeom>
          <a:solidFill>
            <a:srgbClr val="FF6600"/>
          </a:solidFill>
          <a:ln w="9525">
            <a:solidFill>
              <a:schemeClr val="tx1"/>
            </a:solidFill>
            <a:miter lim="800000"/>
            <a:headEnd/>
            <a:tailEnd/>
          </a:ln>
        </p:spPr>
        <p:txBody>
          <a:bodyPr wrap="none" anchor="ctr"/>
          <a:lstStyle/>
          <a:p>
            <a:endParaRPr lang="en-US"/>
          </a:p>
        </p:txBody>
      </p:sp>
      <p:sp>
        <p:nvSpPr>
          <p:cNvPr id="4107" name="AutoShape 1038">
            <a:hlinkClick r:id="rId6" action="ppaction://hlinksldjump" highlightClick="1"/>
          </p:cNvPr>
          <p:cNvSpPr>
            <a:spLocks noChangeArrowheads="1"/>
          </p:cNvSpPr>
          <p:nvPr/>
        </p:nvSpPr>
        <p:spPr bwMode="auto">
          <a:xfrm>
            <a:off x="7772400" y="6248400"/>
            <a:ext cx="457200" cy="381000"/>
          </a:xfrm>
          <a:prstGeom prst="actionButtonForwardNext">
            <a:avLst/>
          </a:prstGeom>
          <a:solidFill>
            <a:srgbClr val="FF6600"/>
          </a:solidFill>
          <a:ln w="9525">
            <a:solidFill>
              <a:schemeClr val="tx1"/>
            </a:solidFill>
            <a:miter lim="800000"/>
            <a:headEnd/>
            <a:tailEnd/>
          </a:ln>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6626"/>
                                        </p:tgtEl>
                                        <p:attrNameLst>
                                          <p:attrName>style.visibility</p:attrName>
                                        </p:attrNameLst>
                                      </p:cBhvr>
                                      <p:to>
                                        <p:strVal val="visible"/>
                                      </p:to>
                                    </p:set>
                                    <p:anim calcmode="lin" valueType="num">
                                      <p:cBhvr additive="base">
                                        <p:cTn id="7" dur="500" fill="hold"/>
                                        <p:tgtEl>
                                          <p:spTgt spid="26626"/>
                                        </p:tgtEl>
                                        <p:attrNameLst>
                                          <p:attrName>ppt_x</p:attrName>
                                        </p:attrNameLst>
                                      </p:cBhvr>
                                      <p:tavLst>
                                        <p:tav tm="0">
                                          <p:val>
                                            <p:strVal val="#ppt_x"/>
                                          </p:val>
                                        </p:tav>
                                        <p:tav tm="100000">
                                          <p:val>
                                            <p:strVal val="#ppt_x"/>
                                          </p:val>
                                        </p:tav>
                                      </p:tavLst>
                                    </p:anim>
                                    <p:anim calcmode="lin" valueType="num">
                                      <p:cBhvr additive="base">
                                        <p:cTn id="8" dur="500" fill="hold"/>
                                        <p:tgtEl>
                                          <p:spTgt spid="26626"/>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1" fill="hold" grpId="0" nodeType="clickEffect">
                                  <p:stCondLst>
                                    <p:cond delay="0"/>
                                  </p:stCondLst>
                                  <p:iterate type="lt">
                                    <p:tmPct val="100000"/>
                                  </p:iterate>
                                  <p:childTnLst>
                                    <p:set>
                                      <p:cBhvr>
                                        <p:cTn id="12" dur="1" fill="hold">
                                          <p:stCondLst>
                                            <p:cond delay="0"/>
                                          </p:stCondLst>
                                        </p:cTn>
                                        <p:tgtEl>
                                          <p:spTgt spid="26627">
                                            <p:txEl>
                                              <p:pRg st="0" end="0"/>
                                            </p:txEl>
                                          </p:spTgt>
                                        </p:tgtEl>
                                        <p:attrNameLst>
                                          <p:attrName>style.visibility</p:attrName>
                                        </p:attrNameLst>
                                      </p:cBhvr>
                                      <p:to>
                                        <p:strVal val="visible"/>
                                      </p:to>
                                    </p:set>
                                    <p:animEffect transition="in" filter="wipe(up)">
                                      <p:cBhvr>
                                        <p:cTn id="13" dur="75"/>
                                        <p:tgtEl>
                                          <p:spTgt spid="26627">
                                            <p:txEl>
                                              <p:pRg st="0" end="0"/>
                                            </p:txEl>
                                          </p:spTgt>
                                        </p:tgtEl>
                                      </p:cBhvr>
                                    </p:animEffect>
                                  </p:childTnLst>
                                  <p:subTnLst>
                                    <p:audio>
                                      <p:cMediaNode>
                                        <p:cTn display="0" masterRel="sameClick">
                                          <p:stCondLst>
                                            <p:cond evt="begin" delay="0">
                                              <p:tn val="11"/>
                                            </p:cond>
                                          </p:stCondLst>
                                          <p:endCondLst>
                                            <p:cond evt="onStopAudio" delay="0">
                                              <p:tgtEl>
                                                <p:sldTgt/>
                                              </p:tgtEl>
                                            </p:cond>
                                          </p:endCondLst>
                                        </p:cTn>
                                        <p:tgtEl>
                                          <p:sndTgt r:embed="rId2" name="type.wav"/>
                                        </p:tgtEl>
                                      </p:cMediaNode>
                                    </p:audio>
                                  </p:subTnLst>
                                </p:cTn>
                              </p:par>
                            </p:childTnLst>
                          </p:cTn>
                        </p:par>
                      </p:childTnLst>
                    </p:cTn>
                  </p:par>
                  <p:par>
                    <p:cTn id="14" fill="hold">
                      <p:stCondLst>
                        <p:cond delay="indefinite"/>
                      </p:stCondLst>
                      <p:childTnLst>
                        <p:par>
                          <p:cTn id="15" fill="hold">
                            <p:stCondLst>
                              <p:cond delay="0"/>
                            </p:stCondLst>
                            <p:childTnLst>
                              <p:par>
                                <p:cTn id="16" presetID="22" presetClass="entr" presetSubtype="1" fill="hold" grpId="0" nodeType="clickEffect">
                                  <p:stCondLst>
                                    <p:cond delay="0"/>
                                  </p:stCondLst>
                                  <p:iterate type="lt">
                                    <p:tmPct val="100000"/>
                                  </p:iterate>
                                  <p:childTnLst>
                                    <p:set>
                                      <p:cBhvr>
                                        <p:cTn id="17" dur="1" fill="hold">
                                          <p:stCondLst>
                                            <p:cond delay="0"/>
                                          </p:stCondLst>
                                        </p:cTn>
                                        <p:tgtEl>
                                          <p:spTgt spid="26627">
                                            <p:txEl>
                                              <p:pRg st="2" end="2"/>
                                            </p:txEl>
                                          </p:spTgt>
                                        </p:tgtEl>
                                        <p:attrNameLst>
                                          <p:attrName>style.visibility</p:attrName>
                                        </p:attrNameLst>
                                      </p:cBhvr>
                                      <p:to>
                                        <p:strVal val="visible"/>
                                      </p:to>
                                    </p:set>
                                    <p:animEffect transition="in" filter="wipe(up)">
                                      <p:cBhvr>
                                        <p:cTn id="18" dur="75"/>
                                        <p:tgtEl>
                                          <p:spTgt spid="26627">
                                            <p:txEl>
                                              <p:pRg st="2" end="2"/>
                                            </p:txEl>
                                          </p:spTgt>
                                        </p:tgtEl>
                                      </p:cBhvr>
                                    </p:animEffect>
                                  </p:childTnLst>
                                  <p:subTnLst>
                                    <p:audio>
                                      <p:cMediaNode>
                                        <p:cTn display="0" masterRel="sameClick">
                                          <p:stCondLst>
                                            <p:cond evt="begin" delay="0">
                                              <p:tn val="16"/>
                                            </p:cond>
                                          </p:stCondLst>
                                          <p:endCondLst>
                                            <p:cond evt="onStopAudio" delay="0">
                                              <p:tgtEl>
                                                <p:sldTgt/>
                                              </p:tgtEl>
                                            </p:cond>
                                          </p:endCondLst>
                                        </p:cTn>
                                        <p:tgtEl>
                                          <p:sndTgt r:embed="rId2" name="type.wav"/>
                                        </p:tgtEl>
                                      </p:cMediaNode>
                                    </p:audio>
                                  </p:subTnLst>
                                </p:cTn>
                              </p:par>
                            </p:childTnLst>
                          </p:cTn>
                        </p:par>
                      </p:childTnLst>
                    </p:cTn>
                  </p:par>
                  <p:par>
                    <p:cTn id="19" fill="hold">
                      <p:stCondLst>
                        <p:cond delay="indefinite"/>
                      </p:stCondLst>
                      <p:childTnLst>
                        <p:par>
                          <p:cTn id="20" fill="hold">
                            <p:stCondLst>
                              <p:cond delay="0"/>
                            </p:stCondLst>
                            <p:childTnLst>
                              <p:par>
                                <p:cTn id="21" presetID="22" presetClass="entr" presetSubtype="1" fill="hold" grpId="0" nodeType="clickEffect">
                                  <p:stCondLst>
                                    <p:cond delay="0"/>
                                  </p:stCondLst>
                                  <p:iterate type="lt">
                                    <p:tmPct val="100000"/>
                                  </p:iterate>
                                  <p:childTnLst>
                                    <p:set>
                                      <p:cBhvr>
                                        <p:cTn id="22" dur="1" fill="hold">
                                          <p:stCondLst>
                                            <p:cond delay="0"/>
                                          </p:stCondLst>
                                        </p:cTn>
                                        <p:tgtEl>
                                          <p:spTgt spid="26628">
                                            <p:txEl>
                                              <p:pRg st="0" end="0"/>
                                            </p:txEl>
                                          </p:spTgt>
                                        </p:tgtEl>
                                        <p:attrNameLst>
                                          <p:attrName>style.visibility</p:attrName>
                                        </p:attrNameLst>
                                      </p:cBhvr>
                                      <p:to>
                                        <p:strVal val="visible"/>
                                      </p:to>
                                    </p:set>
                                    <p:animEffect transition="in" filter="wipe(up)">
                                      <p:cBhvr>
                                        <p:cTn id="23" dur="75"/>
                                        <p:tgtEl>
                                          <p:spTgt spid="26628">
                                            <p:txEl>
                                              <p:pRg st="0" end="0"/>
                                            </p:txEl>
                                          </p:spTgt>
                                        </p:tgtEl>
                                      </p:cBhvr>
                                    </p:animEffect>
                                  </p:childTnLst>
                                  <p:subTnLst>
                                    <p:audio>
                                      <p:cMediaNode>
                                        <p:cTn display="0" masterRel="sameClick">
                                          <p:stCondLst>
                                            <p:cond evt="begin" delay="0">
                                              <p:tn val="21"/>
                                            </p:cond>
                                          </p:stCondLst>
                                          <p:endCondLst>
                                            <p:cond evt="onStopAudio" delay="0">
                                              <p:tgtEl>
                                                <p:sldTgt/>
                                              </p:tgtEl>
                                            </p:cond>
                                          </p:endCondLst>
                                        </p:cTn>
                                        <p:tgtEl>
                                          <p:sndTgt r:embed="rId2" name="type.wav"/>
                                        </p:tgtEl>
                                      </p:cMediaNode>
                                    </p:audio>
                                  </p:subTnLst>
                                </p:cTn>
                              </p:par>
                            </p:childTnLst>
                          </p:cTn>
                        </p:par>
                      </p:childTnLst>
                    </p:cTn>
                  </p:par>
                  <p:par>
                    <p:cTn id="24" fill="hold">
                      <p:stCondLst>
                        <p:cond delay="indefinite"/>
                      </p:stCondLst>
                      <p:childTnLst>
                        <p:par>
                          <p:cTn id="25" fill="hold">
                            <p:stCondLst>
                              <p:cond delay="0"/>
                            </p:stCondLst>
                            <p:childTnLst>
                              <p:par>
                                <p:cTn id="26" presetID="22" presetClass="entr" presetSubtype="1" fill="hold" grpId="0" nodeType="clickEffect">
                                  <p:stCondLst>
                                    <p:cond delay="0"/>
                                  </p:stCondLst>
                                  <p:iterate type="lt">
                                    <p:tmPct val="100000"/>
                                  </p:iterate>
                                  <p:childTnLst>
                                    <p:set>
                                      <p:cBhvr>
                                        <p:cTn id="27" dur="1" fill="hold">
                                          <p:stCondLst>
                                            <p:cond delay="0"/>
                                          </p:stCondLst>
                                        </p:cTn>
                                        <p:tgtEl>
                                          <p:spTgt spid="26628">
                                            <p:txEl>
                                              <p:pRg st="2" end="2"/>
                                            </p:txEl>
                                          </p:spTgt>
                                        </p:tgtEl>
                                        <p:attrNameLst>
                                          <p:attrName>style.visibility</p:attrName>
                                        </p:attrNameLst>
                                      </p:cBhvr>
                                      <p:to>
                                        <p:strVal val="visible"/>
                                      </p:to>
                                    </p:set>
                                    <p:animEffect transition="in" filter="wipe(up)">
                                      <p:cBhvr>
                                        <p:cTn id="28" dur="75"/>
                                        <p:tgtEl>
                                          <p:spTgt spid="26628">
                                            <p:txEl>
                                              <p:pRg st="2" end="2"/>
                                            </p:txEl>
                                          </p:spTgt>
                                        </p:tgtEl>
                                      </p:cBhvr>
                                    </p:animEffect>
                                  </p:childTnLst>
                                  <p:subTnLst>
                                    <p:audio>
                                      <p:cMediaNode>
                                        <p:cTn display="0" masterRel="sameClick">
                                          <p:stCondLst>
                                            <p:cond evt="begin" delay="0">
                                              <p:tn val="26"/>
                                            </p:cond>
                                          </p:stCondLst>
                                          <p:endCondLst>
                                            <p:cond evt="onStopAudio" delay="0">
                                              <p:tgtEl>
                                                <p:sldTgt/>
                                              </p:tgtEl>
                                            </p:cond>
                                          </p:endCondLst>
                                        </p:cTn>
                                        <p:tgtEl>
                                          <p:sndTgt r:embed="rId2" name="type.wav"/>
                                        </p:tgtEl>
                                      </p:cMediaNode>
                                    </p:audio>
                                  </p:subTnLst>
                                </p:cTn>
                              </p:par>
                            </p:childTnLst>
                          </p:cTn>
                        </p:par>
                      </p:childTnLst>
                    </p:cTn>
                  </p:par>
                  <p:par>
                    <p:cTn id="29" fill="hold">
                      <p:stCondLst>
                        <p:cond delay="indefinite"/>
                      </p:stCondLst>
                      <p:childTnLst>
                        <p:par>
                          <p:cTn id="30" fill="hold">
                            <p:stCondLst>
                              <p:cond delay="0"/>
                            </p:stCondLst>
                            <p:childTnLst>
                              <p:par>
                                <p:cTn id="31" presetID="22" presetClass="entr" presetSubtype="1" fill="hold" grpId="0" nodeType="clickEffect">
                                  <p:stCondLst>
                                    <p:cond delay="0"/>
                                  </p:stCondLst>
                                  <p:iterate type="lt">
                                    <p:tmPct val="100000"/>
                                  </p:iterate>
                                  <p:childTnLst>
                                    <p:set>
                                      <p:cBhvr>
                                        <p:cTn id="32" dur="1" fill="hold">
                                          <p:stCondLst>
                                            <p:cond delay="0"/>
                                          </p:stCondLst>
                                        </p:cTn>
                                        <p:tgtEl>
                                          <p:spTgt spid="26629">
                                            <p:txEl>
                                              <p:pRg st="0" end="0"/>
                                            </p:txEl>
                                          </p:spTgt>
                                        </p:tgtEl>
                                        <p:attrNameLst>
                                          <p:attrName>style.visibility</p:attrName>
                                        </p:attrNameLst>
                                      </p:cBhvr>
                                      <p:to>
                                        <p:strVal val="visible"/>
                                      </p:to>
                                    </p:set>
                                    <p:animEffect transition="in" filter="wipe(up)">
                                      <p:cBhvr>
                                        <p:cTn id="33" dur="75"/>
                                        <p:tgtEl>
                                          <p:spTgt spid="26629">
                                            <p:txEl>
                                              <p:pRg st="0" end="0"/>
                                            </p:txEl>
                                          </p:spTgt>
                                        </p:tgtEl>
                                      </p:cBhvr>
                                    </p:animEffect>
                                  </p:childTnLst>
                                  <p:subTnLst>
                                    <p:audio>
                                      <p:cMediaNode>
                                        <p:cTn display="0" masterRel="sameClick">
                                          <p:stCondLst>
                                            <p:cond evt="begin" delay="0">
                                              <p:tn val="31"/>
                                            </p:cond>
                                          </p:stCondLst>
                                          <p:endCondLst>
                                            <p:cond evt="onStopAudio" delay="0">
                                              <p:tgtEl>
                                                <p:sldTgt/>
                                              </p:tgtEl>
                                            </p:cond>
                                          </p:endCondLst>
                                        </p:cTn>
                                        <p:tgtEl>
                                          <p:sndTgt r:embed="rId2" name="type.wav"/>
                                        </p:tgtEl>
                                      </p:cMediaNode>
                                    </p:audio>
                                  </p:subTnLst>
                                </p:cTn>
                              </p:par>
                            </p:childTnLst>
                          </p:cTn>
                        </p:par>
                      </p:childTnLst>
                    </p:cTn>
                  </p:par>
                  <p:par>
                    <p:cTn id="34" fill="hold">
                      <p:stCondLst>
                        <p:cond delay="indefinite"/>
                      </p:stCondLst>
                      <p:childTnLst>
                        <p:par>
                          <p:cTn id="35" fill="hold">
                            <p:stCondLst>
                              <p:cond delay="0"/>
                            </p:stCondLst>
                            <p:childTnLst>
                              <p:par>
                                <p:cTn id="36" presetID="22" presetClass="entr" presetSubtype="1" fill="hold" grpId="0" nodeType="clickEffect">
                                  <p:stCondLst>
                                    <p:cond delay="0"/>
                                  </p:stCondLst>
                                  <p:iterate type="lt">
                                    <p:tmPct val="100000"/>
                                  </p:iterate>
                                  <p:childTnLst>
                                    <p:set>
                                      <p:cBhvr>
                                        <p:cTn id="37" dur="1" fill="hold">
                                          <p:stCondLst>
                                            <p:cond delay="0"/>
                                          </p:stCondLst>
                                        </p:cTn>
                                        <p:tgtEl>
                                          <p:spTgt spid="26629">
                                            <p:txEl>
                                              <p:pRg st="2" end="2"/>
                                            </p:txEl>
                                          </p:spTgt>
                                        </p:tgtEl>
                                        <p:attrNameLst>
                                          <p:attrName>style.visibility</p:attrName>
                                        </p:attrNameLst>
                                      </p:cBhvr>
                                      <p:to>
                                        <p:strVal val="visible"/>
                                      </p:to>
                                    </p:set>
                                    <p:animEffect transition="in" filter="wipe(up)">
                                      <p:cBhvr>
                                        <p:cTn id="38" dur="75"/>
                                        <p:tgtEl>
                                          <p:spTgt spid="26629">
                                            <p:txEl>
                                              <p:pRg st="2" end="2"/>
                                            </p:txEl>
                                          </p:spTgt>
                                        </p:tgtEl>
                                      </p:cBhvr>
                                    </p:animEffect>
                                  </p:childTnLst>
                                  <p:subTnLst>
                                    <p:audio>
                                      <p:cMediaNode>
                                        <p:cTn display="0" masterRel="sameClick">
                                          <p:stCondLst>
                                            <p:cond evt="begin" delay="0">
                                              <p:tn val="36"/>
                                            </p:cond>
                                          </p:stCondLst>
                                          <p:endCondLst>
                                            <p:cond evt="onStopAudio" delay="0">
                                              <p:tgtEl>
                                                <p:sldTgt/>
                                              </p:tgtEl>
                                            </p:cond>
                                          </p:endCondLst>
                                        </p:cTn>
                                        <p:tgtEl>
                                          <p:sndTgt r:embed="rId2" name="typ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autoUpdateAnimBg="0"/>
      <p:bldP spid="26627" grpId="0" build="p" autoUpdateAnimBg="0"/>
      <p:bldP spid="26628" grpId="0" build="p" autoUpdateAnimBg="0"/>
      <p:bldP spid="26629"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basalt"/>
          <p:cNvPicPr>
            <a:picLocks noChangeAspect="1" noChangeArrowheads="1"/>
          </p:cNvPicPr>
          <p:nvPr/>
        </p:nvPicPr>
        <p:blipFill>
          <a:blip r:embed="rId3" cstate="print"/>
          <a:srcRect/>
          <a:stretch>
            <a:fillRect/>
          </a:stretch>
        </p:blipFill>
        <p:spPr bwMode="auto">
          <a:xfrm>
            <a:off x="609600" y="2058988"/>
            <a:ext cx="6324600" cy="4202112"/>
          </a:xfrm>
          <a:prstGeom prst="rect">
            <a:avLst/>
          </a:prstGeom>
          <a:noFill/>
          <a:ln w="9525">
            <a:noFill/>
            <a:miter lim="800000"/>
            <a:headEnd/>
            <a:tailEnd/>
          </a:ln>
        </p:spPr>
      </p:pic>
      <p:sp>
        <p:nvSpPr>
          <p:cNvPr id="2051" name="Rectangle 3"/>
          <p:cNvSpPr>
            <a:spLocks noChangeArrowheads="1"/>
          </p:cNvSpPr>
          <p:nvPr/>
        </p:nvSpPr>
        <p:spPr bwMode="auto">
          <a:xfrm>
            <a:off x="1752600" y="304800"/>
            <a:ext cx="5180013" cy="1552575"/>
          </a:xfrm>
          <a:prstGeom prst="rect">
            <a:avLst/>
          </a:prstGeom>
          <a:noFill/>
          <a:ln w="9525">
            <a:noFill/>
            <a:miter lim="800000"/>
            <a:headEnd/>
            <a:tailEnd/>
          </a:ln>
        </p:spPr>
        <p:txBody>
          <a:bodyPr anchor="ctr"/>
          <a:lstStyle/>
          <a:p>
            <a:r>
              <a:rPr lang="en-GB" sz="2800" dirty="0">
                <a:solidFill>
                  <a:schemeClr val="accent2">
                    <a:lumMod val="60000"/>
                    <a:lumOff val="40000"/>
                  </a:schemeClr>
                </a:solidFill>
              </a:rPr>
              <a:t>A dark volcanic rock rich in iron and magnesium minerals. Basalt is the most common volcanic rock on earth.</a:t>
            </a:r>
          </a:p>
          <a:p>
            <a:pPr eaLnBrk="0" hangingPunct="0"/>
            <a:endParaRPr lang="en-GB" sz="2800" dirty="0">
              <a:solidFill>
                <a:srgbClr val="760417"/>
              </a:solidFill>
            </a:endParaRPr>
          </a:p>
        </p:txBody>
      </p:sp>
      <p:sp>
        <p:nvSpPr>
          <p:cNvPr id="5124" name="AutoShape 4">
            <a:hlinkClick r:id="" action="ppaction://hlinkshowjump?jump=lastslideviewed" highlightClick="1"/>
          </p:cNvPr>
          <p:cNvSpPr>
            <a:spLocks noChangeArrowheads="1"/>
          </p:cNvSpPr>
          <p:nvPr/>
        </p:nvSpPr>
        <p:spPr bwMode="auto">
          <a:xfrm>
            <a:off x="7848600" y="6324600"/>
            <a:ext cx="385763" cy="381000"/>
          </a:xfrm>
          <a:prstGeom prst="actionButtonReturn">
            <a:avLst/>
          </a:prstGeom>
          <a:solidFill>
            <a:srgbClr val="FF6600"/>
          </a:solidFill>
          <a:ln w="9525">
            <a:solidFill>
              <a:schemeClr val="tx1"/>
            </a:solidFill>
            <a:miter lim="800000"/>
            <a:headEnd/>
            <a:tailEnd/>
          </a:ln>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 calcmode="lin" valueType="num">
                                      <p:cBhvr additive="base">
                                        <p:cTn id="7" dur="500" fill="hold"/>
                                        <p:tgtEl>
                                          <p:spTgt spid="205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05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andesite"/>
          <p:cNvPicPr>
            <a:picLocks noChangeAspect="1" noChangeArrowheads="1"/>
          </p:cNvPicPr>
          <p:nvPr/>
        </p:nvPicPr>
        <p:blipFill>
          <a:blip r:embed="rId2" cstate="print"/>
          <a:srcRect/>
          <a:stretch>
            <a:fillRect/>
          </a:stretch>
        </p:blipFill>
        <p:spPr bwMode="auto">
          <a:xfrm>
            <a:off x="838200" y="1371600"/>
            <a:ext cx="5129213" cy="4911725"/>
          </a:xfrm>
          <a:prstGeom prst="rect">
            <a:avLst/>
          </a:prstGeom>
          <a:noFill/>
          <a:ln w="9525">
            <a:noFill/>
            <a:miter lim="800000"/>
            <a:headEnd/>
            <a:tailEnd/>
          </a:ln>
        </p:spPr>
      </p:pic>
      <p:sp>
        <p:nvSpPr>
          <p:cNvPr id="6147" name="Text Box 3"/>
          <p:cNvSpPr txBox="1">
            <a:spLocks noChangeArrowheads="1"/>
          </p:cNvSpPr>
          <p:nvPr/>
        </p:nvSpPr>
        <p:spPr bwMode="auto">
          <a:xfrm>
            <a:off x="1905000" y="381000"/>
            <a:ext cx="2819400" cy="519113"/>
          </a:xfrm>
          <a:prstGeom prst="rect">
            <a:avLst/>
          </a:prstGeom>
          <a:noFill/>
          <a:ln w="9525">
            <a:noFill/>
            <a:miter lim="800000"/>
            <a:headEnd/>
            <a:tailEnd/>
          </a:ln>
        </p:spPr>
        <p:txBody>
          <a:bodyPr>
            <a:spAutoFit/>
          </a:bodyPr>
          <a:lstStyle/>
          <a:p>
            <a:pPr>
              <a:spcBef>
                <a:spcPct val="50000"/>
              </a:spcBef>
            </a:pPr>
            <a:r>
              <a:rPr lang="en-GB" sz="2800" dirty="0" err="1">
                <a:solidFill>
                  <a:schemeClr val="accent2">
                    <a:lumMod val="60000"/>
                    <a:lumOff val="40000"/>
                  </a:schemeClr>
                </a:solidFill>
              </a:rPr>
              <a:t>Andesite</a:t>
            </a:r>
            <a:endParaRPr lang="en-GB" sz="2800" dirty="0">
              <a:solidFill>
                <a:schemeClr val="accent2">
                  <a:lumMod val="60000"/>
                  <a:lumOff val="40000"/>
                </a:schemeClr>
              </a:solidFill>
            </a:endParaRPr>
          </a:p>
        </p:txBody>
      </p:sp>
      <p:sp>
        <p:nvSpPr>
          <p:cNvPr id="6148" name="AutoShape 4">
            <a:hlinkClick r:id="" action="ppaction://hlinkshowjump?jump=lastslideviewed" highlightClick="1"/>
          </p:cNvPr>
          <p:cNvSpPr>
            <a:spLocks noChangeArrowheads="1"/>
          </p:cNvSpPr>
          <p:nvPr/>
        </p:nvSpPr>
        <p:spPr bwMode="auto">
          <a:xfrm>
            <a:off x="7696200" y="6324600"/>
            <a:ext cx="420688" cy="381000"/>
          </a:xfrm>
          <a:prstGeom prst="actionButtonReturn">
            <a:avLst/>
          </a:prstGeom>
          <a:solidFill>
            <a:srgbClr val="FF6600"/>
          </a:solidFill>
          <a:ln w="9525">
            <a:solidFill>
              <a:schemeClr val="tx1"/>
            </a:solidFill>
            <a:miter lim="800000"/>
            <a:headEnd/>
            <a:tailEnd/>
          </a:ln>
        </p:spPr>
        <p:txBody>
          <a:bodyPr wrap="none" anchor="ctr"/>
          <a:lstStyle/>
          <a:p>
            <a:endParaRPr lang="en-US"/>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panum2"/>
          <p:cNvPicPr>
            <a:picLocks noChangeAspect="1" noChangeArrowheads="1"/>
          </p:cNvPicPr>
          <p:nvPr/>
        </p:nvPicPr>
        <p:blipFill>
          <a:blip r:embed="rId2" cstate="print"/>
          <a:srcRect/>
          <a:stretch>
            <a:fillRect/>
          </a:stretch>
        </p:blipFill>
        <p:spPr bwMode="auto">
          <a:xfrm>
            <a:off x="533400" y="1600200"/>
            <a:ext cx="6858000" cy="4697413"/>
          </a:xfrm>
          <a:prstGeom prst="rect">
            <a:avLst/>
          </a:prstGeom>
          <a:noFill/>
          <a:ln w="9525">
            <a:noFill/>
            <a:miter lim="800000"/>
            <a:headEnd/>
            <a:tailEnd/>
          </a:ln>
        </p:spPr>
      </p:pic>
      <p:sp>
        <p:nvSpPr>
          <p:cNvPr id="7171" name="Text Box 3"/>
          <p:cNvSpPr txBox="1">
            <a:spLocks noChangeArrowheads="1"/>
          </p:cNvSpPr>
          <p:nvPr/>
        </p:nvSpPr>
        <p:spPr bwMode="auto">
          <a:xfrm>
            <a:off x="2286000" y="762000"/>
            <a:ext cx="3733800" cy="519113"/>
          </a:xfrm>
          <a:prstGeom prst="rect">
            <a:avLst/>
          </a:prstGeom>
          <a:noFill/>
          <a:ln w="9525">
            <a:noFill/>
            <a:miter lim="800000"/>
            <a:headEnd/>
            <a:tailEnd/>
          </a:ln>
        </p:spPr>
        <p:txBody>
          <a:bodyPr>
            <a:spAutoFit/>
          </a:bodyPr>
          <a:lstStyle/>
          <a:p>
            <a:pPr>
              <a:spcBef>
                <a:spcPct val="50000"/>
              </a:spcBef>
            </a:pPr>
            <a:r>
              <a:rPr lang="en-GB" sz="2800" dirty="0" err="1">
                <a:solidFill>
                  <a:schemeClr val="accent2">
                    <a:lumMod val="60000"/>
                    <a:lumOff val="40000"/>
                  </a:schemeClr>
                </a:solidFill>
              </a:rPr>
              <a:t>Rhyolitic</a:t>
            </a:r>
            <a:endParaRPr lang="en-GB" sz="2800" dirty="0">
              <a:solidFill>
                <a:schemeClr val="accent2">
                  <a:lumMod val="60000"/>
                  <a:lumOff val="40000"/>
                </a:schemeClr>
              </a:solidFill>
            </a:endParaRPr>
          </a:p>
        </p:txBody>
      </p:sp>
      <p:sp>
        <p:nvSpPr>
          <p:cNvPr id="7172" name="AutoShape 4">
            <a:hlinkClick r:id="" action="ppaction://hlinkshowjump?jump=lastslideviewed" highlightClick="1"/>
          </p:cNvPr>
          <p:cNvSpPr>
            <a:spLocks noChangeArrowheads="1"/>
          </p:cNvSpPr>
          <p:nvPr/>
        </p:nvSpPr>
        <p:spPr bwMode="auto">
          <a:xfrm>
            <a:off x="8153400" y="6324600"/>
            <a:ext cx="381000" cy="381000"/>
          </a:xfrm>
          <a:prstGeom prst="actionButtonReturn">
            <a:avLst/>
          </a:prstGeom>
          <a:solidFill>
            <a:srgbClr val="FF6600"/>
          </a:solidFill>
          <a:ln w="9525">
            <a:solidFill>
              <a:schemeClr val="tx1"/>
            </a:solidFill>
            <a:miter lim="800000"/>
            <a:headEnd/>
            <a:tailEnd/>
          </a:ln>
        </p:spPr>
        <p:txBody>
          <a:bodyPr wrap="none" anchor="ctr"/>
          <a:lstStyle/>
          <a:p>
            <a:endParaRPr lang="en-US"/>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types"/>
          <p:cNvPicPr>
            <a:picLocks noChangeAspect="1" noChangeArrowheads="1"/>
          </p:cNvPicPr>
          <p:nvPr/>
        </p:nvPicPr>
        <p:blipFill>
          <a:blip r:embed="rId2" cstate="print"/>
          <a:srcRect/>
          <a:stretch>
            <a:fillRect/>
          </a:stretch>
        </p:blipFill>
        <p:spPr bwMode="auto">
          <a:xfrm>
            <a:off x="0" y="152400"/>
            <a:ext cx="5419725" cy="6705600"/>
          </a:xfrm>
          <a:prstGeom prst="rect">
            <a:avLst/>
          </a:prstGeom>
          <a:noFill/>
          <a:ln w="9525">
            <a:noFill/>
            <a:miter lim="800000"/>
            <a:headEnd/>
            <a:tailEnd/>
          </a:ln>
        </p:spPr>
      </p:pic>
      <p:sp>
        <p:nvSpPr>
          <p:cNvPr id="8195" name="Text Box 3"/>
          <p:cNvSpPr txBox="1">
            <a:spLocks noChangeArrowheads="1"/>
          </p:cNvSpPr>
          <p:nvPr/>
        </p:nvSpPr>
        <p:spPr bwMode="auto">
          <a:xfrm>
            <a:off x="0" y="0"/>
            <a:ext cx="5410200" cy="457200"/>
          </a:xfrm>
          <a:prstGeom prst="rect">
            <a:avLst/>
          </a:prstGeom>
          <a:solidFill>
            <a:srgbClr val="FF6600"/>
          </a:solidFill>
          <a:ln w="9525">
            <a:noFill/>
            <a:miter lim="800000"/>
            <a:headEnd/>
            <a:tailEnd/>
          </a:ln>
        </p:spPr>
        <p:txBody>
          <a:bodyPr>
            <a:spAutoFit/>
          </a:bodyPr>
          <a:lstStyle/>
          <a:p>
            <a:pPr>
              <a:spcBef>
                <a:spcPct val="50000"/>
              </a:spcBef>
            </a:pPr>
            <a:r>
              <a:rPr lang="en-GB">
                <a:solidFill>
                  <a:srgbClr val="760417"/>
                </a:solidFill>
              </a:rPr>
              <a:t>Extrusive: Types of Volcano/eruption</a:t>
            </a:r>
          </a:p>
        </p:txBody>
      </p:sp>
      <p:pic>
        <p:nvPicPr>
          <p:cNvPr id="5122" name="Picture 2" descr="http://t1.gstatic.com/images?q=tbn:ANd9GcSQiPNKRur88deR17252JIXjp251r4EWTITfbQI8cY1e-2wP4cVv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580112" y="0"/>
            <a:ext cx="3563888" cy="6858000"/>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ChangeArrowheads="1"/>
          </p:cNvSpPr>
          <p:nvPr/>
        </p:nvSpPr>
        <p:spPr bwMode="auto">
          <a:xfrm>
            <a:off x="0" y="0"/>
            <a:ext cx="9144000" cy="1190625"/>
          </a:xfrm>
          <a:prstGeom prst="rect">
            <a:avLst/>
          </a:prstGeom>
          <a:noFill/>
          <a:ln w="9525">
            <a:noFill/>
            <a:miter lim="800000"/>
            <a:headEnd/>
            <a:tailEnd/>
          </a:ln>
        </p:spPr>
        <p:txBody>
          <a:bodyPr>
            <a:spAutoFit/>
          </a:bodyPr>
          <a:lstStyle/>
          <a:p>
            <a:r>
              <a:rPr lang="en-GB" sz="1800" b="1">
                <a:solidFill>
                  <a:srgbClr val="760417"/>
                </a:solidFill>
                <a:latin typeface="Arial" charset="0"/>
                <a:cs typeface="Arial" charset="0"/>
              </a:rPr>
              <a:t>Extrusive Landforms: Types of volcanoes</a:t>
            </a:r>
            <a:r>
              <a:rPr lang="en-GB" sz="1800">
                <a:solidFill>
                  <a:srgbClr val="760417"/>
                </a:solidFill>
                <a:latin typeface="Arial" charset="0"/>
                <a:cs typeface="Arial" charset="0"/>
              </a:rPr>
              <a:t/>
            </a:r>
            <a:br>
              <a:rPr lang="en-GB" sz="1800">
                <a:solidFill>
                  <a:srgbClr val="760417"/>
                </a:solidFill>
                <a:latin typeface="Arial" charset="0"/>
                <a:cs typeface="Arial" charset="0"/>
              </a:rPr>
            </a:br>
            <a:r>
              <a:rPr lang="en-GB" sz="1800">
                <a:solidFill>
                  <a:srgbClr val="760417"/>
                </a:solidFill>
                <a:latin typeface="Arial" charset="0"/>
                <a:cs typeface="Arial" charset="0"/>
              </a:rPr>
              <a:t>In the surroundings of boundaries of </a:t>
            </a:r>
            <a:r>
              <a:rPr lang="en-GB" sz="1800">
                <a:solidFill>
                  <a:srgbClr val="760417"/>
                </a:solidFill>
                <a:latin typeface="Arial" charset="0"/>
                <a:cs typeface="Arial" charset="0"/>
                <a:hlinkClick r:id="rId3"/>
              </a:rPr>
              <a:t>tectonic plates</a:t>
            </a:r>
            <a:r>
              <a:rPr lang="en-GB" sz="1800">
                <a:solidFill>
                  <a:srgbClr val="760417"/>
                </a:solidFill>
                <a:latin typeface="Arial" charset="0"/>
                <a:cs typeface="Arial" charset="0"/>
              </a:rPr>
              <a:t> the following types of volcanoes occur: </a:t>
            </a:r>
            <a:endParaRPr lang="en-GB" sz="1800">
              <a:solidFill>
                <a:srgbClr val="760417"/>
              </a:solidFill>
            </a:endParaRPr>
          </a:p>
          <a:p>
            <a:pPr eaLnBrk="0" hangingPunct="0"/>
            <a:endParaRPr lang="en-GB" sz="1800">
              <a:solidFill>
                <a:srgbClr val="760417"/>
              </a:solidFill>
            </a:endParaRPr>
          </a:p>
        </p:txBody>
      </p:sp>
      <p:sp>
        <p:nvSpPr>
          <p:cNvPr id="9219" name="Rectangle 3"/>
          <p:cNvSpPr>
            <a:spLocks noChangeArrowheads="1"/>
          </p:cNvSpPr>
          <p:nvPr/>
        </p:nvSpPr>
        <p:spPr bwMode="auto">
          <a:xfrm>
            <a:off x="0" y="1208088"/>
            <a:ext cx="9144000" cy="0"/>
          </a:xfrm>
          <a:prstGeom prst="rect">
            <a:avLst/>
          </a:prstGeom>
          <a:noFill/>
          <a:ln w="9525">
            <a:noFill/>
            <a:miter lim="800000"/>
            <a:headEnd/>
            <a:tailEnd/>
          </a:ln>
        </p:spPr>
        <p:txBody>
          <a:bodyPr>
            <a:spAutoFit/>
          </a:bodyPr>
          <a:lstStyle/>
          <a:p>
            <a:endParaRPr lang="en-US"/>
          </a:p>
        </p:txBody>
      </p:sp>
      <p:grpSp>
        <p:nvGrpSpPr>
          <p:cNvPr id="2" name="Group 4"/>
          <p:cNvGrpSpPr>
            <a:grpSpLocks/>
          </p:cNvGrpSpPr>
          <p:nvPr/>
        </p:nvGrpSpPr>
        <p:grpSpPr bwMode="auto">
          <a:xfrm>
            <a:off x="228600" y="1203325"/>
            <a:ext cx="7775575" cy="854075"/>
            <a:chOff x="-3" y="534"/>
            <a:chExt cx="4325" cy="409"/>
          </a:xfrm>
        </p:grpSpPr>
        <p:grpSp>
          <p:nvGrpSpPr>
            <p:cNvPr id="9257" name="Group 5"/>
            <p:cNvGrpSpPr>
              <a:grpSpLocks/>
            </p:cNvGrpSpPr>
            <p:nvPr/>
          </p:nvGrpSpPr>
          <p:grpSpPr bwMode="auto">
            <a:xfrm>
              <a:off x="0" y="537"/>
              <a:ext cx="4319" cy="403"/>
              <a:chOff x="0" y="537"/>
              <a:chExt cx="4319" cy="403"/>
            </a:xfrm>
          </p:grpSpPr>
          <p:grpSp>
            <p:nvGrpSpPr>
              <p:cNvPr id="9259" name="Group 6"/>
              <p:cNvGrpSpPr>
                <a:grpSpLocks/>
              </p:cNvGrpSpPr>
              <p:nvPr/>
            </p:nvGrpSpPr>
            <p:grpSpPr bwMode="auto">
              <a:xfrm>
                <a:off x="0" y="537"/>
                <a:ext cx="588" cy="403"/>
                <a:chOff x="0" y="537"/>
                <a:chExt cx="588" cy="403"/>
              </a:xfrm>
            </p:grpSpPr>
            <p:sp>
              <p:nvSpPr>
                <p:cNvPr id="9263" name="Rectangle 7"/>
                <p:cNvSpPr>
                  <a:spLocks noChangeArrowheads="1"/>
                </p:cNvSpPr>
                <p:nvPr/>
              </p:nvSpPr>
              <p:spPr bwMode="auto">
                <a:xfrm>
                  <a:off x="0" y="537"/>
                  <a:ext cx="588" cy="403"/>
                </a:xfrm>
                <a:prstGeom prst="rect">
                  <a:avLst/>
                </a:prstGeom>
                <a:noFill/>
                <a:ln w="9525">
                  <a:noFill/>
                  <a:miter lim="800000"/>
                  <a:headEnd/>
                  <a:tailEnd/>
                </a:ln>
              </p:spPr>
              <p:txBody>
                <a:bodyPr/>
                <a:lstStyle/>
                <a:p>
                  <a:r>
                    <a:rPr lang="en-GB" sz="1600" b="1">
                      <a:latin typeface="Arial" charset="0"/>
                      <a:cs typeface="Arial" charset="0"/>
                    </a:rPr>
                    <a:t>Fissure</a:t>
                  </a:r>
                  <a:endParaRPr lang="en-GB" sz="1600"/>
                </a:p>
              </p:txBody>
            </p:sp>
            <p:sp>
              <p:nvSpPr>
                <p:cNvPr id="9264" name="Rectangle 8"/>
                <p:cNvSpPr>
                  <a:spLocks noChangeArrowheads="1"/>
                </p:cNvSpPr>
                <p:nvPr/>
              </p:nvSpPr>
              <p:spPr bwMode="auto">
                <a:xfrm>
                  <a:off x="0" y="537"/>
                  <a:ext cx="588" cy="403"/>
                </a:xfrm>
                <a:prstGeom prst="rect">
                  <a:avLst/>
                </a:prstGeom>
                <a:noFill/>
                <a:ln w="7">
                  <a:solidFill>
                    <a:srgbClr val="A0A0A0"/>
                  </a:solidFill>
                  <a:miter lim="800000"/>
                  <a:headEnd/>
                  <a:tailEnd/>
                </a:ln>
              </p:spPr>
              <p:txBody>
                <a:bodyPr/>
                <a:lstStyle/>
                <a:p>
                  <a:endParaRPr lang="en-US"/>
                </a:p>
              </p:txBody>
            </p:sp>
          </p:grpSp>
          <p:grpSp>
            <p:nvGrpSpPr>
              <p:cNvPr id="9260" name="Group 9"/>
              <p:cNvGrpSpPr>
                <a:grpSpLocks/>
              </p:cNvGrpSpPr>
              <p:nvPr/>
            </p:nvGrpSpPr>
            <p:grpSpPr bwMode="auto">
              <a:xfrm>
                <a:off x="588" y="537"/>
                <a:ext cx="3731" cy="403"/>
                <a:chOff x="588" y="537"/>
                <a:chExt cx="3731" cy="403"/>
              </a:xfrm>
            </p:grpSpPr>
            <p:sp>
              <p:nvSpPr>
                <p:cNvPr id="9261" name="Rectangle 10"/>
                <p:cNvSpPr>
                  <a:spLocks noChangeArrowheads="1"/>
                </p:cNvSpPr>
                <p:nvPr/>
              </p:nvSpPr>
              <p:spPr bwMode="auto">
                <a:xfrm>
                  <a:off x="588" y="537"/>
                  <a:ext cx="3731" cy="403"/>
                </a:xfrm>
                <a:prstGeom prst="rect">
                  <a:avLst/>
                </a:prstGeom>
                <a:noFill/>
                <a:ln w="9525">
                  <a:noFill/>
                  <a:miter lim="800000"/>
                  <a:headEnd/>
                  <a:tailEnd/>
                </a:ln>
              </p:spPr>
              <p:txBody>
                <a:bodyPr/>
                <a:lstStyle/>
                <a:p>
                  <a:r>
                    <a:rPr lang="en-GB" sz="1600" i="1">
                      <a:latin typeface="Arial" charset="0"/>
                      <a:cs typeface="Arial" charset="0"/>
                    </a:rPr>
                    <a:t>Is a long crack in the earth's surface through which magma erupts. These cracks may form as two tectonic plates pull apart.</a:t>
                  </a:r>
                  <a:br>
                    <a:rPr lang="en-GB" sz="1600" i="1">
                      <a:latin typeface="Arial" charset="0"/>
                      <a:cs typeface="Arial" charset="0"/>
                    </a:rPr>
                  </a:br>
                  <a:r>
                    <a:rPr lang="en-GB" sz="1600" i="1">
                      <a:latin typeface="Arial" charset="0"/>
                      <a:cs typeface="Arial" charset="0"/>
                    </a:rPr>
                    <a:t>You'll find them mainly near mid-ocean ridges.</a:t>
                  </a:r>
                  <a:endParaRPr lang="en-GB" sz="1600" i="1"/>
                </a:p>
              </p:txBody>
            </p:sp>
            <p:sp>
              <p:nvSpPr>
                <p:cNvPr id="9262" name="Rectangle 11"/>
                <p:cNvSpPr>
                  <a:spLocks noChangeArrowheads="1"/>
                </p:cNvSpPr>
                <p:nvPr/>
              </p:nvSpPr>
              <p:spPr bwMode="auto">
                <a:xfrm>
                  <a:off x="588" y="537"/>
                  <a:ext cx="3731" cy="403"/>
                </a:xfrm>
                <a:prstGeom prst="rect">
                  <a:avLst/>
                </a:prstGeom>
                <a:noFill/>
                <a:ln w="7">
                  <a:solidFill>
                    <a:srgbClr val="A0A0A0"/>
                  </a:solidFill>
                  <a:miter lim="800000"/>
                  <a:headEnd/>
                  <a:tailEnd/>
                </a:ln>
              </p:spPr>
              <p:txBody>
                <a:bodyPr/>
                <a:lstStyle/>
                <a:p>
                  <a:endParaRPr lang="en-US"/>
                </a:p>
              </p:txBody>
            </p:sp>
          </p:grpSp>
        </p:grpSp>
        <p:sp>
          <p:nvSpPr>
            <p:cNvPr id="9258" name="Rectangle 12"/>
            <p:cNvSpPr>
              <a:spLocks noChangeArrowheads="1"/>
            </p:cNvSpPr>
            <p:nvPr/>
          </p:nvSpPr>
          <p:spPr bwMode="auto">
            <a:xfrm>
              <a:off x="-3" y="534"/>
              <a:ext cx="4325" cy="409"/>
            </a:xfrm>
            <a:prstGeom prst="rect">
              <a:avLst/>
            </a:prstGeom>
            <a:noFill/>
            <a:ln w="9525">
              <a:solidFill>
                <a:srgbClr val="A0A0A0"/>
              </a:solidFill>
              <a:miter lim="800000"/>
              <a:headEnd/>
              <a:tailEnd/>
            </a:ln>
          </p:spPr>
          <p:txBody>
            <a:bodyPr/>
            <a:lstStyle/>
            <a:p>
              <a:endParaRPr lang="en-US"/>
            </a:p>
          </p:txBody>
        </p:sp>
      </p:grpSp>
      <p:sp>
        <p:nvSpPr>
          <p:cNvPr id="9221" name="Rectangle 13"/>
          <p:cNvSpPr>
            <a:spLocks noChangeArrowheads="1"/>
          </p:cNvSpPr>
          <p:nvPr/>
        </p:nvSpPr>
        <p:spPr bwMode="auto">
          <a:xfrm>
            <a:off x="228600" y="2057400"/>
            <a:ext cx="9144000" cy="581025"/>
          </a:xfrm>
          <a:prstGeom prst="rect">
            <a:avLst/>
          </a:prstGeom>
          <a:noFill/>
          <a:ln w="9525">
            <a:noFill/>
            <a:miter lim="800000"/>
            <a:headEnd/>
            <a:tailEnd/>
          </a:ln>
        </p:spPr>
        <p:txBody>
          <a:bodyPr>
            <a:spAutoFit/>
          </a:bodyPr>
          <a:lstStyle/>
          <a:p>
            <a:r>
              <a:rPr lang="en-GB" sz="1600">
                <a:solidFill>
                  <a:srgbClr val="760417"/>
                </a:solidFill>
                <a:latin typeface="Arial" charset="0"/>
                <a:cs typeface="Arial" charset="0"/>
              </a:rPr>
              <a:t>The ordinary volcanoes can be divided in different types, relating to their forms:</a:t>
            </a:r>
            <a:endParaRPr lang="en-GB" sz="1600">
              <a:solidFill>
                <a:srgbClr val="760417"/>
              </a:solidFill>
            </a:endParaRPr>
          </a:p>
          <a:p>
            <a:pPr eaLnBrk="0" hangingPunct="0"/>
            <a:endParaRPr lang="en-GB" sz="1600">
              <a:solidFill>
                <a:srgbClr val="760417"/>
              </a:solidFill>
            </a:endParaRPr>
          </a:p>
        </p:txBody>
      </p:sp>
      <p:sp>
        <p:nvSpPr>
          <p:cNvPr id="9222" name="Rectangle 14"/>
          <p:cNvSpPr>
            <a:spLocks noChangeArrowheads="1"/>
          </p:cNvSpPr>
          <p:nvPr/>
        </p:nvSpPr>
        <p:spPr bwMode="auto">
          <a:xfrm>
            <a:off x="0" y="2492375"/>
            <a:ext cx="9144000" cy="0"/>
          </a:xfrm>
          <a:prstGeom prst="rect">
            <a:avLst/>
          </a:prstGeom>
          <a:noFill/>
          <a:ln w="9525">
            <a:noFill/>
            <a:miter lim="800000"/>
            <a:headEnd/>
            <a:tailEnd/>
          </a:ln>
        </p:spPr>
        <p:txBody>
          <a:bodyPr>
            <a:spAutoFit/>
          </a:bodyPr>
          <a:lstStyle/>
          <a:p>
            <a:endParaRPr lang="en-US"/>
          </a:p>
        </p:txBody>
      </p:sp>
      <p:grpSp>
        <p:nvGrpSpPr>
          <p:cNvPr id="6" name="Group 15"/>
          <p:cNvGrpSpPr>
            <a:grpSpLocks/>
          </p:cNvGrpSpPr>
          <p:nvPr/>
        </p:nvGrpSpPr>
        <p:grpSpPr bwMode="auto">
          <a:xfrm>
            <a:off x="228600" y="2438400"/>
            <a:ext cx="7699375" cy="4419600"/>
            <a:chOff x="-3" y="1343"/>
            <a:chExt cx="4325" cy="2136"/>
          </a:xfrm>
        </p:grpSpPr>
        <p:grpSp>
          <p:nvGrpSpPr>
            <p:cNvPr id="9225" name="Group 16"/>
            <p:cNvGrpSpPr>
              <a:grpSpLocks/>
            </p:cNvGrpSpPr>
            <p:nvPr/>
          </p:nvGrpSpPr>
          <p:grpSpPr bwMode="auto">
            <a:xfrm>
              <a:off x="0" y="1346"/>
              <a:ext cx="4319" cy="2130"/>
              <a:chOff x="0" y="1346"/>
              <a:chExt cx="4319" cy="2130"/>
            </a:xfrm>
          </p:grpSpPr>
          <p:grpSp>
            <p:nvGrpSpPr>
              <p:cNvPr id="9227" name="Group 17"/>
              <p:cNvGrpSpPr>
                <a:grpSpLocks/>
              </p:cNvGrpSpPr>
              <p:nvPr/>
            </p:nvGrpSpPr>
            <p:grpSpPr bwMode="auto">
              <a:xfrm>
                <a:off x="0" y="1346"/>
                <a:ext cx="561" cy="403"/>
                <a:chOff x="0" y="1346"/>
                <a:chExt cx="561" cy="403"/>
              </a:xfrm>
            </p:grpSpPr>
            <p:sp>
              <p:nvSpPr>
                <p:cNvPr id="9255" name="Rectangle 18"/>
                <p:cNvSpPr>
                  <a:spLocks noChangeArrowheads="1"/>
                </p:cNvSpPr>
                <p:nvPr/>
              </p:nvSpPr>
              <p:spPr bwMode="auto">
                <a:xfrm>
                  <a:off x="0" y="1346"/>
                  <a:ext cx="561" cy="403"/>
                </a:xfrm>
                <a:prstGeom prst="rect">
                  <a:avLst/>
                </a:prstGeom>
                <a:noFill/>
                <a:ln w="9525">
                  <a:noFill/>
                  <a:miter lim="800000"/>
                  <a:headEnd/>
                  <a:tailEnd/>
                </a:ln>
              </p:spPr>
              <p:txBody>
                <a:bodyPr/>
                <a:lstStyle/>
                <a:p>
                  <a:r>
                    <a:rPr lang="en-GB" sz="1600" b="1">
                      <a:latin typeface="Arial" charset="0"/>
                      <a:cs typeface="Arial" charset="0"/>
                    </a:rPr>
                    <a:t>Shield</a:t>
                  </a:r>
                  <a:endParaRPr lang="en-GB" sz="1600"/>
                </a:p>
              </p:txBody>
            </p:sp>
            <p:sp>
              <p:nvSpPr>
                <p:cNvPr id="9256" name="Rectangle 19"/>
                <p:cNvSpPr>
                  <a:spLocks noChangeArrowheads="1"/>
                </p:cNvSpPr>
                <p:nvPr/>
              </p:nvSpPr>
              <p:spPr bwMode="auto">
                <a:xfrm>
                  <a:off x="0" y="1346"/>
                  <a:ext cx="561" cy="403"/>
                </a:xfrm>
                <a:prstGeom prst="rect">
                  <a:avLst/>
                </a:prstGeom>
                <a:noFill/>
                <a:ln w="7">
                  <a:solidFill>
                    <a:srgbClr val="A0A0A0"/>
                  </a:solidFill>
                  <a:miter lim="800000"/>
                  <a:headEnd/>
                  <a:tailEnd/>
                </a:ln>
              </p:spPr>
              <p:txBody>
                <a:bodyPr/>
                <a:lstStyle/>
                <a:p>
                  <a:endParaRPr lang="en-US"/>
                </a:p>
              </p:txBody>
            </p:sp>
          </p:grpSp>
          <p:grpSp>
            <p:nvGrpSpPr>
              <p:cNvPr id="9228" name="Group 20"/>
              <p:cNvGrpSpPr>
                <a:grpSpLocks/>
              </p:cNvGrpSpPr>
              <p:nvPr/>
            </p:nvGrpSpPr>
            <p:grpSpPr bwMode="auto">
              <a:xfrm>
                <a:off x="561" y="1346"/>
                <a:ext cx="3758" cy="403"/>
                <a:chOff x="561" y="1346"/>
                <a:chExt cx="3758" cy="403"/>
              </a:xfrm>
            </p:grpSpPr>
            <p:sp>
              <p:nvSpPr>
                <p:cNvPr id="9253" name="Rectangle 21"/>
                <p:cNvSpPr>
                  <a:spLocks noChangeArrowheads="1"/>
                </p:cNvSpPr>
                <p:nvPr/>
              </p:nvSpPr>
              <p:spPr bwMode="auto">
                <a:xfrm>
                  <a:off x="561" y="1346"/>
                  <a:ext cx="3758" cy="403"/>
                </a:xfrm>
                <a:prstGeom prst="rect">
                  <a:avLst/>
                </a:prstGeom>
                <a:noFill/>
                <a:ln w="9525">
                  <a:noFill/>
                  <a:miter lim="800000"/>
                  <a:headEnd/>
                  <a:tailEnd/>
                </a:ln>
              </p:spPr>
              <p:txBody>
                <a:bodyPr/>
                <a:lstStyle/>
                <a:p>
                  <a:r>
                    <a:rPr lang="en-GB" sz="1600" b="1" i="1">
                      <a:latin typeface="Arial" charset="0"/>
                      <a:cs typeface="Arial" charset="0"/>
                    </a:rPr>
                    <a:t>This is a broad, shallow volcanic cone, which  arises because the running lava, which is fluid and hot, cools slowly.</a:t>
                  </a:r>
                  <a:endParaRPr lang="en-GB" sz="1600" b="1" i="1"/>
                </a:p>
              </p:txBody>
            </p:sp>
            <p:sp>
              <p:nvSpPr>
                <p:cNvPr id="9254" name="Rectangle 22"/>
                <p:cNvSpPr>
                  <a:spLocks noChangeArrowheads="1"/>
                </p:cNvSpPr>
                <p:nvPr/>
              </p:nvSpPr>
              <p:spPr bwMode="auto">
                <a:xfrm>
                  <a:off x="561" y="1346"/>
                  <a:ext cx="3758" cy="403"/>
                </a:xfrm>
                <a:prstGeom prst="rect">
                  <a:avLst/>
                </a:prstGeom>
                <a:noFill/>
                <a:ln w="7">
                  <a:solidFill>
                    <a:srgbClr val="A0A0A0"/>
                  </a:solidFill>
                  <a:miter lim="800000"/>
                  <a:headEnd/>
                  <a:tailEnd/>
                </a:ln>
              </p:spPr>
              <p:txBody>
                <a:bodyPr/>
                <a:lstStyle/>
                <a:p>
                  <a:endParaRPr lang="en-US"/>
                </a:p>
              </p:txBody>
            </p:sp>
          </p:grpSp>
          <p:grpSp>
            <p:nvGrpSpPr>
              <p:cNvPr id="9229" name="Group 23"/>
              <p:cNvGrpSpPr>
                <a:grpSpLocks/>
              </p:cNvGrpSpPr>
              <p:nvPr/>
            </p:nvGrpSpPr>
            <p:grpSpPr bwMode="auto">
              <a:xfrm>
                <a:off x="0" y="1749"/>
                <a:ext cx="561" cy="403"/>
                <a:chOff x="0" y="1749"/>
                <a:chExt cx="561" cy="403"/>
              </a:xfrm>
            </p:grpSpPr>
            <p:sp>
              <p:nvSpPr>
                <p:cNvPr id="9251" name="Rectangle 24"/>
                <p:cNvSpPr>
                  <a:spLocks noChangeArrowheads="1"/>
                </p:cNvSpPr>
                <p:nvPr/>
              </p:nvSpPr>
              <p:spPr bwMode="auto">
                <a:xfrm>
                  <a:off x="0" y="1749"/>
                  <a:ext cx="561" cy="403"/>
                </a:xfrm>
                <a:prstGeom prst="rect">
                  <a:avLst/>
                </a:prstGeom>
                <a:noFill/>
                <a:ln w="9525">
                  <a:noFill/>
                  <a:miter lim="800000"/>
                  <a:headEnd/>
                  <a:tailEnd/>
                </a:ln>
              </p:spPr>
              <p:txBody>
                <a:bodyPr/>
                <a:lstStyle/>
                <a:p>
                  <a:r>
                    <a:rPr lang="en-GB" sz="1600" b="1">
                      <a:latin typeface="Arial" charset="0"/>
                      <a:cs typeface="Arial" charset="0"/>
                    </a:rPr>
                    <a:t>Dome</a:t>
                  </a:r>
                  <a:endParaRPr lang="en-GB" sz="1600"/>
                </a:p>
              </p:txBody>
            </p:sp>
            <p:sp>
              <p:nvSpPr>
                <p:cNvPr id="9252" name="Rectangle 25"/>
                <p:cNvSpPr>
                  <a:spLocks noChangeArrowheads="1"/>
                </p:cNvSpPr>
                <p:nvPr/>
              </p:nvSpPr>
              <p:spPr bwMode="auto">
                <a:xfrm>
                  <a:off x="0" y="1749"/>
                  <a:ext cx="561" cy="403"/>
                </a:xfrm>
                <a:prstGeom prst="rect">
                  <a:avLst/>
                </a:prstGeom>
                <a:noFill/>
                <a:ln w="7">
                  <a:solidFill>
                    <a:srgbClr val="A0A0A0"/>
                  </a:solidFill>
                  <a:miter lim="800000"/>
                  <a:headEnd/>
                  <a:tailEnd/>
                </a:ln>
              </p:spPr>
              <p:txBody>
                <a:bodyPr/>
                <a:lstStyle/>
                <a:p>
                  <a:endParaRPr lang="en-US"/>
                </a:p>
              </p:txBody>
            </p:sp>
          </p:grpSp>
          <p:grpSp>
            <p:nvGrpSpPr>
              <p:cNvPr id="9230" name="Group 26"/>
              <p:cNvGrpSpPr>
                <a:grpSpLocks/>
              </p:cNvGrpSpPr>
              <p:nvPr/>
            </p:nvGrpSpPr>
            <p:grpSpPr bwMode="auto">
              <a:xfrm>
                <a:off x="561" y="1749"/>
                <a:ext cx="3758" cy="403"/>
                <a:chOff x="561" y="1749"/>
                <a:chExt cx="3758" cy="403"/>
              </a:xfrm>
            </p:grpSpPr>
            <p:sp>
              <p:nvSpPr>
                <p:cNvPr id="9249" name="Rectangle 27"/>
                <p:cNvSpPr>
                  <a:spLocks noChangeArrowheads="1"/>
                </p:cNvSpPr>
                <p:nvPr/>
              </p:nvSpPr>
              <p:spPr bwMode="auto">
                <a:xfrm>
                  <a:off x="561" y="1749"/>
                  <a:ext cx="3758" cy="403"/>
                </a:xfrm>
                <a:prstGeom prst="rect">
                  <a:avLst/>
                </a:prstGeom>
                <a:noFill/>
                <a:ln w="9525">
                  <a:noFill/>
                  <a:miter lim="800000"/>
                  <a:headEnd/>
                  <a:tailEnd/>
                </a:ln>
              </p:spPr>
              <p:txBody>
                <a:bodyPr/>
                <a:lstStyle/>
                <a:p>
                  <a:r>
                    <a:rPr lang="en-GB" sz="1600" b="1" i="1" dirty="0">
                      <a:latin typeface="Arial" charset="0"/>
                      <a:cs typeface="Arial" charset="0"/>
                    </a:rPr>
                    <a:t>This one has a steep, convex slope from thick, fast-cooling lava </a:t>
                  </a:r>
                  <a:endParaRPr lang="en-GB" sz="1600" b="1" i="1" dirty="0"/>
                </a:p>
              </p:txBody>
            </p:sp>
            <p:sp>
              <p:nvSpPr>
                <p:cNvPr id="9250" name="Rectangle 28"/>
                <p:cNvSpPr>
                  <a:spLocks noChangeArrowheads="1"/>
                </p:cNvSpPr>
                <p:nvPr/>
              </p:nvSpPr>
              <p:spPr bwMode="auto">
                <a:xfrm>
                  <a:off x="561" y="1749"/>
                  <a:ext cx="3758" cy="403"/>
                </a:xfrm>
                <a:prstGeom prst="rect">
                  <a:avLst/>
                </a:prstGeom>
                <a:noFill/>
                <a:ln w="7">
                  <a:solidFill>
                    <a:srgbClr val="A0A0A0"/>
                  </a:solidFill>
                  <a:miter lim="800000"/>
                  <a:headEnd/>
                  <a:tailEnd/>
                </a:ln>
              </p:spPr>
              <p:txBody>
                <a:bodyPr/>
                <a:lstStyle/>
                <a:p>
                  <a:endParaRPr lang="en-US"/>
                </a:p>
              </p:txBody>
            </p:sp>
          </p:grpSp>
          <p:grpSp>
            <p:nvGrpSpPr>
              <p:cNvPr id="9231" name="Group 29"/>
              <p:cNvGrpSpPr>
                <a:grpSpLocks/>
              </p:cNvGrpSpPr>
              <p:nvPr/>
            </p:nvGrpSpPr>
            <p:grpSpPr bwMode="auto">
              <a:xfrm>
                <a:off x="0" y="2152"/>
                <a:ext cx="561" cy="403"/>
                <a:chOff x="0" y="2152"/>
                <a:chExt cx="561" cy="403"/>
              </a:xfrm>
            </p:grpSpPr>
            <p:sp>
              <p:nvSpPr>
                <p:cNvPr id="9247" name="Rectangle 30"/>
                <p:cNvSpPr>
                  <a:spLocks noChangeArrowheads="1"/>
                </p:cNvSpPr>
                <p:nvPr/>
              </p:nvSpPr>
              <p:spPr bwMode="auto">
                <a:xfrm>
                  <a:off x="0" y="2152"/>
                  <a:ext cx="561" cy="403"/>
                </a:xfrm>
                <a:prstGeom prst="rect">
                  <a:avLst/>
                </a:prstGeom>
                <a:noFill/>
                <a:ln w="9525">
                  <a:noFill/>
                  <a:miter lim="800000"/>
                  <a:headEnd/>
                  <a:tailEnd/>
                </a:ln>
              </p:spPr>
              <p:txBody>
                <a:bodyPr/>
                <a:lstStyle/>
                <a:p>
                  <a:r>
                    <a:rPr lang="en-GB" sz="1600" b="1">
                      <a:latin typeface="Arial" charset="0"/>
                      <a:cs typeface="Arial" charset="0"/>
                    </a:rPr>
                    <a:t>Ash-cinder</a:t>
                  </a:r>
                  <a:endParaRPr lang="en-GB" sz="1600"/>
                </a:p>
              </p:txBody>
            </p:sp>
            <p:sp>
              <p:nvSpPr>
                <p:cNvPr id="9248" name="Rectangle 31"/>
                <p:cNvSpPr>
                  <a:spLocks noChangeArrowheads="1"/>
                </p:cNvSpPr>
                <p:nvPr/>
              </p:nvSpPr>
              <p:spPr bwMode="auto">
                <a:xfrm>
                  <a:off x="0" y="2152"/>
                  <a:ext cx="561" cy="403"/>
                </a:xfrm>
                <a:prstGeom prst="rect">
                  <a:avLst/>
                </a:prstGeom>
                <a:noFill/>
                <a:ln w="7">
                  <a:solidFill>
                    <a:srgbClr val="A0A0A0"/>
                  </a:solidFill>
                  <a:miter lim="800000"/>
                  <a:headEnd/>
                  <a:tailEnd/>
                </a:ln>
              </p:spPr>
              <p:txBody>
                <a:bodyPr/>
                <a:lstStyle/>
                <a:p>
                  <a:endParaRPr lang="en-US"/>
                </a:p>
              </p:txBody>
            </p:sp>
          </p:grpSp>
          <p:grpSp>
            <p:nvGrpSpPr>
              <p:cNvPr id="9232" name="Group 32"/>
              <p:cNvGrpSpPr>
                <a:grpSpLocks/>
              </p:cNvGrpSpPr>
              <p:nvPr/>
            </p:nvGrpSpPr>
            <p:grpSpPr bwMode="auto">
              <a:xfrm>
                <a:off x="561" y="2152"/>
                <a:ext cx="3758" cy="403"/>
                <a:chOff x="561" y="2152"/>
                <a:chExt cx="3758" cy="403"/>
              </a:xfrm>
            </p:grpSpPr>
            <p:sp>
              <p:nvSpPr>
                <p:cNvPr id="9245" name="Rectangle 33"/>
                <p:cNvSpPr>
                  <a:spLocks noChangeArrowheads="1"/>
                </p:cNvSpPr>
                <p:nvPr/>
              </p:nvSpPr>
              <p:spPr bwMode="auto">
                <a:xfrm>
                  <a:off x="561" y="2152"/>
                  <a:ext cx="3758" cy="403"/>
                </a:xfrm>
                <a:prstGeom prst="rect">
                  <a:avLst/>
                </a:prstGeom>
                <a:noFill/>
                <a:ln w="9525">
                  <a:noFill/>
                  <a:miter lim="800000"/>
                  <a:headEnd/>
                  <a:tailEnd/>
                </a:ln>
              </p:spPr>
              <p:txBody>
                <a:bodyPr/>
                <a:lstStyle/>
                <a:p>
                  <a:r>
                    <a:rPr lang="en-GB" sz="1600" b="1" i="1">
                      <a:latin typeface="Arial" charset="0"/>
                      <a:cs typeface="Arial" charset="0"/>
                    </a:rPr>
                    <a:t>Throws out - besides lava - much ash into the air. Through this the volcanic cone is built up from alternate layers of ash and cinder.</a:t>
                  </a:r>
                  <a:endParaRPr lang="en-GB" sz="1600" b="1" i="1"/>
                </a:p>
              </p:txBody>
            </p:sp>
            <p:sp>
              <p:nvSpPr>
                <p:cNvPr id="9246" name="Rectangle 34"/>
                <p:cNvSpPr>
                  <a:spLocks noChangeArrowheads="1"/>
                </p:cNvSpPr>
                <p:nvPr/>
              </p:nvSpPr>
              <p:spPr bwMode="auto">
                <a:xfrm>
                  <a:off x="561" y="2152"/>
                  <a:ext cx="3758" cy="403"/>
                </a:xfrm>
                <a:prstGeom prst="rect">
                  <a:avLst/>
                </a:prstGeom>
                <a:noFill/>
                <a:ln w="7">
                  <a:solidFill>
                    <a:srgbClr val="A0A0A0"/>
                  </a:solidFill>
                  <a:miter lim="800000"/>
                  <a:headEnd/>
                  <a:tailEnd/>
                </a:ln>
              </p:spPr>
              <p:txBody>
                <a:bodyPr/>
                <a:lstStyle/>
                <a:p>
                  <a:endParaRPr lang="en-US"/>
                </a:p>
              </p:txBody>
            </p:sp>
          </p:grpSp>
          <p:grpSp>
            <p:nvGrpSpPr>
              <p:cNvPr id="9233" name="Group 35"/>
              <p:cNvGrpSpPr>
                <a:grpSpLocks/>
              </p:cNvGrpSpPr>
              <p:nvPr/>
            </p:nvGrpSpPr>
            <p:grpSpPr bwMode="auto">
              <a:xfrm>
                <a:off x="0" y="2555"/>
                <a:ext cx="561" cy="518"/>
                <a:chOff x="0" y="2555"/>
                <a:chExt cx="561" cy="518"/>
              </a:xfrm>
            </p:grpSpPr>
            <p:sp>
              <p:nvSpPr>
                <p:cNvPr id="9243" name="Rectangle 36"/>
                <p:cNvSpPr>
                  <a:spLocks noChangeArrowheads="1"/>
                </p:cNvSpPr>
                <p:nvPr/>
              </p:nvSpPr>
              <p:spPr bwMode="auto">
                <a:xfrm>
                  <a:off x="0" y="2555"/>
                  <a:ext cx="561" cy="518"/>
                </a:xfrm>
                <a:prstGeom prst="rect">
                  <a:avLst/>
                </a:prstGeom>
                <a:noFill/>
                <a:ln w="9525">
                  <a:noFill/>
                  <a:miter lim="800000"/>
                  <a:headEnd/>
                  <a:tailEnd/>
                </a:ln>
              </p:spPr>
              <p:txBody>
                <a:bodyPr/>
                <a:lstStyle/>
                <a:p>
                  <a:r>
                    <a:rPr lang="en-GB" sz="1600" b="1">
                      <a:latin typeface="Arial" charset="0"/>
                      <a:cs typeface="Arial" charset="0"/>
                    </a:rPr>
                    <a:t>Composite</a:t>
                  </a:r>
                  <a:endParaRPr lang="en-GB" sz="1600"/>
                </a:p>
              </p:txBody>
            </p:sp>
            <p:sp>
              <p:nvSpPr>
                <p:cNvPr id="9244" name="Rectangle 37"/>
                <p:cNvSpPr>
                  <a:spLocks noChangeArrowheads="1"/>
                </p:cNvSpPr>
                <p:nvPr/>
              </p:nvSpPr>
              <p:spPr bwMode="auto">
                <a:xfrm>
                  <a:off x="0" y="2555"/>
                  <a:ext cx="561" cy="518"/>
                </a:xfrm>
                <a:prstGeom prst="rect">
                  <a:avLst/>
                </a:prstGeom>
                <a:noFill/>
                <a:ln w="7">
                  <a:solidFill>
                    <a:srgbClr val="A0A0A0"/>
                  </a:solidFill>
                  <a:miter lim="800000"/>
                  <a:headEnd/>
                  <a:tailEnd/>
                </a:ln>
              </p:spPr>
              <p:txBody>
                <a:bodyPr/>
                <a:lstStyle/>
                <a:p>
                  <a:endParaRPr lang="en-US"/>
                </a:p>
              </p:txBody>
            </p:sp>
          </p:grpSp>
          <p:grpSp>
            <p:nvGrpSpPr>
              <p:cNvPr id="9234" name="Group 38"/>
              <p:cNvGrpSpPr>
                <a:grpSpLocks/>
              </p:cNvGrpSpPr>
              <p:nvPr/>
            </p:nvGrpSpPr>
            <p:grpSpPr bwMode="auto">
              <a:xfrm>
                <a:off x="561" y="2555"/>
                <a:ext cx="3758" cy="518"/>
                <a:chOff x="561" y="2555"/>
                <a:chExt cx="3758" cy="518"/>
              </a:xfrm>
            </p:grpSpPr>
            <p:sp>
              <p:nvSpPr>
                <p:cNvPr id="9241" name="Rectangle 39"/>
                <p:cNvSpPr>
                  <a:spLocks noChangeArrowheads="1"/>
                </p:cNvSpPr>
                <p:nvPr/>
              </p:nvSpPr>
              <p:spPr bwMode="auto">
                <a:xfrm>
                  <a:off x="561" y="2555"/>
                  <a:ext cx="3758" cy="518"/>
                </a:xfrm>
                <a:prstGeom prst="rect">
                  <a:avLst/>
                </a:prstGeom>
                <a:noFill/>
                <a:ln w="9525">
                  <a:noFill/>
                  <a:miter lim="800000"/>
                  <a:headEnd/>
                  <a:tailEnd/>
                </a:ln>
              </p:spPr>
              <p:txBody>
                <a:bodyPr/>
                <a:lstStyle/>
                <a:p>
                  <a:r>
                    <a:rPr lang="en-GB" sz="1600" b="1" i="1">
                      <a:latin typeface="Arial" charset="0"/>
                      <a:cs typeface="Arial" charset="0"/>
                    </a:rPr>
                    <a:t>These are also built up from alternate layers of lava and ash but, besides its main crater, it has many little craters on its slope.</a:t>
                  </a:r>
                  <a:endParaRPr lang="en-GB" sz="1600" b="1" i="1"/>
                </a:p>
              </p:txBody>
            </p:sp>
            <p:sp>
              <p:nvSpPr>
                <p:cNvPr id="9242" name="Rectangle 40"/>
                <p:cNvSpPr>
                  <a:spLocks noChangeArrowheads="1"/>
                </p:cNvSpPr>
                <p:nvPr/>
              </p:nvSpPr>
              <p:spPr bwMode="auto">
                <a:xfrm>
                  <a:off x="561" y="2555"/>
                  <a:ext cx="3758" cy="518"/>
                </a:xfrm>
                <a:prstGeom prst="rect">
                  <a:avLst/>
                </a:prstGeom>
                <a:noFill/>
                <a:ln w="7">
                  <a:solidFill>
                    <a:srgbClr val="A0A0A0"/>
                  </a:solidFill>
                  <a:miter lim="800000"/>
                  <a:headEnd/>
                  <a:tailEnd/>
                </a:ln>
              </p:spPr>
              <p:txBody>
                <a:bodyPr/>
                <a:lstStyle/>
                <a:p>
                  <a:endParaRPr lang="en-US"/>
                </a:p>
              </p:txBody>
            </p:sp>
          </p:grpSp>
          <p:grpSp>
            <p:nvGrpSpPr>
              <p:cNvPr id="9235" name="Group 41"/>
              <p:cNvGrpSpPr>
                <a:grpSpLocks/>
              </p:cNvGrpSpPr>
              <p:nvPr/>
            </p:nvGrpSpPr>
            <p:grpSpPr bwMode="auto">
              <a:xfrm>
                <a:off x="0" y="3073"/>
                <a:ext cx="561" cy="403"/>
                <a:chOff x="0" y="3073"/>
                <a:chExt cx="561" cy="403"/>
              </a:xfrm>
            </p:grpSpPr>
            <p:sp>
              <p:nvSpPr>
                <p:cNvPr id="9239" name="Rectangle 42"/>
                <p:cNvSpPr>
                  <a:spLocks noChangeArrowheads="1"/>
                </p:cNvSpPr>
                <p:nvPr/>
              </p:nvSpPr>
              <p:spPr bwMode="auto">
                <a:xfrm>
                  <a:off x="0" y="3073"/>
                  <a:ext cx="561" cy="403"/>
                </a:xfrm>
                <a:prstGeom prst="rect">
                  <a:avLst/>
                </a:prstGeom>
                <a:noFill/>
                <a:ln w="9525">
                  <a:noFill/>
                  <a:miter lim="800000"/>
                  <a:headEnd/>
                  <a:tailEnd/>
                </a:ln>
              </p:spPr>
              <p:txBody>
                <a:bodyPr/>
                <a:lstStyle/>
                <a:p>
                  <a:r>
                    <a:rPr lang="en-GB" sz="1600" b="1">
                      <a:latin typeface="Arial" charset="0"/>
                      <a:cs typeface="Arial" charset="0"/>
                    </a:rPr>
                    <a:t>Caldera </a:t>
                  </a:r>
                  <a:endParaRPr lang="en-GB" sz="1600"/>
                </a:p>
              </p:txBody>
            </p:sp>
            <p:sp>
              <p:nvSpPr>
                <p:cNvPr id="9240" name="Rectangle 43"/>
                <p:cNvSpPr>
                  <a:spLocks noChangeArrowheads="1"/>
                </p:cNvSpPr>
                <p:nvPr/>
              </p:nvSpPr>
              <p:spPr bwMode="auto">
                <a:xfrm>
                  <a:off x="0" y="3073"/>
                  <a:ext cx="561" cy="403"/>
                </a:xfrm>
                <a:prstGeom prst="rect">
                  <a:avLst/>
                </a:prstGeom>
                <a:noFill/>
                <a:ln w="7">
                  <a:solidFill>
                    <a:srgbClr val="A0A0A0"/>
                  </a:solidFill>
                  <a:miter lim="800000"/>
                  <a:headEnd/>
                  <a:tailEnd/>
                </a:ln>
              </p:spPr>
              <p:txBody>
                <a:bodyPr/>
                <a:lstStyle/>
                <a:p>
                  <a:endParaRPr lang="en-US"/>
                </a:p>
              </p:txBody>
            </p:sp>
          </p:grpSp>
          <p:grpSp>
            <p:nvGrpSpPr>
              <p:cNvPr id="9236" name="Group 44"/>
              <p:cNvGrpSpPr>
                <a:grpSpLocks/>
              </p:cNvGrpSpPr>
              <p:nvPr/>
            </p:nvGrpSpPr>
            <p:grpSpPr bwMode="auto">
              <a:xfrm>
                <a:off x="561" y="3073"/>
                <a:ext cx="3758" cy="403"/>
                <a:chOff x="561" y="3073"/>
                <a:chExt cx="3758" cy="403"/>
              </a:xfrm>
            </p:grpSpPr>
            <p:sp>
              <p:nvSpPr>
                <p:cNvPr id="9237" name="Rectangle 45"/>
                <p:cNvSpPr>
                  <a:spLocks noChangeArrowheads="1"/>
                </p:cNvSpPr>
                <p:nvPr/>
              </p:nvSpPr>
              <p:spPr bwMode="auto">
                <a:xfrm>
                  <a:off x="561" y="3073"/>
                  <a:ext cx="3758" cy="403"/>
                </a:xfrm>
                <a:prstGeom prst="rect">
                  <a:avLst/>
                </a:prstGeom>
                <a:noFill/>
                <a:ln w="9525">
                  <a:noFill/>
                  <a:miter lim="800000"/>
                  <a:headEnd/>
                  <a:tailEnd/>
                </a:ln>
              </p:spPr>
              <p:txBody>
                <a:bodyPr/>
                <a:lstStyle/>
                <a:p>
                  <a:r>
                    <a:rPr lang="en-GB" sz="1600" b="1" i="1">
                      <a:latin typeface="Arial" charset="0"/>
                      <a:cs typeface="Arial" charset="0"/>
                    </a:rPr>
                    <a:t>An older volcano with a large crater which can be 62 miles(100km) wide. In this crater many little new craters are formed.</a:t>
                  </a:r>
                  <a:endParaRPr lang="en-GB" sz="1600" b="1" i="1"/>
                </a:p>
              </p:txBody>
            </p:sp>
            <p:sp>
              <p:nvSpPr>
                <p:cNvPr id="9238" name="Rectangle 46"/>
                <p:cNvSpPr>
                  <a:spLocks noChangeArrowheads="1"/>
                </p:cNvSpPr>
                <p:nvPr/>
              </p:nvSpPr>
              <p:spPr bwMode="auto">
                <a:xfrm>
                  <a:off x="561" y="3073"/>
                  <a:ext cx="3758" cy="403"/>
                </a:xfrm>
                <a:prstGeom prst="rect">
                  <a:avLst/>
                </a:prstGeom>
                <a:noFill/>
                <a:ln w="7">
                  <a:solidFill>
                    <a:srgbClr val="A0A0A0"/>
                  </a:solidFill>
                  <a:miter lim="800000"/>
                  <a:headEnd/>
                  <a:tailEnd/>
                </a:ln>
              </p:spPr>
              <p:txBody>
                <a:bodyPr/>
                <a:lstStyle/>
                <a:p>
                  <a:endParaRPr lang="en-US"/>
                </a:p>
              </p:txBody>
            </p:sp>
          </p:grpSp>
        </p:grpSp>
        <p:sp>
          <p:nvSpPr>
            <p:cNvPr id="9226" name="Rectangle 47"/>
            <p:cNvSpPr>
              <a:spLocks noChangeArrowheads="1"/>
            </p:cNvSpPr>
            <p:nvPr/>
          </p:nvSpPr>
          <p:spPr bwMode="auto">
            <a:xfrm>
              <a:off x="-3" y="1343"/>
              <a:ext cx="4325" cy="2136"/>
            </a:xfrm>
            <a:prstGeom prst="rect">
              <a:avLst/>
            </a:prstGeom>
            <a:noFill/>
            <a:ln w="9525">
              <a:solidFill>
                <a:srgbClr val="A0A0A0"/>
              </a:solidFill>
              <a:miter lim="800000"/>
              <a:headEnd/>
              <a:tailEnd/>
            </a:ln>
          </p:spPr>
          <p:txBody>
            <a:bodyPr/>
            <a:lstStyle/>
            <a:p>
              <a:endParaRPr lang="en-US"/>
            </a:p>
          </p:txBody>
        </p:sp>
      </p:grpSp>
      <p:sp>
        <p:nvSpPr>
          <p:cNvPr id="9224" name="Rectangle 48"/>
          <p:cNvSpPr>
            <a:spLocks noChangeArrowheads="1"/>
          </p:cNvSpPr>
          <p:nvPr/>
        </p:nvSpPr>
        <p:spPr bwMode="auto">
          <a:xfrm>
            <a:off x="0" y="5878513"/>
            <a:ext cx="9144000" cy="625475"/>
          </a:xfrm>
          <a:prstGeom prst="rect">
            <a:avLst/>
          </a:prstGeom>
          <a:noFill/>
          <a:ln w="9525">
            <a:noFill/>
            <a:miter lim="800000"/>
            <a:headEnd/>
            <a:tailEnd/>
          </a:ln>
        </p:spPr>
        <p:txBody>
          <a:bodyPr>
            <a:spAutoFit/>
          </a:bodyPr>
          <a:lstStyle/>
          <a:p>
            <a:r>
              <a:rPr lang="en-GB" sz="1100"/>
              <a:t> </a:t>
            </a:r>
            <a:endParaRPr lang="en-GB"/>
          </a:p>
          <a:p>
            <a:pPr eaLnBrk="0" hangingPunct="0"/>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0-#ppt_w/2"/>
                                          </p:val>
                                        </p:tav>
                                        <p:tav tm="100000">
                                          <p:val>
                                            <p:strVal val="#ppt_x"/>
                                          </p:val>
                                        </p:tav>
                                      </p:tavLst>
                                    </p:anim>
                                    <p:anim calcmode="lin" valueType="num">
                                      <p:cBhvr additive="base">
                                        <p:cTn id="14" dur="500" fill="hold"/>
                                        <p:tgtEl>
                                          <p:spTgt spid="6"/>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026" descr="vo-eruption1-20"/>
          <p:cNvPicPr>
            <a:picLocks noChangeAspect="1" noChangeArrowheads="1"/>
          </p:cNvPicPr>
          <p:nvPr/>
        </p:nvPicPr>
        <p:blipFill>
          <a:blip r:embed="rId2" cstate="print"/>
          <a:srcRect/>
          <a:stretch>
            <a:fillRect/>
          </a:stretch>
        </p:blipFill>
        <p:spPr bwMode="auto">
          <a:xfrm>
            <a:off x="2667000" y="228600"/>
            <a:ext cx="3886200" cy="2590800"/>
          </a:xfrm>
          <a:prstGeom prst="rect">
            <a:avLst/>
          </a:prstGeom>
          <a:noFill/>
          <a:ln w="9525">
            <a:noFill/>
            <a:miter lim="800000"/>
            <a:headEnd/>
            <a:tailEnd/>
          </a:ln>
        </p:spPr>
      </p:pic>
      <p:sp>
        <p:nvSpPr>
          <p:cNvPr id="10243" name="Text Box 1027"/>
          <p:cNvSpPr txBox="1">
            <a:spLocks noChangeArrowheads="1"/>
          </p:cNvSpPr>
          <p:nvPr/>
        </p:nvSpPr>
        <p:spPr bwMode="auto">
          <a:xfrm>
            <a:off x="228600" y="2895600"/>
            <a:ext cx="8458200" cy="4075113"/>
          </a:xfrm>
          <a:prstGeom prst="rect">
            <a:avLst/>
          </a:prstGeom>
          <a:noFill/>
          <a:ln w="9525">
            <a:noFill/>
            <a:miter lim="800000"/>
            <a:headEnd/>
            <a:tailEnd/>
          </a:ln>
        </p:spPr>
        <p:txBody>
          <a:bodyPr>
            <a:spAutoFit/>
          </a:bodyPr>
          <a:lstStyle/>
          <a:p>
            <a:pPr>
              <a:spcBef>
                <a:spcPct val="50000"/>
              </a:spcBef>
            </a:pPr>
            <a:r>
              <a:rPr lang="en-GB" sz="1800" b="1"/>
              <a:t>Surtsey, Iceland </a:t>
            </a:r>
            <a:r>
              <a:rPr lang="en-GB" sz="1800"/>
              <a:t>Surtsey, Iceland; 63.30 N 20.62 W; 170 m elevation. This photo, taken on November 30, 1963, shows the sixteen- day-old cone which became the Island of Surtsey, off the southern coast of Iceland. The island's north shore touches the Arctic Circle. Born from the sea, it has provided scientists a laboratory to observe how plants and animals establish themselves in new territory. The eruption began 130 m below sea level, where it proceeded quietly until the height of the volcano approached the sea surface. Then the explosive activity could no longer be quenched by the sea. A black column of volcanic ash announced the island's birth on November 14, 1963. Jets of dense black ash shot skyward and the towering eruption cloud rose to a height of 9 km. By April of 1965, ash had blocked sea water from the crater area. Lava flows became prominent, forming a hard cap of solid rocks over the lower slopes of Surtsey. This prevented the waves from washing away the island. The three and one- half year eruption was over in June 1967.</a:t>
            </a:r>
          </a:p>
          <a:p>
            <a:pPr>
              <a:spcBef>
                <a:spcPct val="50000"/>
              </a:spcBef>
            </a:pPr>
            <a:endParaRPr lang="en-GB" sz="180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www.emergencydude.com/i/volcano-eruption.gi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8243830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2" name="Rectangle 4"/>
          <p:cNvSpPr>
            <a:spLocks noGrp="1" noChangeArrowheads="1"/>
          </p:cNvSpPr>
          <p:nvPr>
            <p:ph sz="quarter" idx="13"/>
          </p:nvPr>
        </p:nvSpPr>
        <p:spPr/>
        <p:txBody>
          <a:bodyPr>
            <a:normAutofit lnSpcReduction="10000"/>
          </a:bodyPr>
          <a:lstStyle/>
          <a:p>
            <a:pPr eaLnBrk="1" hangingPunct="1">
              <a:lnSpc>
                <a:spcPct val="90000"/>
              </a:lnSpc>
            </a:pPr>
            <a:r>
              <a:rPr lang="en-GB" sz="2800" smtClean="0"/>
              <a:t>Fumaroles </a:t>
            </a:r>
          </a:p>
          <a:p>
            <a:pPr eaLnBrk="1" hangingPunct="1">
              <a:lnSpc>
                <a:spcPct val="90000"/>
              </a:lnSpc>
            </a:pPr>
            <a:r>
              <a:rPr lang="en-GB" sz="2800" smtClean="0"/>
              <a:t>Geysers</a:t>
            </a:r>
          </a:p>
          <a:p>
            <a:pPr eaLnBrk="1" hangingPunct="1">
              <a:lnSpc>
                <a:spcPct val="90000"/>
              </a:lnSpc>
            </a:pPr>
            <a:r>
              <a:rPr lang="en-GB" sz="2800" smtClean="0"/>
              <a:t>Mud pots</a:t>
            </a:r>
          </a:p>
          <a:p>
            <a:pPr eaLnBrk="1" hangingPunct="1">
              <a:lnSpc>
                <a:spcPct val="90000"/>
              </a:lnSpc>
            </a:pPr>
            <a:r>
              <a:rPr lang="en-GB" sz="2800" smtClean="0"/>
              <a:t>Formation</a:t>
            </a:r>
          </a:p>
          <a:p>
            <a:pPr eaLnBrk="1" hangingPunct="1">
              <a:lnSpc>
                <a:spcPct val="90000"/>
              </a:lnSpc>
            </a:pPr>
            <a:r>
              <a:rPr lang="en-GB" sz="2800" smtClean="0"/>
              <a:t>Examples</a:t>
            </a:r>
          </a:p>
          <a:p>
            <a:pPr lvl="1" eaLnBrk="1" hangingPunct="1">
              <a:lnSpc>
                <a:spcPct val="90000"/>
              </a:lnSpc>
            </a:pPr>
            <a:r>
              <a:rPr lang="en-GB" sz="2400" smtClean="0"/>
              <a:t>Mammoth hot springs: </a:t>
            </a:r>
          </a:p>
          <a:p>
            <a:pPr lvl="1" eaLnBrk="1" hangingPunct="1">
              <a:lnSpc>
                <a:spcPct val="90000"/>
              </a:lnSpc>
              <a:buFontTx/>
              <a:buNone/>
            </a:pPr>
            <a:r>
              <a:rPr lang="en-GB" sz="2400" smtClean="0"/>
              <a:t>	Yellowstone National Park</a:t>
            </a:r>
          </a:p>
          <a:p>
            <a:pPr lvl="1" eaLnBrk="1" hangingPunct="1">
              <a:lnSpc>
                <a:spcPct val="90000"/>
              </a:lnSpc>
            </a:pPr>
            <a:r>
              <a:rPr lang="en-GB" sz="2400" smtClean="0"/>
              <a:t>Rotorua: New Zealand</a:t>
            </a:r>
          </a:p>
          <a:p>
            <a:pPr eaLnBrk="1" hangingPunct="1">
              <a:lnSpc>
                <a:spcPct val="90000"/>
              </a:lnSpc>
            </a:pPr>
            <a:r>
              <a:rPr lang="en-GB" sz="2800" smtClean="0"/>
              <a:t>Geothermal uses: Iceland</a:t>
            </a:r>
          </a:p>
          <a:p>
            <a:pPr eaLnBrk="1" hangingPunct="1">
              <a:lnSpc>
                <a:spcPct val="90000"/>
              </a:lnSpc>
            </a:pPr>
            <a:r>
              <a:rPr lang="en-GB" sz="2800" smtClean="0"/>
              <a:t>Tourism</a:t>
            </a:r>
          </a:p>
        </p:txBody>
      </p:sp>
      <p:sp>
        <p:nvSpPr>
          <p:cNvPr id="12290" name="Rectangle 3"/>
          <p:cNvSpPr>
            <a:spLocks noGrp="1" noChangeArrowheads="1"/>
          </p:cNvSpPr>
          <p:nvPr>
            <p:ph type="title"/>
          </p:nvPr>
        </p:nvSpPr>
        <p:spPr/>
        <p:txBody>
          <a:bodyPr/>
          <a:lstStyle/>
          <a:p>
            <a:pPr eaLnBrk="1" hangingPunct="1"/>
            <a:r>
              <a:rPr lang="en-GB" smtClean="0"/>
              <a:t>Small Scale Extrusive Landforms</a:t>
            </a:r>
          </a:p>
        </p:txBody>
      </p:sp>
      <p:sp>
        <p:nvSpPr>
          <p:cNvPr id="12292" name="AutoShape 5">
            <a:hlinkClick r:id="rId3" action="ppaction://hlinksldjump" highlightClick="1"/>
          </p:cNvPr>
          <p:cNvSpPr>
            <a:spLocks noChangeArrowheads="1"/>
          </p:cNvSpPr>
          <p:nvPr/>
        </p:nvSpPr>
        <p:spPr bwMode="auto">
          <a:xfrm>
            <a:off x="2895600" y="1981200"/>
            <a:ext cx="349250" cy="346075"/>
          </a:xfrm>
          <a:prstGeom prst="actionButtonForwardNext">
            <a:avLst/>
          </a:prstGeom>
          <a:solidFill>
            <a:srgbClr val="FF6600"/>
          </a:solidFill>
          <a:ln w="9525">
            <a:solidFill>
              <a:schemeClr val="tx1"/>
            </a:solidFill>
            <a:miter lim="800000"/>
            <a:headEnd/>
            <a:tailEnd/>
          </a:ln>
        </p:spPr>
        <p:txBody>
          <a:bodyPr wrap="none" anchor="ctr"/>
          <a:lstStyle/>
          <a:p>
            <a:endParaRPr lang="en-US"/>
          </a:p>
        </p:txBody>
      </p:sp>
      <p:sp>
        <p:nvSpPr>
          <p:cNvPr id="12293" name="AutoShape 6">
            <a:hlinkClick r:id="rId4" action="ppaction://hlinksldjump" highlightClick="1"/>
          </p:cNvPr>
          <p:cNvSpPr>
            <a:spLocks noChangeArrowheads="1"/>
          </p:cNvSpPr>
          <p:nvPr/>
        </p:nvSpPr>
        <p:spPr bwMode="auto">
          <a:xfrm>
            <a:off x="2895600" y="2514600"/>
            <a:ext cx="360363" cy="360363"/>
          </a:xfrm>
          <a:prstGeom prst="actionButtonForwardNext">
            <a:avLst/>
          </a:prstGeom>
          <a:solidFill>
            <a:srgbClr val="FF6600"/>
          </a:solidFill>
          <a:ln w="9525">
            <a:solidFill>
              <a:schemeClr val="tx1"/>
            </a:solidFill>
            <a:miter lim="800000"/>
            <a:headEnd/>
            <a:tailEnd/>
          </a:ln>
        </p:spPr>
        <p:txBody>
          <a:bodyPr wrap="none" anchor="ctr"/>
          <a:lstStyle/>
          <a:p>
            <a:endParaRPr lang="en-US"/>
          </a:p>
        </p:txBody>
      </p:sp>
      <p:sp>
        <p:nvSpPr>
          <p:cNvPr id="12294" name="AutoShape 7">
            <a:hlinkClick r:id="rId5" action="ppaction://hlinksldjump" highlightClick="1"/>
          </p:cNvPr>
          <p:cNvSpPr>
            <a:spLocks noChangeArrowheads="1"/>
          </p:cNvSpPr>
          <p:nvPr/>
        </p:nvSpPr>
        <p:spPr bwMode="auto">
          <a:xfrm>
            <a:off x="2895600" y="2971800"/>
            <a:ext cx="360363" cy="360363"/>
          </a:xfrm>
          <a:prstGeom prst="actionButtonForwardNext">
            <a:avLst/>
          </a:prstGeom>
          <a:solidFill>
            <a:srgbClr val="FF6600"/>
          </a:solidFill>
          <a:ln w="9525">
            <a:solidFill>
              <a:schemeClr val="tx1"/>
            </a:solidFill>
            <a:miter lim="800000"/>
            <a:headEnd/>
            <a:tailEnd/>
          </a:ln>
        </p:spPr>
        <p:txBody>
          <a:bodyPr wrap="none" anchor="ctr"/>
          <a:lstStyle/>
          <a:p>
            <a:endParaRPr lang="en-US"/>
          </a:p>
        </p:txBody>
      </p:sp>
      <p:sp>
        <p:nvSpPr>
          <p:cNvPr id="12295" name="AutoShape 8">
            <a:hlinkClick r:id="rId6" action="ppaction://hlinksldjump" highlightClick="1"/>
          </p:cNvPr>
          <p:cNvSpPr>
            <a:spLocks noChangeArrowheads="1"/>
          </p:cNvSpPr>
          <p:nvPr/>
        </p:nvSpPr>
        <p:spPr bwMode="auto">
          <a:xfrm>
            <a:off x="4592637" y="5268685"/>
            <a:ext cx="360363" cy="360363"/>
          </a:xfrm>
          <a:prstGeom prst="actionButtonForwardNext">
            <a:avLst/>
          </a:prstGeom>
          <a:solidFill>
            <a:srgbClr val="FF6600"/>
          </a:solidFill>
          <a:ln w="9525">
            <a:solidFill>
              <a:schemeClr val="tx1"/>
            </a:solidFill>
            <a:miter lim="800000"/>
            <a:headEnd/>
            <a:tailEnd/>
          </a:ln>
        </p:spPr>
        <p:txBody>
          <a:bodyPr wrap="none" anchor="ctr"/>
          <a:lstStyle/>
          <a:p>
            <a:endParaRPr lang="en-US"/>
          </a:p>
        </p:txBody>
      </p:sp>
      <p:sp>
        <p:nvSpPr>
          <p:cNvPr id="12296" name="AutoShape 11">
            <a:hlinkClick r:id="rId7" action="ppaction://hlinkpres?slideindex=1&amp;slidetitle=" highlightClick="1"/>
          </p:cNvPr>
          <p:cNvSpPr>
            <a:spLocks noChangeArrowheads="1"/>
          </p:cNvSpPr>
          <p:nvPr/>
        </p:nvSpPr>
        <p:spPr bwMode="auto">
          <a:xfrm>
            <a:off x="2895600" y="3505200"/>
            <a:ext cx="346075" cy="346075"/>
          </a:xfrm>
          <a:prstGeom prst="actionButtonForwardNext">
            <a:avLst/>
          </a:prstGeom>
          <a:solidFill>
            <a:srgbClr val="FF6600"/>
          </a:solidFill>
          <a:ln w="9525">
            <a:solidFill>
              <a:schemeClr val="tx1"/>
            </a:solidFill>
            <a:miter lim="800000"/>
            <a:headEnd/>
            <a:tailEnd/>
          </a:ln>
        </p:spPr>
        <p:txBody>
          <a:bodyPr wrap="none" anchor="ctr"/>
          <a:lstStyle/>
          <a:p>
            <a:endParaRPr lang="en-US"/>
          </a:p>
        </p:txBody>
      </p:sp>
      <p:pic>
        <p:nvPicPr>
          <p:cNvPr id="7180" name="Picture 12" descr="geysers"/>
          <p:cNvPicPr>
            <a:picLocks noChangeAspect="1" noChangeArrowheads="1"/>
          </p:cNvPicPr>
          <p:nvPr/>
        </p:nvPicPr>
        <p:blipFill>
          <a:blip r:embed="rId8" cstate="print"/>
          <a:srcRect/>
          <a:stretch>
            <a:fillRect/>
          </a:stretch>
        </p:blipFill>
        <p:spPr bwMode="auto">
          <a:xfrm>
            <a:off x="5486400" y="1447800"/>
            <a:ext cx="3465512" cy="5181600"/>
          </a:xfrm>
          <a:prstGeom prst="rect">
            <a:avLst/>
          </a:prstGeom>
          <a:noFill/>
          <a:ln w="9525">
            <a:noFill/>
            <a:miter lim="800000"/>
            <a:headEnd/>
            <a:tailEnd/>
          </a:ln>
        </p:spPr>
      </p:pic>
      <p:sp>
        <p:nvSpPr>
          <p:cNvPr id="12298" name="AutoShape 13">
            <a:hlinkClick r:id="rId9" action="ppaction://hlinksldjump" highlightClick="1"/>
          </p:cNvPr>
          <p:cNvSpPr>
            <a:spLocks noChangeArrowheads="1"/>
          </p:cNvSpPr>
          <p:nvPr/>
        </p:nvSpPr>
        <p:spPr bwMode="auto">
          <a:xfrm>
            <a:off x="4495800" y="6291943"/>
            <a:ext cx="457200" cy="457200"/>
          </a:xfrm>
          <a:prstGeom prst="actionButtonForwardNext">
            <a:avLst/>
          </a:prstGeom>
          <a:solidFill>
            <a:srgbClr val="FF6600"/>
          </a:solidFill>
          <a:ln w="9525">
            <a:solidFill>
              <a:schemeClr val="tx1"/>
            </a:solidFill>
            <a:miter lim="800000"/>
            <a:headEnd/>
            <a:tailEnd/>
          </a:ln>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 calcmode="lin" valueType="num">
                                      <p:cBhvr additive="base">
                                        <p:cTn id="13"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 calcmode="lin" valueType="num">
                                      <p:cBhvr additive="base">
                                        <p:cTn id="19"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 calcmode="lin" valueType="num">
                                      <p:cBhvr additive="base">
                                        <p:cTn id="25"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 calcmode="lin" valueType="num">
                                      <p:cBhvr additive="base">
                                        <p:cTn id="31"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par>
                                <p:cTn id="33" presetID="2" presetClass="entr" presetSubtype="8" fill="hold" grpId="0" nodeType="withEffect">
                                  <p:stCondLst>
                                    <p:cond delay="0"/>
                                  </p:stCondLst>
                                  <p:childTnLst>
                                    <p:set>
                                      <p:cBhvr>
                                        <p:cTn id="34" dur="1" fill="hold">
                                          <p:stCondLst>
                                            <p:cond delay="0"/>
                                          </p:stCondLst>
                                        </p:cTn>
                                        <p:tgtEl>
                                          <p:spTgt spid="7172">
                                            <p:txEl>
                                              <p:pRg st="5" end="5"/>
                                            </p:txEl>
                                          </p:spTgt>
                                        </p:tgtEl>
                                        <p:attrNameLst>
                                          <p:attrName>style.visibility</p:attrName>
                                        </p:attrNameLst>
                                      </p:cBhvr>
                                      <p:to>
                                        <p:strVal val="visible"/>
                                      </p:to>
                                    </p:set>
                                    <p:anim calcmode="lin" valueType="num">
                                      <p:cBhvr additive="base">
                                        <p:cTn id="35" dur="500" fill="hold"/>
                                        <p:tgtEl>
                                          <p:spTgt spid="7172">
                                            <p:txEl>
                                              <p:pRg st="5" end="5"/>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172">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3"/>
                                            </p:cond>
                                          </p:stCondLst>
                                          <p:endCondLst>
                                            <p:cond evt="onStopAudio" delay="0">
                                              <p:tgtEl>
                                                <p:sldTgt/>
                                              </p:tgtEl>
                                            </p:cond>
                                          </p:endCondLst>
                                        </p:cTn>
                                        <p:tgtEl>
                                          <p:sndTgt r:embed="rId2" name="whoosh.wav"/>
                                        </p:tgtEl>
                                      </p:cMediaNode>
                                    </p:audio>
                                  </p:subTnLst>
                                </p:cTn>
                              </p:par>
                              <p:par>
                                <p:cTn id="37" presetID="2" presetClass="entr" presetSubtype="8" fill="hold" grpId="0" nodeType="withEffect">
                                  <p:stCondLst>
                                    <p:cond delay="0"/>
                                  </p:stCondLst>
                                  <p:childTnLst>
                                    <p:set>
                                      <p:cBhvr>
                                        <p:cTn id="38" dur="1" fill="hold">
                                          <p:stCondLst>
                                            <p:cond delay="0"/>
                                          </p:stCondLst>
                                        </p:cTn>
                                        <p:tgtEl>
                                          <p:spTgt spid="7172">
                                            <p:txEl>
                                              <p:pRg st="6" end="6"/>
                                            </p:txEl>
                                          </p:spTgt>
                                        </p:tgtEl>
                                        <p:attrNameLst>
                                          <p:attrName>style.visibility</p:attrName>
                                        </p:attrNameLst>
                                      </p:cBhvr>
                                      <p:to>
                                        <p:strVal val="visible"/>
                                      </p:to>
                                    </p:set>
                                    <p:anim calcmode="lin" valueType="num">
                                      <p:cBhvr additive="base">
                                        <p:cTn id="39" dur="500" fill="hold"/>
                                        <p:tgtEl>
                                          <p:spTgt spid="7172">
                                            <p:txEl>
                                              <p:pRg st="6" end="6"/>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7172">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7"/>
                                            </p:cond>
                                          </p:stCondLst>
                                          <p:endCondLst>
                                            <p:cond evt="onStopAudio" delay="0">
                                              <p:tgtEl>
                                                <p:sldTgt/>
                                              </p:tgtEl>
                                            </p:cond>
                                          </p:endCondLst>
                                        </p:cTn>
                                        <p:tgtEl>
                                          <p:sndTgt r:embed="rId2" name="whoosh.wav"/>
                                        </p:tgtEl>
                                      </p:cMediaNode>
                                    </p:audio>
                                  </p:subTnLst>
                                </p:cTn>
                              </p:par>
                              <p:par>
                                <p:cTn id="41" presetID="2" presetClass="entr" presetSubtype="8" fill="hold" grpId="0" nodeType="withEffect">
                                  <p:stCondLst>
                                    <p:cond delay="0"/>
                                  </p:stCondLst>
                                  <p:childTnLst>
                                    <p:set>
                                      <p:cBhvr>
                                        <p:cTn id="42" dur="1" fill="hold">
                                          <p:stCondLst>
                                            <p:cond delay="0"/>
                                          </p:stCondLst>
                                        </p:cTn>
                                        <p:tgtEl>
                                          <p:spTgt spid="7172">
                                            <p:txEl>
                                              <p:pRg st="7" end="7"/>
                                            </p:txEl>
                                          </p:spTgt>
                                        </p:tgtEl>
                                        <p:attrNameLst>
                                          <p:attrName>style.visibility</p:attrName>
                                        </p:attrNameLst>
                                      </p:cBhvr>
                                      <p:to>
                                        <p:strVal val="visible"/>
                                      </p:to>
                                    </p:set>
                                    <p:anim calcmode="lin" valueType="num">
                                      <p:cBhvr additive="base">
                                        <p:cTn id="43" dur="500" fill="hold"/>
                                        <p:tgtEl>
                                          <p:spTgt spid="7172">
                                            <p:txEl>
                                              <p:pRg st="7" end="7"/>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7172">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p:tgtEl>
                                      </p:cMediaNode>
                                    </p:audio>
                                  </p:sub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7172">
                                            <p:txEl>
                                              <p:pRg st="8" end="8"/>
                                            </p:txEl>
                                          </p:spTgt>
                                        </p:tgtEl>
                                        <p:attrNameLst>
                                          <p:attrName>style.visibility</p:attrName>
                                        </p:attrNameLst>
                                      </p:cBhvr>
                                      <p:to>
                                        <p:strVal val="visible"/>
                                      </p:to>
                                    </p:set>
                                    <p:anim calcmode="lin" valueType="num">
                                      <p:cBhvr additive="base">
                                        <p:cTn id="49" dur="500" fill="hold"/>
                                        <p:tgtEl>
                                          <p:spTgt spid="7172">
                                            <p:txEl>
                                              <p:pRg st="8" end="8"/>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7172">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7"/>
                                            </p:cond>
                                          </p:stCondLst>
                                          <p:endCondLst>
                                            <p:cond evt="onStopAudio" delay="0">
                                              <p:tgtEl>
                                                <p:sldTgt/>
                                              </p:tgtEl>
                                            </p:cond>
                                          </p:endCondLst>
                                        </p:cTn>
                                        <p:tgtEl>
                                          <p:sndTgt r:embed="rId2" name="whoosh.wav"/>
                                        </p:tgtEl>
                                      </p:cMediaNode>
                                    </p:audio>
                                  </p:sub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7172">
                                            <p:txEl>
                                              <p:pRg st="9" end="9"/>
                                            </p:txEl>
                                          </p:spTgt>
                                        </p:tgtEl>
                                        <p:attrNameLst>
                                          <p:attrName>style.visibility</p:attrName>
                                        </p:attrNameLst>
                                      </p:cBhvr>
                                      <p:to>
                                        <p:strVal val="visible"/>
                                      </p:to>
                                    </p:set>
                                    <p:anim calcmode="lin" valueType="num">
                                      <p:cBhvr additive="base">
                                        <p:cTn id="55" dur="500" fill="hold"/>
                                        <p:tgtEl>
                                          <p:spTgt spid="7172">
                                            <p:txEl>
                                              <p:pRg st="9" end="9"/>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7172">
                                            <p:txEl>
                                              <p:pRg st="9" end="9"/>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3"/>
                                            </p:cond>
                                          </p:stCondLst>
                                          <p:endCondLst>
                                            <p:cond evt="onStopAudio" delay="0">
                                              <p:tgtEl>
                                                <p:sldTgt/>
                                              </p:tgtEl>
                                            </p:cond>
                                          </p:endCondLst>
                                        </p:cTn>
                                        <p:tgtEl>
                                          <p:sndTgt r:embed="rId2" name="whoosh.wav"/>
                                        </p:tgtEl>
                                      </p:cMediaNode>
                                    </p:audio>
                                  </p:subTnLst>
                                </p:cTn>
                              </p:par>
                            </p:childTnLst>
                          </p:cTn>
                        </p:par>
                      </p:childTnLst>
                    </p:cTn>
                  </p:par>
                  <p:par>
                    <p:cTn id="57" fill="hold">
                      <p:stCondLst>
                        <p:cond delay="indefinite"/>
                      </p:stCondLst>
                      <p:childTnLst>
                        <p:par>
                          <p:cTn id="58" fill="hold">
                            <p:stCondLst>
                              <p:cond delay="0"/>
                            </p:stCondLst>
                            <p:childTnLst>
                              <p:par>
                                <p:cTn id="59" presetID="11" presetClass="entr" presetSubtype="0" fill="hold" nodeType="clickEffect">
                                  <p:stCondLst>
                                    <p:cond delay="0"/>
                                  </p:stCondLst>
                                  <p:childTnLst>
                                    <p:set>
                                      <p:cBhvr>
                                        <p:cTn id="60" dur="500">
                                          <p:stCondLst>
                                            <p:cond delay="0"/>
                                          </p:stCondLst>
                                        </p:cTn>
                                        <p:tgtEl>
                                          <p:spTgt spid="718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fumaroles"/>
          <p:cNvPicPr>
            <a:picLocks noChangeAspect="1" noChangeArrowheads="1"/>
          </p:cNvPicPr>
          <p:nvPr/>
        </p:nvPicPr>
        <p:blipFill>
          <a:blip r:embed="rId3" cstate="print"/>
          <a:srcRect/>
          <a:stretch>
            <a:fillRect/>
          </a:stretch>
        </p:blipFill>
        <p:spPr bwMode="auto">
          <a:xfrm>
            <a:off x="5486400" y="990600"/>
            <a:ext cx="3657600" cy="2435225"/>
          </a:xfrm>
          <a:prstGeom prst="rect">
            <a:avLst/>
          </a:prstGeom>
          <a:noFill/>
          <a:ln w="9525">
            <a:noFill/>
            <a:miter lim="800000"/>
            <a:headEnd/>
            <a:tailEnd/>
          </a:ln>
        </p:spPr>
      </p:pic>
      <p:sp>
        <p:nvSpPr>
          <p:cNvPr id="13315" name="Text Box 3"/>
          <p:cNvSpPr txBox="1">
            <a:spLocks noChangeArrowheads="1"/>
          </p:cNvSpPr>
          <p:nvPr/>
        </p:nvSpPr>
        <p:spPr bwMode="auto">
          <a:xfrm>
            <a:off x="228600" y="609600"/>
            <a:ext cx="5410200" cy="1311275"/>
          </a:xfrm>
          <a:prstGeom prst="rect">
            <a:avLst/>
          </a:prstGeom>
          <a:noFill/>
          <a:ln w="9525">
            <a:noFill/>
            <a:miter lim="800000"/>
            <a:headEnd/>
            <a:tailEnd/>
          </a:ln>
        </p:spPr>
        <p:txBody>
          <a:bodyPr>
            <a:spAutoFit/>
          </a:bodyPr>
          <a:lstStyle/>
          <a:p>
            <a:pPr>
              <a:spcBef>
                <a:spcPct val="50000"/>
              </a:spcBef>
            </a:pPr>
            <a:r>
              <a:rPr lang="en-GB" sz="3200" dirty="0">
                <a:solidFill>
                  <a:schemeClr val="accent2">
                    <a:lumMod val="60000"/>
                    <a:lumOff val="40000"/>
                  </a:schemeClr>
                </a:solidFill>
              </a:rPr>
              <a:t>Fumaroles </a:t>
            </a:r>
          </a:p>
          <a:p>
            <a:pPr>
              <a:spcBef>
                <a:spcPct val="50000"/>
              </a:spcBef>
            </a:pPr>
            <a:r>
              <a:rPr lang="en-GB" sz="3200" dirty="0" err="1">
                <a:solidFill>
                  <a:schemeClr val="accent2">
                    <a:lumMod val="60000"/>
                    <a:lumOff val="40000"/>
                  </a:schemeClr>
                </a:solidFill>
              </a:rPr>
              <a:t>Tongariro</a:t>
            </a:r>
            <a:r>
              <a:rPr lang="en-GB" sz="3200" dirty="0">
                <a:solidFill>
                  <a:schemeClr val="accent2">
                    <a:lumMod val="60000"/>
                    <a:lumOff val="40000"/>
                  </a:schemeClr>
                </a:solidFill>
              </a:rPr>
              <a:t> National Park</a:t>
            </a:r>
          </a:p>
        </p:txBody>
      </p:sp>
      <p:pic>
        <p:nvPicPr>
          <p:cNvPr id="8196" name="Picture 4" descr="img010"/>
          <p:cNvPicPr>
            <a:picLocks noChangeAspect="1" noChangeArrowheads="1"/>
          </p:cNvPicPr>
          <p:nvPr/>
        </p:nvPicPr>
        <p:blipFill>
          <a:blip r:embed="rId4" cstate="print"/>
          <a:srcRect/>
          <a:stretch>
            <a:fillRect/>
          </a:stretch>
        </p:blipFill>
        <p:spPr bwMode="auto">
          <a:xfrm>
            <a:off x="381000" y="2895600"/>
            <a:ext cx="5410200" cy="3613150"/>
          </a:xfrm>
          <a:prstGeom prst="rect">
            <a:avLst/>
          </a:prstGeom>
          <a:noFill/>
          <a:ln w="9525">
            <a:noFill/>
            <a:miter lim="800000"/>
            <a:headEnd/>
            <a:tailEnd/>
          </a:ln>
        </p:spPr>
      </p:pic>
      <p:pic>
        <p:nvPicPr>
          <p:cNvPr id="8197" name="Picture 5" descr="HLVP0117"/>
          <p:cNvPicPr>
            <a:picLocks noChangeAspect="1" noChangeArrowheads="1"/>
          </p:cNvPicPr>
          <p:nvPr/>
        </p:nvPicPr>
        <p:blipFill>
          <a:blip r:embed="rId5" cstate="print"/>
          <a:srcRect/>
          <a:stretch>
            <a:fillRect/>
          </a:stretch>
        </p:blipFill>
        <p:spPr bwMode="auto">
          <a:xfrm>
            <a:off x="5486400" y="3733800"/>
            <a:ext cx="3657600" cy="2743200"/>
          </a:xfrm>
          <a:prstGeom prst="rect">
            <a:avLst/>
          </a:prstGeom>
          <a:noFill/>
          <a:ln w="9525">
            <a:noFill/>
            <a:miter lim="800000"/>
            <a:headEnd/>
            <a:tailEnd/>
          </a:ln>
        </p:spPr>
      </p:pic>
      <p:sp>
        <p:nvSpPr>
          <p:cNvPr id="13318" name="AutoShape 6">
            <a:hlinkClick r:id="" action="ppaction://hlinkshowjump?jump=lastslideviewed" highlightClick="1"/>
          </p:cNvPr>
          <p:cNvSpPr>
            <a:spLocks noChangeArrowheads="1"/>
          </p:cNvSpPr>
          <p:nvPr/>
        </p:nvSpPr>
        <p:spPr bwMode="auto">
          <a:xfrm>
            <a:off x="8077200" y="228600"/>
            <a:ext cx="533400" cy="533400"/>
          </a:xfrm>
          <a:prstGeom prst="actionButtonReturn">
            <a:avLst/>
          </a:prstGeom>
          <a:solidFill>
            <a:srgbClr val="FF6600"/>
          </a:solidFill>
          <a:ln w="9525">
            <a:solidFill>
              <a:schemeClr val="tx1"/>
            </a:solidFill>
            <a:miter lim="800000"/>
            <a:headEnd/>
            <a:tailEnd/>
          </a:ln>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box(out)">
                                      <p:cBhvr>
                                        <p:cTn id="7" dur="500"/>
                                        <p:tgtEl>
                                          <p:spTgt spid="8194"/>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p:stCondLst>
                        <p:cond delay="indefinite"/>
                      </p:stCondLst>
                      <p:childTnLst>
                        <p:par>
                          <p:cTn id="9" fill="hold">
                            <p:stCondLst>
                              <p:cond delay="0"/>
                            </p:stCondLst>
                            <p:childTnLst>
                              <p:par>
                                <p:cTn id="10" presetID="4" presetClass="entr" presetSubtype="32" fill="hold" nodeType="clickEffect">
                                  <p:stCondLst>
                                    <p:cond delay="0"/>
                                  </p:stCondLst>
                                  <p:childTnLst>
                                    <p:set>
                                      <p:cBhvr>
                                        <p:cTn id="11" dur="1" fill="hold">
                                          <p:stCondLst>
                                            <p:cond delay="0"/>
                                          </p:stCondLst>
                                        </p:cTn>
                                        <p:tgtEl>
                                          <p:spTgt spid="8196"/>
                                        </p:tgtEl>
                                        <p:attrNameLst>
                                          <p:attrName>style.visibility</p:attrName>
                                        </p:attrNameLst>
                                      </p:cBhvr>
                                      <p:to>
                                        <p:strVal val="visible"/>
                                      </p:to>
                                    </p:set>
                                    <p:animEffect transition="in" filter="box(out)">
                                      <p:cBhvr>
                                        <p:cTn id="12" dur="500"/>
                                        <p:tgtEl>
                                          <p:spTgt spid="8196"/>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par>
                    <p:cTn id="13" fill="hold">
                      <p:stCondLst>
                        <p:cond delay="indefinite"/>
                      </p:stCondLst>
                      <p:childTnLst>
                        <p:par>
                          <p:cTn id="14" fill="hold">
                            <p:stCondLst>
                              <p:cond delay="0"/>
                            </p:stCondLst>
                            <p:childTnLst>
                              <p:par>
                                <p:cTn id="15" presetID="4" presetClass="entr" presetSubtype="32" fill="hold" nodeType="clickEffect">
                                  <p:stCondLst>
                                    <p:cond delay="0"/>
                                  </p:stCondLst>
                                  <p:childTnLst>
                                    <p:set>
                                      <p:cBhvr>
                                        <p:cTn id="16" dur="1" fill="hold">
                                          <p:stCondLst>
                                            <p:cond delay="0"/>
                                          </p:stCondLst>
                                        </p:cTn>
                                        <p:tgtEl>
                                          <p:spTgt spid="8197"/>
                                        </p:tgtEl>
                                        <p:attrNameLst>
                                          <p:attrName>style.visibility</p:attrName>
                                        </p:attrNameLst>
                                      </p:cBhvr>
                                      <p:to>
                                        <p:strVal val="visible"/>
                                      </p:to>
                                    </p:set>
                                    <p:animEffect transition="in" filter="box(out)">
                                      <p:cBhvr>
                                        <p:cTn id="17" dur="500"/>
                                        <p:tgtEl>
                                          <p:spTgt spid="8197"/>
                                        </p:tgtEl>
                                      </p:cBhvr>
                                    </p:animEffect>
                                  </p:childTnLst>
                                  <p:subTnLst>
                                    <p:audio>
                                      <p:cMediaNode>
                                        <p:cTn display="0" masterRel="sameClick">
                                          <p:stCondLst>
                                            <p:cond evt="begin" delay="0">
                                              <p:tn val="15"/>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2"/>
          <p:cNvSpPr txBox="1">
            <a:spLocks noChangeArrowheads="1"/>
          </p:cNvSpPr>
          <p:nvPr/>
        </p:nvSpPr>
        <p:spPr bwMode="auto">
          <a:xfrm>
            <a:off x="1371600" y="0"/>
            <a:ext cx="6324600" cy="579438"/>
          </a:xfrm>
          <a:prstGeom prst="rect">
            <a:avLst/>
          </a:prstGeom>
          <a:noFill/>
          <a:ln w="9525">
            <a:noFill/>
            <a:miter lim="800000"/>
            <a:headEnd/>
            <a:tailEnd/>
          </a:ln>
        </p:spPr>
        <p:txBody>
          <a:bodyPr>
            <a:spAutoFit/>
          </a:bodyPr>
          <a:lstStyle/>
          <a:p>
            <a:pPr algn="ctr">
              <a:spcBef>
                <a:spcPct val="50000"/>
              </a:spcBef>
            </a:pPr>
            <a:r>
              <a:rPr lang="en-GB" sz="3200" dirty="0">
                <a:solidFill>
                  <a:schemeClr val="accent2">
                    <a:lumMod val="60000"/>
                    <a:lumOff val="40000"/>
                  </a:schemeClr>
                </a:solidFill>
              </a:rPr>
              <a:t>Geysers: </a:t>
            </a:r>
            <a:r>
              <a:rPr lang="en-GB" sz="3200" dirty="0" err="1">
                <a:solidFill>
                  <a:schemeClr val="accent2">
                    <a:lumMod val="60000"/>
                    <a:lumOff val="40000"/>
                  </a:schemeClr>
                </a:solidFill>
              </a:rPr>
              <a:t>Rotorua</a:t>
            </a:r>
            <a:r>
              <a:rPr lang="en-GB" sz="3200" dirty="0">
                <a:solidFill>
                  <a:schemeClr val="accent2">
                    <a:lumMod val="60000"/>
                    <a:lumOff val="40000"/>
                  </a:schemeClr>
                </a:solidFill>
              </a:rPr>
              <a:t> New Zealand</a:t>
            </a:r>
          </a:p>
        </p:txBody>
      </p:sp>
      <p:pic>
        <p:nvPicPr>
          <p:cNvPr id="9219" name="Picture 3" descr="geysers"/>
          <p:cNvPicPr>
            <a:picLocks noChangeAspect="1" noChangeArrowheads="1"/>
          </p:cNvPicPr>
          <p:nvPr/>
        </p:nvPicPr>
        <p:blipFill>
          <a:blip r:embed="rId3" cstate="print"/>
          <a:srcRect/>
          <a:stretch>
            <a:fillRect/>
          </a:stretch>
        </p:blipFill>
        <p:spPr bwMode="auto">
          <a:xfrm>
            <a:off x="0" y="609600"/>
            <a:ext cx="9144000" cy="6248400"/>
          </a:xfrm>
          <a:prstGeom prst="rect">
            <a:avLst/>
          </a:prstGeom>
          <a:noFill/>
          <a:ln w="9525">
            <a:noFill/>
            <a:miter lim="800000"/>
            <a:headEnd/>
            <a:tailEnd/>
          </a:ln>
        </p:spPr>
      </p:pic>
      <p:sp>
        <p:nvSpPr>
          <p:cNvPr id="14340" name="AutoShape 6">
            <a:hlinkClick r:id="" action="ppaction://hlinkshowjump?jump=lastslideviewed" highlightClick="1"/>
          </p:cNvPr>
          <p:cNvSpPr>
            <a:spLocks noChangeArrowheads="1"/>
          </p:cNvSpPr>
          <p:nvPr/>
        </p:nvSpPr>
        <p:spPr bwMode="auto">
          <a:xfrm>
            <a:off x="8153400" y="0"/>
            <a:ext cx="990600" cy="609600"/>
          </a:xfrm>
          <a:prstGeom prst="actionButtonReturn">
            <a:avLst/>
          </a:prstGeom>
          <a:solidFill>
            <a:srgbClr val="FF6600"/>
          </a:solidFill>
          <a:ln w="9525">
            <a:solidFill>
              <a:schemeClr val="tx1"/>
            </a:solidFill>
            <a:miter lim="800000"/>
            <a:headEnd/>
            <a:tailEnd/>
          </a:ln>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nodeType="clickEffect">
                                  <p:stCondLst>
                                    <p:cond delay="0"/>
                                  </p:stCondLst>
                                  <p:childTnLst>
                                    <p:set>
                                      <p:cBhvr>
                                        <p:cTn id="6" dur="1" fill="hold">
                                          <p:stCondLst>
                                            <p:cond delay="0"/>
                                          </p:stCondLst>
                                        </p:cTn>
                                        <p:tgtEl>
                                          <p:spTgt spid="9219"/>
                                        </p:tgtEl>
                                        <p:attrNameLst>
                                          <p:attrName>style.visibility</p:attrName>
                                        </p:attrNameLst>
                                      </p:cBhvr>
                                      <p:to>
                                        <p:strVal val="visible"/>
                                      </p:to>
                                    </p:set>
                                    <p:animEffect transition="in" filter="box(out)">
                                      <p:cBhvr>
                                        <p:cTn id="7" dur="500"/>
                                        <p:tgtEl>
                                          <p:spTgt spid="9219"/>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362" name="Group 2"/>
          <p:cNvGrpSpPr>
            <a:grpSpLocks/>
          </p:cNvGrpSpPr>
          <p:nvPr/>
        </p:nvGrpSpPr>
        <p:grpSpPr bwMode="auto">
          <a:xfrm>
            <a:off x="0" y="966788"/>
            <a:ext cx="9148763" cy="4062412"/>
            <a:chOff x="0" y="450"/>
            <a:chExt cx="5763" cy="2559"/>
          </a:xfrm>
        </p:grpSpPr>
        <p:sp>
          <p:nvSpPr>
            <p:cNvPr id="15365" name="Rectangle 3"/>
            <p:cNvSpPr>
              <a:spLocks noChangeArrowheads="1"/>
            </p:cNvSpPr>
            <p:nvPr/>
          </p:nvSpPr>
          <p:spPr bwMode="auto">
            <a:xfrm>
              <a:off x="0" y="450"/>
              <a:ext cx="5760" cy="450"/>
            </a:xfrm>
            <a:prstGeom prst="rect">
              <a:avLst/>
            </a:prstGeom>
            <a:noFill/>
            <a:ln w="9525">
              <a:noFill/>
              <a:miter lim="800000"/>
              <a:headEnd/>
              <a:tailEnd/>
            </a:ln>
          </p:spPr>
          <p:txBody>
            <a:bodyPr>
              <a:spAutoFit/>
            </a:bodyPr>
            <a:lstStyle/>
            <a:p>
              <a:endParaRPr lang="en-US"/>
            </a:p>
          </p:txBody>
        </p:sp>
        <p:sp>
          <p:nvSpPr>
            <p:cNvPr id="15366" name="Rectangle 4"/>
            <p:cNvSpPr>
              <a:spLocks noChangeArrowheads="1"/>
            </p:cNvSpPr>
            <p:nvPr/>
          </p:nvSpPr>
          <p:spPr bwMode="auto">
            <a:xfrm>
              <a:off x="0" y="450"/>
              <a:ext cx="5763" cy="2559"/>
            </a:xfrm>
            <a:prstGeom prst="rect">
              <a:avLst/>
            </a:prstGeom>
            <a:noFill/>
            <a:ln w="9525">
              <a:noFill/>
              <a:miter lim="800000"/>
              <a:headEnd/>
              <a:tailEnd/>
            </a:ln>
          </p:spPr>
          <p:txBody>
            <a:bodyPr>
              <a:spAutoFit/>
            </a:bodyPr>
            <a:lstStyle/>
            <a:p>
              <a:endParaRPr lang="en-US"/>
            </a:p>
          </p:txBody>
        </p:sp>
      </p:grpSp>
      <p:pic>
        <p:nvPicPr>
          <p:cNvPr id="15363" name="Picture 5" descr="map of geysers"/>
          <p:cNvPicPr>
            <a:picLocks noChangeAspect="1" noChangeArrowheads="1"/>
          </p:cNvPicPr>
          <p:nvPr/>
        </p:nvPicPr>
        <p:blipFill>
          <a:blip r:embed="rId2" cstate="print"/>
          <a:srcRect/>
          <a:stretch>
            <a:fillRect/>
          </a:stretch>
        </p:blipFill>
        <p:spPr bwMode="auto">
          <a:xfrm>
            <a:off x="0" y="-4763"/>
            <a:ext cx="9144000" cy="6854826"/>
          </a:xfrm>
          <a:prstGeom prst="rect">
            <a:avLst/>
          </a:prstGeom>
          <a:noFill/>
          <a:ln w="9525">
            <a:noFill/>
            <a:miter lim="800000"/>
            <a:headEnd/>
            <a:tailEnd/>
          </a:ln>
        </p:spPr>
      </p:pic>
      <p:sp>
        <p:nvSpPr>
          <p:cNvPr id="15364" name="AutoShape 6">
            <a:hlinkClick r:id="" action="ppaction://hlinkshowjump?jump=lastslideviewed" highlightClick="1"/>
          </p:cNvPr>
          <p:cNvSpPr>
            <a:spLocks noChangeArrowheads="1"/>
          </p:cNvSpPr>
          <p:nvPr/>
        </p:nvSpPr>
        <p:spPr bwMode="auto">
          <a:xfrm>
            <a:off x="8534400" y="0"/>
            <a:ext cx="609600" cy="381000"/>
          </a:xfrm>
          <a:prstGeom prst="actionButtonReturn">
            <a:avLst/>
          </a:prstGeom>
          <a:solidFill>
            <a:srgbClr val="FF6600"/>
          </a:solidFill>
          <a:ln w="9525">
            <a:solidFill>
              <a:schemeClr val="tx1"/>
            </a:solidFill>
            <a:miter lim="800000"/>
            <a:headEnd/>
            <a:tailEnd/>
          </a:ln>
        </p:spPr>
        <p:txBody>
          <a:bodyPr wrap="none" anchor="ctr"/>
          <a:lstStyle/>
          <a:p>
            <a:endParaRPr lang="en-US"/>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sz="quarter" idx="13"/>
          </p:nvPr>
        </p:nvSpPr>
        <p:spPr/>
        <p:txBody>
          <a:bodyPr/>
          <a:lstStyle/>
          <a:p>
            <a:pPr eaLnBrk="1" hangingPunct="1"/>
            <a:endParaRPr lang="en-US" smtClean="0"/>
          </a:p>
        </p:txBody>
      </p:sp>
      <p:sp>
        <p:nvSpPr>
          <p:cNvPr id="16386" name="Rectangle 2"/>
          <p:cNvSpPr>
            <a:spLocks noGrp="1" noChangeArrowheads="1"/>
          </p:cNvSpPr>
          <p:nvPr>
            <p:ph type="title"/>
          </p:nvPr>
        </p:nvSpPr>
        <p:spPr/>
        <p:txBody>
          <a:bodyPr/>
          <a:lstStyle/>
          <a:p>
            <a:pPr eaLnBrk="1" hangingPunct="1"/>
            <a:endParaRPr lang="en-US" smtClean="0"/>
          </a:p>
        </p:txBody>
      </p:sp>
      <p:pic>
        <p:nvPicPr>
          <p:cNvPr id="16388" name="Picture 4" descr="1112_03_geysers_mod"/>
          <p:cNvPicPr>
            <a:picLocks noChangeAspect="1" noChangeArrowheads="1"/>
          </p:cNvPicPr>
          <p:nvPr/>
        </p:nvPicPr>
        <p:blipFill>
          <a:blip r:embed="rId2" cstate="print"/>
          <a:srcRect/>
          <a:stretch>
            <a:fillRect/>
          </a:stretch>
        </p:blipFill>
        <p:spPr bwMode="auto">
          <a:xfrm>
            <a:off x="0" y="17463"/>
            <a:ext cx="9143999" cy="68405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3"/>
          <p:cNvSpPr txBox="1">
            <a:spLocks noChangeArrowheads="1"/>
          </p:cNvSpPr>
          <p:nvPr/>
        </p:nvSpPr>
        <p:spPr bwMode="auto">
          <a:xfrm>
            <a:off x="0" y="0"/>
            <a:ext cx="3429000" cy="1066800"/>
          </a:xfrm>
          <a:prstGeom prst="rect">
            <a:avLst/>
          </a:prstGeom>
          <a:noFill/>
          <a:ln w="9525">
            <a:noFill/>
            <a:miter lim="800000"/>
            <a:headEnd/>
            <a:tailEnd/>
          </a:ln>
        </p:spPr>
        <p:txBody>
          <a:bodyPr>
            <a:spAutoFit/>
          </a:bodyPr>
          <a:lstStyle/>
          <a:p>
            <a:pPr>
              <a:spcBef>
                <a:spcPct val="50000"/>
              </a:spcBef>
            </a:pPr>
            <a:r>
              <a:rPr lang="en-GB" sz="3200" dirty="0">
                <a:solidFill>
                  <a:schemeClr val="accent2">
                    <a:lumMod val="60000"/>
                    <a:lumOff val="40000"/>
                  </a:schemeClr>
                </a:solidFill>
              </a:rPr>
              <a:t>Mud pots: New Zealand </a:t>
            </a:r>
            <a:r>
              <a:rPr lang="en-GB" sz="3200" dirty="0" err="1">
                <a:solidFill>
                  <a:schemeClr val="accent2">
                    <a:lumMod val="60000"/>
                    <a:lumOff val="40000"/>
                  </a:schemeClr>
                </a:solidFill>
              </a:rPr>
              <a:t>Rotarura</a:t>
            </a:r>
            <a:endParaRPr lang="en-GB" sz="3200" dirty="0">
              <a:solidFill>
                <a:schemeClr val="accent2">
                  <a:lumMod val="60000"/>
                  <a:lumOff val="40000"/>
                </a:schemeClr>
              </a:solidFill>
            </a:endParaRPr>
          </a:p>
        </p:txBody>
      </p:sp>
      <p:pic>
        <p:nvPicPr>
          <p:cNvPr id="11268" name="Picture 4" descr="nz9"/>
          <p:cNvPicPr>
            <a:picLocks noChangeAspect="1" noChangeArrowheads="1"/>
          </p:cNvPicPr>
          <p:nvPr/>
        </p:nvPicPr>
        <p:blipFill>
          <a:blip r:embed="rId3" cstate="print"/>
          <a:srcRect/>
          <a:stretch>
            <a:fillRect/>
          </a:stretch>
        </p:blipFill>
        <p:spPr bwMode="auto">
          <a:xfrm>
            <a:off x="0" y="3087688"/>
            <a:ext cx="5638800" cy="3770312"/>
          </a:xfrm>
          <a:prstGeom prst="rect">
            <a:avLst/>
          </a:prstGeom>
          <a:noFill/>
          <a:ln w="9525">
            <a:noFill/>
            <a:miter lim="800000"/>
            <a:headEnd/>
            <a:tailEnd/>
          </a:ln>
        </p:spPr>
      </p:pic>
      <p:pic>
        <p:nvPicPr>
          <p:cNvPr id="11266" name="Picture 2" descr="mud%20pots_030326_04s"/>
          <p:cNvPicPr>
            <a:picLocks noChangeAspect="1" noChangeArrowheads="1"/>
          </p:cNvPicPr>
          <p:nvPr/>
        </p:nvPicPr>
        <p:blipFill>
          <a:blip r:embed="rId4" cstate="print"/>
          <a:srcRect/>
          <a:stretch>
            <a:fillRect/>
          </a:stretch>
        </p:blipFill>
        <p:spPr bwMode="auto">
          <a:xfrm>
            <a:off x="3505200" y="0"/>
            <a:ext cx="5638800" cy="3429000"/>
          </a:xfrm>
          <a:prstGeom prst="rect">
            <a:avLst/>
          </a:prstGeom>
          <a:noFill/>
          <a:ln w="9525">
            <a:noFill/>
            <a:miter lim="800000"/>
            <a:headEnd/>
            <a:tailEnd/>
          </a:ln>
        </p:spPr>
      </p:pic>
      <p:sp>
        <p:nvSpPr>
          <p:cNvPr id="17413" name="AutoShape 5">
            <a:hlinkClick r:id="" action="ppaction://hlinkshowjump?jump=lastslideviewed" highlightClick="1"/>
          </p:cNvPr>
          <p:cNvSpPr>
            <a:spLocks noChangeArrowheads="1"/>
          </p:cNvSpPr>
          <p:nvPr/>
        </p:nvSpPr>
        <p:spPr bwMode="auto">
          <a:xfrm>
            <a:off x="8229600" y="6172200"/>
            <a:ext cx="533400" cy="457200"/>
          </a:xfrm>
          <a:prstGeom prst="actionButtonReturn">
            <a:avLst/>
          </a:prstGeom>
          <a:solidFill>
            <a:srgbClr val="FF6600"/>
          </a:solidFill>
          <a:ln w="9525">
            <a:solidFill>
              <a:schemeClr val="tx1"/>
            </a:solidFill>
            <a:miter lim="800000"/>
            <a:headEnd/>
            <a:tailEnd/>
          </a:ln>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nodeType="clickEffect">
                                  <p:stCondLst>
                                    <p:cond delay="0"/>
                                  </p:stCondLst>
                                  <p:childTnLst>
                                    <p:set>
                                      <p:cBhvr>
                                        <p:cTn id="6" dur="1" fill="hold">
                                          <p:stCondLst>
                                            <p:cond delay="0"/>
                                          </p:stCondLst>
                                        </p:cTn>
                                        <p:tgtEl>
                                          <p:spTgt spid="11268"/>
                                        </p:tgtEl>
                                        <p:attrNameLst>
                                          <p:attrName>style.visibility</p:attrName>
                                        </p:attrNameLst>
                                      </p:cBhvr>
                                      <p:to>
                                        <p:strVal val="visible"/>
                                      </p:to>
                                    </p:set>
                                    <p:animEffect transition="in" filter="box(out)">
                                      <p:cBhvr>
                                        <p:cTn id="7" dur="500"/>
                                        <p:tgtEl>
                                          <p:spTgt spid="11268"/>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p:stCondLst>
                        <p:cond delay="indefinite"/>
                      </p:stCondLst>
                      <p:childTnLst>
                        <p:par>
                          <p:cTn id="9" fill="hold">
                            <p:stCondLst>
                              <p:cond delay="0"/>
                            </p:stCondLst>
                            <p:childTnLst>
                              <p:par>
                                <p:cTn id="10" presetID="4" presetClass="entr" presetSubtype="32" fill="hold" nodeType="clickEffect">
                                  <p:stCondLst>
                                    <p:cond delay="0"/>
                                  </p:stCondLst>
                                  <p:childTnLst>
                                    <p:set>
                                      <p:cBhvr>
                                        <p:cTn id="11" dur="1" fill="hold">
                                          <p:stCondLst>
                                            <p:cond delay="0"/>
                                          </p:stCondLst>
                                        </p:cTn>
                                        <p:tgtEl>
                                          <p:spTgt spid="11266"/>
                                        </p:tgtEl>
                                        <p:attrNameLst>
                                          <p:attrName>style.visibility</p:attrName>
                                        </p:attrNameLst>
                                      </p:cBhvr>
                                      <p:to>
                                        <p:strVal val="visible"/>
                                      </p:to>
                                    </p:set>
                                    <p:animEffect transition="in" filter="box(out)">
                                      <p:cBhvr>
                                        <p:cTn id="12" dur="500"/>
                                        <p:tgtEl>
                                          <p:spTgt spid="11266"/>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700" name="Rectangle 4"/>
          <p:cNvSpPr>
            <a:spLocks noGrp="1" noChangeArrowheads="1"/>
          </p:cNvSpPr>
          <p:nvPr>
            <p:ph sz="quarter" idx="13"/>
          </p:nvPr>
        </p:nvSpPr>
        <p:spPr>
          <a:xfrm>
            <a:off x="0" y="1981200"/>
            <a:ext cx="7772400" cy="4114800"/>
          </a:xfrm>
        </p:spPr>
        <p:txBody>
          <a:bodyPr>
            <a:normAutofit fontScale="85000" lnSpcReduction="20000"/>
          </a:bodyPr>
          <a:lstStyle/>
          <a:p>
            <a:pPr eaLnBrk="1" hangingPunct="1">
              <a:lnSpc>
                <a:spcPct val="90000"/>
              </a:lnSpc>
            </a:pPr>
            <a:r>
              <a:rPr lang="en-GB" sz="2800" dirty="0" smtClean="0">
                <a:solidFill>
                  <a:schemeClr val="accent2">
                    <a:lumMod val="60000"/>
                    <a:lumOff val="40000"/>
                  </a:schemeClr>
                </a:solidFill>
              </a:rPr>
              <a:t>Dykes: Magma forces upwards between fissures</a:t>
            </a:r>
          </a:p>
          <a:p>
            <a:pPr eaLnBrk="1" hangingPunct="1">
              <a:lnSpc>
                <a:spcPct val="90000"/>
              </a:lnSpc>
              <a:buFont typeface="Wingdings" pitchFamily="2" charset="2"/>
              <a:buNone/>
            </a:pPr>
            <a:endParaRPr lang="en-GB" sz="2800" dirty="0" smtClean="0">
              <a:solidFill>
                <a:schemeClr val="accent2">
                  <a:lumMod val="60000"/>
                  <a:lumOff val="40000"/>
                </a:schemeClr>
              </a:solidFill>
            </a:endParaRPr>
          </a:p>
          <a:p>
            <a:pPr eaLnBrk="1" hangingPunct="1">
              <a:lnSpc>
                <a:spcPct val="90000"/>
              </a:lnSpc>
            </a:pPr>
            <a:r>
              <a:rPr lang="en-GB" sz="2800" dirty="0" smtClean="0">
                <a:solidFill>
                  <a:schemeClr val="accent2">
                    <a:lumMod val="60000"/>
                    <a:lumOff val="40000"/>
                  </a:schemeClr>
                </a:solidFill>
              </a:rPr>
              <a:t>Sills: Magma forced between rock layers</a:t>
            </a:r>
          </a:p>
          <a:p>
            <a:pPr eaLnBrk="1" hangingPunct="1">
              <a:lnSpc>
                <a:spcPct val="90000"/>
              </a:lnSpc>
              <a:buFont typeface="Wingdings" pitchFamily="2" charset="2"/>
              <a:buNone/>
            </a:pPr>
            <a:endParaRPr lang="en-GB" sz="2800" dirty="0" smtClean="0">
              <a:solidFill>
                <a:schemeClr val="accent2">
                  <a:lumMod val="60000"/>
                  <a:lumOff val="40000"/>
                </a:schemeClr>
              </a:solidFill>
            </a:endParaRPr>
          </a:p>
          <a:p>
            <a:pPr eaLnBrk="1" hangingPunct="1">
              <a:lnSpc>
                <a:spcPct val="90000"/>
              </a:lnSpc>
            </a:pPr>
            <a:r>
              <a:rPr lang="en-GB" sz="2800" dirty="0" err="1" smtClean="0">
                <a:solidFill>
                  <a:schemeClr val="accent2">
                    <a:lumMod val="60000"/>
                    <a:lumOff val="40000"/>
                  </a:schemeClr>
                </a:solidFill>
              </a:rPr>
              <a:t>Batholith</a:t>
            </a:r>
            <a:r>
              <a:rPr lang="en-GB" sz="2800" dirty="0" smtClean="0">
                <a:solidFill>
                  <a:schemeClr val="accent2">
                    <a:lumMod val="60000"/>
                    <a:lumOff val="40000"/>
                  </a:schemeClr>
                </a:solidFill>
              </a:rPr>
              <a:t>: Large underground magma reservoir</a:t>
            </a:r>
          </a:p>
          <a:p>
            <a:pPr eaLnBrk="1" hangingPunct="1">
              <a:lnSpc>
                <a:spcPct val="90000"/>
              </a:lnSpc>
              <a:buFont typeface="Wingdings" pitchFamily="2" charset="2"/>
              <a:buNone/>
            </a:pPr>
            <a:endParaRPr lang="en-GB" sz="2800" dirty="0" smtClean="0">
              <a:solidFill>
                <a:schemeClr val="accent2">
                  <a:lumMod val="60000"/>
                  <a:lumOff val="40000"/>
                </a:schemeClr>
              </a:solidFill>
            </a:endParaRPr>
          </a:p>
          <a:p>
            <a:pPr eaLnBrk="1" hangingPunct="1">
              <a:lnSpc>
                <a:spcPct val="90000"/>
              </a:lnSpc>
            </a:pPr>
            <a:r>
              <a:rPr lang="en-GB" sz="2800" dirty="0" smtClean="0">
                <a:solidFill>
                  <a:schemeClr val="accent2">
                    <a:lumMod val="60000"/>
                    <a:lumOff val="40000"/>
                  </a:schemeClr>
                </a:solidFill>
              </a:rPr>
              <a:t>Examples</a:t>
            </a:r>
          </a:p>
          <a:p>
            <a:pPr lvl="1" eaLnBrk="1" hangingPunct="1">
              <a:lnSpc>
                <a:spcPct val="90000"/>
              </a:lnSpc>
            </a:pPr>
            <a:r>
              <a:rPr lang="en-GB" sz="2400" dirty="0" smtClean="0">
                <a:solidFill>
                  <a:schemeClr val="accent2">
                    <a:lumMod val="60000"/>
                    <a:lumOff val="40000"/>
                  </a:schemeClr>
                </a:solidFill>
              </a:rPr>
              <a:t>Island of Aaron dykes, Great Dyke of Zimbabwe several miles wide and 312 miles long</a:t>
            </a:r>
          </a:p>
          <a:p>
            <a:pPr lvl="1" eaLnBrk="1" hangingPunct="1">
              <a:lnSpc>
                <a:spcPct val="90000"/>
              </a:lnSpc>
            </a:pPr>
            <a:r>
              <a:rPr lang="en-GB" sz="2400" dirty="0" smtClean="0">
                <a:solidFill>
                  <a:schemeClr val="accent2">
                    <a:lumMod val="60000"/>
                    <a:lumOff val="40000"/>
                  </a:schemeClr>
                </a:solidFill>
              </a:rPr>
              <a:t>Great </a:t>
            </a:r>
            <a:r>
              <a:rPr lang="en-GB" sz="2400" dirty="0" err="1" smtClean="0">
                <a:solidFill>
                  <a:schemeClr val="accent2">
                    <a:lumMod val="60000"/>
                    <a:lumOff val="40000"/>
                  </a:schemeClr>
                </a:solidFill>
              </a:rPr>
              <a:t>Whin</a:t>
            </a:r>
            <a:r>
              <a:rPr lang="en-GB" sz="2400" dirty="0" smtClean="0">
                <a:solidFill>
                  <a:schemeClr val="accent2">
                    <a:lumMod val="60000"/>
                    <a:lumOff val="40000"/>
                  </a:schemeClr>
                </a:solidFill>
              </a:rPr>
              <a:t> Sill (Hadrian’s Wall) Robin Hood</a:t>
            </a:r>
          </a:p>
          <a:p>
            <a:pPr lvl="1" eaLnBrk="1" hangingPunct="1">
              <a:lnSpc>
                <a:spcPct val="90000"/>
              </a:lnSpc>
            </a:pPr>
            <a:r>
              <a:rPr lang="en-GB" sz="2400" dirty="0" smtClean="0">
                <a:solidFill>
                  <a:schemeClr val="accent2">
                    <a:lumMod val="60000"/>
                    <a:lumOff val="40000"/>
                  </a:schemeClr>
                </a:solidFill>
              </a:rPr>
              <a:t>Dartmoor, Devon, Yosemite</a:t>
            </a:r>
          </a:p>
        </p:txBody>
      </p:sp>
      <p:sp>
        <p:nvSpPr>
          <p:cNvPr id="18434" name="Rectangle 2"/>
          <p:cNvSpPr>
            <a:spLocks noGrp="1" noChangeArrowheads="1"/>
          </p:cNvSpPr>
          <p:nvPr>
            <p:ph type="title"/>
          </p:nvPr>
        </p:nvSpPr>
        <p:spPr/>
        <p:txBody>
          <a:bodyPr/>
          <a:lstStyle/>
          <a:p>
            <a:pPr eaLnBrk="1" hangingPunct="1"/>
            <a:r>
              <a:rPr lang="en-GB" dirty="0" smtClean="0">
                <a:solidFill>
                  <a:schemeClr val="accent2">
                    <a:lumMod val="75000"/>
                  </a:schemeClr>
                </a:solidFill>
              </a:rPr>
              <a:t>Intrusive Landforms</a:t>
            </a:r>
          </a:p>
        </p:txBody>
      </p:sp>
      <p:sp>
        <p:nvSpPr>
          <p:cNvPr id="18436" name="AutoShape 5">
            <a:hlinkClick r:id="rId3" action="ppaction://hlinksldjump" highlightClick="1"/>
          </p:cNvPr>
          <p:cNvSpPr>
            <a:spLocks noChangeArrowheads="1"/>
          </p:cNvSpPr>
          <p:nvPr/>
        </p:nvSpPr>
        <p:spPr bwMode="auto">
          <a:xfrm>
            <a:off x="7391400" y="2057400"/>
            <a:ext cx="349250" cy="349250"/>
          </a:xfrm>
          <a:prstGeom prst="actionButtonForwardNext">
            <a:avLst/>
          </a:prstGeom>
          <a:solidFill>
            <a:srgbClr val="FF6600"/>
          </a:solidFill>
          <a:ln w="9525">
            <a:solidFill>
              <a:schemeClr val="tx1"/>
            </a:solidFill>
            <a:miter lim="800000"/>
            <a:headEnd/>
            <a:tailEnd/>
          </a:ln>
        </p:spPr>
        <p:txBody>
          <a:bodyPr wrap="none" anchor="ctr"/>
          <a:lstStyle/>
          <a:p>
            <a:endParaRPr lang="en-US"/>
          </a:p>
        </p:txBody>
      </p:sp>
      <p:sp>
        <p:nvSpPr>
          <p:cNvPr id="18437" name="AutoShape 6">
            <a:hlinkClick r:id="rId4" action="ppaction://hlinksldjump" highlightClick="1"/>
          </p:cNvPr>
          <p:cNvSpPr>
            <a:spLocks noChangeArrowheads="1"/>
          </p:cNvSpPr>
          <p:nvPr/>
        </p:nvSpPr>
        <p:spPr bwMode="auto">
          <a:xfrm>
            <a:off x="7391400" y="2971800"/>
            <a:ext cx="360363" cy="360363"/>
          </a:xfrm>
          <a:prstGeom prst="actionButtonForwardNext">
            <a:avLst/>
          </a:prstGeom>
          <a:solidFill>
            <a:srgbClr val="FF6600"/>
          </a:solidFill>
          <a:ln w="9525">
            <a:solidFill>
              <a:schemeClr val="tx1"/>
            </a:solidFill>
            <a:miter lim="800000"/>
            <a:headEnd/>
            <a:tailEnd/>
          </a:ln>
        </p:spPr>
        <p:txBody>
          <a:bodyPr wrap="none" anchor="ctr"/>
          <a:lstStyle/>
          <a:p>
            <a:endParaRPr lang="en-US"/>
          </a:p>
        </p:txBody>
      </p:sp>
      <p:sp>
        <p:nvSpPr>
          <p:cNvPr id="18438" name="AutoShape 7">
            <a:hlinkClick r:id="rId5" action="ppaction://hlinksldjump" highlightClick="1"/>
          </p:cNvPr>
          <p:cNvSpPr>
            <a:spLocks noChangeArrowheads="1"/>
          </p:cNvSpPr>
          <p:nvPr/>
        </p:nvSpPr>
        <p:spPr bwMode="auto">
          <a:xfrm>
            <a:off x="7391400" y="3962400"/>
            <a:ext cx="360363" cy="360363"/>
          </a:xfrm>
          <a:prstGeom prst="actionButtonForwardNext">
            <a:avLst/>
          </a:prstGeom>
          <a:solidFill>
            <a:srgbClr val="FF6600"/>
          </a:solidFill>
          <a:ln w="9525">
            <a:solidFill>
              <a:schemeClr val="tx1"/>
            </a:solidFill>
            <a:miter lim="800000"/>
            <a:headEnd/>
            <a:tailEnd/>
          </a:ln>
        </p:spPr>
        <p:txBody>
          <a:bodyPr wrap="none" anchor="ctr"/>
          <a:lstStyle/>
          <a:p>
            <a:endParaRPr lang="en-US"/>
          </a:p>
        </p:txBody>
      </p:sp>
      <p:sp>
        <p:nvSpPr>
          <p:cNvPr id="18439" name="AutoShape 8">
            <a:hlinkClick r:id="rId6" action="ppaction://hlinksldjump" highlightClick="1"/>
          </p:cNvPr>
          <p:cNvSpPr>
            <a:spLocks noChangeArrowheads="1"/>
          </p:cNvSpPr>
          <p:nvPr/>
        </p:nvSpPr>
        <p:spPr bwMode="auto">
          <a:xfrm>
            <a:off x="7924800" y="3962400"/>
            <a:ext cx="360363" cy="360363"/>
          </a:xfrm>
          <a:prstGeom prst="actionButtonForwardNext">
            <a:avLst/>
          </a:prstGeom>
          <a:solidFill>
            <a:srgbClr val="FF6600"/>
          </a:solidFill>
          <a:ln w="9525">
            <a:solidFill>
              <a:schemeClr val="tx1"/>
            </a:solidFill>
            <a:miter lim="800000"/>
            <a:headEnd/>
            <a:tailEnd/>
          </a:ln>
        </p:spPr>
        <p:txBody>
          <a:bodyPr wrap="none" anchor="ctr"/>
          <a:lstStyle/>
          <a:p>
            <a:endParaRPr lang="en-US"/>
          </a:p>
        </p:txBody>
      </p:sp>
      <p:sp>
        <p:nvSpPr>
          <p:cNvPr id="18440" name="AutoShape 9">
            <a:hlinkClick r:id="rId7" action="ppaction://hlinksldjump" highlightClick="1"/>
          </p:cNvPr>
          <p:cNvSpPr>
            <a:spLocks noChangeArrowheads="1"/>
          </p:cNvSpPr>
          <p:nvPr/>
        </p:nvSpPr>
        <p:spPr bwMode="auto">
          <a:xfrm>
            <a:off x="8610600" y="6324600"/>
            <a:ext cx="360363" cy="360363"/>
          </a:xfrm>
          <a:prstGeom prst="actionButtonForwardNext">
            <a:avLst/>
          </a:prstGeom>
          <a:solidFill>
            <a:srgbClr val="FF6600"/>
          </a:solidFill>
          <a:ln w="9525">
            <a:solidFill>
              <a:schemeClr val="tx1"/>
            </a:solidFill>
            <a:miter lim="800000"/>
            <a:headEnd/>
            <a:tailEnd/>
          </a:ln>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9700">
                                            <p:txEl>
                                              <p:pRg st="0" end="0"/>
                                            </p:txEl>
                                          </p:spTgt>
                                        </p:tgtEl>
                                        <p:attrNameLst>
                                          <p:attrName>style.visibility</p:attrName>
                                        </p:attrNameLst>
                                      </p:cBhvr>
                                      <p:to>
                                        <p:strVal val="visible"/>
                                      </p:to>
                                    </p:set>
                                    <p:anim calcmode="lin" valueType="num">
                                      <p:cBhvr additive="base">
                                        <p:cTn id="7" dur="500" fill="hold"/>
                                        <p:tgtEl>
                                          <p:spTgt spid="2970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970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9700">
                                            <p:txEl>
                                              <p:pRg st="2" end="2"/>
                                            </p:txEl>
                                          </p:spTgt>
                                        </p:tgtEl>
                                        <p:attrNameLst>
                                          <p:attrName>style.visibility</p:attrName>
                                        </p:attrNameLst>
                                      </p:cBhvr>
                                      <p:to>
                                        <p:strVal val="visible"/>
                                      </p:to>
                                    </p:set>
                                    <p:anim calcmode="lin" valueType="num">
                                      <p:cBhvr additive="base">
                                        <p:cTn id="13" dur="500" fill="hold"/>
                                        <p:tgtEl>
                                          <p:spTgt spid="29700">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9700">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9700">
                                            <p:txEl>
                                              <p:pRg st="4" end="4"/>
                                            </p:txEl>
                                          </p:spTgt>
                                        </p:tgtEl>
                                        <p:attrNameLst>
                                          <p:attrName>style.visibility</p:attrName>
                                        </p:attrNameLst>
                                      </p:cBhvr>
                                      <p:to>
                                        <p:strVal val="visible"/>
                                      </p:to>
                                    </p:set>
                                    <p:anim calcmode="lin" valueType="num">
                                      <p:cBhvr additive="base">
                                        <p:cTn id="19" dur="500" fill="hold"/>
                                        <p:tgtEl>
                                          <p:spTgt spid="29700">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9700">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9700">
                                            <p:txEl>
                                              <p:pRg st="6" end="6"/>
                                            </p:txEl>
                                          </p:spTgt>
                                        </p:tgtEl>
                                        <p:attrNameLst>
                                          <p:attrName>style.visibility</p:attrName>
                                        </p:attrNameLst>
                                      </p:cBhvr>
                                      <p:to>
                                        <p:strVal val="visible"/>
                                      </p:to>
                                    </p:set>
                                    <p:anim calcmode="lin" valueType="num">
                                      <p:cBhvr additive="base">
                                        <p:cTn id="25" dur="500" fill="hold"/>
                                        <p:tgtEl>
                                          <p:spTgt spid="29700">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9700">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par>
                                <p:cTn id="27" presetID="2" presetClass="entr" presetSubtype="8" fill="hold" grpId="0" nodeType="withEffect">
                                  <p:stCondLst>
                                    <p:cond delay="0"/>
                                  </p:stCondLst>
                                  <p:childTnLst>
                                    <p:set>
                                      <p:cBhvr>
                                        <p:cTn id="28" dur="1" fill="hold">
                                          <p:stCondLst>
                                            <p:cond delay="0"/>
                                          </p:stCondLst>
                                        </p:cTn>
                                        <p:tgtEl>
                                          <p:spTgt spid="29700">
                                            <p:txEl>
                                              <p:pRg st="7" end="7"/>
                                            </p:txEl>
                                          </p:spTgt>
                                        </p:tgtEl>
                                        <p:attrNameLst>
                                          <p:attrName>style.visibility</p:attrName>
                                        </p:attrNameLst>
                                      </p:cBhvr>
                                      <p:to>
                                        <p:strVal val="visible"/>
                                      </p:to>
                                    </p:set>
                                    <p:anim calcmode="lin" valueType="num">
                                      <p:cBhvr additive="base">
                                        <p:cTn id="29" dur="500" fill="hold"/>
                                        <p:tgtEl>
                                          <p:spTgt spid="29700">
                                            <p:txEl>
                                              <p:pRg st="7" end="7"/>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29700">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2" name="whoosh.wav"/>
                                        </p:tgtEl>
                                      </p:cMediaNode>
                                    </p:audio>
                                  </p:subTnLst>
                                </p:cTn>
                              </p:par>
                              <p:par>
                                <p:cTn id="31" presetID="2" presetClass="entr" presetSubtype="8" fill="hold" grpId="0" nodeType="withEffect">
                                  <p:stCondLst>
                                    <p:cond delay="0"/>
                                  </p:stCondLst>
                                  <p:childTnLst>
                                    <p:set>
                                      <p:cBhvr>
                                        <p:cTn id="32" dur="1" fill="hold">
                                          <p:stCondLst>
                                            <p:cond delay="0"/>
                                          </p:stCondLst>
                                        </p:cTn>
                                        <p:tgtEl>
                                          <p:spTgt spid="29700">
                                            <p:txEl>
                                              <p:pRg st="8" end="8"/>
                                            </p:txEl>
                                          </p:spTgt>
                                        </p:tgtEl>
                                        <p:attrNameLst>
                                          <p:attrName>style.visibility</p:attrName>
                                        </p:attrNameLst>
                                      </p:cBhvr>
                                      <p:to>
                                        <p:strVal val="visible"/>
                                      </p:to>
                                    </p:set>
                                    <p:anim calcmode="lin" valueType="num">
                                      <p:cBhvr additive="base">
                                        <p:cTn id="33" dur="500" fill="hold"/>
                                        <p:tgtEl>
                                          <p:spTgt spid="29700">
                                            <p:txEl>
                                              <p:pRg st="8" end="8"/>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29700">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1"/>
                                            </p:cond>
                                          </p:stCondLst>
                                          <p:endCondLst>
                                            <p:cond evt="onStopAudio" delay="0">
                                              <p:tgtEl>
                                                <p:sldTgt/>
                                              </p:tgtEl>
                                            </p:cond>
                                          </p:endCondLst>
                                        </p:cTn>
                                        <p:tgtEl>
                                          <p:sndTgt r:embed="rId2" name="whoosh.wav"/>
                                        </p:tgtEl>
                                      </p:cMediaNode>
                                    </p:audio>
                                  </p:subTnLst>
                                </p:cTn>
                              </p:par>
                              <p:par>
                                <p:cTn id="35" presetID="2" presetClass="entr" presetSubtype="8" fill="hold" grpId="0" nodeType="withEffect">
                                  <p:stCondLst>
                                    <p:cond delay="0"/>
                                  </p:stCondLst>
                                  <p:childTnLst>
                                    <p:set>
                                      <p:cBhvr>
                                        <p:cTn id="36" dur="1" fill="hold">
                                          <p:stCondLst>
                                            <p:cond delay="0"/>
                                          </p:stCondLst>
                                        </p:cTn>
                                        <p:tgtEl>
                                          <p:spTgt spid="29700">
                                            <p:txEl>
                                              <p:pRg st="9" end="9"/>
                                            </p:txEl>
                                          </p:spTgt>
                                        </p:tgtEl>
                                        <p:attrNameLst>
                                          <p:attrName>style.visibility</p:attrName>
                                        </p:attrNameLst>
                                      </p:cBhvr>
                                      <p:to>
                                        <p:strVal val="visible"/>
                                      </p:to>
                                    </p:set>
                                    <p:anim calcmode="lin" valueType="num">
                                      <p:cBhvr additive="base">
                                        <p:cTn id="37" dur="500" fill="hold"/>
                                        <p:tgtEl>
                                          <p:spTgt spid="29700">
                                            <p:txEl>
                                              <p:pRg st="9" end="9"/>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9700">
                                            <p:txEl>
                                              <p:pRg st="9" end="9"/>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0"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santorini7"/>
          <p:cNvPicPr>
            <a:picLocks noChangeAspect="1" noChangeArrowheads="1"/>
          </p:cNvPicPr>
          <p:nvPr/>
        </p:nvPicPr>
        <p:blipFill>
          <a:blip r:embed="rId3" cstate="print"/>
          <a:srcRect/>
          <a:stretch>
            <a:fillRect/>
          </a:stretch>
        </p:blipFill>
        <p:spPr bwMode="auto">
          <a:xfrm>
            <a:off x="304800" y="1066800"/>
            <a:ext cx="8839200" cy="4837113"/>
          </a:xfrm>
          <a:prstGeom prst="rect">
            <a:avLst/>
          </a:prstGeom>
          <a:noFill/>
          <a:ln w="9525">
            <a:noFill/>
            <a:miter lim="800000"/>
            <a:headEnd/>
            <a:tailEnd/>
          </a:ln>
        </p:spPr>
      </p:pic>
      <p:sp>
        <p:nvSpPr>
          <p:cNvPr id="19459" name="Text Box 3"/>
          <p:cNvSpPr txBox="1">
            <a:spLocks noChangeArrowheads="1"/>
          </p:cNvSpPr>
          <p:nvPr/>
        </p:nvSpPr>
        <p:spPr bwMode="auto">
          <a:xfrm>
            <a:off x="914400" y="228600"/>
            <a:ext cx="6477000" cy="579438"/>
          </a:xfrm>
          <a:prstGeom prst="rect">
            <a:avLst/>
          </a:prstGeom>
          <a:noFill/>
          <a:ln w="9525">
            <a:noFill/>
            <a:miter lim="800000"/>
            <a:headEnd/>
            <a:tailEnd/>
          </a:ln>
        </p:spPr>
        <p:txBody>
          <a:bodyPr>
            <a:spAutoFit/>
          </a:bodyPr>
          <a:lstStyle/>
          <a:p>
            <a:pPr>
              <a:spcBef>
                <a:spcPct val="50000"/>
              </a:spcBef>
            </a:pPr>
            <a:r>
              <a:rPr lang="en-GB" sz="3200" dirty="0">
                <a:solidFill>
                  <a:schemeClr val="accent2">
                    <a:lumMod val="60000"/>
                    <a:lumOff val="40000"/>
                  </a:schemeClr>
                </a:solidFill>
              </a:rPr>
              <a:t>Dykes cross cutting bedding: Greece</a:t>
            </a:r>
          </a:p>
        </p:txBody>
      </p:sp>
      <p:grpSp>
        <p:nvGrpSpPr>
          <p:cNvPr id="2" name="Group 6"/>
          <p:cNvGrpSpPr>
            <a:grpSpLocks/>
          </p:cNvGrpSpPr>
          <p:nvPr/>
        </p:nvGrpSpPr>
        <p:grpSpPr bwMode="auto">
          <a:xfrm>
            <a:off x="609600" y="3124200"/>
            <a:ext cx="2590800" cy="3505200"/>
            <a:chOff x="384" y="1968"/>
            <a:chExt cx="1632" cy="2208"/>
          </a:xfrm>
        </p:grpSpPr>
        <p:sp>
          <p:nvSpPr>
            <p:cNvPr id="19462" name="Line 4"/>
            <p:cNvSpPr>
              <a:spLocks noChangeShapeType="1"/>
            </p:cNvSpPr>
            <p:nvPr/>
          </p:nvSpPr>
          <p:spPr bwMode="auto">
            <a:xfrm flipV="1">
              <a:off x="864" y="1968"/>
              <a:ext cx="1152" cy="1920"/>
            </a:xfrm>
            <a:prstGeom prst="line">
              <a:avLst/>
            </a:prstGeom>
            <a:noFill/>
            <a:ln w="44450">
              <a:solidFill>
                <a:srgbClr val="FF0000"/>
              </a:solidFill>
              <a:round/>
              <a:headEnd/>
              <a:tailEnd type="stealth" w="med" len="med"/>
            </a:ln>
          </p:spPr>
          <p:txBody>
            <a:bodyPr wrap="none"/>
            <a:lstStyle/>
            <a:p>
              <a:endParaRPr lang="en-GB"/>
            </a:p>
          </p:txBody>
        </p:sp>
        <p:sp>
          <p:nvSpPr>
            <p:cNvPr id="19463" name="Text Box 5"/>
            <p:cNvSpPr txBox="1">
              <a:spLocks noChangeArrowheads="1"/>
            </p:cNvSpPr>
            <p:nvPr/>
          </p:nvSpPr>
          <p:spPr bwMode="auto">
            <a:xfrm>
              <a:off x="384" y="3888"/>
              <a:ext cx="624" cy="288"/>
            </a:xfrm>
            <a:prstGeom prst="rect">
              <a:avLst/>
            </a:prstGeom>
            <a:noFill/>
            <a:ln w="9525">
              <a:noFill/>
              <a:miter lim="800000"/>
              <a:headEnd/>
              <a:tailEnd/>
            </a:ln>
          </p:spPr>
          <p:txBody>
            <a:bodyPr>
              <a:spAutoFit/>
            </a:bodyPr>
            <a:lstStyle/>
            <a:p>
              <a:pPr>
                <a:spcBef>
                  <a:spcPct val="50000"/>
                </a:spcBef>
              </a:pPr>
              <a:r>
                <a:rPr lang="en-GB">
                  <a:solidFill>
                    <a:schemeClr val="bg2"/>
                  </a:solidFill>
                </a:rPr>
                <a:t>Dyke</a:t>
              </a:r>
            </a:p>
          </p:txBody>
        </p:sp>
      </p:grpSp>
      <p:sp>
        <p:nvSpPr>
          <p:cNvPr id="19461" name="AutoShape 7">
            <a:hlinkClick r:id="" action="ppaction://hlinkshowjump?jump=lastslideviewed" highlightClick="1"/>
          </p:cNvPr>
          <p:cNvSpPr>
            <a:spLocks noChangeArrowheads="1"/>
          </p:cNvSpPr>
          <p:nvPr/>
        </p:nvSpPr>
        <p:spPr bwMode="auto">
          <a:xfrm>
            <a:off x="8458200" y="6172200"/>
            <a:ext cx="685800" cy="685800"/>
          </a:xfrm>
          <a:prstGeom prst="actionButtonReturn">
            <a:avLst/>
          </a:prstGeom>
          <a:solidFill>
            <a:srgbClr val="FF6600"/>
          </a:solidFill>
          <a:ln w="9525">
            <a:solidFill>
              <a:schemeClr val="tx1"/>
            </a:solidFill>
            <a:miter lim="800000"/>
            <a:headEnd/>
            <a:tailEnd/>
          </a:ln>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out)">
                                      <p:cBhvr>
                                        <p:cTn id="7" dur="500"/>
                                        <p:tgtEl>
                                          <p:spTgt spid="2"/>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endParaRPr lang="en-US" smtClean="0"/>
          </a:p>
        </p:txBody>
      </p:sp>
      <p:pic>
        <p:nvPicPr>
          <p:cNvPr id="20483" name="Picture 3" descr="Whitsundays2"/>
          <p:cNvPicPr>
            <a:picLocks noChangeAspect="1" noChangeArrowheads="1"/>
          </p:cNvPicPr>
          <p:nvPr/>
        </p:nvPicPr>
        <p:blipFill>
          <a:blip r:embed="rId2" cstate="print"/>
          <a:srcRect/>
          <a:stretch>
            <a:fillRect/>
          </a:stretch>
        </p:blipFill>
        <p:spPr bwMode="auto">
          <a:xfrm>
            <a:off x="4953000" y="152400"/>
            <a:ext cx="3943350" cy="4953000"/>
          </a:xfrm>
          <a:prstGeom prst="rect">
            <a:avLst/>
          </a:prstGeom>
          <a:noFill/>
          <a:ln w="9525">
            <a:noFill/>
            <a:miter lim="800000"/>
            <a:headEnd/>
            <a:tailEnd/>
          </a:ln>
        </p:spPr>
      </p:pic>
      <p:grpSp>
        <p:nvGrpSpPr>
          <p:cNvPr id="20484" name="Group 4"/>
          <p:cNvGrpSpPr>
            <a:grpSpLocks/>
          </p:cNvGrpSpPr>
          <p:nvPr/>
        </p:nvGrpSpPr>
        <p:grpSpPr bwMode="auto">
          <a:xfrm>
            <a:off x="5029200" y="5257800"/>
            <a:ext cx="3276600" cy="1371600"/>
            <a:chOff x="-22" y="-22"/>
            <a:chExt cx="4055" cy="428"/>
          </a:xfrm>
        </p:grpSpPr>
        <p:grpSp>
          <p:nvGrpSpPr>
            <p:cNvPr id="20492" name="Group 5"/>
            <p:cNvGrpSpPr>
              <a:grpSpLocks/>
            </p:cNvGrpSpPr>
            <p:nvPr/>
          </p:nvGrpSpPr>
          <p:grpSpPr bwMode="auto">
            <a:xfrm>
              <a:off x="0" y="0"/>
              <a:ext cx="4011" cy="384"/>
              <a:chOff x="0" y="0"/>
              <a:chExt cx="4011" cy="384"/>
            </a:xfrm>
          </p:grpSpPr>
          <p:sp>
            <p:nvSpPr>
              <p:cNvPr id="20494" name="Rectangle 6"/>
              <p:cNvSpPr>
                <a:spLocks noChangeArrowheads="1"/>
              </p:cNvSpPr>
              <p:nvPr/>
            </p:nvSpPr>
            <p:spPr bwMode="auto">
              <a:xfrm>
                <a:off x="0" y="0"/>
                <a:ext cx="4011" cy="384"/>
              </a:xfrm>
              <a:prstGeom prst="rect">
                <a:avLst/>
              </a:prstGeom>
              <a:noFill/>
              <a:ln w="9525">
                <a:noFill/>
                <a:miter lim="800000"/>
                <a:headEnd/>
                <a:tailEnd/>
              </a:ln>
            </p:spPr>
            <p:txBody>
              <a:bodyPr anchor="ctr"/>
              <a:lstStyle/>
              <a:p>
                <a:r>
                  <a:rPr lang="en-GB" sz="2000">
                    <a:solidFill>
                      <a:srgbClr val="760417"/>
                    </a:solidFill>
                    <a:latin typeface="Arial Unicode MS" pitchFamily="34" charset="-128"/>
                  </a:rPr>
                  <a:t>Dyke cross-cutting other igneous rocks</a:t>
                </a:r>
                <a:br>
                  <a:rPr lang="en-GB" sz="2000">
                    <a:solidFill>
                      <a:srgbClr val="760417"/>
                    </a:solidFill>
                    <a:latin typeface="Arial Unicode MS" pitchFamily="34" charset="-128"/>
                  </a:rPr>
                </a:br>
                <a:r>
                  <a:rPr lang="en-GB" sz="2000">
                    <a:solidFill>
                      <a:srgbClr val="760417"/>
                    </a:solidFill>
                    <a:latin typeface="Arial Unicode MS" pitchFamily="34" charset="-128"/>
                  </a:rPr>
                  <a:t>Whitsunday Islands Queensland</a:t>
                </a:r>
              </a:p>
            </p:txBody>
          </p:sp>
          <p:sp>
            <p:nvSpPr>
              <p:cNvPr id="20495" name="Rectangle 7"/>
              <p:cNvSpPr>
                <a:spLocks noChangeArrowheads="1"/>
              </p:cNvSpPr>
              <p:nvPr/>
            </p:nvSpPr>
            <p:spPr bwMode="auto">
              <a:xfrm>
                <a:off x="0" y="0"/>
                <a:ext cx="4011" cy="384"/>
              </a:xfrm>
              <a:prstGeom prst="rect">
                <a:avLst/>
              </a:prstGeom>
              <a:noFill/>
              <a:ln w="7">
                <a:solidFill>
                  <a:srgbClr val="A0A0A0"/>
                </a:solidFill>
                <a:miter lim="800000"/>
                <a:headEnd/>
                <a:tailEnd/>
              </a:ln>
            </p:spPr>
            <p:txBody>
              <a:bodyPr/>
              <a:lstStyle/>
              <a:p>
                <a:endParaRPr lang="en-US"/>
              </a:p>
            </p:txBody>
          </p:sp>
        </p:grpSp>
        <p:sp>
          <p:nvSpPr>
            <p:cNvPr id="20493" name="Rectangle 8"/>
            <p:cNvSpPr>
              <a:spLocks noChangeArrowheads="1"/>
            </p:cNvSpPr>
            <p:nvPr/>
          </p:nvSpPr>
          <p:spPr bwMode="auto">
            <a:xfrm>
              <a:off x="-22" y="-22"/>
              <a:ext cx="4055" cy="428"/>
            </a:xfrm>
            <a:prstGeom prst="rect">
              <a:avLst/>
            </a:prstGeom>
            <a:noFill/>
            <a:ln w="71437">
              <a:solidFill>
                <a:srgbClr val="A0A0A0"/>
              </a:solidFill>
              <a:miter lim="800000"/>
              <a:headEnd/>
              <a:tailEnd/>
            </a:ln>
          </p:spPr>
          <p:txBody>
            <a:bodyPr/>
            <a:lstStyle/>
            <a:p>
              <a:endParaRPr lang="en-US"/>
            </a:p>
          </p:txBody>
        </p:sp>
      </p:grpSp>
      <p:sp>
        <p:nvSpPr>
          <p:cNvPr id="20485" name="Rectangle 9"/>
          <p:cNvSpPr>
            <a:spLocks noChangeArrowheads="1"/>
          </p:cNvSpPr>
          <p:nvPr/>
        </p:nvSpPr>
        <p:spPr bwMode="auto">
          <a:xfrm>
            <a:off x="4635500" y="3290888"/>
            <a:ext cx="7143750" cy="0"/>
          </a:xfrm>
          <a:prstGeom prst="rect">
            <a:avLst/>
          </a:prstGeom>
          <a:noFill/>
          <a:ln w="9525">
            <a:noFill/>
            <a:miter lim="800000"/>
            <a:headEnd/>
            <a:tailEnd/>
          </a:ln>
        </p:spPr>
        <p:txBody>
          <a:bodyPr>
            <a:spAutoFit/>
          </a:bodyPr>
          <a:lstStyle/>
          <a:p>
            <a:endParaRPr lang="en-US"/>
          </a:p>
        </p:txBody>
      </p:sp>
      <p:grpSp>
        <p:nvGrpSpPr>
          <p:cNvPr id="20486" name="Group 10"/>
          <p:cNvGrpSpPr>
            <a:grpSpLocks/>
          </p:cNvGrpSpPr>
          <p:nvPr/>
        </p:nvGrpSpPr>
        <p:grpSpPr bwMode="auto">
          <a:xfrm>
            <a:off x="0" y="5334000"/>
            <a:ext cx="4343400" cy="1295400"/>
            <a:chOff x="-3" y="-3"/>
            <a:chExt cx="1187" cy="180"/>
          </a:xfrm>
        </p:grpSpPr>
        <p:grpSp>
          <p:nvGrpSpPr>
            <p:cNvPr id="20488" name="Group 11"/>
            <p:cNvGrpSpPr>
              <a:grpSpLocks/>
            </p:cNvGrpSpPr>
            <p:nvPr/>
          </p:nvGrpSpPr>
          <p:grpSpPr bwMode="auto">
            <a:xfrm>
              <a:off x="0" y="0"/>
              <a:ext cx="1181" cy="174"/>
              <a:chOff x="0" y="0"/>
              <a:chExt cx="1181" cy="174"/>
            </a:xfrm>
          </p:grpSpPr>
          <p:sp>
            <p:nvSpPr>
              <p:cNvPr id="20490" name="Rectangle 12"/>
              <p:cNvSpPr>
                <a:spLocks noChangeArrowheads="1"/>
              </p:cNvSpPr>
              <p:nvPr/>
            </p:nvSpPr>
            <p:spPr bwMode="auto">
              <a:xfrm>
                <a:off x="0" y="0"/>
                <a:ext cx="1181" cy="174"/>
              </a:xfrm>
              <a:prstGeom prst="rect">
                <a:avLst/>
              </a:prstGeom>
              <a:noFill/>
              <a:ln w="9525">
                <a:noFill/>
                <a:miter lim="800000"/>
                <a:headEnd/>
                <a:tailEnd/>
              </a:ln>
            </p:spPr>
            <p:txBody>
              <a:bodyPr/>
              <a:lstStyle/>
              <a:p>
                <a:r>
                  <a:rPr lang="en-GB" sz="2000" i="1">
                    <a:solidFill>
                      <a:srgbClr val="760417"/>
                    </a:solidFill>
                    <a:latin typeface="Arial Unicode MS" pitchFamily="34" charset="-128"/>
                  </a:rPr>
                  <a:t>Devin Kouts stands next to the igneous dyke in Five Springs cave. The small black flecks are mica (USA) </a:t>
                </a:r>
                <a:endParaRPr lang="en-GB" sz="2000">
                  <a:solidFill>
                    <a:srgbClr val="760417"/>
                  </a:solidFill>
                  <a:latin typeface="Arial Unicode MS" pitchFamily="34" charset="-128"/>
                </a:endParaRPr>
              </a:p>
            </p:txBody>
          </p:sp>
          <p:sp>
            <p:nvSpPr>
              <p:cNvPr id="20491" name="Rectangle 13"/>
              <p:cNvSpPr>
                <a:spLocks noChangeArrowheads="1"/>
              </p:cNvSpPr>
              <p:nvPr/>
            </p:nvSpPr>
            <p:spPr bwMode="auto">
              <a:xfrm>
                <a:off x="0" y="0"/>
                <a:ext cx="1181" cy="174"/>
              </a:xfrm>
              <a:prstGeom prst="rect">
                <a:avLst/>
              </a:prstGeom>
              <a:noFill/>
              <a:ln w="7">
                <a:solidFill>
                  <a:srgbClr val="A0A0A0"/>
                </a:solidFill>
                <a:miter lim="800000"/>
                <a:headEnd/>
                <a:tailEnd/>
              </a:ln>
            </p:spPr>
            <p:txBody>
              <a:bodyPr/>
              <a:lstStyle/>
              <a:p>
                <a:endParaRPr lang="en-US"/>
              </a:p>
            </p:txBody>
          </p:sp>
        </p:grpSp>
        <p:sp>
          <p:nvSpPr>
            <p:cNvPr id="20489" name="Rectangle 14"/>
            <p:cNvSpPr>
              <a:spLocks noChangeArrowheads="1"/>
            </p:cNvSpPr>
            <p:nvPr/>
          </p:nvSpPr>
          <p:spPr bwMode="auto">
            <a:xfrm>
              <a:off x="-3" y="-3"/>
              <a:ext cx="1187" cy="180"/>
            </a:xfrm>
            <a:prstGeom prst="rect">
              <a:avLst/>
            </a:prstGeom>
            <a:noFill/>
            <a:ln w="9525">
              <a:solidFill>
                <a:srgbClr val="A0A0A0"/>
              </a:solidFill>
              <a:miter lim="800000"/>
              <a:headEnd/>
              <a:tailEnd/>
            </a:ln>
          </p:spPr>
          <p:txBody>
            <a:bodyPr/>
            <a:lstStyle/>
            <a:p>
              <a:endParaRPr lang="en-US"/>
            </a:p>
          </p:txBody>
        </p:sp>
      </p:grpSp>
      <p:pic>
        <p:nvPicPr>
          <p:cNvPr id="20487" name="Picture 15" descr="FiveSpringsDyke1"/>
          <p:cNvPicPr>
            <a:picLocks noChangeAspect="1" noChangeArrowheads="1"/>
          </p:cNvPicPr>
          <p:nvPr/>
        </p:nvPicPr>
        <p:blipFill>
          <a:blip r:embed="rId3" cstate="print"/>
          <a:srcRect/>
          <a:stretch>
            <a:fillRect/>
          </a:stretch>
        </p:blipFill>
        <p:spPr bwMode="auto">
          <a:xfrm>
            <a:off x="304800" y="152400"/>
            <a:ext cx="4267200" cy="4953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img015"/>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21507" name="Text Box 3"/>
          <p:cNvSpPr txBox="1">
            <a:spLocks noChangeArrowheads="1"/>
          </p:cNvSpPr>
          <p:nvPr/>
        </p:nvSpPr>
        <p:spPr bwMode="auto">
          <a:xfrm>
            <a:off x="2057400" y="152400"/>
            <a:ext cx="5334000" cy="579438"/>
          </a:xfrm>
          <a:prstGeom prst="rect">
            <a:avLst/>
          </a:prstGeom>
          <a:solidFill>
            <a:srgbClr val="FF9900"/>
          </a:solidFill>
          <a:ln w="9525">
            <a:noFill/>
            <a:miter lim="800000"/>
            <a:headEnd/>
            <a:tailEnd/>
          </a:ln>
        </p:spPr>
        <p:txBody>
          <a:bodyPr>
            <a:spAutoFit/>
          </a:bodyPr>
          <a:lstStyle/>
          <a:p>
            <a:pPr>
              <a:spcBef>
                <a:spcPct val="50000"/>
              </a:spcBef>
            </a:pPr>
            <a:r>
              <a:rPr lang="en-GB" sz="3200">
                <a:solidFill>
                  <a:srgbClr val="760417"/>
                </a:solidFill>
              </a:rPr>
              <a:t>Sill: Colorado United states</a:t>
            </a:r>
          </a:p>
        </p:txBody>
      </p:sp>
      <p:grpSp>
        <p:nvGrpSpPr>
          <p:cNvPr id="2" name="Group 7"/>
          <p:cNvGrpSpPr>
            <a:grpSpLocks/>
          </p:cNvGrpSpPr>
          <p:nvPr/>
        </p:nvGrpSpPr>
        <p:grpSpPr bwMode="auto">
          <a:xfrm>
            <a:off x="1524000" y="3505200"/>
            <a:ext cx="2590800" cy="3200400"/>
            <a:chOff x="960" y="2208"/>
            <a:chExt cx="1632" cy="2016"/>
          </a:xfrm>
        </p:grpSpPr>
        <p:sp>
          <p:nvSpPr>
            <p:cNvPr id="21510" name="Line 5"/>
            <p:cNvSpPr>
              <a:spLocks noChangeShapeType="1"/>
            </p:cNvSpPr>
            <p:nvPr/>
          </p:nvSpPr>
          <p:spPr bwMode="auto">
            <a:xfrm flipV="1">
              <a:off x="1248" y="2208"/>
              <a:ext cx="1344" cy="1728"/>
            </a:xfrm>
            <a:prstGeom prst="line">
              <a:avLst/>
            </a:prstGeom>
            <a:noFill/>
            <a:ln w="44450">
              <a:solidFill>
                <a:srgbClr val="FF0000"/>
              </a:solidFill>
              <a:round/>
              <a:headEnd/>
              <a:tailEnd type="stealth" w="med" len="med"/>
            </a:ln>
          </p:spPr>
          <p:txBody>
            <a:bodyPr wrap="none"/>
            <a:lstStyle/>
            <a:p>
              <a:endParaRPr lang="en-GB"/>
            </a:p>
          </p:txBody>
        </p:sp>
        <p:sp>
          <p:nvSpPr>
            <p:cNvPr id="21511" name="Text Box 6"/>
            <p:cNvSpPr txBox="1">
              <a:spLocks noChangeArrowheads="1"/>
            </p:cNvSpPr>
            <p:nvPr/>
          </p:nvSpPr>
          <p:spPr bwMode="auto">
            <a:xfrm>
              <a:off x="960" y="3936"/>
              <a:ext cx="672" cy="288"/>
            </a:xfrm>
            <a:prstGeom prst="rect">
              <a:avLst/>
            </a:prstGeom>
            <a:noFill/>
            <a:ln w="9525">
              <a:noFill/>
              <a:miter lim="800000"/>
              <a:headEnd/>
              <a:tailEnd/>
            </a:ln>
          </p:spPr>
          <p:txBody>
            <a:bodyPr>
              <a:spAutoFit/>
            </a:bodyPr>
            <a:lstStyle/>
            <a:p>
              <a:pPr>
                <a:spcBef>
                  <a:spcPct val="50000"/>
                </a:spcBef>
              </a:pPr>
              <a:r>
                <a:rPr lang="en-GB">
                  <a:solidFill>
                    <a:schemeClr val="bg2"/>
                  </a:solidFill>
                </a:rPr>
                <a:t>Sill</a:t>
              </a:r>
            </a:p>
          </p:txBody>
        </p:sp>
      </p:grpSp>
      <p:sp>
        <p:nvSpPr>
          <p:cNvPr id="21509" name="AutoShape 8">
            <a:hlinkClick r:id="" action="ppaction://hlinkshowjump?jump=lastslideviewed" highlightClick="1"/>
          </p:cNvPr>
          <p:cNvSpPr>
            <a:spLocks noChangeArrowheads="1"/>
          </p:cNvSpPr>
          <p:nvPr/>
        </p:nvSpPr>
        <p:spPr bwMode="auto">
          <a:xfrm>
            <a:off x="8458200" y="6248400"/>
            <a:ext cx="685800" cy="609600"/>
          </a:xfrm>
          <a:prstGeom prst="actionButtonReturn">
            <a:avLst/>
          </a:prstGeom>
          <a:solidFill>
            <a:srgbClr val="FF6600"/>
          </a:solidFill>
          <a:ln w="9525">
            <a:solidFill>
              <a:schemeClr val="tx1"/>
            </a:solidFill>
            <a:miter lim="800000"/>
            <a:headEnd/>
            <a:tailEnd/>
          </a:ln>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out)">
                                      <p:cBhvr>
                                        <p:cTn id="7" dur="500"/>
                                        <p:tgtEl>
                                          <p:spTgt spid="2"/>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batholith"/>
          <p:cNvPicPr>
            <a:picLocks noChangeAspect="1" noChangeArrowheads="1"/>
          </p:cNvPicPr>
          <p:nvPr/>
        </p:nvPicPr>
        <p:blipFill>
          <a:blip r:embed="rId4" cstate="print"/>
          <a:srcRect/>
          <a:stretch>
            <a:fillRect/>
          </a:stretch>
        </p:blipFill>
        <p:spPr bwMode="auto">
          <a:xfrm>
            <a:off x="0" y="2057400"/>
            <a:ext cx="7086600" cy="4800600"/>
          </a:xfrm>
          <a:prstGeom prst="rect">
            <a:avLst/>
          </a:prstGeom>
          <a:noFill/>
          <a:ln w="9525">
            <a:noFill/>
            <a:miter lim="800000"/>
            <a:headEnd/>
            <a:tailEnd/>
          </a:ln>
        </p:spPr>
      </p:pic>
      <p:sp>
        <p:nvSpPr>
          <p:cNvPr id="22531" name="Text Box 3"/>
          <p:cNvSpPr txBox="1">
            <a:spLocks noChangeArrowheads="1"/>
          </p:cNvSpPr>
          <p:nvPr/>
        </p:nvSpPr>
        <p:spPr bwMode="auto">
          <a:xfrm>
            <a:off x="0" y="0"/>
            <a:ext cx="8915400" cy="2492990"/>
          </a:xfrm>
          <a:prstGeom prst="rect">
            <a:avLst/>
          </a:prstGeom>
          <a:noFill/>
          <a:ln w="9525">
            <a:noFill/>
            <a:miter lim="800000"/>
            <a:headEnd/>
            <a:tailEnd/>
          </a:ln>
        </p:spPr>
        <p:txBody>
          <a:bodyPr>
            <a:spAutoFit/>
          </a:bodyPr>
          <a:lstStyle/>
          <a:p>
            <a:pPr>
              <a:spcBef>
                <a:spcPct val="50000"/>
              </a:spcBef>
            </a:pPr>
            <a:r>
              <a:rPr lang="en-GB" dirty="0">
                <a:solidFill>
                  <a:schemeClr val="accent2">
                    <a:lumMod val="60000"/>
                    <a:lumOff val="40000"/>
                  </a:schemeClr>
                </a:solidFill>
              </a:rPr>
              <a:t>A BATHOLITH is an irregular mass of coarse-grained, intrusive igneous rock that has an exposed surface of more than a hundred square kilometres. Batholiths form deep within the Earth's crust, many kilometres beneath the surface. With time, the overlying rocks erode, exposing the rock of the </a:t>
            </a:r>
            <a:r>
              <a:rPr lang="en-GB" dirty="0" err="1">
                <a:solidFill>
                  <a:schemeClr val="accent2">
                    <a:lumMod val="60000"/>
                    <a:lumOff val="40000"/>
                  </a:schemeClr>
                </a:solidFill>
              </a:rPr>
              <a:t>batholith</a:t>
            </a:r>
            <a:r>
              <a:rPr lang="en-GB" dirty="0">
                <a:solidFill>
                  <a:schemeClr val="accent2">
                    <a:lumMod val="60000"/>
                    <a:lumOff val="40000"/>
                  </a:schemeClr>
                </a:solidFill>
              </a:rPr>
              <a:t>. </a:t>
            </a:r>
          </a:p>
          <a:p>
            <a:pPr>
              <a:spcBef>
                <a:spcPct val="50000"/>
              </a:spcBef>
            </a:pPr>
            <a:r>
              <a:rPr lang="en-GB" dirty="0"/>
              <a:t>  </a:t>
            </a:r>
          </a:p>
        </p:txBody>
      </p:sp>
      <p:pic>
        <p:nvPicPr>
          <p:cNvPr id="14340" name="Picture 4" descr="batholith"/>
          <p:cNvPicPr>
            <a:picLocks noChangeAspect="1" noChangeArrowheads="1"/>
          </p:cNvPicPr>
          <p:nvPr/>
        </p:nvPicPr>
        <p:blipFill>
          <a:blip r:embed="rId5" cstate="print"/>
          <a:srcRect/>
          <a:stretch>
            <a:fillRect/>
          </a:stretch>
        </p:blipFill>
        <p:spPr bwMode="auto">
          <a:xfrm>
            <a:off x="6172200" y="5005388"/>
            <a:ext cx="2971800" cy="1852612"/>
          </a:xfrm>
          <a:prstGeom prst="rect">
            <a:avLst/>
          </a:prstGeom>
          <a:noFill/>
          <a:ln w="9525">
            <a:noFill/>
            <a:miter lim="800000"/>
            <a:headEnd/>
            <a:tailEnd/>
          </a:ln>
        </p:spPr>
      </p:pic>
      <p:sp>
        <p:nvSpPr>
          <p:cNvPr id="22533" name="AutoShape 5">
            <a:hlinkClick r:id="" action="ppaction://hlinkshowjump?jump=lastslideviewed" highlightClick="1"/>
          </p:cNvPr>
          <p:cNvSpPr>
            <a:spLocks noChangeArrowheads="1"/>
          </p:cNvSpPr>
          <p:nvPr/>
        </p:nvSpPr>
        <p:spPr bwMode="auto">
          <a:xfrm>
            <a:off x="8534400" y="4419600"/>
            <a:ext cx="609600" cy="533400"/>
          </a:xfrm>
          <a:prstGeom prst="actionButtonReturn">
            <a:avLst/>
          </a:prstGeom>
          <a:solidFill>
            <a:srgbClr val="FF6600"/>
          </a:solidFill>
          <a:ln w="9525">
            <a:solidFill>
              <a:schemeClr val="tx1"/>
            </a:solidFill>
            <a:miter lim="800000"/>
            <a:headEnd/>
            <a:tailEnd/>
          </a:ln>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anim calcmode="lin" valueType="num">
                                      <p:cBhvr additive="base">
                                        <p:cTn id="7" dur="500" fill="hold"/>
                                        <p:tgtEl>
                                          <p:spTgt spid="14338"/>
                                        </p:tgtEl>
                                        <p:attrNameLst>
                                          <p:attrName>ppt_x</p:attrName>
                                        </p:attrNameLst>
                                      </p:cBhvr>
                                      <p:tavLst>
                                        <p:tav tm="0">
                                          <p:val>
                                            <p:strVal val="0-#ppt_w/2"/>
                                          </p:val>
                                        </p:tav>
                                        <p:tav tm="100000">
                                          <p:val>
                                            <p:strVal val="#ppt_x"/>
                                          </p:val>
                                        </p:tav>
                                      </p:tavLst>
                                    </p:anim>
                                    <p:anim calcmode="lin" valueType="num">
                                      <p:cBhvr additive="base">
                                        <p:cTn id="8" dur="500" fill="hold"/>
                                        <p:tgtEl>
                                          <p:spTgt spid="14338"/>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p:stCondLst>
                        <p:cond delay="indefinite"/>
                      </p:stCondLst>
                      <p:childTnLst>
                        <p:par>
                          <p:cTn id="10" fill="hold">
                            <p:stCondLst>
                              <p:cond delay="0"/>
                            </p:stCondLst>
                            <p:childTnLst>
                              <p:par>
                                <p:cTn id="11" presetID="4" presetClass="entr" presetSubtype="32" fill="hold" nodeType="clickEffect">
                                  <p:stCondLst>
                                    <p:cond delay="0"/>
                                  </p:stCondLst>
                                  <p:childTnLst>
                                    <p:set>
                                      <p:cBhvr>
                                        <p:cTn id="12" dur="1" fill="hold">
                                          <p:stCondLst>
                                            <p:cond delay="0"/>
                                          </p:stCondLst>
                                        </p:cTn>
                                        <p:tgtEl>
                                          <p:spTgt spid="14340"/>
                                        </p:tgtEl>
                                        <p:attrNameLst>
                                          <p:attrName>style.visibility</p:attrName>
                                        </p:attrNameLst>
                                      </p:cBhvr>
                                      <p:to>
                                        <p:strVal val="visible"/>
                                      </p:to>
                                    </p:set>
                                    <p:animEffect transition="in" filter="box(out)">
                                      <p:cBhvr>
                                        <p:cTn id="13" dur="500"/>
                                        <p:tgtEl>
                                          <p:spTgt spid="14340"/>
                                        </p:tgtEl>
                                      </p:cBhvr>
                                    </p:animEffect>
                                  </p:childTnLst>
                                  <p:subTnLst>
                                    <p:audio>
                                      <p:cMediaNode>
                                        <p:cTn display="0" masterRel="sameClick">
                                          <p:stCondLst>
                                            <p:cond evt="begin" delay="0">
                                              <p:tn val="11"/>
                                            </p:cond>
                                          </p:stCondLst>
                                          <p:endCondLst>
                                            <p:cond evt="onStopAudio" delay="0">
                                              <p:tgtEl>
                                                <p:sldTgt/>
                                              </p:tgtEl>
                                            </p:cond>
                                          </p:endCondLst>
                                        </p:cTn>
                                        <p:tgtEl>
                                          <p:sndTgt r:embed="rId3"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yosemite"/>
          <p:cNvPicPr>
            <a:picLocks noChangeAspect="1" noChangeArrowheads="1"/>
          </p:cNvPicPr>
          <p:nvPr/>
        </p:nvPicPr>
        <p:blipFill>
          <a:blip r:embed="rId3" cstate="print"/>
          <a:srcRect/>
          <a:stretch>
            <a:fillRect/>
          </a:stretch>
        </p:blipFill>
        <p:spPr bwMode="auto">
          <a:xfrm>
            <a:off x="0" y="914400"/>
            <a:ext cx="9144000" cy="5943600"/>
          </a:xfrm>
          <a:prstGeom prst="rect">
            <a:avLst/>
          </a:prstGeom>
          <a:noFill/>
          <a:ln w="9525">
            <a:noFill/>
            <a:miter lim="800000"/>
            <a:headEnd/>
            <a:tailEnd/>
          </a:ln>
        </p:spPr>
      </p:pic>
      <p:sp>
        <p:nvSpPr>
          <p:cNvPr id="23555" name="Text Box 3"/>
          <p:cNvSpPr txBox="1">
            <a:spLocks noChangeArrowheads="1"/>
          </p:cNvSpPr>
          <p:nvPr/>
        </p:nvSpPr>
        <p:spPr bwMode="auto">
          <a:xfrm>
            <a:off x="838200" y="0"/>
            <a:ext cx="7315200" cy="579438"/>
          </a:xfrm>
          <a:prstGeom prst="rect">
            <a:avLst/>
          </a:prstGeom>
          <a:noFill/>
          <a:ln w="9525">
            <a:noFill/>
            <a:miter lim="800000"/>
            <a:headEnd/>
            <a:tailEnd/>
          </a:ln>
        </p:spPr>
        <p:txBody>
          <a:bodyPr>
            <a:spAutoFit/>
          </a:bodyPr>
          <a:lstStyle/>
          <a:p>
            <a:pPr>
              <a:spcBef>
                <a:spcPct val="50000"/>
              </a:spcBef>
            </a:pPr>
            <a:r>
              <a:rPr lang="en-GB" sz="3200" dirty="0">
                <a:solidFill>
                  <a:schemeClr val="accent2">
                    <a:lumMod val="60000"/>
                    <a:lumOff val="40000"/>
                  </a:schemeClr>
                </a:solidFill>
              </a:rPr>
              <a:t>Half Dome </a:t>
            </a:r>
            <a:r>
              <a:rPr lang="en-GB" sz="3200" dirty="0" err="1">
                <a:solidFill>
                  <a:schemeClr val="accent2">
                    <a:lumMod val="60000"/>
                    <a:lumOff val="40000"/>
                  </a:schemeClr>
                </a:solidFill>
              </a:rPr>
              <a:t>Batholith</a:t>
            </a:r>
            <a:r>
              <a:rPr lang="en-GB" sz="3200" dirty="0">
                <a:solidFill>
                  <a:schemeClr val="accent2">
                    <a:lumMod val="60000"/>
                    <a:lumOff val="40000"/>
                  </a:schemeClr>
                </a:solidFill>
              </a:rPr>
              <a:t>: Yosemite, California</a:t>
            </a:r>
          </a:p>
        </p:txBody>
      </p:sp>
      <p:grpSp>
        <p:nvGrpSpPr>
          <p:cNvPr id="2" name="Group 6"/>
          <p:cNvGrpSpPr>
            <a:grpSpLocks/>
          </p:cNvGrpSpPr>
          <p:nvPr/>
        </p:nvGrpSpPr>
        <p:grpSpPr bwMode="auto">
          <a:xfrm>
            <a:off x="0" y="990600"/>
            <a:ext cx="9144000" cy="457200"/>
            <a:chOff x="0" y="624"/>
            <a:chExt cx="5760" cy="288"/>
          </a:xfrm>
        </p:grpSpPr>
        <p:sp>
          <p:nvSpPr>
            <p:cNvPr id="23558" name="Line 4"/>
            <p:cNvSpPr>
              <a:spLocks noChangeShapeType="1"/>
            </p:cNvSpPr>
            <p:nvPr/>
          </p:nvSpPr>
          <p:spPr bwMode="auto">
            <a:xfrm>
              <a:off x="0" y="912"/>
              <a:ext cx="5760" cy="0"/>
            </a:xfrm>
            <a:prstGeom prst="line">
              <a:avLst/>
            </a:prstGeom>
            <a:noFill/>
            <a:ln w="57150">
              <a:solidFill>
                <a:srgbClr val="780D02"/>
              </a:solidFill>
              <a:round/>
              <a:headEnd/>
              <a:tailEnd/>
            </a:ln>
          </p:spPr>
          <p:txBody>
            <a:bodyPr wrap="none"/>
            <a:lstStyle/>
            <a:p>
              <a:endParaRPr lang="en-GB"/>
            </a:p>
          </p:txBody>
        </p:sp>
        <p:sp>
          <p:nvSpPr>
            <p:cNvPr id="23559" name="Text Box 5"/>
            <p:cNvSpPr txBox="1">
              <a:spLocks noChangeArrowheads="1"/>
            </p:cNvSpPr>
            <p:nvPr/>
          </p:nvSpPr>
          <p:spPr bwMode="auto">
            <a:xfrm>
              <a:off x="0" y="624"/>
              <a:ext cx="2160" cy="288"/>
            </a:xfrm>
            <a:prstGeom prst="rect">
              <a:avLst/>
            </a:prstGeom>
            <a:noFill/>
            <a:ln w="9525">
              <a:noFill/>
              <a:miter lim="800000"/>
              <a:headEnd/>
              <a:tailEnd/>
            </a:ln>
          </p:spPr>
          <p:txBody>
            <a:bodyPr>
              <a:spAutoFit/>
            </a:bodyPr>
            <a:lstStyle/>
            <a:p>
              <a:pPr>
                <a:spcBef>
                  <a:spcPct val="50000"/>
                </a:spcBef>
              </a:pPr>
              <a:r>
                <a:rPr lang="en-GB">
                  <a:solidFill>
                    <a:srgbClr val="2DF628"/>
                  </a:solidFill>
                </a:rPr>
                <a:t>Former land surface</a:t>
              </a:r>
            </a:p>
          </p:txBody>
        </p:sp>
      </p:grpSp>
      <p:sp>
        <p:nvSpPr>
          <p:cNvPr id="23557" name="AutoShape 7">
            <a:hlinkClick r:id="" action="ppaction://hlinkshowjump?jump=lastslideviewed" highlightClick="1"/>
          </p:cNvPr>
          <p:cNvSpPr>
            <a:spLocks noChangeArrowheads="1"/>
          </p:cNvSpPr>
          <p:nvPr/>
        </p:nvSpPr>
        <p:spPr bwMode="auto">
          <a:xfrm>
            <a:off x="8458200" y="6400800"/>
            <a:ext cx="685800" cy="457200"/>
          </a:xfrm>
          <a:prstGeom prst="actionButtonReturn">
            <a:avLst/>
          </a:prstGeom>
          <a:solidFill>
            <a:srgbClr val="FF6600"/>
          </a:solidFill>
          <a:ln w="9525">
            <a:solidFill>
              <a:schemeClr val="tx1"/>
            </a:solidFill>
            <a:miter lim="800000"/>
            <a:headEnd/>
            <a:tailEnd/>
          </a:ln>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nodeType="click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box(out)">
                                      <p:cBhvr>
                                        <p:cTn id="7" dur="500"/>
                                        <p:tgtEl>
                                          <p:spTgt spid="15362"/>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p:stCondLst>
                        <p:cond delay="indefinite"/>
                      </p:stCondLst>
                      <p:childTnLst>
                        <p:par>
                          <p:cTn id="9" fill="hold">
                            <p:stCondLst>
                              <p:cond delay="0"/>
                            </p:stCondLst>
                            <p:childTnLst>
                              <p:par>
                                <p:cTn id="10" presetID="4" presetClass="entr" presetSubtype="32"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ox(out)">
                                      <p:cBhvr>
                                        <p:cTn id="12" dur="500"/>
                                        <p:tgtEl>
                                          <p:spTgt spid="2"/>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p:cNvGrpSpPr>
          <p:nvPr/>
        </p:nvGrpSpPr>
        <p:grpSpPr bwMode="auto">
          <a:xfrm>
            <a:off x="0" y="609600"/>
            <a:ext cx="5692775" cy="6248400"/>
            <a:chOff x="-3" y="-3"/>
            <a:chExt cx="3586" cy="4155"/>
          </a:xfrm>
        </p:grpSpPr>
        <p:grpSp>
          <p:nvGrpSpPr>
            <p:cNvPr id="24581" name="Group 3"/>
            <p:cNvGrpSpPr>
              <a:grpSpLocks/>
            </p:cNvGrpSpPr>
            <p:nvPr/>
          </p:nvGrpSpPr>
          <p:grpSpPr bwMode="auto">
            <a:xfrm>
              <a:off x="0" y="0"/>
              <a:ext cx="3580" cy="4149"/>
              <a:chOff x="0" y="0"/>
              <a:chExt cx="3580" cy="4149"/>
            </a:xfrm>
          </p:grpSpPr>
          <p:grpSp>
            <p:nvGrpSpPr>
              <p:cNvPr id="24583" name="Group 4"/>
              <p:cNvGrpSpPr>
                <a:grpSpLocks/>
              </p:cNvGrpSpPr>
              <p:nvPr/>
            </p:nvGrpSpPr>
            <p:grpSpPr bwMode="auto">
              <a:xfrm>
                <a:off x="0" y="0"/>
                <a:ext cx="1790" cy="461"/>
                <a:chOff x="0" y="0"/>
                <a:chExt cx="1790" cy="461"/>
              </a:xfrm>
            </p:grpSpPr>
            <p:sp>
              <p:nvSpPr>
                <p:cNvPr id="24637" name="Rectangle 5"/>
                <p:cNvSpPr>
                  <a:spLocks noChangeArrowheads="1"/>
                </p:cNvSpPr>
                <p:nvPr/>
              </p:nvSpPr>
              <p:spPr bwMode="auto">
                <a:xfrm>
                  <a:off x="0" y="0"/>
                  <a:ext cx="1790" cy="461"/>
                </a:xfrm>
                <a:prstGeom prst="rect">
                  <a:avLst/>
                </a:prstGeom>
                <a:solidFill>
                  <a:srgbClr val="B2B2B2"/>
                </a:solidFill>
                <a:ln w="9525">
                  <a:noFill/>
                  <a:miter lim="800000"/>
                  <a:headEnd/>
                  <a:tailEnd/>
                </a:ln>
              </p:spPr>
              <p:txBody>
                <a:bodyPr/>
                <a:lstStyle/>
                <a:p>
                  <a:endParaRPr lang="en-US"/>
                </a:p>
              </p:txBody>
            </p:sp>
            <p:grpSp>
              <p:nvGrpSpPr>
                <p:cNvPr id="24638" name="Group 6"/>
                <p:cNvGrpSpPr>
                  <a:grpSpLocks/>
                </p:cNvGrpSpPr>
                <p:nvPr/>
              </p:nvGrpSpPr>
              <p:grpSpPr bwMode="auto">
                <a:xfrm>
                  <a:off x="0" y="0"/>
                  <a:ext cx="1790" cy="461"/>
                  <a:chOff x="0" y="0"/>
                  <a:chExt cx="1790" cy="461"/>
                </a:xfrm>
              </p:grpSpPr>
              <p:sp>
                <p:nvSpPr>
                  <p:cNvPr id="24639" name="Rectangle 7"/>
                  <p:cNvSpPr>
                    <a:spLocks noChangeArrowheads="1"/>
                  </p:cNvSpPr>
                  <p:nvPr/>
                </p:nvSpPr>
                <p:spPr bwMode="auto">
                  <a:xfrm>
                    <a:off x="43" y="0"/>
                    <a:ext cx="1704" cy="461"/>
                  </a:xfrm>
                  <a:prstGeom prst="rect">
                    <a:avLst/>
                  </a:prstGeom>
                  <a:solidFill>
                    <a:srgbClr val="B2B2B2"/>
                  </a:solidFill>
                  <a:ln w="9525">
                    <a:noFill/>
                    <a:miter lim="800000"/>
                    <a:headEnd/>
                    <a:tailEnd/>
                  </a:ln>
                </p:spPr>
                <p:txBody>
                  <a:bodyPr/>
                  <a:lstStyle/>
                  <a:p>
                    <a:r>
                      <a:rPr lang="en-GB" sz="1800">
                        <a:solidFill>
                          <a:srgbClr val="2817A3"/>
                        </a:solidFill>
                        <a:cs typeface="Times New Roman" charset="0"/>
                      </a:rPr>
                      <a:t>Benefits</a:t>
                    </a:r>
                    <a:endParaRPr lang="en-GB" sz="1000">
                      <a:solidFill>
                        <a:srgbClr val="2817A3"/>
                      </a:solidFill>
                      <a:cs typeface="Times New Roman" charset="0"/>
                    </a:endParaRPr>
                  </a:p>
                  <a:p>
                    <a:pPr eaLnBrk="0" hangingPunct="0"/>
                    <a:endParaRPr lang="en-GB">
                      <a:solidFill>
                        <a:srgbClr val="2817A3"/>
                      </a:solidFill>
                    </a:endParaRPr>
                  </a:p>
                </p:txBody>
              </p:sp>
              <p:sp>
                <p:nvSpPr>
                  <p:cNvPr id="24640" name="Rectangle 8"/>
                  <p:cNvSpPr>
                    <a:spLocks noChangeArrowheads="1"/>
                  </p:cNvSpPr>
                  <p:nvPr/>
                </p:nvSpPr>
                <p:spPr bwMode="auto">
                  <a:xfrm>
                    <a:off x="0" y="0"/>
                    <a:ext cx="1790" cy="461"/>
                  </a:xfrm>
                  <a:prstGeom prst="rect">
                    <a:avLst/>
                  </a:prstGeom>
                  <a:noFill/>
                  <a:ln w="7">
                    <a:solidFill>
                      <a:srgbClr val="A0A0A0"/>
                    </a:solidFill>
                    <a:miter lim="800000"/>
                    <a:headEnd/>
                    <a:tailEnd/>
                  </a:ln>
                </p:spPr>
                <p:txBody>
                  <a:bodyPr/>
                  <a:lstStyle/>
                  <a:p>
                    <a:endParaRPr lang="en-US"/>
                  </a:p>
                </p:txBody>
              </p:sp>
            </p:grpSp>
          </p:grpSp>
          <p:grpSp>
            <p:nvGrpSpPr>
              <p:cNvPr id="24584" name="Group 9"/>
              <p:cNvGrpSpPr>
                <a:grpSpLocks/>
              </p:cNvGrpSpPr>
              <p:nvPr/>
            </p:nvGrpSpPr>
            <p:grpSpPr bwMode="auto">
              <a:xfrm>
                <a:off x="1790" y="0"/>
                <a:ext cx="1790" cy="461"/>
                <a:chOff x="1790" y="0"/>
                <a:chExt cx="1790" cy="461"/>
              </a:xfrm>
            </p:grpSpPr>
            <p:sp>
              <p:nvSpPr>
                <p:cNvPr id="24633" name="Rectangle 10"/>
                <p:cNvSpPr>
                  <a:spLocks noChangeArrowheads="1"/>
                </p:cNvSpPr>
                <p:nvPr/>
              </p:nvSpPr>
              <p:spPr bwMode="auto">
                <a:xfrm>
                  <a:off x="1790" y="0"/>
                  <a:ext cx="1790" cy="461"/>
                </a:xfrm>
                <a:prstGeom prst="rect">
                  <a:avLst/>
                </a:prstGeom>
                <a:solidFill>
                  <a:srgbClr val="B2B2B2"/>
                </a:solidFill>
                <a:ln w="9525">
                  <a:noFill/>
                  <a:miter lim="800000"/>
                  <a:headEnd/>
                  <a:tailEnd/>
                </a:ln>
              </p:spPr>
              <p:txBody>
                <a:bodyPr/>
                <a:lstStyle/>
                <a:p>
                  <a:endParaRPr lang="en-US"/>
                </a:p>
              </p:txBody>
            </p:sp>
            <p:grpSp>
              <p:nvGrpSpPr>
                <p:cNvPr id="24634" name="Group 11"/>
                <p:cNvGrpSpPr>
                  <a:grpSpLocks/>
                </p:cNvGrpSpPr>
                <p:nvPr/>
              </p:nvGrpSpPr>
              <p:grpSpPr bwMode="auto">
                <a:xfrm>
                  <a:off x="1790" y="0"/>
                  <a:ext cx="1790" cy="461"/>
                  <a:chOff x="1790" y="0"/>
                  <a:chExt cx="1790" cy="461"/>
                </a:xfrm>
              </p:grpSpPr>
              <p:sp>
                <p:nvSpPr>
                  <p:cNvPr id="24635" name="Rectangle 12"/>
                  <p:cNvSpPr>
                    <a:spLocks noChangeArrowheads="1"/>
                  </p:cNvSpPr>
                  <p:nvPr/>
                </p:nvSpPr>
                <p:spPr bwMode="auto">
                  <a:xfrm>
                    <a:off x="1833" y="0"/>
                    <a:ext cx="1704" cy="461"/>
                  </a:xfrm>
                  <a:prstGeom prst="rect">
                    <a:avLst/>
                  </a:prstGeom>
                  <a:solidFill>
                    <a:srgbClr val="B2B2B2"/>
                  </a:solidFill>
                  <a:ln w="9525">
                    <a:noFill/>
                    <a:miter lim="800000"/>
                    <a:headEnd/>
                    <a:tailEnd/>
                  </a:ln>
                </p:spPr>
                <p:txBody>
                  <a:bodyPr/>
                  <a:lstStyle/>
                  <a:p>
                    <a:r>
                      <a:rPr lang="en-GB" sz="1800">
                        <a:solidFill>
                          <a:srgbClr val="E62802"/>
                        </a:solidFill>
                        <a:cs typeface="Times New Roman" charset="0"/>
                      </a:rPr>
                      <a:t>Hazards</a:t>
                    </a:r>
                    <a:endParaRPr lang="en-GB" sz="1000">
                      <a:solidFill>
                        <a:srgbClr val="E62802"/>
                      </a:solidFill>
                      <a:cs typeface="Times New Roman" charset="0"/>
                    </a:endParaRPr>
                  </a:p>
                  <a:p>
                    <a:pPr eaLnBrk="0" hangingPunct="0"/>
                    <a:endParaRPr lang="en-GB">
                      <a:solidFill>
                        <a:srgbClr val="E62802"/>
                      </a:solidFill>
                    </a:endParaRPr>
                  </a:p>
                </p:txBody>
              </p:sp>
              <p:sp>
                <p:nvSpPr>
                  <p:cNvPr id="24636" name="Rectangle 13"/>
                  <p:cNvSpPr>
                    <a:spLocks noChangeArrowheads="1"/>
                  </p:cNvSpPr>
                  <p:nvPr/>
                </p:nvSpPr>
                <p:spPr bwMode="auto">
                  <a:xfrm>
                    <a:off x="1790" y="0"/>
                    <a:ext cx="1790" cy="461"/>
                  </a:xfrm>
                  <a:prstGeom prst="rect">
                    <a:avLst/>
                  </a:prstGeom>
                  <a:noFill/>
                  <a:ln w="7">
                    <a:solidFill>
                      <a:srgbClr val="A0A0A0"/>
                    </a:solidFill>
                    <a:miter lim="800000"/>
                    <a:headEnd/>
                    <a:tailEnd/>
                  </a:ln>
                </p:spPr>
                <p:txBody>
                  <a:bodyPr/>
                  <a:lstStyle/>
                  <a:p>
                    <a:endParaRPr lang="en-US"/>
                  </a:p>
                </p:txBody>
              </p:sp>
            </p:grpSp>
          </p:grpSp>
          <p:grpSp>
            <p:nvGrpSpPr>
              <p:cNvPr id="24585" name="Group 14"/>
              <p:cNvGrpSpPr>
                <a:grpSpLocks/>
              </p:cNvGrpSpPr>
              <p:nvPr/>
            </p:nvGrpSpPr>
            <p:grpSpPr bwMode="auto">
              <a:xfrm>
                <a:off x="0" y="461"/>
                <a:ext cx="1790" cy="461"/>
                <a:chOff x="0" y="461"/>
                <a:chExt cx="1790" cy="461"/>
              </a:xfrm>
            </p:grpSpPr>
            <p:sp>
              <p:nvSpPr>
                <p:cNvPr id="24631" name="Rectangle 15"/>
                <p:cNvSpPr>
                  <a:spLocks noChangeArrowheads="1"/>
                </p:cNvSpPr>
                <p:nvPr/>
              </p:nvSpPr>
              <p:spPr bwMode="auto">
                <a:xfrm>
                  <a:off x="43" y="461"/>
                  <a:ext cx="1704" cy="461"/>
                </a:xfrm>
                <a:prstGeom prst="rect">
                  <a:avLst/>
                </a:prstGeom>
                <a:noFill/>
                <a:ln w="9525">
                  <a:noFill/>
                  <a:miter lim="800000"/>
                  <a:headEnd/>
                  <a:tailEnd/>
                </a:ln>
              </p:spPr>
              <p:txBody>
                <a:bodyPr/>
                <a:lstStyle/>
                <a:p>
                  <a:r>
                    <a:rPr lang="en-GB" sz="1800">
                      <a:cs typeface="Times New Roman" charset="0"/>
                    </a:rPr>
                    <a:t>Weather</a:t>
                  </a:r>
                  <a:endParaRPr lang="en-GB" sz="1000">
                    <a:cs typeface="Times New Roman" charset="0"/>
                  </a:endParaRPr>
                </a:p>
                <a:p>
                  <a:pPr eaLnBrk="0" hangingPunct="0"/>
                  <a:endParaRPr lang="en-GB"/>
                </a:p>
              </p:txBody>
            </p:sp>
            <p:sp>
              <p:nvSpPr>
                <p:cNvPr id="24632" name="Rectangle 16"/>
                <p:cNvSpPr>
                  <a:spLocks noChangeArrowheads="1"/>
                </p:cNvSpPr>
                <p:nvPr/>
              </p:nvSpPr>
              <p:spPr bwMode="auto">
                <a:xfrm>
                  <a:off x="0" y="461"/>
                  <a:ext cx="1790" cy="461"/>
                </a:xfrm>
                <a:prstGeom prst="rect">
                  <a:avLst/>
                </a:prstGeom>
                <a:noFill/>
                <a:ln w="7">
                  <a:solidFill>
                    <a:srgbClr val="A0A0A0"/>
                  </a:solidFill>
                  <a:miter lim="800000"/>
                  <a:headEnd/>
                  <a:tailEnd/>
                </a:ln>
              </p:spPr>
              <p:txBody>
                <a:bodyPr/>
                <a:lstStyle/>
                <a:p>
                  <a:endParaRPr lang="en-US"/>
                </a:p>
              </p:txBody>
            </p:sp>
          </p:grpSp>
          <p:grpSp>
            <p:nvGrpSpPr>
              <p:cNvPr id="24586" name="Group 17"/>
              <p:cNvGrpSpPr>
                <a:grpSpLocks/>
              </p:cNvGrpSpPr>
              <p:nvPr/>
            </p:nvGrpSpPr>
            <p:grpSpPr bwMode="auto">
              <a:xfrm>
                <a:off x="1790" y="461"/>
                <a:ext cx="1790" cy="461"/>
                <a:chOff x="1790" y="461"/>
                <a:chExt cx="1790" cy="461"/>
              </a:xfrm>
            </p:grpSpPr>
            <p:sp>
              <p:nvSpPr>
                <p:cNvPr id="24629" name="Rectangle 18"/>
                <p:cNvSpPr>
                  <a:spLocks noChangeArrowheads="1"/>
                </p:cNvSpPr>
                <p:nvPr/>
              </p:nvSpPr>
              <p:spPr bwMode="auto">
                <a:xfrm>
                  <a:off x="1833" y="461"/>
                  <a:ext cx="1704" cy="461"/>
                </a:xfrm>
                <a:prstGeom prst="rect">
                  <a:avLst/>
                </a:prstGeom>
                <a:noFill/>
                <a:ln w="9525">
                  <a:noFill/>
                  <a:miter lim="800000"/>
                  <a:headEnd/>
                  <a:tailEnd/>
                </a:ln>
              </p:spPr>
              <p:txBody>
                <a:bodyPr/>
                <a:lstStyle/>
                <a:p>
                  <a:r>
                    <a:rPr lang="en-GB" sz="1800">
                      <a:cs typeface="Times New Roman" charset="0"/>
                    </a:rPr>
                    <a:t>Earthquakes</a:t>
                  </a:r>
                  <a:endParaRPr lang="en-GB" sz="1000">
                    <a:cs typeface="Times New Roman" charset="0"/>
                  </a:endParaRPr>
                </a:p>
                <a:p>
                  <a:pPr eaLnBrk="0" hangingPunct="0"/>
                  <a:endParaRPr lang="en-GB"/>
                </a:p>
              </p:txBody>
            </p:sp>
            <p:sp>
              <p:nvSpPr>
                <p:cNvPr id="24630" name="Rectangle 19"/>
                <p:cNvSpPr>
                  <a:spLocks noChangeArrowheads="1"/>
                </p:cNvSpPr>
                <p:nvPr/>
              </p:nvSpPr>
              <p:spPr bwMode="auto">
                <a:xfrm>
                  <a:off x="1790" y="461"/>
                  <a:ext cx="1790" cy="461"/>
                </a:xfrm>
                <a:prstGeom prst="rect">
                  <a:avLst/>
                </a:prstGeom>
                <a:noFill/>
                <a:ln w="7">
                  <a:solidFill>
                    <a:srgbClr val="A0A0A0"/>
                  </a:solidFill>
                  <a:miter lim="800000"/>
                  <a:headEnd/>
                  <a:tailEnd/>
                </a:ln>
              </p:spPr>
              <p:txBody>
                <a:bodyPr/>
                <a:lstStyle/>
                <a:p>
                  <a:endParaRPr lang="en-US"/>
                </a:p>
              </p:txBody>
            </p:sp>
          </p:grpSp>
          <p:grpSp>
            <p:nvGrpSpPr>
              <p:cNvPr id="24587" name="Group 20"/>
              <p:cNvGrpSpPr>
                <a:grpSpLocks/>
              </p:cNvGrpSpPr>
              <p:nvPr/>
            </p:nvGrpSpPr>
            <p:grpSpPr bwMode="auto">
              <a:xfrm>
                <a:off x="0" y="922"/>
                <a:ext cx="1790" cy="461"/>
                <a:chOff x="0" y="922"/>
                <a:chExt cx="1790" cy="461"/>
              </a:xfrm>
            </p:grpSpPr>
            <p:sp>
              <p:nvSpPr>
                <p:cNvPr id="24627" name="Rectangle 21"/>
                <p:cNvSpPr>
                  <a:spLocks noChangeArrowheads="1"/>
                </p:cNvSpPr>
                <p:nvPr/>
              </p:nvSpPr>
              <p:spPr bwMode="auto">
                <a:xfrm>
                  <a:off x="43" y="922"/>
                  <a:ext cx="1704" cy="461"/>
                </a:xfrm>
                <a:prstGeom prst="rect">
                  <a:avLst/>
                </a:prstGeom>
                <a:noFill/>
                <a:ln w="9525">
                  <a:noFill/>
                  <a:miter lim="800000"/>
                  <a:headEnd/>
                  <a:tailEnd/>
                </a:ln>
              </p:spPr>
              <p:txBody>
                <a:bodyPr/>
                <a:lstStyle/>
                <a:p>
                  <a:r>
                    <a:rPr lang="en-GB" sz="1800">
                      <a:cs typeface="Times New Roman" charset="0"/>
                    </a:rPr>
                    <a:t>Minerals</a:t>
                  </a:r>
                  <a:endParaRPr lang="en-GB" sz="1000">
                    <a:cs typeface="Times New Roman" charset="0"/>
                  </a:endParaRPr>
                </a:p>
                <a:p>
                  <a:pPr eaLnBrk="0" hangingPunct="0"/>
                  <a:endParaRPr lang="en-GB"/>
                </a:p>
              </p:txBody>
            </p:sp>
            <p:sp>
              <p:nvSpPr>
                <p:cNvPr id="24628" name="Rectangle 22"/>
                <p:cNvSpPr>
                  <a:spLocks noChangeArrowheads="1"/>
                </p:cNvSpPr>
                <p:nvPr/>
              </p:nvSpPr>
              <p:spPr bwMode="auto">
                <a:xfrm>
                  <a:off x="0" y="922"/>
                  <a:ext cx="1790" cy="461"/>
                </a:xfrm>
                <a:prstGeom prst="rect">
                  <a:avLst/>
                </a:prstGeom>
                <a:noFill/>
                <a:ln w="7">
                  <a:solidFill>
                    <a:srgbClr val="A0A0A0"/>
                  </a:solidFill>
                  <a:miter lim="800000"/>
                  <a:headEnd/>
                  <a:tailEnd/>
                </a:ln>
              </p:spPr>
              <p:txBody>
                <a:bodyPr/>
                <a:lstStyle/>
                <a:p>
                  <a:endParaRPr lang="en-US"/>
                </a:p>
              </p:txBody>
            </p:sp>
          </p:grpSp>
          <p:grpSp>
            <p:nvGrpSpPr>
              <p:cNvPr id="24588" name="Group 23"/>
              <p:cNvGrpSpPr>
                <a:grpSpLocks/>
              </p:cNvGrpSpPr>
              <p:nvPr/>
            </p:nvGrpSpPr>
            <p:grpSpPr bwMode="auto">
              <a:xfrm>
                <a:off x="1790" y="922"/>
                <a:ext cx="1790" cy="461"/>
                <a:chOff x="1790" y="922"/>
                <a:chExt cx="1790" cy="461"/>
              </a:xfrm>
            </p:grpSpPr>
            <p:sp>
              <p:nvSpPr>
                <p:cNvPr id="24625" name="Rectangle 24"/>
                <p:cNvSpPr>
                  <a:spLocks noChangeArrowheads="1"/>
                </p:cNvSpPr>
                <p:nvPr/>
              </p:nvSpPr>
              <p:spPr bwMode="auto">
                <a:xfrm>
                  <a:off x="1833" y="922"/>
                  <a:ext cx="1704" cy="461"/>
                </a:xfrm>
                <a:prstGeom prst="rect">
                  <a:avLst/>
                </a:prstGeom>
                <a:noFill/>
                <a:ln w="9525">
                  <a:noFill/>
                  <a:miter lim="800000"/>
                  <a:headEnd/>
                  <a:tailEnd/>
                </a:ln>
              </p:spPr>
              <p:txBody>
                <a:bodyPr/>
                <a:lstStyle/>
                <a:p>
                  <a:r>
                    <a:rPr lang="en-GB" sz="1800">
                      <a:cs typeface="Times New Roman" charset="0"/>
                    </a:rPr>
                    <a:t>Gases</a:t>
                  </a:r>
                  <a:endParaRPr lang="en-GB" sz="1000">
                    <a:cs typeface="Times New Roman" charset="0"/>
                  </a:endParaRPr>
                </a:p>
                <a:p>
                  <a:pPr eaLnBrk="0" hangingPunct="0"/>
                  <a:endParaRPr lang="en-GB"/>
                </a:p>
              </p:txBody>
            </p:sp>
            <p:sp>
              <p:nvSpPr>
                <p:cNvPr id="24626" name="Rectangle 25"/>
                <p:cNvSpPr>
                  <a:spLocks noChangeArrowheads="1"/>
                </p:cNvSpPr>
                <p:nvPr/>
              </p:nvSpPr>
              <p:spPr bwMode="auto">
                <a:xfrm>
                  <a:off x="1790" y="922"/>
                  <a:ext cx="1790" cy="461"/>
                </a:xfrm>
                <a:prstGeom prst="rect">
                  <a:avLst/>
                </a:prstGeom>
                <a:noFill/>
                <a:ln w="7">
                  <a:solidFill>
                    <a:srgbClr val="A0A0A0"/>
                  </a:solidFill>
                  <a:miter lim="800000"/>
                  <a:headEnd/>
                  <a:tailEnd/>
                </a:ln>
              </p:spPr>
              <p:txBody>
                <a:bodyPr/>
                <a:lstStyle/>
                <a:p>
                  <a:endParaRPr lang="en-US"/>
                </a:p>
              </p:txBody>
            </p:sp>
          </p:grpSp>
          <p:grpSp>
            <p:nvGrpSpPr>
              <p:cNvPr id="24589" name="Group 26"/>
              <p:cNvGrpSpPr>
                <a:grpSpLocks/>
              </p:cNvGrpSpPr>
              <p:nvPr/>
            </p:nvGrpSpPr>
            <p:grpSpPr bwMode="auto">
              <a:xfrm>
                <a:off x="0" y="1383"/>
                <a:ext cx="1790" cy="461"/>
                <a:chOff x="0" y="1383"/>
                <a:chExt cx="1790" cy="461"/>
              </a:xfrm>
            </p:grpSpPr>
            <p:sp>
              <p:nvSpPr>
                <p:cNvPr id="24623" name="Rectangle 27"/>
                <p:cNvSpPr>
                  <a:spLocks noChangeArrowheads="1"/>
                </p:cNvSpPr>
                <p:nvPr/>
              </p:nvSpPr>
              <p:spPr bwMode="auto">
                <a:xfrm>
                  <a:off x="43" y="1383"/>
                  <a:ext cx="1704" cy="461"/>
                </a:xfrm>
                <a:prstGeom prst="rect">
                  <a:avLst/>
                </a:prstGeom>
                <a:noFill/>
                <a:ln w="9525">
                  <a:noFill/>
                  <a:miter lim="800000"/>
                  <a:headEnd/>
                  <a:tailEnd/>
                </a:ln>
              </p:spPr>
              <p:txBody>
                <a:bodyPr/>
                <a:lstStyle/>
                <a:p>
                  <a:r>
                    <a:rPr lang="en-GB" sz="1800">
                      <a:cs typeface="Times New Roman" charset="0"/>
                    </a:rPr>
                    <a:t>Building Material</a:t>
                  </a:r>
                  <a:endParaRPr lang="en-GB" sz="1000">
                    <a:cs typeface="Times New Roman" charset="0"/>
                  </a:endParaRPr>
                </a:p>
                <a:p>
                  <a:pPr eaLnBrk="0" hangingPunct="0"/>
                  <a:endParaRPr lang="en-GB"/>
                </a:p>
              </p:txBody>
            </p:sp>
            <p:sp>
              <p:nvSpPr>
                <p:cNvPr id="24624" name="Rectangle 28"/>
                <p:cNvSpPr>
                  <a:spLocks noChangeArrowheads="1"/>
                </p:cNvSpPr>
                <p:nvPr/>
              </p:nvSpPr>
              <p:spPr bwMode="auto">
                <a:xfrm>
                  <a:off x="0" y="1383"/>
                  <a:ext cx="1790" cy="461"/>
                </a:xfrm>
                <a:prstGeom prst="rect">
                  <a:avLst/>
                </a:prstGeom>
                <a:noFill/>
                <a:ln w="7">
                  <a:solidFill>
                    <a:srgbClr val="A0A0A0"/>
                  </a:solidFill>
                  <a:miter lim="800000"/>
                  <a:headEnd/>
                  <a:tailEnd/>
                </a:ln>
              </p:spPr>
              <p:txBody>
                <a:bodyPr/>
                <a:lstStyle/>
                <a:p>
                  <a:endParaRPr lang="en-US"/>
                </a:p>
              </p:txBody>
            </p:sp>
          </p:grpSp>
          <p:grpSp>
            <p:nvGrpSpPr>
              <p:cNvPr id="24590" name="Group 29"/>
              <p:cNvGrpSpPr>
                <a:grpSpLocks/>
              </p:cNvGrpSpPr>
              <p:nvPr/>
            </p:nvGrpSpPr>
            <p:grpSpPr bwMode="auto">
              <a:xfrm>
                <a:off x="1790" y="1383"/>
                <a:ext cx="1790" cy="461"/>
                <a:chOff x="1790" y="1383"/>
                <a:chExt cx="1790" cy="461"/>
              </a:xfrm>
            </p:grpSpPr>
            <p:sp>
              <p:nvSpPr>
                <p:cNvPr id="24621" name="Rectangle 30"/>
                <p:cNvSpPr>
                  <a:spLocks noChangeArrowheads="1"/>
                </p:cNvSpPr>
                <p:nvPr/>
              </p:nvSpPr>
              <p:spPr bwMode="auto">
                <a:xfrm>
                  <a:off x="1833" y="1383"/>
                  <a:ext cx="1704" cy="461"/>
                </a:xfrm>
                <a:prstGeom prst="rect">
                  <a:avLst/>
                </a:prstGeom>
                <a:noFill/>
                <a:ln w="9525">
                  <a:noFill/>
                  <a:miter lim="800000"/>
                  <a:headEnd/>
                  <a:tailEnd/>
                </a:ln>
              </p:spPr>
              <p:txBody>
                <a:bodyPr/>
                <a:lstStyle/>
                <a:p>
                  <a:r>
                    <a:rPr lang="en-GB" sz="1800">
                      <a:cs typeface="Times New Roman" charset="0"/>
                    </a:rPr>
                    <a:t>Mudflows</a:t>
                  </a:r>
                  <a:endParaRPr lang="en-GB" sz="1000">
                    <a:cs typeface="Times New Roman" charset="0"/>
                  </a:endParaRPr>
                </a:p>
                <a:p>
                  <a:pPr eaLnBrk="0" hangingPunct="0"/>
                  <a:endParaRPr lang="en-GB"/>
                </a:p>
              </p:txBody>
            </p:sp>
            <p:sp>
              <p:nvSpPr>
                <p:cNvPr id="24622" name="Rectangle 31"/>
                <p:cNvSpPr>
                  <a:spLocks noChangeArrowheads="1"/>
                </p:cNvSpPr>
                <p:nvPr/>
              </p:nvSpPr>
              <p:spPr bwMode="auto">
                <a:xfrm>
                  <a:off x="1790" y="1383"/>
                  <a:ext cx="1790" cy="461"/>
                </a:xfrm>
                <a:prstGeom prst="rect">
                  <a:avLst/>
                </a:prstGeom>
                <a:noFill/>
                <a:ln w="7">
                  <a:solidFill>
                    <a:srgbClr val="A0A0A0"/>
                  </a:solidFill>
                  <a:miter lim="800000"/>
                  <a:headEnd/>
                  <a:tailEnd/>
                </a:ln>
              </p:spPr>
              <p:txBody>
                <a:bodyPr/>
                <a:lstStyle/>
                <a:p>
                  <a:endParaRPr lang="en-US"/>
                </a:p>
              </p:txBody>
            </p:sp>
          </p:grpSp>
          <p:grpSp>
            <p:nvGrpSpPr>
              <p:cNvPr id="24591" name="Group 32"/>
              <p:cNvGrpSpPr>
                <a:grpSpLocks/>
              </p:cNvGrpSpPr>
              <p:nvPr/>
            </p:nvGrpSpPr>
            <p:grpSpPr bwMode="auto">
              <a:xfrm>
                <a:off x="0" y="1844"/>
                <a:ext cx="1790" cy="461"/>
                <a:chOff x="0" y="1844"/>
                <a:chExt cx="1790" cy="461"/>
              </a:xfrm>
            </p:grpSpPr>
            <p:sp>
              <p:nvSpPr>
                <p:cNvPr id="24619" name="Rectangle 33"/>
                <p:cNvSpPr>
                  <a:spLocks noChangeArrowheads="1"/>
                </p:cNvSpPr>
                <p:nvPr/>
              </p:nvSpPr>
              <p:spPr bwMode="auto">
                <a:xfrm>
                  <a:off x="43" y="1844"/>
                  <a:ext cx="1704" cy="461"/>
                </a:xfrm>
                <a:prstGeom prst="rect">
                  <a:avLst/>
                </a:prstGeom>
                <a:noFill/>
                <a:ln w="9525">
                  <a:noFill/>
                  <a:miter lim="800000"/>
                  <a:headEnd/>
                  <a:tailEnd/>
                </a:ln>
              </p:spPr>
              <p:txBody>
                <a:bodyPr/>
                <a:lstStyle/>
                <a:p>
                  <a:r>
                    <a:rPr lang="en-GB" sz="1800">
                      <a:cs typeface="Times New Roman" charset="0"/>
                    </a:rPr>
                    <a:t>Defence</a:t>
                  </a:r>
                  <a:endParaRPr lang="en-GB" sz="1000">
                    <a:cs typeface="Times New Roman" charset="0"/>
                  </a:endParaRPr>
                </a:p>
                <a:p>
                  <a:pPr eaLnBrk="0" hangingPunct="0"/>
                  <a:endParaRPr lang="en-GB"/>
                </a:p>
              </p:txBody>
            </p:sp>
            <p:sp>
              <p:nvSpPr>
                <p:cNvPr id="24620" name="Rectangle 34"/>
                <p:cNvSpPr>
                  <a:spLocks noChangeArrowheads="1"/>
                </p:cNvSpPr>
                <p:nvPr/>
              </p:nvSpPr>
              <p:spPr bwMode="auto">
                <a:xfrm>
                  <a:off x="0" y="1844"/>
                  <a:ext cx="1790" cy="461"/>
                </a:xfrm>
                <a:prstGeom prst="rect">
                  <a:avLst/>
                </a:prstGeom>
                <a:noFill/>
                <a:ln w="7">
                  <a:solidFill>
                    <a:srgbClr val="A0A0A0"/>
                  </a:solidFill>
                  <a:miter lim="800000"/>
                  <a:headEnd/>
                  <a:tailEnd/>
                </a:ln>
              </p:spPr>
              <p:txBody>
                <a:bodyPr/>
                <a:lstStyle/>
                <a:p>
                  <a:endParaRPr lang="en-US"/>
                </a:p>
              </p:txBody>
            </p:sp>
          </p:grpSp>
          <p:grpSp>
            <p:nvGrpSpPr>
              <p:cNvPr id="24592" name="Group 35"/>
              <p:cNvGrpSpPr>
                <a:grpSpLocks/>
              </p:cNvGrpSpPr>
              <p:nvPr/>
            </p:nvGrpSpPr>
            <p:grpSpPr bwMode="auto">
              <a:xfrm>
                <a:off x="1790" y="1844"/>
                <a:ext cx="1790" cy="461"/>
                <a:chOff x="1790" y="1844"/>
                <a:chExt cx="1790" cy="461"/>
              </a:xfrm>
            </p:grpSpPr>
            <p:sp>
              <p:nvSpPr>
                <p:cNvPr id="24617" name="Rectangle 36"/>
                <p:cNvSpPr>
                  <a:spLocks noChangeArrowheads="1"/>
                </p:cNvSpPr>
                <p:nvPr/>
              </p:nvSpPr>
              <p:spPr bwMode="auto">
                <a:xfrm>
                  <a:off x="1833" y="1844"/>
                  <a:ext cx="1704" cy="461"/>
                </a:xfrm>
                <a:prstGeom prst="rect">
                  <a:avLst/>
                </a:prstGeom>
                <a:noFill/>
                <a:ln w="9525">
                  <a:noFill/>
                  <a:miter lim="800000"/>
                  <a:headEnd/>
                  <a:tailEnd/>
                </a:ln>
              </p:spPr>
              <p:txBody>
                <a:bodyPr/>
                <a:lstStyle/>
                <a:p>
                  <a:r>
                    <a:rPr lang="en-GB" sz="1800">
                      <a:cs typeface="Times New Roman" charset="0"/>
                    </a:rPr>
                    <a:t>Waves</a:t>
                  </a:r>
                  <a:endParaRPr lang="en-GB" sz="1000">
                    <a:cs typeface="Times New Roman" charset="0"/>
                  </a:endParaRPr>
                </a:p>
                <a:p>
                  <a:pPr eaLnBrk="0" hangingPunct="0"/>
                  <a:endParaRPr lang="en-GB"/>
                </a:p>
              </p:txBody>
            </p:sp>
            <p:sp>
              <p:nvSpPr>
                <p:cNvPr id="24618" name="Rectangle 37"/>
                <p:cNvSpPr>
                  <a:spLocks noChangeArrowheads="1"/>
                </p:cNvSpPr>
                <p:nvPr/>
              </p:nvSpPr>
              <p:spPr bwMode="auto">
                <a:xfrm>
                  <a:off x="1790" y="1844"/>
                  <a:ext cx="1790" cy="461"/>
                </a:xfrm>
                <a:prstGeom prst="rect">
                  <a:avLst/>
                </a:prstGeom>
                <a:noFill/>
                <a:ln w="7">
                  <a:solidFill>
                    <a:srgbClr val="A0A0A0"/>
                  </a:solidFill>
                  <a:miter lim="800000"/>
                  <a:headEnd/>
                  <a:tailEnd/>
                </a:ln>
              </p:spPr>
              <p:txBody>
                <a:bodyPr/>
                <a:lstStyle/>
                <a:p>
                  <a:endParaRPr lang="en-US"/>
                </a:p>
              </p:txBody>
            </p:sp>
          </p:grpSp>
          <p:grpSp>
            <p:nvGrpSpPr>
              <p:cNvPr id="24593" name="Group 38"/>
              <p:cNvGrpSpPr>
                <a:grpSpLocks/>
              </p:cNvGrpSpPr>
              <p:nvPr/>
            </p:nvGrpSpPr>
            <p:grpSpPr bwMode="auto">
              <a:xfrm>
                <a:off x="0" y="2305"/>
                <a:ext cx="1790" cy="461"/>
                <a:chOff x="0" y="2305"/>
                <a:chExt cx="1790" cy="461"/>
              </a:xfrm>
            </p:grpSpPr>
            <p:sp>
              <p:nvSpPr>
                <p:cNvPr id="24615" name="Rectangle 39"/>
                <p:cNvSpPr>
                  <a:spLocks noChangeArrowheads="1"/>
                </p:cNvSpPr>
                <p:nvPr/>
              </p:nvSpPr>
              <p:spPr bwMode="auto">
                <a:xfrm>
                  <a:off x="43" y="2305"/>
                  <a:ext cx="1704" cy="461"/>
                </a:xfrm>
                <a:prstGeom prst="rect">
                  <a:avLst/>
                </a:prstGeom>
                <a:noFill/>
                <a:ln w="9525">
                  <a:noFill/>
                  <a:miter lim="800000"/>
                  <a:headEnd/>
                  <a:tailEnd/>
                </a:ln>
              </p:spPr>
              <p:txBody>
                <a:bodyPr/>
                <a:lstStyle/>
                <a:p>
                  <a:r>
                    <a:rPr lang="en-GB" sz="1800">
                      <a:cs typeface="Times New Roman" charset="0"/>
                    </a:rPr>
                    <a:t>Geothermal</a:t>
                  </a:r>
                  <a:endParaRPr lang="en-GB" sz="1000">
                    <a:cs typeface="Times New Roman" charset="0"/>
                  </a:endParaRPr>
                </a:p>
                <a:p>
                  <a:pPr eaLnBrk="0" hangingPunct="0"/>
                  <a:endParaRPr lang="en-GB"/>
                </a:p>
              </p:txBody>
            </p:sp>
            <p:sp>
              <p:nvSpPr>
                <p:cNvPr id="24616" name="Rectangle 40"/>
                <p:cNvSpPr>
                  <a:spLocks noChangeArrowheads="1"/>
                </p:cNvSpPr>
                <p:nvPr/>
              </p:nvSpPr>
              <p:spPr bwMode="auto">
                <a:xfrm>
                  <a:off x="0" y="2305"/>
                  <a:ext cx="1790" cy="461"/>
                </a:xfrm>
                <a:prstGeom prst="rect">
                  <a:avLst/>
                </a:prstGeom>
                <a:noFill/>
                <a:ln w="7">
                  <a:solidFill>
                    <a:srgbClr val="A0A0A0"/>
                  </a:solidFill>
                  <a:miter lim="800000"/>
                  <a:headEnd/>
                  <a:tailEnd/>
                </a:ln>
              </p:spPr>
              <p:txBody>
                <a:bodyPr/>
                <a:lstStyle/>
                <a:p>
                  <a:endParaRPr lang="en-US"/>
                </a:p>
              </p:txBody>
            </p:sp>
          </p:grpSp>
          <p:grpSp>
            <p:nvGrpSpPr>
              <p:cNvPr id="24594" name="Group 41"/>
              <p:cNvGrpSpPr>
                <a:grpSpLocks/>
              </p:cNvGrpSpPr>
              <p:nvPr/>
            </p:nvGrpSpPr>
            <p:grpSpPr bwMode="auto">
              <a:xfrm>
                <a:off x="1790" y="2305"/>
                <a:ext cx="1790" cy="461"/>
                <a:chOff x="1790" y="2305"/>
                <a:chExt cx="1790" cy="461"/>
              </a:xfrm>
            </p:grpSpPr>
            <p:sp>
              <p:nvSpPr>
                <p:cNvPr id="24613" name="Rectangle 42"/>
                <p:cNvSpPr>
                  <a:spLocks noChangeArrowheads="1"/>
                </p:cNvSpPr>
                <p:nvPr/>
              </p:nvSpPr>
              <p:spPr bwMode="auto">
                <a:xfrm>
                  <a:off x="1833" y="2305"/>
                  <a:ext cx="1704" cy="461"/>
                </a:xfrm>
                <a:prstGeom prst="rect">
                  <a:avLst/>
                </a:prstGeom>
                <a:noFill/>
                <a:ln w="9525">
                  <a:noFill/>
                  <a:miter lim="800000"/>
                  <a:headEnd/>
                  <a:tailEnd/>
                </a:ln>
              </p:spPr>
              <p:txBody>
                <a:bodyPr/>
                <a:lstStyle/>
                <a:p>
                  <a:r>
                    <a:rPr lang="en-GB" sz="1800">
                      <a:cs typeface="Times New Roman" charset="0"/>
                    </a:rPr>
                    <a:t>Ash</a:t>
                  </a:r>
                  <a:endParaRPr lang="en-GB" sz="1000">
                    <a:cs typeface="Times New Roman" charset="0"/>
                  </a:endParaRPr>
                </a:p>
                <a:p>
                  <a:pPr eaLnBrk="0" hangingPunct="0"/>
                  <a:endParaRPr lang="en-GB"/>
                </a:p>
              </p:txBody>
            </p:sp>
            <p:sp>
              <p:nvSpPr>
                <p:cNvPr id="24614" name="Rectangle 43"/>
                <p:cNvSpPr>
                  <a:spLocks noChangeArrowheads="1"/>
                </p:cNvSpPr>
                <p:nvPr/>
              </p:nvSpPr>
              <p:spPr bwMode="auto">
                <a:xfrm>
                  <a:off x="1790" y="2305"/>
                  <a:ext cx="1790" cy="461"/>
                </a:xfrm>
                <a:prstGeom prst="rect">
                  <a:avLst/>
                </a:prstGeom>
                <a:noFill/>
                <a:ln w="7">
                  <a:solidFill>
                    <a:srgbClr val="A0A0A0"/>
                  </a:solidFill>
                  <a:miter lim="800000"/>
                  <a:headEnd/>
                  <a:tailEnd/>
                </a:ln>
              </p:spPr>
              <p:txBody>
                <a:bodyPr/>
                <a:lstStyle/>
                <a:p>
                  <a:endParaRPr lang="en-US"/>
                </a:p>
              </p:txBody>
            </p:sp>
          </p:grpSp>
          <p:grpSp>
            <p:nvGrpSpPr>
              <p:cNvPr id="24595" name="Group 44"/>
              <p:cNvGrpSpPr>
                <a:grpSpLocks/>
              </p:cNvGrpSpPr>
              <p:nvPr/>
            </p:nvGrpSpPr>
            <p:grpSpPr bwMode="auto">
              <a:xfrm>
                <a:off x="0" y="2766"/>
                <a:ext cx="1790" cy="461"/>
                <a:chOff x="0" y="2766"/>
                <a:chExt cx="1790" cy="461"/>
              </a:xfrm>
            </p:grpSpPr>
            <p:sp>
              <p:nvSpPr>
                <p:cNvPr id="24611" name="Rectangle 45"/>
                <p:cNvSpPr>
                  <a:spLocks noChangeArrowheads="1"/>
                </p:cNvSpPr>
                <p:nvPr/>
              </p:nvSpPr>
              <p:spPr bwMode="auto">
                <a:xfrm>
                  <a:off x="43" y="2766"/>
                  <a:ext cx="1704" cy="461"/>
                </a:xfrm>
                <a:prstGeom prst="rect">
                  <a:avLst/>
                </a:prstGeom>
                <a:noFill/>
                <a:ln w="9525">
                  <a:noFill/>
                  <a:miter lim="800000"/>
                  <a:headEnd/>
                  <a:tailEnd/>
                </a:ln>
              </p:spPr>
              <p:txBody>
                <a:bodyPr/>
                <a:lstStyle/>
                <a:p>
                  <a:r>
                    <a:rPr lang="en-GB" sz="1800">
                      <a:cs typeface="Times New Roman" charset="0"/>
                    </a:rPr>
                    <a:t>Tourism</a:t>
                  </a:r>
                  <a:endParaRPr lang="en-GB" sz="1000">
                    <a:cs typeface="Times New Roman" charset="0"/>
                  </a:endParaRPr>
                </a:p>
                <a:p>
                  <a:pPr eaLnBrk="0" hangingPunct="0"/>
                  <a:endParaRPr lang="en-GB"/>
                </a:p>
              </p:txBody>
            </p:sp>
            <p:sp>
              <p:nvSpPr>
                <p:cNvPr id="24612" name="Rectangle 46"/>
                <p:cNvSpPr>
                  <a:spLocks noChangeArrowheads="1"/>
                </p:cNvSpPr>
                <p:nvPr/>
              </p:nvSpPr>
              <p:spPr bwMode="auto">
                <a:xfrm>
                  <a:off x="0" y="2766"/>
                  <a:ext cx="1790" cy="461"/>
                </a:xfrm>
                <a:prstGeom prst="rect">
                  <a:avLst/>
                </a:prstGeom>
                <a:noFill/>
                <a:ln w="7">
                  <a:solidFill>
                    <a:srgbClr val="A0A0A0"/>
                  </a:solidFill>
                  <a:miter lim="800000"/>
                  <a:headEnd/>
                  <a:tailEnd/>
                </a:ln>
              </p:spPr>
              <p:txBody>
                <a:bodyPr/>
                <a:lstStyle/>
                <a:p>
                  <a:endParaRPr lang="en-US"/>
                </a:p>
              </p:txBody>
            </p:sp>
          </p:grpSp>
          <p:grpSp>
            <p:nvGrpSpPr>
              <p:cNvPr id="24596" name="Group 47"/>
              <p:cNvGrpSpPr>
                <a:grpSpLocks/>
              </p:cNvGrpSpPr>
              <p:nvPr/>
            </p:nvGrpSpPr>
            <p:grpSpPr bwMode="auto">
              <a:xfrm>
                <a:off x="1790" y="2766"/>
                <a:ext cx="1790" cy="461"/>
                <a:chOff x="1790" y="2766"/>
                <a:chExt cx="1790" cy="461"/>
              </a:xfrm>
            </p:grpSpPr>
            <p:sp>
              <p:nvSpPr>
                <p:cNvPr id="24609" name="Rectangle 48"/>
                <p:cNvSpPr>
                  <a:spLocks noChangeArrowheads="1"/>
                </p:cNvSpPr>
                <p:nvPr/>
              </p:nvSpPr>
              <p:spPr bwMode="auto">
                <a:xfrm>
                  <a:off x="1833" y="2766"/>
                  <a:ext cx="1704" cy="461"/>
                </a:xfrm>
                <a:prstGeom prst="rect">
                  <a:avLst/>
                </a:prstGeom>
                <a:noFill/>
                <a:ln w="9525">
                  <a:noFill/>
                  <a:miter lim="800000"/>
                  <a:headEnd/>
                  <a:tailEnd/>
                </a:ln>
              </p:spPr>
              <p:txBody>
                <a:bodyPr/>
                <a:lstStyle/>
                <a:p>
                  <a:r>
                    <a:rPr lang="en-GB" sz="1800">
                      <a:cs typeface="Times New Roman" charset="0"/>
                    </a:rPr>
                    <a:t>Climatic change</a:t>
                  </a:r>
                  <a:endParaRPr lang="en-GB" sz="1000">
                    <a:cs typeface="Times New Roman" charset="0"/>
                  </a:endParaRPr>
                </a:p>
                <a:p>
                  <a:pPr eaLnBrk="0" hangingPunct="0"/>
                  <a:endParaRPr lang="en-GB"/>
                </a:p>
              </p:txBody>
            </p:sp>
            <p:sp>
              <p:nvSpPr>
                <p:cNvPr id="24610" name="Rectangle 49"/>
                <p:cNvSpPr>
                  <a:spLocks noChangeArrowheads="1"/>
                </p:cNvSpPr>
                <p:nvPr/>
              </p:nvSpPr>
              <p:spPr bwMode="auto">
                <a:xfrm>
                  <a:off x="1790" y="2766"/>
                  <a:ext cx="1790" cy="461"/>
                </a:xfrm>
                <a:prstGeom prst="rect">
                  <a:avLst/>
                </a:prstGeom>
                <a:noFill/>
                <a:ln w="7">
                  <a:solidFill>
                    <a:srgbClr val="A0A0A0"/>
                  </a:solidFill>
                  <a:miter lim="800000"/>
                  <a:headEnd/>
                  <a:tailEnd/>
                </a:ln>
              </p:spPr>
              <p:txBody>
                <a:bodyPr/>
                <a:lstStyle/>
                <a:p>
                  <a:endParaRPr lang="en-US"/>
                </a:p>
              </p:txBody>
            </p:sp>
          </p:grpSp>
          <p:grpSp>
            <p:nvGrpSpPr>
              <p:cNvPr id="24597" name="Group 50"/>
              <p:cNvGrpSpPr>
                <a:grpSpLocks/>
              </p:cNvGrpSpPr>
              <p:nvPr/>
            </p:nvGrpSpPr>
            <p:grpSpPr bwMode="auto">
              <a:xfrm>
                <a:off x="0" y="3227"/>
                <a:ext cx="1790" cy="461"/>
                <a:chOff x="0" y="3227"/>
                <a:chExt cx="1790" cy="461"/>
              </a:xfrm>
            </p:grpSpPr>
            <p:sp>
              <p:nvSpPr>
                <p:cNvPr id="24607" name="Rectangle 51"/>
                <p:cNvSpPr>
                  <a:spLocks noChangeArrowheads="1"/>
                </p:cNvSpPr>
                <p:nvPr/>
              </p:nvSpPr>
              <p:spPr bwMode="auto">
                <a:xfrm>
                  <a:off x="43" y="3227"/>
                  <a:ext cx="1704" cy="461"/>
                </a:xfrm>
                <a:prstGeom prst="rect">
                  <a:avLst/>
                </a:prstGeom>
                <a:noFill/>
                <a:ln w="9525">
                  <a:noFill/>
                  <a:miter lim="800000"/>
                  <a:headEnd/>
                  <a:tailEnd/>
                </a:ln>
              </p:spPr>
              <p:txBody>
                <a:bodyPr/>
                <a:lstStyle/>
                <a:p>
                  <a:r>
                    <a:rPr lang="en-GB" sz="1800">
                      <a:cs typeface="Times New Roman" charset="0"/>
                    </a:rPr>
                    <a:t>Sunsets</a:t>
                  </a:r>
                  <a:endParaRPr lang="en-GB" sz="1000">
                    <a:cs typeface="Times New Roman" charset="0"/>
                  </a:endParaRPr>
                </a:p>
                <a:p>
                  <a:pPr eaLnBrk="0" hangingPunct="0"/>
                  <a:endParaRPr lang="en-GB"/>
                </a:p>
              </p:txBody>
            </p:sp>
            <p:sp>
              <p:nvSpPr>
                <p:cNvPr id="24608" name="Rectangle 52"/>
                <p:cNvSpPr>
                  <a:spLocks noChangeArrowheads="1"/>
                </p:cNvSpPr>
                <p:nvPr/>
              </p:nvSpPr>
              <p:spPr bwMode="auto">
                <a:xfrm>
                  <a:off x="0" y="3227"/>
                  <a:ext cx="1790" cy="461"/>
                </a:xfrm>
                <a:prstGeom prst="rect">
                  <a:avLst/>
                </a:prstGeom>
                <a:noFill/>
                <a:ln w="7">
                  <a:solidFill>
                    <a:srgbClr val="A0A0A0"/>
                  </a:solidFill>
                  <a:miter lim="800000"/>
                  <a:headEnd/>
                  <a:tailEnd/>
                </a:ln>
              </p:spPr>
              <p:txBody>
                <a:bodyPr/>
                <a:lstStyle/>
                <a:p>
                  <a:endParaRPr lang="en-US"/>
                </a:p>
              </p:txBody>
            </p:sp>
          </p:grpSp>
          <p:grpSp>
            <p:nvGrpSpPr>
              <p:cNvPr id="24598" name="Group 53"/>
              <p:cNvGrpSpPr>
                <a:grpSpLocks/>
              </p:cNvGrpSpPr>
              <p:nvPr/>
            </p:nvGrpSpPr>
            <p:grpSpPr bwMode="auto">
              <a:xfrm>
                <a:off x="1790" y="3227"/>
                <a:ext cx="1790" cy="461"/>
                <a:chOff x="1790" y="3227"/>
                <a:chExt cx="1790" cy="461"/>
              </a:xfrm>
            </p:grpSpPr>
            <p:sp>
              <p:nvSpPr>
                <p:cNvPr id="24605" name="Rectangle 54"/>
                <p:cNvSpPr>
                  <a:spLocks noChangeArrowheads="1"/>
                </p:cNvSpPr>
                <p:nvPr/>
              </p:nvSpPr>
              <p:spPr bwMode="auto">
                <a:xfrm>
                  <a:off x="1833" y="3227"/>
                  <a:ext cx="1704" cy="461"/>
                </a:xfrm>
                <a:prstGeom prst="rect">
                  <a:avLst/>
                </a:prstGeom>
                <a:noFill/>
                <a:ln w="9525">
                  <a:noFill/>
                  <a:miter lim="800000"/>
                  <a:headEnd/>
                  <a:tailEnd/>
                </a:ln>
              </p:spPr>
              <p:txBody>
                <a:bodyPr/>
                <a:lstStyle/>
                <a:p>
                  <a:r>
                    <a:rPr lang="en-GB" sz="1800">
                      <a:cs typeface="Times New Roman" charset="0"/>
                    </a:rPr>
                    <a:t>Global warming</a:t>
                  </a:r>
                  <a:endParaRPr lang="en-GB" sz="1000">
                    <a:cs typeface="Times New Roman" charset="0"/>
                  </a:endParaRPr>
                </a:p>
                <a:p>
                  <a:pPr eaLnBrk="0" hangingPunct="0"/>
                  <a:endParaRPr lang="en-GB"/>
                </a:p>
              </p:txBody>
            </p:sp>
            <p:sp>
              <p:nvSpPr>
                <p:cNvPr id="24606" name="Rectangle 55"/>
                <p:cNvSpPr>
                  <a:spLocks noChangeArrowheads="1"/>
                </p:cNvSpPr>
                <p:nvPr/>
              </p:nvSpPr>
              <p:spPr bwMode="auto">
                <a:xfrm>
                  <a:off x="1790" y="3227"/>
                  <a:ext cx="1790" cy="461"/>
                </a:xfrm>
                <a:prstGeom prst="rect">
                  <a:avLst/>
                </a:prstGeom>
                <a:noFill/>
                <a:ln w="7">
                  <a:solidFill>
                    <a:srgbClr val="A0A0A0"/>
                  </a:solidFill>
                  <a:miter lim="800000"/>
                  <a:headEnd/>
                  <a:tailEnd/>
                </a:ln>
              </p:spPr>
              <p:txBody>
                <a:bodyPr/>
                <a:lstStyle/>
                <a:p>
                  <a:endParaRPr lang="en-US"/>
                </a:p>
              </p:txBody>
            </p:sp>
          </p:grpSp>
          <p:grpSp>
            <p:nvGrpSpPr>
              <p:cNvPr id="24599" name="Group 56"/>
              <p:cNvGrpSpPr>
                <a:grpSpLocks/>
              </p:cNvGrpSpPr>
              <p:nvPr/>
            </p:nvGrpSpPr>
            <p:grpSpPr bwMode="auto">
              <a:xfrm>
                <a:off x="0" y="3688"/>
                <a:ext cx="1790" cy="461"/>
                <a:chOff x="0" y="3688"/>
                <a:chExt cx="1790" cy="461"/>
              </a:xfrm>
            </p:grpSpPr>
            <p:sp>
              <p:nvSpPr>
                <p:cNvPr id="24603" name="Rectangle 57"/>
                <p:cNvSpPr>
                  <a:spLocks noChangeArrowheads="1"/>
                </p:cNvSpPr>
                <p:nvPr/>
              </p:nvSpPr>
              <p:spPr bwMode="auto">
                <a:xfrm>
                  <a:off x="43" y="3688"/>
                  <a:ext cx="1704" cy="461"/>
                </a:xfrm>
                <a:prstGeom prst="rect">
                  <a:avLst/>
                </a:prstGeom>
                <a:noFill/>
                <a:ln w="9525">
                  <a:noFill/>
                  <a:miter lim="800000"/>
                  <a:headEnd/>
                  <a:tailEnd/>
                </a:ln>
              </p:spPr>
              <p:txBody>
                <a:bodyPr/>
                <a:lstStyle/>
                <a:p>
                  <a:r>
                    <a:rPr lang="en-GB" sz="1800">
                      <a:cs typeface="Times New Roman" charset="0"/>
                    </a:rPr>
                    <a:t>Respect</a:t>
                  </a:r>
                  <a:endParaRPr lang="en-GB" sz="1000">
                    <a:cs typeface="Times New Roman" charset="0"/>
                  </a:endParaRPr>
                </a:p>
                <a:p>
                  <a:pPr eaLnBrk="0" hangingPunct="0"/>
                  <a:endParaRPr lang="en-GB"/>
                </a:p>
              </p:txBody>
            </p:sp>
            <p:sp>
              <p:nvSpPr>
                <p:cNvPr id="24604" name="Rectangle 58"/>
                <p:cNvSpPr>
                  <a:spLocks noChangeArrowheads="1"/>
                </p:cNvSpPr>
                <p:nvPr/>
              </p:nvSpPr>
              <p:spPr bwMode="auto">
                <a:xfrm>
                  <a:off x="0" y="3688"/>
                  <a:ext cx="1790" cy="461"/>
                </a:xfrm>
                <a:prstGeom prst="rect">
                  <a:avLst/>
                </a:prstGeom>
                <a:noFill/>
                <a:ln w="7">
                  <a:solidFill>
                    <a:srgbClr val="A0A0A0"/>
                  </a:solidFill>
                  <a:miter lim="800000"/>
                  <a:headEnd/>
                  <a:tailEnd/>
                </a:ln>
              </p:spPr>
              <p:txBody>
                <a:bodyPr/>
                <a:lstStyle/>
                <a:p>
                  <a:endParaRPr lang="en-US"/>
                </a:p>
              </p:txBody>
            </p:sp>
          </p:grpSp>
          <p:grpSp>
            <p:nvGrpSpPr>
              <p:cNvPr id="24600" name="Group 59"/>
              <p:cNvGrpSpPr>
                <a:grpSpLocks/>
              </p:cNvGrpSpPr>
              <p:nvPr/>
            </p:nvGrpSpPr>
            <p:grpSpPr bwMode="auto">
              <a:xfrm>
                <a:off x="1790" y="3688"/>
                <a:ext cx="1790" cy="461"/>
                <a:chOff x="1790" y="3688"/>
                <a:chExt cx="1790" cy="461"/>
              </a:xfrm>
            </p:grpSpPr>
            <p:sp>
              <p:nvSpPr>
                <p:cNvPr id="24601" name="Rectangle 60"/>
                <p:cNvSpPr>
                  <a:spLocks noChangeArrowheads="1"/>
                </p:cNvSpPr>
                <p:nvPr/>
              </p:nvSpPr>
              <p:spPr bwMode="auto">
                <a:xfrm>
                  <a:off x="1833" y="3688"/>
                  <a:ext cx="1704" cy="461"/>
                </a:xfrm>
                <a:prstGeom prst="rect">
                  <a:avLst/>
                </a:prstGeom>
                <a:noFill/>
                <a:ln w="9525">
                  <a:noFill/>
                  <a:miter lim="800000"/>
                  <a:headEnd/>
                  <a:tailEnd/>
                </a:ln>
              </p:spPr>
              <p:txBody>
                <a:bodyPr/>
                <a:lstStyle/>
                <a:p>
                  <a:r>
                    <a:rPr lang="en-GB" sz="1800">
                      <a:cs typeface="Times New Roman" charset="0"/>
                    </a:rPr>
                    <a:t>Communications</a:t>
                  </a:r>
                  <a:endParaRPr lang="en-GB" sz="1000">
                    <a:cs typeface="Times New Roman" charset="0"/>
                  </a:endParaRPr>
                </a:p>
                <a:p>
                  <a:pPr eaLnBrk="0" hangingPunct="0"/>
                  <a:endParaRPr lang="en-GB"/>
                </a:p>
              </p:txBody>
            </p:sp>
            <p:sp>
              <p:nvSpPr>
                <p:cNvPr id="24602" name="Rectangle 61"/>
                <p:cNvSpPr>
                  <a:spLocks noChangeArrowheads="1"/>
                </p:cNvSpPr>
                <p:nvPr/>
              </p:nvSpPr>
              <p:spPr bwMode="auto">
                <a:xfrm>
                  <a:off x="1790" y="3688"/>
                  <a:ext cx="1790" cy="461"/>
                </a:xfrm>
                <a:prstGeom prst="rect">
                  <a:avLst/>
                </a:prstGeom>
                <a:noFill/>
                <a:ln w="7">
                  <a:solidFill>
                    <a:srgbClr val="A0A0A0"/>
                  </a:solidFill>
                  <a:miter lim="800000"/>
                  <a:headEnd/>
                  <a:tailEnd/>
                </a:ln>
              </p:spPr>
              <p:txBody>
                <a:bodyPr/>
                <a:lstStyle/>
                <a:p>
                  <a:endParaRPr lang="en-US"/>
                </a:p>
              </p:txBody>
            </p:sp>
          </p:grpSp>
        </p:grpSp>
        <p:sp>
          <p:nvSpPr>
            <p:cNvPr id="24582" name="Rectangle 62"/>
            <p:cNvSpPr>
              <a:spLocks noChangeArrowheads="1"/>
            </p:cNvSpPr>
            <p:nvPr/>
          </p:nvSpPr>
          <p:spPr bwMode="auto">
            <a:xfrm>
              <a:off x="-3" y="-3"/>
              <a:ext cx="3586" cy="4155"/>
            </a:xfrm>
            <a:prstGeom prst="rect">
              <a:avLst/>
            </a:prstGeom>
            <a:noFill/>
            <a:ln w="9525">
              <a:solidFill>
                <a:srgbClr val="A0A0A0"/>
              </a:solidFill>
              <a:miter lim="800000"/>
              <a:headEnd/>
              <a:tailEnd/>
            </a:ln>
          </p:spPr>
          <p:txBody>
            <a:bodyPr/>
            <a:lstStyle/>
            <a:p>
              <a:endParaRPr lang="en-US"/>
            </a:p>
          </p:txBody>
        </p:sp>
      </p:grpSp>
      <p:sp>
        <p:nvSpPr>
          <p:cNvPr id="20543" name="Text Box 63"/>
          <p:cNvSpPr txBox="1">
            <a:spLocks noChangeArrowheads="1"/>
          </p:cNvSpPr>
          <p:nvPr/>
        </p:nvSpPr>
        <p:spPr bwMode="auto">
          <a:xfrm>
            <a:off x="762000" y="0"/>
            <a:ext cx="5867400" cy="579438"/>
          </a:xfrm>
          <a:prstGeom prst="rect">
            <a:avLst/>
          </a:prstGeom>
          <a:noFill/>
          <a:ln w="9525">
            <a:noFill/>
            <a:miter lim="800000"/>
            <a:headEnd/>
            <a:tailEnd/>
          </a:ln>
        </p:spPr>
        <p:txBody>
          <a:bodyPr>
            <a:spAutoFit/>
          </a:bodyPr>
          <a:lstStyle/>
          <a:p>
            <a:pPr>
              <a:spcBef>
                <a:spcPct val="50000"/>
              </a:spcBef>
            </a:pPr>
            <a:r>
              <a:rPr lang="en-GB" sz="3200">
                <a:solidFill>
                  <a:srgbClr val="780D02"/>
                </a:solidFill>
              </a:rPr>
              <a:t>Human Impact</a:t>
            </a:r>
          </a:p>
        </p:txBody>
      </p:sp>
      <p:sp>
        <p:nvSpPr>
          <p:cNvPr id="20544" name="Text Box 64"/>
          <p:cNvSpPr txBox="1">
            <a:spLocks noChangeArrowheads="1"/>
          </p:cNvSpPr>
          <p:nvPr/>
        </p:nvSpPr>
        <p:spPr bwMode="auto">
          <a:xfrm>
            <a:off x="5791200" y="609600"/>
            <a:ext cx="3048000" cy="3013075"/>
          </a:xfrm>
          <a:prstGeom prst="rect">
            <a:avLst/>
          </a:prstGeom>
          <a:solidFill>
            <a:srgbClr val="C0C0C0"/>
          </a:solidFill>
          <a:ln w="9525">
            <a:noFill/>
            <a:miter lim="800000"/>
            <a:headEnd/>
            <a:tailEnd/>
          </a:ln>
        </p:spPr>
        <p:txBody>
          <a:bodyPr>
            <a:spAutoFit/>
          </a:bodyPr>
          <a:lstStyle/>
          <a:p>
            <a:pPr marL="457200" indent="-457200">
              <a:spcBef>
                <a:spcPct val="50000"/>
              </a:spcBef>
            </a:pPr>
            <a:r>
              <a:rPr lang="en-GB">
                <a:solidFill>
                  <a:srgbClr val="760417"/>
                </a:solidFill>
              </a:rPr>
              <a:t>	How do volcanoes and earthquakes influence humans?</a:t>
            </a:r>
          </a:p>
          <a:p>
            <a:pPr marL="457200" indent="-457200">
              <a:spcBef>
                <a:spcPct val="50000"/>
              </a:spcBef>
              <a:buFontTx/>
              <a:buAutoNum type="arabicPeriod"/>
            </a:pPr>
            <a:r>
              <a:rPr lang="en-GB"/>
              <a:t>Construct a table of benefits and hazards</a:t>
            </a:r>
          </a:p>
          <a:p>
            <a:pPr marL="457200" indent="-457200">
              <a:spcBef>
                <a:spcPct val="50000"/>
              </a:spcBef>
              <a:buFontTx/>
              <a:buAutoNum type="arabicPeriod"/>
            </a:pPr>
            <a:r>
              <a:rPr lang="en-GB"/>
              <a:t>Discuss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0543">
                                            <p:txEl>
                                              <p:pRg st="0" end="0"/>
                                            </p:txEl>
                                          </p:spTgt>
                                        </p:tgtEl>
                                        <p:attrNameLst>
                                          <p:attrName>style.visibility</p:attrName>
                                        </p:attrNameLst>
                                      </p:cBhvr>
                                      <p:to>
                                        <p:strVal val="visible"/>
                                      </p:to>
                                    </p:set>
                                    <p:anim calcmode="lin" valueType="num">
                                      <p:cBhvr additive="base">
                                        <p:cTn id="7" dur="500" fill="hold"/>
                                        <p:tgtEl>
                                          <p:spTgt spid="2054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0543">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p:stCondLst>
                        <p:cond delay="indefinite"/>
                      </p:stCondLst>
                      <p:childTnLst>
                        <p:par>
                          <p:cTn id="10" fill="hold">
                            <p:stCondLst>
                              <p:cond delay="0"/>
                            </p:stCondLst>
                            <p:childTnLst>
                              <p:par>
                                <p:cTn id="11" presetID="4" presetClass="entr" presetSubtype="32" fill="hold" grpId="0" nodeType="clickEffect">
                                  <p:stCondLst>
                                    <p:cond delay="0"/>
                                  </p:stCondLst>
                                  <p:childTnLst>
                                    <p:set>
                                      <p:cBhvr>
                                        <p:cTn id="12" dur="1" fill="hold">
                                          <p:stCondLst>
                                            <p:cond delay="0"/>
                                          </p:stCondLst>
                                        </p:cTn>
                                        <p:tgtEl>
                                          <p:spTgt spid="20544"/>
                                        </p:tgtEl>
                                        <p:attrNameLst>
                                          <p:attrName>style.visibility</p:attrName>
                                        </p:attrNameLst>
                                      </p:cBhvr>
                                      <p:to>
                                        <p:strVal val="visible"/>
                                      </p:to>
                                    </p:set>
                                    <p:animEffect transition="in" filter="box(out)">
                                      <p:cBhvr>
                                        <p:cTn id="13" dur="500"/>
                                        <p:tgtEl>
                                          <p:spTgt spid="20544"/>
                                        </p:tgtEl>
                                      </p:cBhvr>
                                    </p:animEffect>
                                  </p:childTnLst>
                                  <p:subTnLst>
                                    <p:audio>
                                      <p:cMediaNode>
                                        <p:cTn display="0" masterRel="sameClick">
                                          <p:stCondLst>
                                            <p:cond evt="begin" delay="0">
                                              <p:tn val="11"/>
                                            </p:cond>
                                          </p:stCondLst>
                                          <p:endCondLst>
                                            <p:cond evt="onStopAudio" delay="0">
                                              <p:tgtEl>
                                                <p:sldTgt/>
                                              </p:tgtEl>
                                            </p:cond>
                                          </p:endCondLst>
                                        </p:cTn>
                                        <p:tgtEl>
                                          <p:sndTgt r:embed="rId3" name="camera.wav"/>
                                        </p:tgtEl>
                                      </p:cMediaNode>
                                    </p:audio>
                                  </p:subTnLst>
                                </p:cTn>
                              </p:par>
                            </p:childTnLst>
                          </p:cTn>
                        </p:par>
                      </p:childTnLst>
                    </p:cTn>
                  </p:par>
                  <p:par>
                    <p:cTn id="14" fill="hold">
                      <p:stCondLst>
                        <p:cond delay="indefinite"/>
                      </p:stCondLst>
                      <p:childTnLst>
                        <p:par>
                          <p:cTn id="15" fill="hold">
                            <p:stCondLst>
                              <p:cond delay="0"/>
                            </p:stCondLst>
                            <p:childTnLst>
                              <p:par>
                                <p:cTn id="16" presetID="4" presetClass="entr" presetSubtype="32" fill="hold" nodeType="click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box(out)">
                                      <p:cBhvr>
                                        <p:cTn id="18" dur="500"/>
                                        <p:tgtEl>
                                          <p:spTgt spid="2"/>
                                        </p:tgtEl>
                                      </p:cBhvr>
                                    </p:animEffect>
                                  </p:childTnLst>
                                  <p:subTnLst>
                                    <p:audio>
                                      <p:cMediaNode>
                                        <p:cTn display="0" masterRel="sameClick">
                                          <p:stCondLst>
                                            <p:cond evt="begin" delay="0">
                                              <p:tn val="16"/>
                                            </p:cond>
                                          </p:stCondLst>
                                          <p:endCondLst>
                                            <p:cond evt="onStopAudio" delay="0">
                                              <p:tgtEl>
                                                <p:sldTgt/>
                                              </p:tgtEl>
                                            </p:cond>
                                          </p:endCondLst>
                                        </p:cTn>
                                        <p:tgtEl>
                                          <p:sndTgt r:embed="rId3"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43" grpId="0" build="p" autoUpdateAnimBg="0"/>
      <p:bldP spid="20544" grpId="0" animBg="1"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7" name="Rectangle 3"/>
          <p:cNvSpPr>
            <a:spLocks noGrp="1" noChangeArrowheads="1"/>
          </p:cNvSpPr>
          <p:nvPr>
            <p:ph sz="quarter" idx="13"/>
          </p:nvPr>
        </p:nvSpPr>
        <p:spPr>
          <a:xfrm>
            <a:off x="0" y="2362200"/>
            <a:ext cx="7772400" cy="4114800"/>
          </a:xfrm>
        </p:spPr>
        <p:txBody>
          <a:bodyPr>
            <a:normAutofit fontScale="92500" lnSpcReduction="20000"/>
          </a:bodyPr>
          <a:lstStyle/>
          <a:p>
            <a:pPr eaLnBrk="1" hangingPunct="1">
              <a:lnSpc>
                <a:spcPct val="90000"/>
              </a:lnSpc>
            </a:pPr>
            <a:r>
              <a:rPr lang="en-GB" sz="2800" smtClean="0"/>
              <a:t>Why is it important? Discuss</a:t>
            </a:r>
          </a:p>
          <a:p>
            <a:pPr eaLnBrk="1" hangingPunct="1">
              <a:lnSpc>
                <a:spcPct val="90000"/>
              </a:lnSpc>
            </a:pPr>
            <a:r>
              <a:rPr lang="en-GB" sz="2800" smtClean="0"/>
              <a:t>Science </a:t>
            </a:r>
          </a:p>
          <a:p>
            <a:pPr eaLnBrk="1" hangingPunct="1">
              <a:lnSpc>
                <a:spcPct val="90000"/>
              </a:lnSpc>
            </a:pPr>
            <a:r>
              <a:rPr lang="en-GB" sz="2800" smtClean="0"/>
              <a:t>Human considerations</a:t>
            </a:r>
          </a:p>
          <a:p>
            <a:pPr eaLnBrk="1" hangingPunct="1">
              <a:lnSpc>
                <a:spcPct val="90000"/>
              </a:lnSpc>
            </a:pPr>
            <a:r>
              <a:rPr lang="en-GB" sz="2800" smtClean="0"/>
              <a:t>Developed world</a:t>
            </a:r>
          </a:p>
          <a:p>
            <a:pPr lvl="1" eaLnBrk="1" hangingPunct="1">
              <a:lnSpc>
                <a:spcPct val="90000"/>
              </a:lnSpc>
            </a:pPr>
            <a:r>
              <a:rPr lang="en-GB" sz="2400" smtClean="0"/>
              <a:t>Building design</a:t>
            </a:r>
          </a:p>
          <a:p>
            <a:pPr lvl="1" eaLnBrk="1" hangingPunct="1">
              <a:lnSpc>
                <a:spcPct val="90000"/>
              </a:lnSpc>
            </a:pPr>
            <a:r>
              <a:rPr lang="en-GB" sz="2400" smtClean="0"/>
              <a:t>Management</a:t>
            </a:r>
          </a:p>
          <a:p>
            <a:pPr eaLnBrk="1" hangingPunct="1">
              <a:lnSpc>
                <a:spcPct val="90000"/>
              </a:lnSpc>
            </a:pPr>
            <a:r>
              <a:rPr lang="en-GB" sz="2800" smtClean="0"/>
              <a:t>Developing world</a:t>
            </a:r>
          </a:p>
          <a:p>
            <a:pPr lvl="1" eaLnBrk="1" hangingPunct="1">
              <a:lnSpc>
                <a:spcPct val="90000"/>
              </a:lnSpc>
            </a:pPr>
            <a:r>
              <a:rPr lang="en-GB" sz="2400" smtClean="0"/>
              <a:t>Building design</a:t>
            </a:r>
          </a:p>
          <a:p>
            <a:pPr lvl="1" eaLnBrk="1" hangingPunct="1">
              <a:lnSpc>
                <a:spcPct val="90000"/>
              </a:lnSpc>
            </a:pPr>
            <a:r>
              <a:rPr lang="en-GB" sz="2400" smtClean="0"/>
              <a:t>Management</a:t>
            </a:r>
          </a:p>
          <a:p>
            <a:pPr eaLnBrk="1" hangingPunct="1">
              <a:lnSpc>
                <a:spcPct val="90000"/>
              </a:lnSpc>
            </a:pPr>
            <a:r>
              <a:rPr lang="en-GB" sz="2800" smtClean="0"/>
              <a:t>Future</a:t>
            </a:r>
          </a:p>
          <a:p>
            <a:pPr eaLnBrk="1" hangingPunct="1">
              <a:lnSpc>
                <a:spcPct val="90000"/>
              </a:lnSpc>
              <a:buFont typeface="Wingdings" pitchFamily="2" charset="2"/>
              <a:buNone/>
            </a:pPr>
            <a:endParaRPr lang="en-GB" sz="2800" smtClean="0"/>
          </a:p>
        </p:txBody>
      </p:sp>
      <p:sp>
        <p:nvSpPr>
          <p:cNvPr id="25602" name="Rectangle 2"/>
          <p:cNvSpPr>
            <a:spLocks noGrp="1" noChangeArrowheads="1"/>
          </p:cNvSpPr>
          <p:nvPr>
            <p:ph type="title"/>
          </p:nvPr>
        </p:nvSpPr>
        <p:spPr/>
        <p:txBody>
          <a:bodyPr>
            <a:normAutofit fontScale="90000"/>
          </a:bodyPr>
          <a:lstStyle/>
          <a:p>
            <a:pPr eaLnBrk="1" hangingPunct="1"/>
            <a:r>
              <a:rPr lang="en-GB" smtClean="0"/>
              <a:t>Prediction and Location of Volcanic activity, including earthquakes</a:t>
            </a:r>
          </a:p>
        </p:txBody>
      </p:sp>
      <p:pic>
        <p:nvPicPr>
          <p:cNvPr id="25604" name="Picture 4" descr="turkey3"/>
          <p:cNvPicPr>
            <a:picLocks noChangeAspect="1" noChangeArrowheads="1"/>
          </p:cNvPicPr>
          <p:nvPr/>
        </p:nvPicPr>
        <p:blipFill>
          <a:blip r:embed="rId3" cstate="print"/>
          <a:srcRect/>
          <a:stretch>
            <a:fillRect/>
          </a:stretch>
        </p:blipFill>
        <p:spPr bwMode="auto">
          <a:xfrm>
            <a:off x="3886200" y="3846513"/>
            <a:ext cx="5257800" cy="3011487"/>
          </a:xfrm>
          <a:prstGeom prst="rect">
            <a:avLst/>
          </a:prstGeom>
          <a:noFill/>
          <a:ln w="9525">
            <a:noFill/>
            <a:miter lim="800000"/>
            <a:headEnd/>
            <a:tailEnd/>
          </a:ln>
        </p:spPr>
      </p:pic>
      <p:pic>
        <p:nvPicPr>
          <p:cNvPr id="25605" name="Picture 5" descr="1212_22"/>
          <p:cNvPicPr>
            <a:picLocks noChangeAspect="1" noChangeArrowheads="1"/>
          </p:cNvPicPr>
          <p:nvPr/>
        </p:nvPicPr>
        <p:blipFill>
          <a:blip r:embed="rId4" cstate="print"/>
          <a:srcRect/>
          <a:stretch>
            <a:fillRect/>
          </a:stretch>
        </p:blipFill>
        <p:spPr bwMode="auto">
          <a:xfrm>
            <a:off x="6477000" y="1828800"/>
            <a:ext cx="2667000" cy="2008188"/>
          </a:xfrm>
          <a:prstGeom prst="rect">
            <a:avLst/>
          </a:prstGeom>
          <a:noFill/>
          <a:ln w="9525">
            <a:noFill/>
            <a:miter lim="800000"/>
            <a:headEnd/>
            <a:tailEnd/>
          </a:ln>
        </p:spPr>
      </p:pic>
      <p:sp>
        <p:nvSpPr>
          <p:cNvPr id="25606" name="AutoShape 6">
            <a:hlinkClick r:id="rId5" action="ppaction://hlinksldjump" highlightClick="1"/>
          </p:cNvPr>
          <p:cNvSpPr>
            <a:spLocks noChangeArrowheads="1"/>
          </p:cNvSpPr>
          <p:nvPr/>
        </p:nvSpPr>
        <p:spPr bwMode="auto">
          <a:xfrm>
            <a:off x="3124200" y="4800600"/>
            <a:ext cx="395288" cy="346075"/>
          </a:xfrm>
          <a:prstGeom prst="actionButtonForwardNext">
            <a:avLst/>
          </a:prstGeom>
          <a:solidFill>
            <a:srgbClr val="FF6600"/>
          </a:solidFill>
          <a:ln w="9525">
            <a:solidFill>
              <a:schemeClr val="tx1"/>
            </a:solidFill>
            <a:miter lim="800000"/>
            <a:headEnd/>
            <a:tailEnd/>
          </a:ln>
        </p:spPr>
        <p:txBody>
          <a:bodyPr wrap="none" anchor="ctr"/>
          <a:lstStyle/>
          <a:p>
            <a:endParaRPr lang="en-US"/>
          </a:p>
        </p:txBody>
      </p:sp>
      <p:sp>
        <p:nvSpPr>
          <p:cNvPr id="25607" name="AutoShape 7">
            <a:hlinkClick r:id="rId6" action="ppaction://hlinksldjump" highlightClick="1"/>
          </p:cNvPr>
          <p:cNvSpPr>
            <a:spLocks noChangeArrowheads="1"/>
          </p:cNvSpPr>
          <p:nvPr/>
        </p:nvSpPr>
        <p:spPr bwMode="auto">
          <a:xfrm>
            <a:off x="3124200" y="4267200"/>
            <a:ext cx="395288" cy="346075"/>
          </a:xfrm>
          <a:prstGeom prst="actionButtonForwardNext">
            <a:avLst/>
          </a:prstGeom>
          <a:solidFill>
            <a:srgbClr val="FF6600"/>
          </a:solidFill>
          <a:ln w="9525">
            <a:solidFill>
              <a:schemeClr val="tx1"/>
            </a:solidFill>
            <a:miter lim="800000"/>
            <a:headEnd/>
            <a:tailEnd/>
          </a:ln>
        </p:spPr>
        <p:txBody>
          <a:bodyPr wrap="none" anchor="ctr"/>
          <a:lstStyle/>
          <a:p>
            <a:endParaRPr lang="en-US"/>
          </a:p>
        </p:txBody>
      </p:sp>
      <p:sp>
        <p:nvSpPr>
          <p:cNvPr id="25608" name="AutoShape 8">
            <a:hlinkClick r:id="rId7" action="ppaction://hlinksldjump" highlightClick="1"/>
          </p:cNvPr>
          <p:cNvSpPr>
            <a:spLocks noChangeArrowheads="1"/>
          </p:cNvSpPr>
          <p:nvPr/>
        </p:nvSpPr>
        <p:spPr bwMode="auto">
          <a:xfrm>
            <a:off x="3124200" y="5334000"/>
            <a:ext cx="385763" cy="349250"/>
          </a:xfrm>
          <a:prstGeom prst="actionButtonForwardNext">
            <a:avLst/>
          </a:prstGeom>
          <a:solidFill>
            <a:srgbClr val="FF6600"/>
          </a:solidFill>
          <a:ln w="9525">
            <a:solidFill>
              <a:schemeClr val="tx1"/>
            </a:solidFill>
            <a:miter lim="800000"/>
            <a:headEnd/>
            <a:tailEnd/>
          </a:ln>
        </p:spPr>
        <p:txBody>
          <a:bodyPr wrap="none" anchor="ctr"/>
          <a:lstStyle/>
          <a:p>
            <a:endParaRPr lang="en-US"/>
          </a:p>
        </p:txBody>
      </p:sp>
      <p:sp>
        <p:nvSpPr>
          <p:cNvPr id="25609" name="AutoShape 9">
            <a:hlinkClick r:id="rId8" action="ppaction://hlinksldjump" highlightClick="1"/>
          </p:cNvPr>
          <p:cNvSpPr>
            <a:spLocks noChangeArrowheads="1"/>
          </p:cNvSpPr>
          <p:nvPr/>
        </p:nvSpPr>
        <p:spPr bwMode="auto">
          <a:xfrm>
            <a:off x="3124200" y="6324600"/>
            <a:ext cx="395288" cy="346075"/>
          </a:xfrm>
          <a:prstGeom prst="actionButtonForwardNext">
            <a:avLst/>
          </a:prstGeom>
          <a:solidFill>
            <a:srgbClr val="FF6600"/>
          </a:solidFill>
          <a:ln w="9525">
            <a:solidFill>
              <a:schemeClr val="tx1"/>
            </a:solidFill>
            <a:miter lim="800000"/>
            <a:headEnd/>
            <a:tailEnd/>
          </a:ln>
        </p:spPr>
        <p:txBody>
          <a:bodyPr wrap="none" anchor="ctr"/>
          <a:lstStyle/>
          <a:p>
            <a:endParaRPr lang="en-US"/>
          </a:p>
        </p:txBody>
      </p:sp>
      <p:sp>
        <p:nvSpPr>
          <p:cNvPr id="25610" name="AutoShape 10">
            <a:hlinkClick r:id="rId9" action="ppaction://hlinksldjump" highlightClick="1"/>
          </p:cNvPr>
          <p:cNvSpPr>
            <a:spLocks noChangeArrowheads="1"/>
          </p:cNvSpPr>
          <p:nvPr/>
        </p:nvSpPr>
        <p:spPr bwMode="auto">
          <a:xfrm>
            <a:off x="3581400" y="6324600"/>
            <a:ext cx="346075" cy="346075"/>
          </a:xfrm>
          <a:prstGeom prst="actionButtonForwardNext">
            <a:avLst/>
          </a:prstGeom>
          <a:solidFill>
            <a:srgbClr val="FF6600"/>
          </a:solidFill>
          <a:ln w="9525">
            <a:solidFill>
              <a:schemeClr val="tx1"/>
            </a:solidFill>
            <a:miter lim="800000"/>
            <a:headEnd/>
            <a:tailEnd/>
          </a:ln>
        </p:spPr>
        <p:txBody>
          <a:bodyPr wrap="none" anchor="ctr"/>
          <a:lstStyle/>
          <a:p>
            <a:endParaRPr lang="en-US"/>
          </a:p>
        </p:txBody>
      </p:sp>
      <p:sp>
        <p:nvSpPr>
          <p:cNvPr id="25611" name="AutoShape 11">
            <a:hlinkClick r:id="" action="ppaction://hlinkshowjump?jump=nextslide" highlightClick="1"/>
          </p:cNvPr>
          <p:cNvSpPr>
            <a:spLocks noChangeArrowheads="1"/>
          </p:cNvSpPr>
          <p:nvPr/>
        </p:nvSpPr>
        <p:spPr bwMode="auto">
          <a:xfrm>
            <a:off x="2971800" y="2895600"/>
            <a:ext cx="457200" cy="304800"/>
          </a:xfrm>
          <a:prstGeom prst="actionButtonForwardNext">
            <a:avLst/>
          </a:prstGeom>
          <a:solidFill>
            <a:schemeClr val="accent1"/>
          </a:solidFill>
          <a:ln w="9525">
            <a:solidFill>
              <a:schemeClr val="tx1"/>
            </a:solidFill>
            <a:miter lim="800000"/>
            <a:headEnd/>
            <a:tailEnd/>
          </a:ln>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 calcmode="lin" valueType="num">
                                      <p:cBhvr additive="base">
                                        <p:cTn id="7" dur="500" fill="hold"/>
                                        <p:tgtEl>
                                          <p:spTgt spid="3174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174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1747">
                                            <p:txEl>
                                              <p:pRg st="1" end="1"/>
                                            </p:txEl>
                                          </p:spTgt>
                                        </p:tgtEl>
                                        <p:attrNameLst>
                                          <p:attrName>style.visibility</p:attrName>
                                        </p:attrNameLst>
                                      </p:cBhvr>
                                      <p:to>
                                        <p:strVal val="visible"/>
                                      </p:to>
                                    </p:set>
                                    <p:anim calcmode="lin" valueType="num">
                                      <p:cBhvr additive="base">
                                        <p:cTn id="13" dur="500" fill="hold"/>
                                        <p:tgtEl>
                                          <p:spTgt spid="3174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1747">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1747">
                                            <p:txEl>
                                              <p:pRg st="2" end="2"/>
                                            </p:txEl>
                                          </p:spTgt>
                                        </p:tgtEl>
                                        <p:attrNameLst>
                                          <p:attrName>style.visibility</p:attrName>
                                        </p:attrNameLst>
                                      </p:cBhvr>
                                      <p:to>
                                        <p:strVal val="visible"/>
                                      </p:to>
                                    </p:set>
                                    <p:anim calcmode="lin" valueType="num">
                                      <p:cBhvr additive="base">
                                        <p:cTn id="19" dur="500" fill="hold"/>
                                        <p:tgtEl>
                                          <p:spTgt spid="3174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174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1747">
                                            <p:txEl>
                                              <p:pRg st="3" end="3"/>
                                            </p:txEl>
                                          </p:spTgt>
                                        </p:tgtEl>
                                        <p:attrNameLst>
                                          <p:attrName>style.visibility</p:attrName>
                                        </p:attrNameLst>
                                      </p:cBhvr>
                                      <p:to>
                                        <p:strVal val="visible"/>
                                      </p:to>
                                    </p:set>
                                    <p:anim calcmode="lin" valueType="num">
                                      <p:cBhvr additive="base">
                                        <p:cTn id="25" dur="500" fill="hold"/>
                                        <p:tgtEl>
                                          <p:spTgt spid="31747">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1747">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par>
                                <p:cTn id="27" presetID="2" presetClass="entr" presetSubtype="8" fill="hold" grpId="0" nodeType="withEffect">
                                  <p:stCondLst>
                                    <p:cond delay="0"/>
                                  </p:stCondLst>
                                  <p:childTnLst>
                                    <p:set>
                                      <p:cBhvr>
                                        <p:cTn id="28" dur="1" fill="hold">
                                          <p:stCondLst>
                                            <p:cond delay="0"/>
                                          </p:stCondLst>
                                        </p:cTn>
                                        <p:tgtEl>
                                          <p:spTgt spid="31747">
                                            <p:txEl>
                                              <p:pRg st="4" end="4"/>
                                            </p:txEl>
                                          </p:spTgt>
                                        </p:tgtEl>
                                        <p:attrNameLst>
                                          <p:attrName>style.visibility</p:attrName>
                                        </p:attrNameLst>
                                      </p:cBhvr>
                                      <p:to>
                                        <p:strVal val="visible"/>
                                      </p:to>
                                    </p:set>
                                    <p:anim calcmode="lin" valueType="num">
                                      <p:cBhvr additive="base">
                                        <p:cTn id="29" dur="500" fill="hold"/>
                                        <p:tgtEl>
                                          <p:spTgt spid="31747">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1747">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2" name="whoosh.wav"/>
                                        </p:tgtEl>
                                      </p:cMediaNode>
                                    </p:audio>
                                  </p:subTnLst>
                                </p:cTn>
                              </p:par>
                              <p:par>
                                <p:cTn id="31" presetID="2" presetClass="entr" presetSubtype="8" fill="hold" grpId="0" nodeType="withEffect">
                                  <p:stCondLst>
                                    <p:cond delay="0"/>
                                  </p:stCondLst>
                                  <p:childTnLst>
                                    <p:set>
                                      <p:cBhvr>
                                        <p:cTn id="32" dur="1" fill="hold">
                                          <p:stCondLst>
                                            <p:cond delay="0"/>
                                          </p:stCondLst>
                                        </p:cTn>
                                        <p:tgtEl>
                                          <p:spTgt spid="31747">
                                            <p:txEl>
                                              <p:pRg st="5" end="5"/>
                                            </p:txEl>
                                          </p:spTgt>
                                        </p:tgtEl>
                                        <p:attrNameLst>
                                          <p:attrName>style.visibility</p:attrName>
                                        </p:attrNameLst>
                                      </p:cBhvr>
                                      <p:to>
                                        <p:strVal val="visible"/>
                                      </p:to>
                                    </p:set>
                                    <p:anim calcmode="lin" valueType="num">
                                      <p:cBhvr additive="base">
                                        <p:cTn id="33" dur="500" fill="hold"/>
                                        <p:tgtEl>
                                          <p:spTgt spid="31747">
                                            <p:txEl>
                                              <p:pRg st="5" end="5"/>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31747">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1"/>
                                            </p:cond>
                                          </p:stCondLst>
                                          <p:endCondLst>
                                            <p:cond evt="onStopAudio" delay="0">
                                              <p:tgtEl>
                                                <p:sldTgt/>
                                              </p:tgtEl>
                                            </p:cond>
                                          </p:endCondLst>
                                        </p:cTn>
                                        <p:tgtEl>
                                          <p:sndTgt r:embed="rId2" name="whoosh.wav"/>
                                        </p:tgtEl>
                                      </p:cMediaNode>
                                    </p:audio>
                                  </p:subTnLst>
                                </p:cTn>
                              </p:par>
                            </p:childTnLst>
                          </p:cTn>
                        </p:par>
                      </p:childTnLst>
                    </p:cTn>
                  </p:par>
                  <p:par>
                    <p:cTn id="35" fill="hold">
                      <p:stCondLst>
                        <p:cond delay="indefinite"/>
                      </p:stCondLst>
                      <p:childTnLst>
                        <p:par>
                          <p:cTn id="36" fill="hold">
                            <p:stCondLst>
                              <p:cond delay="0"/>
                            </p:stCondLst>
                            <p:childTnLst>
                              <p:par>
                                <p:cTn id="37" presetID="2" presetClass="entr" presetSubtype="8" fill="hold" grpId="0" nodeType="clickEffect">
                                  <p:stCondLst>
                                    <p:cond delay="0"/>
                                  </p:stCondLst>
                                  <p:childTnLst>
                                    <p:set>
                                      <p:cBhvr>
                                        <p:cTn id="38" dur="1" fill="hold">
                                          <p:stCondLst>
                                            <p:cond delay="0"/>
                                          </p:stCondLst>
                                        </p:cTn>
                                        <p:tgtEl>
                                          <p:spTgt spid="31747">
                                            <p:txEl>
                                              <p:pRg st="6" end="6"/>
                                            </p:txEl>
                                          </p:spTgt>
                                        </p:tgtEl>
                                        <p:attrNameLst>
                                          <p:attrName>style.visibility</p:attrName>
                                        </p:attrNameLst>
                                      </p:cBhvr>
                                      <p:to>
                                        <p:strVal val="visible"/>
                                      </p:to>
                                    </p:set>
                                    <p:anim calcmode="lin" valueType="num">
                                      <p:cBhvr additive="base">
                                        <p:cTn id="39" dur="500" fill="hold"/>
                                        <p:tgtEl>
                                          <p:spTgt spid="31747">
                                            <p:txEl>
                                              <p:pRg st="6" end="6"/>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31747">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7"/>
                                            </p:cond>
                                          </p:stCondLst>
                                          <p:endCondLst>
                                            <p:cond evt="onStopAudio" delay="0">
                                              <p:tgtEl>
                                                <p:sldTgt/>
                                              </p:tgtEl>
                                            </p:cond>
                                          </p:endCondLst>
                                        </p:cTn>
                                        <p:tgtEl>
                                          <p:sndTgt r:embed="rId2" name="whoosh.wav"/>
                                        </p:tgtEl>
                                      </p:cMediaNode>
                                    </p:audio>
                                  </p:subTnLst>
                                </p:cTn>
                              </p:par>
                              <p:par>
                                <p:cTn id="41" presetID="2" presetClass="entr" presetSubtype="8" fill="hold" grpId="0" nodeType="withEffect">
                                  <p:stCondLst>
                                    <p:cond delay="0"/>
                                  </p:stCondLst>
                                  <p:childTnLst>
                                    <p:set>
                                      <p:cBhvr>
                                        <p:cTn id="42" dur="1" fill="hold">
                                          <p:stCondLst>
                                            <p:cond delay="0"/>
                                          </p:stCondLst>
                                        </p:cTn>
                                        <p:tgtEl>
                                          <p:spTgt spid="31747">
                                            <p:txEl>
                                              <p:pRg st="7" end="7"/>
                                            </p:txEl>
                                          </p:spTgt>
                                        </p:tgtEl>
                                        <p:attrNameLst>
                                          <p:attrName>style.visibility</p:attrName>
                                        </p:attrNameLst>
                                      </p:cBhvr>
                                      <p:to>
                                        <p:strVal val="visible"/>
                                      </p:to>
                                    </p:set>
                                    <p:anim calcmode="lin" valueType="num">
                                      <p:cBhvr additive="base">
                                        <p:cTn id="43" dur="500" fill="hold"/>
                                        <p:tgtEl>
                                          <p:spTgt spid="31747">
                                            <p:txEl>
                                              <p:pRg st="7" end="7"/>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31747">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p:tgtEl>
                                      </p:cMediaNode>
                                    </p:audio>
                                  </p:subTnLst>
                                </p:cTn>
                              </p:par>
                              <p:par>
                                <p:cTn id="45" presetID="2" presetClass="entr" presetSubtype="8" fill="hold" grpId="0" nodeType="withEffect">
                                  <p:stCondLst>
                                    <p:cond delay="0"/>
                                  </p:stCondLst>
                                  <p:childTnLst>
                                    <p:set>
                                      <p:cBhvr>
                                        <p:cTn id="46" dur="1" fill="hold">
                                          <p:stCondLst>
                                            <p:cond delay="0"/>
                                          </p:stCondLst>
                                        </p:cTn>
                                        <p:tgtEl>
                                          <p:spTgt spid="31747">
                                            <p:txEl>
                                              <p:pRg st="8" end="8"/>
                                            </p:txEl>
                                          </p:spTgt>
                                        </p:tgtEl>
                                        <p:attrNameLst>
                                          <p:attrName>style.visibility</p:attrName>
                                        </p:attrNameLst>
                                      </p:cBhvr>
                                      <p:to>
                                        <p:strVal val="visible"/>
                                      </p:to>
                                    </p:set>
                                    <p:anim calcmode="lin" valueType="num">
                                      <p:cBhvr additive="base">
                                        <p:cTn id="47" dur="500" fill="hold"/>
                                        <p:tgtEl>
                                          <p:spTgt spid="31747">
                                            <p:txEl>
                                              <p:pRg st="8" end="8"/>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1747">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5"/>
                                            </p:cond>
                                          </p:stCondLst>
                                          <p:endCondLst>
                                            <p:cond evt="onStopAudio" delay="0">
                                              <p:tgtEl>
                                                <p:sldTgt/>
                                              </p:tgtEl>
                                            </p:cond>
                                          </p:endCondLst>
                                        </p:cTn>
                                        <p:tgtEl>
                                          <p:sndTgt r:embed="rId2" name="whoosh.wav"/>
                                        </p:tgtEl>
                                      </p:cMediaNode>
                                    </p:audio>
                                  </p:subTnLst>
                                </p:cTn>
                              </p:par>
                            </p:childTnLst>
                          </p:cTn>
                        </p:par>
                      </p:childTnLst>
                    </p:cTn>
                  </p:par>
                  <p:par>
                    <p:cTn id="49" fill="hold">
                      <p:stCondLst>
                        <p:cond delay="indefinite"/>
                      </p:stCondLst>
                      <p:childTnLst>
                        <p:par>
                          <p:cTn id="50" fill="hold">
                            <p:stCondLst>
                              <p:cond delay="0"/>
                            </p:stCondLst>
                            <p:childTnLst>
                              <p:par>
                                <p:cTn id="51" presetID="2" presetClass="entr" presetSubtype="8" fill="hold" grpId="0" nodeType="clickEffect">
                                  <p:stCondLst>
                                    <p:cond delay="0"/>
                                  </p:stCondLst>
                                  <p:childTnLst>
                                    <p:set>
                                      <p:cBhvr>
                                        <p:cTn id="52" dur="1" fill="hold">
                                          <p:stCondLst>
                                            <p:cond delay="0"/>
                                          </p:stCondLst>
                                        </p:cTn>
                                        <p:tgtEl>
                                          <p:spTgt spid="31747">
                                            <p:txEl>
                                              <p:pRg st="9" end="9"/>
                                            </p:txEl>
                                          </p:spTgt>
                                        </p:tgtEl>
                                        <p:attrNameLst>
                                          <p:attrName>style.visibility</p:attrName>
                                        </p:attrNameLst>
                                      </p:cBhvr>
                                      <p:to>
                                        <p:strVal val="visible"/>
                                      </p:to>
                                    </p:set>
                                    <p:anim calcmode="lin" valueType="num">
                                      <p:cBhvr additive="base">
                                        <p:cTn id="53" dur="500" fill="hold"/>
                                        <p:tgtEl>
                                          <p:spTgt spid="31747">
                                            <p:txEl>
                                              <p:pRg st="9" end="9"/>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31747">
                                            <p:txEl>
                                              <p:pRg st="9" end="9"/>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1"/>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smtClean="0"/>
              <a:t>Richter Scale / Case studies</a:t>
            </a:r>
          </a:p>
        </p:txBody>
      </p:sp>
      <p:sp>
        <p:nvSpPr>
          <p:cNvPr id="26627" name="Rectangle 3"/>
          <p:cNvSpPr>
            <a:spLocks noGrp="1" noChangeArrowheads="1"/>
          </p:cNvSpPr>
          <p:nvPr>
            <p:ph type="body" sz="half" idx="1"/>
          </p:nvPr>
        </p:nvSpPr>
        <p:spPr>
          <a:xfrm>
            <a:off x="381000" y="1981200"/>
            <a:ext cx="3110880" cy="4544144"/>
          </a:xfrm>
        </p:spPr>
        <p:txBody>
          <a:bodyPr>
            <a:normAutofit fontScale="85000" lnSpcReduction="20000"/>
          </a:bodyPr>
          <a:lstStyle/>
          <a:p>
            <a:pPr eaLnBrk="1" hangingPunct="1"/>
            <a:r>
              <a:rPr lang="en-GB" sz="2400" dirty="0" smtClean="0"/>
              <a:t>Amplitude</a:t>
            </a:r>
          </a:p>
          <a:p>
            <a:pPr eaLnBrk="1" hangingPunct="1"/>
            <a:r>
              <a:rPr lang="en-GB" sz="2400" dirty="0" smtClean="0"/>
              <a:t>Seismograph</a:t>
            </a:r>
          </a:p>
          <a:p>
            <a:pPr lvl="1" eaLnBrk="1" hangingPunct="1"/>
            <a:r>
              <a:rPr lang="en-GB" sz="2000" dirty="0" smtClean="0"/>
              <a:t>epicentre</a:t>
            </a:r>
          </a:p>
          <a:p>
            <a:pPr eaLnBrk="1" hangingPunct="1"/>
            <a:r>
              <a:rPr lang="en-GB" sz="2400" dirty="0" smtClean="0"/>
              <a:t>Logarithmic: Times stronger</a:t>
            </a:r>
          </a:p>
          <a:p>
            <a:pPr eaLnBrk="1" hangingPunct="1"/>
            <a:r>
              <a:rPr lang="en-GB" sz="1600" dirty="0" smtClean="0"/>
              <a:t>1,10,100,1000,10000,100,000 </a:t>
            </a:r>
            <a:r>
              <a:rPr lang="en-GB" sz="1600" dirty="0" err="1" smtClean="0"/>
              <a:t>etc</a:t>
            </a:r>
            <a:endParaRPr lang="en-GB" sz="1600" dirty="0" smtClean="0"/>
          </a:p>
          <a:p>
            <a:pPr eaLnBrk="1" hangingPunct="1"/>
            <a:r>
              <a:rPr lang="en-GB" sz="1600" dirty="0" smtClean="0"/>
              <a:t>1   2   3      4        5          6</a:t>
            </a:r>
          </a:p>
          <a:p>
            <a:pPr eaLnBrk="1" hangingPunct="1"/>
            <a:r>
              <a:rPr lang="en-GB" sz="1600" dirty="0" smtClean="0"/>
              <a:t>3 =only detectable with seismograph</a:t>
            </a:r>
          </a:p>
          <a:p>
            <a:pPr eaLnBrk="1" hangingPunct="1"/>
            <a:r>
              <a:rPr lang="en-GB" sz="1600" dirty="0" smtClean="0"/>
              <a:t>5= trees sway, minor damage</a:t>
            </a:r>
          </a:p>
          <a:p>
            <a:pPr eaLnBrk="1" hangingPunct="1"/>
            <a:r>
              <a:rPr lang="en-GB" sz="1600" dirty="0" smtClean="0"/>
              <a:t>7=some houses collapse, ground breaks</a:t>
            </a:r>
          </a:p>
          <a:p>
            <a:pPr eaLnBrk="1" hangingPunct="1"/>
            <a:r>
              <a:rPr lang="en-GB" sz="1600" dirty="0" smtClean="0"/>
              <a:t>8=total destruction, landslides, tsunami</a:t>
            </a:r>
          </a:p>
          <a:p>
            <a:pPr eaLnBrk="1" hangingPunct="1"/>
            <a:r>
              <a:rPr lang="en-GB" sz="1600" dirty="0" smtClean="0"/>
              <a:t>An alternative measurement is the </a:t>
            </a:r>
            <a:r>
              <a:rPr lang="en-GB" sz="1600" dirty="0" err="1" smtClean="0"/>
              <a:t>Mercalli</a:t>
            </a:r>
            <a:r>
              <a:rPr lang="en-GB" sz="1600" dirty="0" smtClean="0"/>
              <a:t> Scale</a:t>
            </a:r>
          </a:p>
          <a:p>
            <a:pPr eaLnBrk="1" hangingPunct="1"/>
            <a:endParaRPr lang="en-GB" sz="1600" dirty="0" smtClean="0"/>
          </a:p>
        </p:txBody>
      </p:sp>
      <p:pic>
        <p:nvPicPr>
          <p:cNvPr id="1026" name="Picture 2" descr="http://www.sdgs.usd.edu/publications/maps/earthquakes/images/RichterScale.gif"/>
          <p:cNvPicPr>
            <a:picLocks noGrp="1" noChangeAspect="1" noChangeArrowheads="1"/>
          </p:cNvPicPr>
          <p:nvPr>
            <p:ph type="clipArt" sz="half" idx="2"/>
          </p:nvPr>
        </p:nvPicPr>
        <p:blipFill>
          <a:blip r:embed="rId2" cstate="print">
            <a:extLst>
              <a:ext uri="{28A0092B-C50C-407E-A947-70E740481C1C}">
                <a14:useLocalDpi xmlns:a14="http://schemas.microsoft.com/office/drawing/2010/main" xmlns="" val="0"/>
              </a:ext>
            </a:extLst>
          </a:blip>
          <a:srcRect/>
          <a:stretch>
            <a:fillRect/>
          </a:stretch>
        </p:blipFill>
        <p:spPr bwMode="auto">
          <a:xfrm>
            <a:off x="3679540" y="1772816"/>
            <a:ext cx="5239388" cy="4680520"/>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a:t>
            </a:r>
            <a:endParaRPr lang="en-GB" dirty="0"/>
          </a:p>
        </p:txBody>
      </p:sp>
      <p:sp>
        <p:nvSpPr>
          <p:cNvPr id="3" name="Text Placeholder 2"/>
          <p:cNvSpPr>
            <a:spLocks noGrp="1"/>
          </p:cNvSpPr>
          <p:nvPr>
            <p:ph type="body" sz="half" idx="1"/>
          </p:nvPr>
        </p:nvSpPr>
        <p:spPr>
          <a:xfrm>
            <a:off x="685800" y="1700808"/>
            <a:ext cx="2518048" cy="4896544"/>
          </a:xfrm>
        </p:spPr>
        <p:txBody>
          <a:bodyPr>
            <a:normAutofit fontScale="85000" lnSpcReduction="10000"/>
          </a:bodyPr>
          <a:lstStyle/>
          <a:p>
            <a:pPr>
              <a:spcBef>
                <a:spcPct val="50000"/>
              </a:spcBef>
            </a:pPr>
            <a:endParaRPr lang="en-GB" b="1" dirty="0">
              <a:latin typeface="Calibri" pitchFamily="34" charset="0"/>
              <a:cs typeface="Calibri" pitchFamily="34" charset="0"/>
            </a:endParaRPr>
          </a:p>
          <a:p>
            <a:pPr>
              <a:spcBef>
                <a:spcPct val="50000"/>
              </a:spcBef>
              <a:buFontTx/>
              <a:buChar char="•"/>
            </a:pPr>
            <a:r>
              <a:rPr lang="en-GB" b="1" dirty="0">
                <a:latin typeface="Calibri" pitchFamily="34" charset="0"/>
                <a:cs typeface="Calibri" pitchFamily="34" charset="0"/>
              </a:rPr>
              <a:t>Rocky Mt Colorado</a:t>
            </a:r>
            <a:r>
              <a:rPr lang="en-GB" dirty="0">
                <a:latin typeface="Calibri" pitchFamily="34" charset="0"/>
                <a:cs typeface="Calibri" pitchFamily="34" charset="0"/>
              </a:rPr>
              <a:t> decided to dump waste water under ground from1962</a:t>
            </a:r>
          </a:p>
          <a:p>
            <a:pPr>
              <a:spcBef>
                <a:spcPct val="50000"/>
              </a:spcBef>
              <a:buFontTx/>
              <a:buChar char="•"/>
            </a:pPr>
            <a:r>
              <a:rPr lang="en-GB" dirty="0">
                <a:latin typeface="Calibri" pitchFamily="34" charset="0"/>
                <a:cs typeface="Calibri" pitchFamily="34" charset="0"/>
              </a:rPr>
              <a:t>Increase in earth quake activity 700 minor in 3 </a:t>
            </a:r>
            <a:r>
              <a:rPr lang="en-GB" dirty="0" err="1">
                <a:latin typeface="Calibri" pitchFamily="34" charset="0"/>
                <a:cs typeface="Calibri" pitchFamily="34" charset="0"/>
              </a:rPr>
              <a:t>yrs</a:t>
            </a:r>
            <a:endParaRPr lang="en-GB" dirty="0">
              <a:latin typeface="Calibri" pitchFamily="34" charset="0"/>
              <a:cs typeface="Calibri" pitchFamily="34" charset="0"/>
            </a:endParaRPr>
          </a:p>
          <a:p>
            <a:pPr>
              <a:spcBef>
                <a:spcPct val="50000"/>
              </a:spcBef>
              <a:buFontTx/>
              <a:buChar char="•"/>
            </a:pPr>
            <a:r>
              <a:rPr lang="en-GB" dirty="0">
                <a:latin typeface="Calibri" pitchFamily="34" charset="0"/>
                <a:cs typeface="Calibri" pitchFamily="34" charset="0"/>
              </a:rPr>
              <a:t>Directly related to amount of liquid</a:t>
            </a:r>
          </a:p>
          <a:p>
            <a:pPr>
              <a:spcBef>
                <a:spcPct val="50000"/>
              </a:spcBef>
              <a:buFontTx/>
              <a:buChar char="•"/>
            </a:pPr>
            <a:r>
              <a:rPr lang="en-GB" dirty="0">
                <a:latin typeface="Calibri" pitchFamily="34" charset="0"/>
                <a:cs typeface="Calibri" pitchFamily="34" charset="0"/>
              </a:rPr>
              <a:t>Injection lubricated faults</a:t>
            </a:r>
          </a:p>
          <a:p>
            <a:pPr>
              <a:spcBef>
                <a:spcPct val="50000"/>
              </a:spcBef>
              <a:buFontTx/>
              <a:buChar char="•"/>
            </a:pPr>
            <a:r>
              <a:rPr lang="en-GB" dirty="0">
                <a:latin typeface="Calibri" pitchFamily="34" charset="0"/>
                <a:cs typeface="Calibri" pitchFamily="34" charset="0"/>
              </a:rPr>
              <a:t>Stopped in 1965 and no more earthquakes</a:t>
            </a:r>
          </a:p>
          <a:p>
            <a:pPr>
              <a:spcBef>
                <a:spcPct val="50000"/>
              </a:spcBef>
              <a:buFontTx/>
              <a:buChar char="•"/>
            </a:pPr>
            <a:r>
              <a:rPr lang="en-GB" b="1" dirty="0">
                <a:latin typeface="Calibri" pitchFamily="34" charset="0"/>
                <a:cs typeface="Calibri" pitchFamily="34" charset="0"/>
              </a:rPr>
              <a:t>Nevada nuclear</a:t>
            </a:r>
            <a:r>
              <a:rPr lang="en-GB" dirty="0">
                <a:latin typeface="Calibri" pitchFamily="34" charset="0"/>
                <a:cs typeface="Calibri" pitchFamily="34" charset="0"/>
              </a:rPr>
              <a:t> test site 1968</a:t>
            </a:r>
          </a:p>
          <a:p>
            <a:pPr>
              <a:spcBef>
                <a:spcPct val="50000"/>
              </a:spcBef>
              <a:buFontTx/>
              <a:buChar char="•"/>
            </a:pPr>
            <a:r>
              <a:rPr lang="en-GB" dirty="0">
                <a:latin typeface="Calibri" pitchFamily="34" charset="0"/>
                <a:cs typeface="Calibri" pitchFamily="34" charset="0"/>
              </a:rPr>
              <a:t>Result: earthquakes</a:t>
            </a:r>
          </a:p>
          <a:p>
            <a:pPr>
              <a:spcBef>
                <a:spcPct val="50000"/>
              </a:spcBef>
              <a:buFontTx/>
              <a:buChar char="•"/>
            </a:pPr>
            <a:r>
              <a:rPr lang="en-GB" b="1" dirty="0">
                <a:latin typeface="Calibri" pitchFamily="34" charset="0"/>
                <a:cs typeface="Calibri" pitchFamily="34" charset="0"/>
              </a:rPr>
              <a:t>1995 </a:t>
            </a:r>
            <a:r>
              <a:rPr lang="en-GB" dirty="0">
                <a:latin typeface="Calibri" pitchFamily="34" charset="0"/>
                <a:cs typeface="Calibri" pitchFamily="34" charset="0"/>
              </a:rPr>
              <a:t>Pacific France Nuclear test programme</a:t>
            </a:r>
          </a:p>
          <a:p>
            <a:endParaRPr lang="en-GB" dirty="0"/>
          </a:p>
        </p:txBody>
      </p:sp>
      <p:pic>
        <p:nvPicPr>
          <p:cNvPr id="2050" name="Picture 2" descr="http://newsimg.bbc.co.uk/media/images/47199000/gif/_47199970_richter_earthquake4_466.gif"/>
          <p:cNvPicPr>
            <a:picLocks noGrp="1" noChangeAspect="1" noChangeArrowheads="1"/>
          </p:cNvPicPr>
          <p:nvPr>
            <p:ph type="clipArt" sz="half" idx="2"/>
          </p:nvPr>
        </p:nvPicPr>
        <p:blipFill>
          <a:blip r:embed="rId2" cstate="print">
            <a:extLst>
              <a:ext uri="{28A0092B-C50C-407E-A947-70E740481C1C}">
                <a14:useLocalDpi xmlns:a14="http://schemas.microsoft.com/office/drawing/2010/main" xmlns="" val="0"/>
              </a:ext>
            </a:extLst>
          </a:blip>
          <a:srcRect/>
          <a:stretch>
            <a:fillRect/>
          </a:stretch>
        </p:blipFill>
        <p:spPr bwMode="auto">
          <a:xfrm>
            <a:off x="3563887" y="1844824"/>
            <a:ext cx="5334003" cy="396044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33478557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trans_amer"/>
          <p:cNvPicPr>
            <a:picLocks noChangeAspect="1" noChangeArrowheads="1"/>
          </p:cNvPicPr>
          <p:nvPr/>
        </p:nvPicPr>
        <p:blipFill>
          <a:blip r:embed="rId2" cstate="print"/>
          <a:srcRect/>
          <a:stretch>
            <a:fillRect/>
          </a:stretch>
        </p:blipFill>
        <p:spPr bwMode="auto">
          <a:xfrm>
            <a:off x="3336925" y="0"/>
            <a:ext cx="5807075" cy="4038600"/>
          </a:xfrm>
          <a:prstGeom prst="rect">
            <a:avLst/>
          </a:prstGeom>
          <a:noFill/>
          <a:ln w="9525">
            <a:noFill/>
            <a:miter lim="800000"/>
            <a:headEnd/>
            <a:tailEnd/>
          </a:ln>
        </p:spPr>
      </p:pic>
      <p:sp>
        <p:nvSpPr>
          <p:cNvPr id="27651" name="Text Box 3"/>
          <p:cNvSpPr txBox="1">
            <a:spLocks noChangeArrowheads="1"/>
          </p:cNvSpPr>
          <p:nvPr/>
        </p:nvSpPr>
        <p:spPr bwMode="auto">
          <a:xfrm>
            <a:off x="0" y="4019550"/>
            <a:ext cx="9144000" cy="2838450"/>
          </a:xfrm>
          <a:prstGeom prst="rect">
            <a:avLst/>
          </a:prstGeom>
          <a:solidFill>
            <a:srgbClr val="FF6600"/>
          </a:solidFill>
          <a:ln w="9525">
            <a:noFill/>
            <a:miter lim="800000"/>
            <a:headEnd/>
            <a:tailEnd/>
          </a:ln>
        </p:spPr>
        <p:txBody>
          <a:bodyPr>
            <a:spAutoFit/>
          </a:bodyPr>
          <a:lstStyle/>
          <a:p>
            <a:pPr>
              <a:spcBef>
                <a:spcPct val="50000"/>
              </a:spcBef>
            </a:pPr>
            <a:r>
              <a:rPr lang="en-GB" sz="1800">
                <a:latin typeface="Verdana" pitchFamily="34" charset="0"/>
              </a:rPr>
              <a:t>In 1977, Congress authorized the creation of the National Earthquake Hazards Reduction Program (NEHRP) to improve the Nation’s understanding of earthquake hazards and to mitigate their effects. Earthquakes are the most costly natural hazard faced by the United States. Twenty-five years of work by the U.S. Geological Survey (USGS), in close cooperation with the three other NEHRP agencies, has yielded major advances in earthquake preparedness and monitoring, as well as a vastly improved understanding of earthquake hazards, processes, and effects. The USGS is poised to build on these accomplishments, helping through NEHRP to protect lives and property in the future earthquakes that are certain to strike the United States.</a:t>
            </a:r>
          </a:p>
        </p:txBody>
      </p:sp>
      <p:sp>
        <p:nvSpPr>
          <p:cNvPr id="27652" name="Text Box 4"/>
          <p:cNvSpPr txBox="1">
            <a:spLocks noChangeArrowheads="1"/>
          </p:cNvSpPr>
          <p:nvPr/>
        </p:nvSpPr>
        <p:spPr bwMode="auto">
          <a:xfrm>
            <a:off x="304800" y="381000"/>
            <a:ext cx="2590800" cy="1066800"/>
          </a:xfrm>
          <a:prstGeom prst="rect">
            <a:avLst/>
          </a:prstGeom>
          <a:noFill/>
          <a:ln w="9525">
            <a:noFill/>
            <a:miter lim="800000"/>
            <a:headEnd/>
            <a:tailEnd/>
          </a:ln>
        </p:spPr>
        <p:txBody>
          <a:bodyPr>
            <a:spAutoFit/>
          </a:bodyPr>
          <a:lstStyle/>
          <a:p>
            <a:pPr>
              <a:spcBef>
                <a:spcPct val="50000"/>
              </a:spcBef>
            </a:pPr>
            <a:r>
              <a:rPr lang="en-GB" sz="3200" dirty="0">
                <a:solidFill>
                  <a:schemeClr val="accent2">
                    <a:lumMod val="60000"/>
                    <a:lumOff val="40000"/>
                  </a:schemeClr>
                </a:solidFill>
              </a:rPr>
              <a:t>Earthquake Research</a:t>
            </a:r>
          </a:p>
        </p:txBody>
      </p:sp>
      <p:sp>
        <p:nvSpPr>
          <p:cNvPr id="27653" name="AutoShape 5">
            <a:hlinkClick r:id="" action="ppaction://hlinkshowjump?jump=lastslideviewed" highlightClick="1"/>
          </p:cNvPr>
          <p:cNvSpPr>
            <a:spLocks noChangeArrowheads="1"/>
          </p:cNvSpPr>
          <p:nvPr/>
        </p:nvSpPr>
        <p:spPr bwMode="auto">
          <a:xfrm>
            <a:off x="2667000" y="0"/>
            <a:ext cx="609600" cy="457200"/>
          </a:xfrm>
          <a:prstGeom prst="actionButtonReturn">
            <a:avLst/>
          </a:prstGeom>
          <a:solidFill>
            <a:srgbClr val="FF6600"/>
          </a:solidFill>
          <a:ln w="9525">
            <a:solidFill>
              <a:schemeClr val="tx1"/>
            </a:solidFill>
            <a:miter lim="800000"/>
            <a:headEnd/>
            <a:tailEnd/>
          </a:ln>
        </p:spPr>
        <p:txBody>
          <a:bodyPr wrap="none" anchor="ctr"/>
          <a:lstStyle/>
          <a:p>
            <a:endParaRPr lang="en-US"/>
          </a:p>
        </p:txBody>
      </p:sp>
      <p:sp>
        <p:nvSpPr>
          <p:cNvPr id="27654" name="Text Box 6"/>
          <p:cNvSpPr txBox="1">
            <a:spLocks noChangeArrowheads="1"/>
          </p:cNvSpPr>
          <p:nvPr/>
        </p:nvSpPr>
        <p:spPr bwMode="auto">
          <a:xfrm>
            <a:off x="228600" y="1600200"/>
            <a:ext cx="2590800" cy="2282825"/>
          </a:xfrm>
          <a:prstGeom prst="rect">
            <a:avLst/>
          </a:prstGeom>
          <a:noFill/>
          <a:ln w="9525">
            <a:noFill/>
            <a:miter lim="800000"/>
            <a:headEnd/>
            <a:tailEnd/>
          </a:ln>
        </p:spPr>
        <p:txBody>
          <a:bodyPr>
            <a:spAutoFit/>
          </a:bodyPr>
          <a:lstStyle/>
          <a:p>
            <a:pPr>
              <a:spcBef>
                <a:spcPct val="50000"/>
              </a:spcBef>
            </a:pPr>
            <a:r>
              <a:rPr lang="en-GB"/>
              <a:t>Parkfield, (Cal.) Earthquake capital of the world and high tech monitoring and research systems</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bu13-60"/>
          <p:cNvPicPr>
            <a:picLocks noChangeAspect="1" noChangeArrowheads="1"/>
          </p:cNvPicPr>
          <p:nvPr/>
        </p:nvPicPr>
        <p:blipFill>
          <a:blip r:embed="rId3" cstate="print"/>
          <a:srcRect/>
          <a:stretch>
            <a:fillRect/>
          </a:stretch>
        </p:blipFill>
        <p:spPr bwMode="auto">
          <a:xfrm>
            <a:off x="304800" y="2590800"/>
            <a:ext cx="4876800" cy="3543300"/>
          </a:xfrm>
          <a:prstGeom prst="rect">
            <a:avLst/>
          </a:prstGeom>
          <a:noFill/>
          <a:ln w="9525">
            <a:noFill/>
            <a:miter lim="800000"/>
            <a:headEnd/>
            <a:tailEnd/>
          </a:ln>
        </p:spPr>
      </p:pic>
      <p:pic>
        <p:nvPicPr>
          <p:cNvPr id="17411" name="Picture 3" descr="bu14b60"/>
          <p:cNvPicPr>
            <a:picLocks noChangeAspect="1" noChangeArrowheads="1"/>
          </p:cNvPicPr>
          <p:nvPr/>
        </p:nvPicPr>
        <p:blipFill>
          <a:blip r:embed="rId4" cstate="print"/>
          <a:srcRect/>
          <a:stretch>
            <a:fillRect/>
          </a:stretch>
        </p:blipFill>
        <p:spPr bwMode="auto">
          <a:xfrm>
            <a:off x="5826125" y="1752600"/>
            <a:ext cx="3317875" cy="5105400"/>
          </a:xfrm>
          <a:prstGeom prst="rect">
            <a:avLst/>
          </a:prstGeom>
          <a:noFill/>
          <a:ln w="9525">
            <a:noFill/>
            <a:miter lim="800000"/>
            <a:headEnd/>
            <a:tailEnd/>
          </a:ln>
        </p:spPr>
      </p:pic>
      <p:sp>
        <p:nvSpPr>
          <p:cNvPr id="28676" name="Text Box 4"/>
          <p:cNvSpPr txBox="1">
            <a:spLocks noChangeArrowheads="1"/>
          </p:cNvSpPr>
          <p:nvPr/>
        </p:nvSpPr>
        <p:spPr bwMode="auto">
          <a:xfrm>
            <a:off x="304800" y="457200"/>
            <a:ext cx="8229600" cy="579438"/>
          </a:xfrm>
          <a:prstGeom prst="rect">
            <a:avLst/>
          </a:prstGeom>
          <a:noFill/>
          <a:ln w="9525">
            <a:noFill/>
            <a:miter lim="800000"/>
            <a:headEnd/>
            <a:tailEnd/>
          </a:ln>
        </p:spPr>
        <p:txBody>
          <a:bodyPr>
            <a:spAutoFit/>
          </a:bodyPr>
          <a:lstStyle/>
          <a:p>
            <a:pPr>
              <a:spcBef>
                <a:spcPct val="50000"/>
              </a:spcBef>
            </a:pPr>
            <a:r>
              <a:rPr lang="en-GB" sz="3200" dirty="0">
                <a:solidFill>
                  <a:schemeClr val="accent2">
                    <a:lumMod val="60000"/>
                    <a:lumOff val="40000"/>
                  </a:schemeClr>
                </a:solidFill>
              </a:rPr>
              <a:t>Kobe, Japan, 1995, 80,000 buildings damaged </a:t>
            </a:r>
          </a:p>
        </p:txBody>
      </p:sp>
      <p:sp>
        <p:nvSpPr>
          <p:cNvPr id="28677" name="AutoShape 7">
            <a:hlinkClick r:id="" action="ppaction://hlinkshowjump?jump=lastslideviewed" highlightClick="1"/>
          </p:cNvPr>
          <p:cNvSpPr>
            <a:spLocks noChangeArrowheads="1"/>
          </p:cNvSpPr>
          <p:nvPr/>
        </p:nvSpPr>
        <p:spPr bwMode="auto">
          <a:xfrm>
            <a:off x="0" y="6324600"/>
            <a:ext cx="609600" cy="533400"/>
          </a:xfrm>
          <a:prstGeom prst="actionButtonReturn">
            <a:avLst/>
          </a:prstGeom>
          <a:solidFill>
            <a:srgbClr val="FF6600"/>
          </a:solidFill>
          <a:ln w="9525">
            <a:solidFill>
              <a:schemeClr val="tx1"/>
            </a:solidFill>
            <a:miter lim="800000"/>
            <a:headEnd/>
            <a:tailEnd/>
          </a:ln>
        </p:spPr>
        <p:txBody>
          <a:bodyPr wrap="none" anchor="ctr"/>
          <a:lstStyle/>
          <a:p>
            <a:endParaRPr lang="en-US"/>
          </a:p>
        </p:txBody>
      </p:sp>
      <p:sp>
        <p:nvSpPr>
          <p:cNvPr id="6" name="Rectangle 5"/>
          <p:cNvSpPr/>
          <p:nvPr/>
        </p:nvSpPr>
        <p:spPr>
          <a:xfrm>
            <a:off x="323528" y="1196752"/>
            <a:ext cx="4572000" cy="1200329"/>
          </a:xfrm>
          <a:prstGeom prst="rect">
            <a:avLst/>
          </a:prstGeom>
        </p:spPr>
        <p:txBody>
          <a:bodyPr>
            <a:spAutoFit/>
          </a:bodyPr>
          <a:lstStyle/>
          <a:p>
            <a:r>
              <a:rPr lang="en-GB" dirty="0" smtClean="0">
                <a:hlinkClick r:id="rId5"/>
              </a:rPr>
              <a:t>http://www.5min.com/Video/Disaster-Management-in-Kobe-Japan-416310413</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nodeType="clickEffect">
                                  <p:stCondLst>
                                    <p:cond delay="0"/>
                                  </p:stCondLst>
                                  <p:childTnLst>
                                    <p:set>
                                      <p:cBhvr>
                                        <p:cTn id="6" dur="1" fill="hold">
                                          <p:stCondLst>
                                            <p:cond delay="0"/>
                                          </p:stCondLst>
                                        </p:cTn>
                                        <p:tgtEl>
                                          <p:spTgt spid="17410"/>
                                        </p:tgtEl>
                                        <p:attrNameLst>
                                          <p:attrName>style.visibility</p:attrName>
                                        </p:attrNameLst>
                                      </p:cBhvr>
                                      <p:to>
                                        <p:strVal val="visible"/>
                                      </p:to>
                                    </p:set>
                                    <p:animEffect transition="in" filter="box(out)">
                                      <p:cBhvr>
                                        <p:cTn id="7" dur="500"/>
                                        <p:tgtEl>
                                          <p:spTgt spid="17410"/>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p:stCondLst>
                        <p:cond delay="indefinite"/>
                      </p:stCondLst>
                      <p:childTnLst>
                        <p:par>
                          <p:cTn id="9" fill="hold">
                            <p:stCondLst>
                              <p:cond delay="0"/>
                            </p:stCondLst>
                            <p:childTnLst>
                              <p:par>
                                <p:cTn id="10" presetID="4" presetClass="entr" presetSubtype="32" fill="hold" nodeType="clickEffect">
                                  <p:stCondLst>
                                    <p:cond delay="0"/>
                                  </p:stCondLst>
                                  <p:childTnLst>
                                    <p:set>
                                      <p:cBhvr>
                                        <p:cTn id="11" dur="1" fill="hold">
                                          <p:stCondLst>
                                            <p:cond delay="0"/>
                                          </p:stCondLst>
                                        </p:cTn>
                                        <p:tgtEl>
                                          <p:spTgt spid="17411"/>
                                        </p:tgtEl>
                                        <p:attrNameLst>
                                          <p:attrName>style.visibility</p:attrName>
                                        </p:attrNameLst>
                                      </p:cBhvr>
                                      <p:to>
                                        <p:strVal val="visible"/>
                                      </p:to>
                                    </p:set>
                                    <p:animEffect transition="in" filter="box(out)">
                                      <p:cBhvr>
                                        <p:cTn id="12" dur="500"/>
                                        <p:tgtEl>
                                          <p:spTgt spid="17411"/>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2"/>
          <p:cNvSpPr txBox="1">
            <a:spLocks noChangeArrowheads="1"/>
          </p:cNvSpPr>
          <p:nvPr/>
        </p:nvSpPr>
        <p:spPr bwMode="auto">
          <a:xfrm>
            <a:off x="304800" y="457200"/>
            <a:ext cx="6858000" cy="6604885"/>
          </a:xfrm>
          <a:prstGeom prst="rect">
            <a:avLst/>
          </a:prstGeom>
          <a:noFill/>
          <a:ln w="9525">
            <a:noFill/>
            <a:miter lim="800000"/>
            <a:headEnd/>
            <a:tailEnd/>
          </a:ln>
        </p:spPr>
        <p:txBody>
          <a:bodyPr>
            <a:spAutoFit/>
          </a:bodyPr>
          <a:lstStyle/>
          <a:p>
            <a:pPr>
              <a:lnSpc>
                <a:spcPct val="90000"/>
              </a:lnSpc>
              <a:spcBef>
                <a:spcPct val="20000"/>
              </a:spcBef>
            </a:pPr>
            <a:r>
              <a:rPr lang="en-GB" sz="3200" b="1" dirty="0">
                <a:solidFill>
                  <a:schemeClr val="accent2">
                    <a:lumMod val="75000"/>
                  </a:schemeClr>
                </a:solidFill>
              </a:rPr>
              <a:t>China</a:t>
            </a:r>
            <a:r>
              <a:rPr lang="en-GB" sz="3200" dirty="0">
                <a:solidFill>
                  <a:schemeClr val="accent2">
                    <a:lumMod val="75000"/>
                  </a:schemeClr>
                </a:solidFill>
              </a:rPr>
              <a:t> </a:t>
            </a:r>
            <a:endParaRPr lang="en-GB" sz="3200" dirty="0" smtClean="0">
              <a:solidFill>
                <a:schemeClr val="accent2">
                  <a:lumMod val="75000"/>
                </a:schemeClr>
              </a:solidFill>
            </a:endParaRPr>
          </a:p>
          <a:p>
            <a:pPr algn="just">
              <a:lnSpc>
                <a:spcPct val="90000"/>
              </a:lnSpc>
              <a:spcBef>
                <a:spcPct val="20000"/>
              </a:spcBef>
            </a:pPr>
            <a:r>
              <a:rPr lang="en-GB" sz="3200" dirty="0" smtClean="0">
                <a:solidFill>
                  <a:schemeClr val="accent4">
                    <a:lumMod val="40000"/>
                    <a:lumOff val="60000"/>
                  </a:schemeClr>
                </a:solidFill>
              </a:rPr>
              <a:t>The </a:t>
            </a:r>
            <a:r>
              <a:rPr lang="en-GB" sz="3200" dirty="0">
                <a:solidFill>
                  <a:schemeClr val="accent4">
                    <a:lumMod val="40000"/>
                    <a:lumOff val="60000"/>
                  </a:schemeClr>
                </a:solidFill>
              </a:rPr>
              <a:t>Eastern Himalayan Mountain Range is possibly the worlds most seismically active area. Tibet and China have recorded massive earthquakes. In the 1900's, twelve earthquakes with magnitudes greater than 8.0 have occurred. In Tangshan, China, an 8.2 earthquake shook the region on July 28, 1976 and claimed the lives of 240,000. In Gansu, China on Dec. 16, 1920, an 8.6 quake killed 100,000. </a:t>
            </a:r>
          </a:p>
          <a:p>
            <a:pPr>
              <a:lnSpc>
                <a:spcPct val="90000"/>
              </a:lnSpc>
              <a:spcBef>
                <a:spcPct val="20000"/>
              </a:spcBef>
              <a:buFontTx/>
              <a:buChar char="•"/>
            </a:pPr>
            <a:endParaRPr lang="en-GB" sz="3200" dirty="0">
              <a:solidFill>
                <a:srgbClr val="780D02"/>
              </a:solidFill>
            </a:endParaRPr>
          </a:p>
          <a:p>
            <a:pPr>
              <a:spcBef>
                <a:spcPct val="50000"/>
              </a:spcBef>
            </a:pPr>
            <a:endParaRPr lang="en-GB" dirty="0"/>
          </a:p>
        </p:txBody>
      </p:sp>
      <p:sp>
        <p:nvSpPr>
          <p:cNvPr id="29699" name="AutoShape 3">
            <a:hlinkClick r:id="" action="ppaction://hlinkshowjump?jump=lastslideviewed" highlightClick="1"/>
          </p:cNvPr>
          <p:cNvSpPr>
            <a:spLocks noChangeArrowheads="1"/>
          </p:cNvSpPr>
          <p:nvPr/>
        </p:nvSpPr>
        <p:spPr bwMode="auto">
          <a:xfrm>
            <a:off x="8001000" y="6248400"/>
            <a:ext cx="533400" cy="457200"/>
          </a:xfrm>
          <a:prstGeom prst="actionButtonReturn">
            <a:avLst/>
          </a:prstGeom>
          <a:solidFill>
            <a:srgbClr val="FF6600"/>
          </a:solidFill>
          <a:ln w="9525">
            <a:solidFill>
              <a:schemeClr val="tx1"/>
            </a:solidFill>
            <a:miter lim="800000"/>
            <a:headEnd/>
            <a:tailEnd/>
          </a:ln>
        </p:spPr>
        <p:txBody>
          <a:bodyPr wrap="none" anchor="ctr"/>
          <a:lstStyle/>
          <a:p>
            <a:endParaRPr lang="en-US"/>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http://www.satimagingcorp.com/media/images/natural-hazards-5.jpg"/>
          <p:cNvPicPr>
            <a:picLocks noChangeAspect="1" noChangeArrowheads="1"/>
          </p:cNvPicPr>
          <p:nvPr/>
        </p:nvPicPr>
        <p:blipFill>
          <a:blip r:embed="rId2" cstate="print"/>
          <a:srcRect/>
          <a:stretch>
            <a:fillRect/>
          </a:stretch>
        </p:blipFill>
        <p:spPr bwMode="auto">
          <a:xfrm>
            <a:off x="357188" y="1500188"/>
            <a:ext cx="5983287" cy="4786312"/>
          </a:xfrm>
          <a:prstGeom prst="rect">
            <a:avLst/>
          </a:prstGeom>
          <a:noFill/>
          <a:ln w="9525">
            <a:noFill/>
            <a:miter lim="800000"/>
            <a:headEnd/>
            <a:tailEnd/>
          </a:ln>
        </p:spPr>
      </p:pic>
      <p:sp>
        <p:nvSpPr>
          <p:cNvPr id="30723" name="TextBox 2"/>
          <p:cNvSpPr txBox="1">
            <a:spLocks noChangeArrowheads="1"/>
          </p:cNvSpPr>
          <p:nvPr/>
        </p:nvSpPr>
        <p:spPr bwMode="auto">
          <a:xfrm>
            <a:off x="571500" y="500063"/>
            <a:ext cx="5643563" cy="461962"/>
          </a:xfrm>
          <a:prstGeom prst="rect">
            <a:avLst/>
          </a:prstGeom>
          <a:noFill/>
          <a:ln w="9525">
            <a:noFill/>
            <a:miter lim="800000"/>
            <a:headEnd/>
            <a:tailEnd/>
          </a:ln>
        </p:spPr>
        <p:txBody>
          <a:bodyPr>
            <a:spAutoFit/>
          </a:bodyPr>
          <a:lstStyle/>
          <a:p>
            <a:r>
              <a:rPr lang="en-GB"/>
              <a:t>Natural Disaster Management</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http://www.cartoonstock.com/newscartoons/cartoonists/efi/lowres/efin278l.jpg"/>
          <p:cNvPicPr>
            <a:picLocks noChangeAspect="1" noChangeArrowheads="1"/>
          </p:cNvPicPr>
          <p:nvPr/>
        </p:nvPicPr>
        <p:blipFill>
          <a:blip r:embed="rId2" cstate="print"/>
          <a:srcRect/>
          <a:stretch>
            <a:fillRect/>
          </a:stretch>
        </p:blipFill>
        <p:spPr bwMode="auto">
          <a:xfrm>
            <a:off x="4283968" y="2924944"/>
            <a:ext cx="4551363" cy="3652837"/>
          </a:xfrm>
          <a:prstGeom prst="rect">
            <a:avLst/>
          </a:prstGeom>
          <a:noFill/>
          <a:ln w="9525">
            <a:noFill/>
            <a:miter lim="800000"/>
            <a:headEnd/>
            <a:tailEnd/>
          </a:ln>
        </p:spPr>
      </p:pic>
      <p:sp>
        <p:nvSpPr>
          <p:cNvPr id="3" name="TextBox 2"/>
          <p:cNvSpPr txBox="1"/>
          <p:nvPr/>
        </p:nvSpPr>
        <p:spPr>
          <a:xfrm>
            <a:off x="428625" y="285750"/>
            <a:ext cx="4215383" cy="3293209"/>
          </a:xfrm>
          <a:prstGeom prst="rect">
            <a:avLst/>
          </a:prstGeom>
          <a:noFill/>
        </p:spPr>
        <p:txBody>
          <a:bodyPr wrap="square">
            <a:spAutoFit/>
          </a:bodyPr>
          <a:lstStyle/>
          <a:p>
            <a:pPr>
              <a:defRPr/>
            </a:pPr>
            <a:r>
              <a:rPr lang="en-GB" b="1" dirty="0"/>
              <a:t>How do we manage disasters?  </a:t>
            </a:r>
          </a:p>
          <a:p>
            <a:pPr>
              <a:defRPr/>
            </a:pPr>
            <a:endParaRPr lang="en-GB" b="1" dirty="0"/>
          </a:p>
          <a:p>
            <a:pPr marL="457200" indent="-457200">
              <a:buFont typeface="+mj-lt"/>
              <a:buAutoNum type="arabicPeriod"/>
              <a:defRPr/>
            </a:pPr>
            <a:r>
              <a:rPr lang="en-GB" sz="2000" dirty="0"/>
              <a:t>Spider diagram to answer the question.</a:t>
            </a:r>
          </a:p>
          <a:p>
            <a:pPr marL="457200" indent="-457200">
              <a:buFont typeface="+mj-lt"/>
              <a:buAutoNum type="arabicPeriod"/>
              <a:defRPr/>
            </a:pPr>
            <a:r>
              <a:rPr lang="en-GB" sz="2000" dirty="0"/>
              <a:t>What is the probability of the disaster happening?</a:t>
            </a:r>
          </a:p>
          <a:p>
            <a:pPr marL="457200" indent="-457200">
              <a:buFont typeface="+mj-lt"/>
              <a:buAutoNum type="arabicPeriod"/>
              <a:defRPr/>
            </a:pPr>
            <a:r>
              <a:rPr lang="en-GB" sz="2000" dirty="0"/>
              <a:t>What is the cost if it happens?</a:t>
            </a:r>
          </a:p>
          <a:p>
            <a:pPr marL="457200" indent="-457200">
              <a:buFont typeface="+mj-lt"/>
              <a:buAutoNum type="arabicPeriod"/>
              <a:defRPr/>
            </a:pPr>
            <a:r>
              <a:rPr lang="en-GB" sz="2000" dirty="0"/>
              <a:t>What is the cost of solving the problem?</a:t>
            </a:r>
          </a:p>
          <a:p>
            <a:pPr marL="457200" indent="-457200">
              <a:buFont typeface="+mj-lt"/>
              <a:buAutoNum type="arabicPeriod"/>
              <a:defRPr/>
            </a:pPr>
            <a:r>
              <a:rPr lang="en-GB" sz="2000" dirty="0"/>
              <a:t>Who, what, how?</a:t>
            </a:r>
          </a:p>
        </p:txBody>
      </p:sp>
      <p:sp>
        <p:nvSpPr>
          <p:cNvPr id="4" name="TextBox 3"/>
          <p:cNvSpPr txBox="1"/>
          <p:nvPr/>
        </p:nvSpPr>
        <p:spPr>
          <a:xfrm>
            <a:off x="6300192" y="1484784"/>
            <a:ext cx="2232248" cy="830997"/>
          </a:xfrm>
          <a:prstGeom prst="rect">
            <a:avLst/>
          </a:prstGeom>
          <a:noFill/>
        </p:spPr>
        <p:txBody>
          <a:bodyPr wrap="square" rtlCol="0">
            <a:spAutoFit/>
          </a:bodyPr>
          <a:lstStyle/>
          <a:p>
            <a:pPr marL="457200" indent="-457200">
              <a:buAutoNum type="arabicPeriod"/>
            </a:pPr>
            <a:r>
              <a:rPr lang="en-GB" dirty="0" smtClean="0">
                <a:solidFill>
                  <a:schemeClr val="accent2">
                    <a:lumMod val="60000"/>
                    <a:lumOff val="40000"/>
                  </a:schemeClr>
                </a:solidFill>
              </a:rPr>
              <a:t>Developed</a:t>
            </a:r>
          </a:p>
          <a:p>
            <a:pPr marL="457200" indent="-457200">
              <a:buAutoNum type="arabicPeriod"/>
            </a:pPr>
            <a:r>
              <a:rPr lang="en-GB" dirty="0" smtClean="0">
                <a:solidFill>
                  <a:schemeClr val="accent2">
                    <a:lumMod val="60000"/>
                    <a:lumOff val="40000"/>
                  </a:schemeClr>
                </a:solidFill>
              </a:rPr>
              <a:t>Developing</a:t>
            </a:r>
            <a:endParaRPr lang="en-GB" dirty="0">
              <a:solidFill>
                <a:schemeClr val="accent2">
                  <a:lumMod val="60000"/>
                  <a:lumOff val="40000"/>
                </a:schemeClr>
              </a:solidFill>
            </a:endParaRPr>
          </a:p>
        </p:txBody>
      </p:sp>
      <p:sp>
        <p:nvSpPr>
          <p:cNvPr id="5" name="Right Arrow 4"/>
          <p:cNvSpPr/>
          <p:nvPr/>
        </p:nvSpPr>
        <p:spPr>
          <a:xfrm>
            <a:off x="4427984" y="1700808"/>
            <a:ext cx="1656184" cy="432048"/>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4" descr="http://upload.wikimedia.org/wikibooks/en/c/c1/Figure5dm.jpg"/>
          <p:cNvPicPr>
            <a:picLocks noChangeAspect="1" noChangeArrowheads="1"/>
          </p:cNvPicPr>
          <p:nvPr/>
        </p:nvPicPr>
        <p:blipFill>
          <a:blip r:embed="rId2" cstate="print"/>
          <a:srcRect/>
          <a:stretch>
            <a:fillRect/>
          </a:stretch>
        </p:blipFill>
        <p:spPr bwMode="auto">
          <a:xfrm>
            <a:off x="285750" y="1071563"/>
            <a:ext cx="5538788" cy="5143500"/>
          </a:xfrm>
          <a:prstGeom prst="rect">
            <a:avLst/>
          </a:prstGeom>
          <a:noFill/>
          <a:ln w="9525">
            <a:noFill/>
            <a:miter lim="800000"/>
            <a:headEnd/>
            <a:tailEnd/>
          </a:ln>
        </p:spPr>
      </p:pic>
      <p:pic>
        <p:nvPicPr>
          <p:cNvPr id="32771" name="Picture 6" descr="http://ecx.images-amazon.com/images/I/51UDkiztD5L._SL500_AA240_.jpg"/>
          <p:cNvPicPr>
            <a:picLocks noChangeAspect="1" noChangeArrowheads="1"/>
          </p:cNvPicPr>
          <p:nvPr/>
        </p:nvPicPr>
        <p:blipFill>
          <a:blip r:embed="rId3" cstate="print"/>
          <a:srcRect/>
          <a:stretch>
            <a:fillRect/>
          </a:stretch>
        </p:blipFill>
        <p:spPr bwMode="auto">
          <a:xfrm>
            <a:off x="6000750" y="2357438"/>
            <a:ext cx="2857500" cy="28575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chapt002a"/>
          <p:cNvPicPr>
            <a:picLocks noChangeAspect="1" noChangeArrowheads="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3795" name="AutoShape 3">
            <a:hlinkClick r:id="" action="ppaction://hlinkshowjump?jump=lastslideviewed" highlightClick="1"/>
          </p:cNvPr>
          <p:cNvSpPr>
            <a:spLocks noChangeArrowheads="1"/>
          </p:cNvSpPr>
          <p:nvPr/>
        </p:nvSpPr>
        <p:spPr bwMode="auto">
          <a:xfrm>
            <a:off x="8458200" y="6324600"/>
            <a:ext cx="533400" cy="381000"/>
          </a:xfrm>
          <a:prstGeom prst="actionButtonReturn">
            <a:avLst/>
          </a:prstGeom>
          <a:solidFill>
            <a:srgbClr val="FF6600"/>
          </a:solidFill>
          <a:ln w="9525">
            <a:solidFill>
              <a:schemeClr val="tx1"/>
            </a:solidFill>
            <a:miter lim="800000"/>
            <a:headEnd/>
            <a:tailEnd/>
          </a:ln>
        </p:spPr>
        <p:txBody>
          <a:bodyPr wrap="none" anchor="ctr"/>
          <a:lstStyle/>
          <a:p>
            <a:endParaRPr lang="en-US"/>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smtClean="0"/>
              <a:t>Conclusion</a:t>
            </a:r>
          </a:p>
        </p:txBody>
      </p:sp>
      <p:sp>
        <p:nvSpPr>
          <p:cNvPr id="21507" name="Rectangle 3"/>
          <p:cNvSpPr>
            <a:spLocks noGrp="1" noChangeArrowheads="1"/>
          </p:cNvSpPr>
          <p:nvPr>
            <p:ph type="body" sz="half" idx="1"/>
          </p:nvPr>
        </p:nvSpPr>
        <p:spPr>
          <a:xfrm>
            <a:off x="257944" y="1988840"/>
            <a:ext cx="3810000" cy="4114800"/>
          </a:xfrm>
        </p:spPr>
        <p:txBody>
          <a:bodyPr/>
          <a:lstStyle/>
          <a:p>
            <a:pPr marL="457200" indent="-457200" eaLnBrk="1" hangingPunct="1">
              <a:buFont typeface="Arial" pitchFamily="34" charset="0"/>
              <a:buChar char="•"/>
            </a:pPr>
            <a:r>
              <a:rPr lang="en-GB" sz="2800" dirty="0" smtClean="0"/>
              <a:t>Geological conservation</a:t>
            </a:r>
          </a:p>
          <a:p>
            <a:pPr marL="457200" indent="-457200" eaLnBrk="1" hangingPunct="1">
              <a:buFont typeface="Arial" pitchFamily="34" charset="0"/>
              <a:buChar char="•"/>
            </a:pPr>
            <a:r>
              <a:rPr lang="en-GB" sz="2800" dirty="0" smtClean="0"/>
              <a:t>Important research tool in conservation e.g. </a:t>
            </a:r>
            <a:r>
              <a:rPr lang="en-GB" sz="2800" dirty="0" err="1" smtClean="0"/>
              <a:t>Surtsey</a:t>
            </a:r>
            <a:endParaRPr lang="en-GB" sz="2800" dirty="0" smtClean="0"/>
          </a:p>
          <a:p>
            <a:pPr marL="457200" indent="-457200" eaLnBrk="1" hangingPunct="1">
              <a:buFont typeface="Arial" pitchFamily="34" charset="0"/>
              <a:buChar char="•"/>
            </a:pPr>
            <a:r>
              <a:rPr lang="en-GB" sz="2800" dirty="0" smtClean="0"/>
              <a:t>Important for human conservation</a:t>
            </a:r>
          </a:p>
        </p:txBody>
      </p:sp>
      <p:sp>
        <p:nvSpPr>
          <p:cNvPr id="2" name="ClipArt Placeholder 1"/>
          <p:cNvSpPr>
            <a:spLocks noGrp="1"/>
          </p:cNvSpPr>
          <p:nvPr>
            <p:ph type="clipArt" sz="half" idx="2"/>
          </p:nvPr>
        </p:nvSpPr>
        <p:spPr/>
      </p:sp>
      <p:pic>
        <p:nvPicPr>
          <p:cNvPr id="3074" name="Picture 2" descr="http://www.geo.mtu.edu/volcanoes/hazards/primer/images/volc-images/puuoo.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094651" y="1844824"/>
            <a:ext cx="4848225" cy="3857625"/>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1507">
                                            <p:txEl>
                                              <p:pRg st="1" end="1"/>
                                            </p:txEl>
                                          </p:spTgt>
                                        </p:tgtEl>
                                        <p:attrNameLst>
                                          <p:attrName>style.visibility</p:attrName>
                                        </p:attrNameLst>
                                      </p:cBhvr>
                                      <p:to>
                                        <p:strVal val="visible"/>
                                      </p:to>
                                    </p:set>
                                    <p:anim calcmode="lin" valueType="num">
                                      <p:cBhvr additive="base">
                                        <p:cTn id="13" dur="500" fill="hold"/>
                                        <p:tgtEl>
                                          <p:spTgt spid="2150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1507">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1507">
                                            <p:txEl>
                                              <p:pRg st="2" end="2"/>
                                            </p:txEl>
                                          </p:spTgt>
                                        </p:tgtEl>
                                        <p:attrNameLst>
                                          <p:attrName>style.visibility</p:attrName>
                                        </p:attrNameLst>
                                      </p:cBhvr>
                                      <p:to>
                                        <p:strVal val="visible"/>
                                      </p:to>
                                    </p:set>
                                    <p:anim calcmode="lin" valueType="num">
                                      <p:cBhvr additive="base">
                                        <p:cTn id="19" dur="500" fill="hold"/>
                                        <p:tgtEl>
                                          <p:spTgt spid="2150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150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autoUpdateAnimBg="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ylar">
  <a:themeElements>
    <a:clrScheme name="Mylar">
      <a:dk1>
        <a:srgbClr val="000000"/>
      </a:dk1>
      <a:lt1>
        <a:srgbClr val="FFFFFF"/>
      </a:lt1>
      <a:dk2>
        <a:srgbClr val="656162"/>
      </a:dk2>
      <a:lt2>
        <a:srgbClr val="E0DACC"/>
      </a:lt2>
      <a:accent1>
        <a:srgbClr val="4A5A7A"/>
      </a:accent1>
      <a:accent2>
        <a:srgbClr val="F7BD40"/>
      </a:accent2>
      <a:accent3>
        <a:srgbClr val="975C00"/>
      </a:accent3>
      <a:accent4>
        <a:srgbClr val="754D41"/>
      </a:accent4>
      <a:accent5>
        <a:srgbClr val="838995"/>
      </a:accent5>
      <a:accent6>
        <a:srgbClr val="687B66"/>
      </a:accent6>
      <a:hlink>
        <a:srgbClr val="B5740B"/>
      </a:hlink>
      <a:folHlink>
        <a:srgbClr val="7483A0"/>
      </a:folHlink>
    </a:clrScheme>
    <a:fontScheme name="Mylar">
      <a:maj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ylar">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effectStyle>
        <a:effectStyle>
          <a:effectLst>
            <a:innerShdw blurRad="50800" dist="25400" dir="13500000">
              <a:srgbClr val="000000">
                <a:alpha val="75000"/>
              </a:srgbClr>
            </a:innerShdw>
            <a:outerShdw blurRad="50800" dist="25400" dir="5400000" rotWithShape="0">
              <a:srgbClr val="000000">
                <a:alpha val="50000"/>
              </a:srgbClr>
            </a:outerShdw>
          </a:effectLst>
          <a:scene3d>
            <a:camera prst="orthographicFront">
              <a:rot lat="0" lon="0" rev="0"/>
            </a:camera>
            <a:lightRig rig="threePt" dir="tl"/>
          </a:scene3d>
          <a:sp3d prstMaterial="dkEdge">
            <a:bevelT w="25400" h="5080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tint val="100000"/>
                <a:shade val="30000"/>
                <a:alpha val="100000"/>
                <a:satMod val="255000"/>
                <a:lumMod val="100000"/>
              </a:schemeClr>
            </a:gs>
          </a:gsLst>
          <a:path path="circle">
            <a:fillToRect l="50000" t="-80000" r="50000" b="180000"/>
          </a:path>
        </a:gradFill>
        <a:blipFill rotWithShape="1">
          <a:blip xmlns:r="http://schemas.openxmlformats.org/officeDocument/2006/relationships" r:embed="rId1">
            <a:duotone>
              <a:schemeClr val="phClr">
                <a:lumMod val="80000"/>
              </a:schemeClr>
              <a:schemeClr val="phClr">
                <a:tint val="50000"/>
                <a:lumMod val="15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TC101790491[[fn=Mylar]]</Template>
  <TotalTime>526</TotalTime>
  <Words>1087</Words>
  <Application>Microsoft Office PowerPoint</Application>
  <PresentationFormat>On-screen Show (4:3)</PresentationFormat>
  <Paragraphs>153</Paragraphs>
  <Slides>34</Slides>
  <Notes>0</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Mylar</vt:lpstr>
      <vt:lpstr>Vulcanicity</vt:lpstr>
      <vt:lpstr>Introduction</vt:lpstr>
      <vt:lpstr>Extrusive landforms</vt:lpstr>
      <vt:lpstr>Slide 4</vt:lpstr>
      <vt:lpstr>Slide 5</vt:lpstr>
      <vt:lpstr>Slide 6</vt:lpstr>
      <vt:lpstr>Slide 7</vt:lpstr>
      <vt:lpstr>Slide 8</vt:lpstr>
      <vt:lpstr>Slide 9</vt:lpstr>
      <vt:lpstr>Slide 10</vt:lpstr>
      <vt:lpstr>Small Scale Extrusive Landforms</vt:lpstr>
      <vt:lpstr>Slide 12</vt:lpstr>
      <vt:lpstr>Slide 13</vt:lpstr>
      <vt:lpstr>Slide 14</vt:lpstr>
      <vt:lpstr>Slide 15</vt:lpstr>
      <vt:lpstr>Slide 16</vt:lpstr>
      <vt:lpstr>Intrusive Landforms</vt:lpstr>
      <vt:lpstr>Slide 18</vt:lpstr>
      <vt:lpstr>Slide 19</vt:lpstr>
      <vt:lpstr>Slide 20</vt:lpstr>
      <vt:lpstr>Slide 21</vt:lpstr>
      <vt:lpstr>Slide 22</vt:lpstr>
      <vt:lpstr>Slide 23</vt:lpstr>
      <vt:lpstr>Prediction and Location of Volcanic activity, including earthquakes</vt:lpstr>
      <vt:lpstr>Richter Scale / Case studies</vt:lpstr>
      <vt:lpstr>Case Study</vt:lpstr>
      <vt:lpstr>Slide 27</vt:lpstr>
      <vt:lpstr>Slide 28</vt:lpstr>
      <vt:lpstr>Slide 29</vt:lpstr>
      <vt:lpstr>Slide 30</vt:lpstr>
      <vt:lpstr>Slide 31</vt:lpstr>
      <vt:lpstr>Slide 32</vt:lpstr>
      <vt:lpstr>Slide 33</vt:lpstr>
      <vt:lpstr>Conclusion</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House</dc:creator>
  <cp:lastModifiedBy>fad-im1</cp:lastModifiedBy>
  <cp:revision>38</cp:revision>
  <dcterms:created xsi:type="dcterms:W3CDTF">2004-02-26T17:46:30Z</dcterms:created>
  <dcterms:modified xsi:type="dcterms:W3CDTF">2012-11-02T11:35:53Z</dcterms:modified>
</cp:coreProperties>
</file>