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309" r:id="rId5"/>
    <p:sldId id="257" r:id="rId6"/>
    <p:sldId id="285" r:id="rId7"/>
    <p:sldId id="291" r:id="rId8"/>
    <p:sldId id="283" r:id="rId9"/>
    <p:sldId id="319" r:id="rId10"/>
    <p:sldId id="332" r:id="rId11"/>
    <p:sldId id="333" r:id="rId12"/>
    <p:sldId id="334" r:id="rId13"/>
    <p:sldId id="335" r:id="rId14"/>
    <p:sldId id="293" r:id="rId15"/>
    <p:sldId id="329" r:id="rId16"/>
    <p:sldId id="336" r:id="rId17"/>
    <p:sldId id="276" r:id="rId18"/>
    <p:sldId id="292" r:id="rId19"/>
    <p:sldId id="318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7373"/>
    <p:restoredTop sz="94771"/>
  </p:normalViewPr>
  <p:slideViewPr>
    <p:cSldViewPr>
      <p:cViewPr varScale="1">
        <p:scale>
          <a:sx n="78" d="100"/>
          <a:sy n="78" d="100"/>
        </p:scale>
        <p:origin x="1056" y="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11/13/2025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13/11/2025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hootsuite.com/social-media-health-care/" TargetMode="External"/><Relationship Id="rId2" Type="http://schemas.openxmlformats.org/officeDocument/2006/relationships/hyperlink" Target="https://www.ncbi.nlm.nih.gov/pmc/articles/PMC4103576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owerfulpatients.org/2019/12/18/health-care-and-social-media-importance-of-facing-their-challeng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340768"/>
            <a:ext cx="7992888" cy="1470025"/>
          </a:xfrm>
        </p:spPr>
        <p:txBody>
          <a:bodyPr>
            <a:normAutofit fontScale="90000"/>
          </a:bodyPr>
          <a:lstStyle/>
          <a:p>
            <a:pPr marL="0" indent="0"/>
            <a:r>
              <a:rPr lang="en-GB" altLang="en-US" b="1" dirty="0"/>
              <a:t>Digital Skills and Research Methods (DSR)</a:t>
            </a:r>
            <a:br>
              <a:rPr lang="en-GB" altLang="en-US" b="1"/>
            </a:br>
            <a:r>
              <a:rPr lang="en-GB" altLang="en-US" b="1"/>
              <a:t>LCHS 4007 </a:t>
            </a:r>
            <a:r>
              <a:rPr lang="en-GB" altLang="en-US" b="1" dirty="0"/>
              <a:t>(</a:t>
            </a:r>
            <a:r>
              <a:rPr lang="en-GB" altLang="en-US" b="1" dirty="0" err="1"/>
              <a:t>H&amp;Sc</a:t>
            </a:r>
            <a:r>
              <a:rPr lang="en-GB" altLang="en-US" b="1" dirty="0"/>
              <a:t>)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F1FDA89-5FBB-4CC3-B6AB-BC0969476989}"/>
              </a:ext>
            </a:extLst>
          </p:cNvPr>
          <p:cNvSpPr txBox="1">
            <a:spLocks/>
          </p:cNvSpPr>
          <p:nvPr/>
        </p:nvSpPr>
        <p:spPr>
          <a:xfrm>
            <a:off x="4572000" y="3717032"/>
            <a:ext cx="4320480" cy="101780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 b="1" dirty="0"/>
              <a:t>Week 5: Session:1</a:t>
            </a:r>
          </a:p>
          <a:p>
            <a:pPr algn="ctr"/>
            <a:r>
              <a:rPr lang="en-GB" sz="2400" b="1" dirty="0"/>
              <a:t>The impact of Social Media in </a:t>
            </a:r>
            <a:r>
              <a:rPr lang="en-GB" sz="2400" b="1" dirty="0" err="1"/>
              <a:t>H&amp;Sc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113206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2F9CC19-CC76-784E-B474-577994337A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011" y="1417638"/>
            <a:ext cx="8229600" cy="3917032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GB" altLang="en-US" sz="2400" dirty="0"/>
              <a:t>By the end of this session, student should be aware of: 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GB" altLang="en-US" sz="2400" dirty="0"/>
          </a:p>
          <a:p>
            <a:pPr algn="just">
              <a:spcBef>
                <a:spcPct val="0"/>
              </a:spcBef>
            </a:pPr>
            <a:r>
              <a:rPr lang="en-GB" altLang="en-US" sz="2200" dirty="0"/>
              <a:t>Social media – Introduction </a:t>
            </a:r>
          </a:p>
          <a:p>
            <a:pPr algn="just">
              <a:spcBef>
                <a:spcPct val="0"/>
              </a:spcBef>
            </a:pPr>
            <a:r>
              <a:rPr lang="en-GB" sz="2200" dirty="0"/>
              <a:t>What are social media? </a:t>
            </a:r>
          </a:p>
          <a:p>
            <a:pPr algn="just">
              <a:spcBef>
                <a:spcPct val="0"/>
              </a:spcBef>
            </a:pPr>
            <a:r>
              <a:rPr lang="en-GB" sz="2200" dirty="0"/>
              <a:t>Role of social media in healthcare</a:t>
            </a:r>
          </a:p>
          <a:p>
            <a:pPr algn="just">
              <a:spcBef>
                <a:spcPct val="0"/>
              </a:spcBef>
            </a:pPr>
            <a:r>
              <a:rPr lang="en-GB" sz="2200" dirty="0"/>
              <a:t>Benefits of social media in healthcare</a:t>
            </a:r>
          </a:p>
          <a:p>
            <a:pPr algn="just">
              <a:spcBef>
                <a:spcPct val="0"/>
              </a:spcBef>
            </a:pPr>
            <a:r>
              <a:rPr lang="en-GB" sz="2200" dirty="0"/>
              <a:t>Ways social media is used by HCPs</a:t>
            </a:r>
          </a:p>
          <a:p>
            <a:pPr algn="just">
              <a:spcBef>
                <a:spcPct val="0"/>
              </a:spcBef>
            </a:pPr>
            <a:r>
              <a:rPr lang="en-GB" sz="2200" dirty="0"/>
              <a:t>How to use social media?</a:t>
            </a:r>
          </a:p>
          <a:p>
            <a:pPr algn="just">
              <a:spcBef>
                <a:spcPct val="0"/>
              </a:spcBef>
            </a:pPr>
            <a:r>
              <a:rPr lang="en-GB" sz="2200" dirty="0"/>
              <a:t>Challenges of social media in healthcare</a:t>
            </a:r>
          </a:p>
          <a:p>
            <a:pPr algn="just">
              <a:spcBef>
                <a:spcPct val="0"/>
              </a:spcBef>
            </a:pPr>
            <a:r>
              <a:rPr lang="en-GB" sz="2200" dirty="0"/>
              <a:t>Social media sites for HCPs</a:t>
            </a:r>
          </a:p>
          <a:p>
            <a:pPr algn="just">
              <a:spcBef>
                <a:spcPct val="0"/>
              </a:spcBef>
            </a:pPr>
            <a:r>
              <a:rPr lang="en-GB" sz="2200" dirty="0"/>
              <a:t>Uses of social media in </a:t>
            </a:r>
            <a:r>
              <a:rPr lang="en-GB" sz="2200" dirty="0" err="1"/>
              <a:t>H&amp;Sc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076218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8263E-8434-4C72-A1DD-43705D3C7F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78098"/>
          </a:xfrm>
        </p:spPr>
        <p:txBody>
          <a:bodyPr>
            <a:normAutofit/>
          </a:bodyPr>
          <a:lstStyle/>
          <a:p>
            <a:r>
              <a:rPr lang="en-GB" sz="3200" b="1" dirty="0"/>
              <a:t>Social Media in Healthcare - Introduction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C15ADF8-CCCD-1E48-A814-FAE3EC244712}"/>
              </a:ext>
            </a:extLst>
          </p:cNvPr>
          <p:cNvSpPr txBox="1">
            <a:spLocks noChangeArrowheads="1"/>
          </p:cNvSpPr>
          <p:nvPr/>
        </p:nvSpPr>
        <p:spPr>
          <a:xfrm>
            <a:off x="442616" y="908720"/>
            <a:ext cx="8229600" cy="48553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200" dirty="0"/>
              <a:t>Many social media tools are available for health care professionals (HCPs)</a:t>
            </a:r>
          </a:p>
          <a:p>
            <a:pPr algn="just"/>
            <a:r>
              <a:rPr lang="en-GB" sz="2200" dirty="0"/>
              <a:t>These tools can be used to improve or enhance professional networking and education, organisational promotion, patient care, patient education, and public health programs </a:t>
            </a:r>
          </a:p>
          <a:p>
            <a:pPr algn="just"/>
            <a:endParaRPr lang="en-GB" sz="2200" dirty="0"/>
          </a:p>
          <a:p>
            <a:pPr algn="just"/>
            <a:r>
              <a:rPr lang="en-GB" sz="2200" dirty="0"/>
              <a:t>Social media does present potential risks to patients and HCPs regarding the distribution of poor-quality information, damage to professional image, breaches of patient privacy, violation of personal-professional boundaries, and licensing or legal issues</a:t>
            </a:r>
          </a:p>
          <a:p>
            <a:pPr algn="just"/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000828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GB" b="1" dirty="0"/>
              <a:t>What is Social Media?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908720"/>
            <a:ext cx="6051306" cy="46805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1600" dirty="0"/>
              <a:t>The term generally refers to Internet-based tools that allow individuals and communities to gather and communicate, to share information, ideas, personal messages, images, and other contents </a:t>
            </a:r>
          </a:p>
          <a:p>
            <a:pPr>
              <a:lnSpc>
                <a:spcPct val="90000"/>
              </a:lnSpc>
            </a:pPr>
            <a:r>
              <a:rPr lang="en-US" sz="1600" dirty="0"/>
              <a:t>Social media are also referred to as “Web 2.0” or “social networking” </a:t>
            </a:r>
          </a:p>
          <a:p>
            <a:pPr>
              <a:lnSpc>
                <a:spcPct val="90000"/>
              </a:lnSpc>
            </a:pPr>
            <a:r>
              <a:rPr lang="en-US" sz="1600" dirty="0"/>
              <a:t>Social media sites provide a variety of features that serve different purposes for the individual user (i.e.: patients, HCPs)</a:t>
            </a:r>
          </a:p>
          <a:p>
            <a:pPr>
              <a:lnSpc>
                <a:spcPct val="90000"/>
              </a:lnSpc>
            </a:pPr>
            <a:r>
              <a:rPr lang="en-US" sz="1600" dirty="0"/>
              <a:t>Example of social media ae: </a:t>
            </a:r>
          </a:p>
          <a:p>
            <a:pPr>
              <a:lnSpc>
                <a:spcPct val="90000"/>
              </a:lnSpc>
            </a:pPr>
            <a:r>
              <a:rPr lang="en-US" sz="1600" dirty="0"/>
              <a:t>	- Social networking (Facebook, </a:t>
            </a:r>
            <a:r>
              <a:rPr lang="en-US" sz="1600" dirty="0" err="1"/>
              <a:t>MySpace</a:t>
            </a:r>
            <a:r>
              <a:rPr lang="en-US" sz="1600" dirty="0"/>
              <a:t>, Twitter,        Google Plus)</a:t>
            </a:r>
          </a:p>
          <a:p>
            <a:pPr>
              <a:lnSpc>
                <a:spcPct val="90000"/>
              </a:lnSpc>
            </a:pPr>
            <a:r>
              <a:rPr lang="en-US" sz="1600" dirty="0"/>
              <a:t>	- Professional networking (LinkedIn)</a:t>
            </a:r>
          </a:p>
          <a:p>
            <a:pPr>
              <a:lnSpc>
                <a:spcPct val="90000"/>
              </a:lnSpc>
            </a:pPr>
            <a:r>
              <a:rPr lang="en-US" sz="1600" dirty="0"/>
              <a:t>	- Media sharing (YouTube, Flicker)</a:t>
            </a:r>
          </a:p>
          <a:p>
            <a:pPr>
              <a:lnSpc>
                <a:spcPct val="90000"/>
              </a:lnSpc>
            </a:pPr>
            <a:r>
              <a:rPr lang="en-US" sz="1600" dirty="0"/>
              <a:t>	- Content production (blogs [Tumblr] &amp; microblogs [Twitter])</a:t>
            </a:r>
          </a:p>
          <a:p>
            <a:pPr>
              <a:lnSpc>
                <a:spcPct val="90000"/>
              </a:lnSpc>
            </a:pPr>
            <a:r>
              <a:rPr lang="en-US" sz="1600" dirty="0"/>
              <a:t>	- Knowledge/information aggregation (</a:t>
            </a:r>
            <a:r>
              <a:rPr lang="en-US" sz="1600" dirty="0" err="1"/>
              <a:t>WikiPedia</a:t>
            </a:r>
            <a:r>
              <a:rPr lang="en-US" sz="1300" dirty="0"/>
              <a:t>) </a:t>
            </a:r>
          </a:p>
        </p:txBody>
      </p:sp>
      <p:pic>
        <p:nvPicPr>
          <p:cNvPr id="1026" name="Picture 2" descr="What Is Social Media Marketing? | Hot Dog Marketing">
            <a:extLst>
              <a:ext uri="{FF2B5EF4-FFF2-40B4-BE49-F238E27FC236}">
                <a16:creationId xmlns:a16="http://schemas.microsoft.com/office/drawing/2014/main" id="{33BFD1F0-06EA-03E8-07E9-63C31FF8FE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08506" y="908720"/>
            <a:ext cx="2583769" cy="180563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8804311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en-GB" sz="3200" b="1" dirty="0"/>
              <a:t>The Role of Social Media in Healthcare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1052736"/>
            <a:ext cx="8075240" cy="435133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400" dirty="0"/>
              <a:t>Social media is one of the most popular channels used by healthcare professionals/healthcare providers to communicate with their patients and promote health </a:t>
            </a:r>
          </a:p>
          <a:p>
            <a:pPr algn="just"/>
            <a:endParaRPr lang="en-GB" sz="2400" dirty="0"/>
          </a:p>
          <a:p>
            <a:pPr algn="just"/>
            <a:r>
              <a:rPr lang="en-GB" sz="2400" dirty="0"/>
              <a:t>The use of different social networking platforms like Twitter and Instagram in healthcare is on the rise </a:t>
            </a:r>
          </a:p>
          <a:p>
            <a:pPr algn="just"/>
            <a:endParaRPr lang="en-GB" sz="2400" dirty="0"/>
          </a:p>
          <a:p>
            <a:pPr algn="just"/>
            <a:r>
              <a:rPr lang="en-GB" sz="2400" dirty="0"/>
              <a:t>Some of the roles of social media in healthcare are: </a:t>
            </a:r>
          </a:p>
          <a:p>
            <a:pPr marL="0" indent="0" algn="just">
              <a:buNone/>
            </a:pPr>
            <a:r>
              <a:rPr lang="en-GB" sz="2400" dirty="0"/>
              <a:t>	- Health education </a:t>
            </a:r>
          </a:p>
          <a:p>
            <a:pPr marL="0" indent="0" algn="just">
              <a:buNone/>
            </a:pPr>
            <a:r>
              <a:rPr lang="en-GB" sz="2400" dirty="0"/>
              <a:t> 	- Patient care </a:t>
            </a:r>
          </a:p>
          <a:p>
            <a:pPr marL="0" indent="0" algn="just">
              <a:buNone/>
            </a:pPr>
            <a:r>
              <a:rPr lang="en-GB" sz="2400" dirty="0"/>
              <a:t>	- Healthcare promotion</a:t>
            </a:r>
          </a:p>
        </p:txBody>
      </p:sp>
    </p:spTree>
    <p:extLst>
      <p:ext uri="{BB962C8B-B14F-4D97-AF65-F5344CB8AC3E}">
        <p14:creationId xmlns:p14="http://schemas.microsoft.com/office/powerpoint/2010/main" val="24352898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92088"/>
          </a:xfrm>
        </p:spPr>
        <p:txBody>
          <a:bodyPr>
            <a:normAutofit/>
          </a:bodyPr>
          <a:lstStyle/>
          <a:p>
            <a:r>
              <a:rPr lang="en-GB" sz="3200" b="1" dirty="0"/>
              <a:t>Benefits of Social Media in Healthcare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908720"/>
            <a:ext cx="8435280" cy="460851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400" dirty="0"/>
              <a:t>Social networks have become an important health resource, and not just for millennials </a:t>
            </a:r>
          </a:p>
          <a:p>
            <a:pPr algn="just"/>
            <a:r>
              <a:rPr lang="en-GB" sz="2400" dirty="0"/>
              <a:t>About 90% of older adults have used social media to seek and share health information</a:t>
            </a:r>
          </a:p>
          <a:p>
            <a:pPr algn="just"/>
            <a:r>
              <a:rPr lang="en-GB" sz="2400" dirty="0"/>
              <a:t>Some of the benefits of social media in healthcare are: </a:t>
            </a:r>
          </a:p>
          <a:p>
            <a:pPr marL="0" indent="0" algn="just">
              <a:buNone/>
            </a:pPr>
            <a:r>
              <a:rPr lang="en-GB" sz="2400" dirty="0"/>
              <a:t>	- Raise awareness </a:t>
            </a:r>
          </a:p>
          <a:p>
            <a:pPr marL="0" indent="0" algn="just">
              <a:buNone/>
            </a:pPr>
            <a:r>
              <a:rPr lang="en-GB" sz="2400" dirty="0"/>
              <a:t>	- Combat misinformation </a:t>
            </a:r>
          </a:p>
          <a:p>
            <a:pPr marL="0" indent="0" algn="just">
              <a:buNone/>
            </a:pPr>
            <a:r>
              <a:rPr lang="en-GB" sz="2400" dirty="0"/>
              <a:t>	- Crisis communication </a:t>
            </a:r>
          </a:p>
          <a:p>
            <a:pPr marL="0" indent="0" algn="just">
              <a:buNone/>
            </a:pPr>
            <a:r>
              <a:rPr lang="en-GB" sz="2400" dirty="0"/>
              <a:t>	- Answer common questions </a:t>
            </a:r>
          </a:p>
          <a:p>
            <a:pPr marL="0" indent="0" algn="just">
              <a:buNone/>
            </a:pPr>
            <a:r>
              <a:rPr lang="en-GB" sz="2400" dirty="0"/>
              <a:t>	- Public health monitoring </a:t>
            </a:r>
          </a:p>
          <a:p>
            <a:pPr marL="0" indent="0" algn="just">
              <a:buNone/>
            </a:pPr>
            <a:r>
              <a:rPr lang="en-GB" sz="2400" dirty="0"/>
              <a:t>	- Citizen engagement </a:t>
            </a:r>
          </a:p>
          <a:p>
            <a:pPr marL="0" indent="0" algn="just">
              <a:buNone/>
            </a:pPr>
            <a:r>
              <a:rPr lang="en-GB" sz="2400" dirty="0"/>
              <a:t>	- Patient support </a:t>
            </a:r>
          </a:p>
          <a:p>
            <a:pPr marL="0" indent="0" algn="just">
              <a:buNone/>
            </a:pPr>
            <a:r>
              <a:rPr lang="en-GB" sz="2400" dirty="0"/>
              <a:t>	- Marketing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5065612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en-GB" sz="3200" b="1" dirty="0"/>
              <a:t>Ways Social Media is Used by HCPs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1052736"/>
            <a:ext cx="8075240" cy="475252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200" dirty="0"/>
              <a:t>Social media has become widely used by individuals and businesses to stay connected, communicate an even market products or services</a:t>
            </a:r>
          </a:p>
          <a:p>
            <a:pPr algn="just"/>
            <a:endParaRPr lang="en-GB" sz="2200" dirty="0"/>
          </a:p>
          <a:p>
            <a:pPr algn="just"/>
            <a:r>
              <a:rPr lang="en-GB" sz="2200" dirty="0"/>
              <a:t>Many healthcare managers are working to effectively utilize social media to engage patients and consumers </a:t>
            </a:r>
          </a:p>
          <a:p>
            <a:pPr algn="just"/>
            <a:endParaRPr lang="en-GB" sz="2200" dirty="0"/>
          </a:p>
          <a:p>
            <a:pPr algn="just"/>
            <a:r>
              <a:rPr lang="en-GB" sz="2200" dirty="0"/>
              <a:t>Through effective marketing and communication tactics, organisations are able to move away from traditional advertising techniques, and use the internet to connect with consumers in the healthcare field </a:t>
            </a:r>
          </a:p>
          <a:p>
            <a:pPr algn="just"/>
            <a:endParaRPr lang="en-GB" sz="2200" dirty="0"/>
          </a:p>
          <a:p>
            <a:pPr algn="just"/>
            <a:r>
              <a:rPr lang="en-GB" sz="2200" dirty="0"/>
              <a:t>Patients also have a tendency to seek information via social media that assists in the selection of doctors, specialists and hospitals to make informed decisions on the best practices to seek care</a:t>
            </a:r>
          </a:p>
        </p:txBody>
      </p:sp>
    </p:spTree>
    <p:extLst>
      <p:ext uri="{BB962C8B-B14F-4D97-AF65-F5344CB8AC3E}">
        <p14:creationId xmlns:p14="http://schemas.microsoft.com/office/powerpoint/2010/main" val="21570417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en-GB" sz="3200" b="1" dirty="0"/>
              <a:t>Ways Social Media is Used by HCPs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1052736"/>
            <a:ext cx="8075240" cy="47525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200" dirty="0"/>
              <a:t>There are variety of ways that healthcare managers are utilizing social media to enhance their services and provide patients with accurate medical information</a:t>
            </a:r>
          </a:p>
          <a:p>
            <a:pPr algn="just"/>
            <a:endParaRPr lang="en-GB" sz="2200" dirty="0"/>
          </a:p>
          <a:p>
            <a:pPr algn="just"/>
            <a:r>
              <a:rPr lang="en-GB" sz="2200" dirty="0"/>
              <a:t>Some of the top ways health professionals are using social media: </a:t>
            </a:r>
          </a:p>
          <a:p>
            <a:pPr marL="0" indent="0" algn="just">
              <a:buNone/>
            </a:pPr>
            <a:r>
              <a:rPr lang="en-GB" sz="2200" dirty="0"/>
              <a:t>	- Share information </a:t>
            </a:r>
          </a:p>
          <a:p>
            <a:pPr marL="0" indent="0" algn="just">
              <a:buNone/>
            </a:pPr>
            <a:r>
              <a:rPr lang="en-GB" sz="2200" dirty="0"/>
              <a:t>	- Compare and improve quality </a:t>
            </a:r>
          </a:p>
          <a:p>
            <a:pPr marL="0" indent="0" algn="just">
              <a:buNone/>
            </a:pPr>
            <a:r>
              <a:rPr lang="en-GB" sz="2200" dirty="0"/>
              <a:t>	- Train medical personnel </a:t>
            </a:r>
          </a:p>
          <a:p>
            <a:pPr marL="0" indent="0" algn="just">
              <a:buNone/>
            </a:pPr>
            <a:r>
              <a:rPr lang="en-GB" sz="2200" dirty="0"/>
              <a:t>	- Live updates during procedures</a:t>
            </a:r>
          </a:p>
          <a:p>
            <a:pPr marL="0" indent="0" algn="just">
              <a:buNone/>
            </a:pPr>
            <a:r>
              <a:rPr lang="en-GB" sz="2200" dirty="0"/>
              <a:t>	- Communicate in times of crisis </a:t>
            </a:r>
          </a:p>
        </p:txBody>
      </p:sp>
    </p:spTree>
    <p:extLst>
      <p:ext uri="{BB962C8B-B14F-4D97-AF65-F5344CB8AC3E}">
        <p14:creationId xmlns:p14="http://schemas.microsoft.com/office/powerpoint/2010/main" val="42717724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en-GB" sz="3200" b="1" dirty="0"/>
              <a:t>How to Use Social Media?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1052736"/>
            <a:ext cx="8075240" cy="47525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200" b="1" dirty="0"/>
              <a:t>Respect confidentiality: </a:t>
            </a:r>
          </a:p>
          <a:p>
            <a:pPr marL="685800" lvl="1" algn="just">
              <a:buFontTx/>
              <a:buChar char="-"/>
            </a:pPr>
            <a:r>
              <a:rPr lang="en-GB" sz="2000" dirty="0"/>
              <a:t>Confidentiality is an essential consideration in all areas of a professional’s practice, and is particularly important in the context of social media</a:t>
            </a:r>
          </a:p>
          <a:p>
            <a:pPr marL="0" indent="0" algn="just">
              <a:buNone/>
            </a:pPr>
            <a:r>
              <a:rPr lang="en-GB" sz="2200" dirty="0"/>
              <a:t>	</a:t>
            </a:r>
          </a:p>
          <a:p>
            <a:pPr algn="just"/>
            <a:r>
              <a:rPr lang="en-GB" sz="2200" b="1" dirty="0"/>
              <a:t>Communicate appropriately: </a:t>
            </a:r>
          </a:p>
          <a:p>
            <a:pPr marL="685800" lvl="1" algn="just">
              <a:buFontTx/>
              <a:buChar char="-"/>
            </a:pPr>
            <a:r>
              <a:rPr lang="en-GB" sz="2000" dirty="0"/>
              <a:t>You must use all forms of communication appropriately and responsibly, including social media and networking websites</a:t>
            </a:r>
          </a:p>
          <a:p>
            <a:pPr marL="400050" lvl="1" indent="0" algn="just">
              <a:buNone/>
            </a:pPr>
            <a:endParaRPr lang="en-GB" sz="2000" dirty="0"/>
          </a:p>
          <a:p>
            <a:pPr marL="685800" lvl="1" algn="just">
              <a:buFontTx/>
              <a:buChar char="-"/>
            </a:pPr>
            <a:r>
              <a:rPr lang="en-GB" sz="2000" dirty="0"/>
              <a:t>Be polite and respectful, and avoid using language that others might reasonably consider to be inappropriate or offensive   </a:t>
            </a:r>
          </a:p>
        </p:txBody>
      </p:sp>
    </p:spTree>
    <p:extLst>
      <p:ext uri="{BB962C8B-B14F-4D97-AF65-F5344CB8AC3E}">
        <p14:creationId xmlns:p14="http://schemas.microsoft.com/office/powerpoint/2010/main" val="9406180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en-GB" sz="3200" b="1" dirty="0"/>
              <a:t>How to Use Social Media?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1052736"/>
            <a:ext cx="8075240" cy="475252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200" b="1" dirty="0"/>
              <a:t>Be honest and trustworthy: </a:t>
            </a:r>
          </a:p>
          <a:p>
            <a:pPr marL="685800" lvl="1" algn="just">
              <a:buFontTx/>
              <a:buChar char="-"/>
            </a:pPr>
            <a:r>
              <a:rPr lang="en-GB" sz="2000" dirty="0"/>
              <a:t>You must think about who can see what you share</a:t>
            </a:r>
          </a:p>
          <a:p>
            <a:pPr marL="685800" lvl="1" algn="just">
              <a:buFontTx/>
              <a:buChar char="-"/>
            </a:pPr>
            <a:r>
              <a:rPr lang="en-GB" sz="2000" dirty="0"/>
              <a:t>Even on a completely personal account, your employer, colleagues or service users may be able to see your post or personal information </a:t>
            </a:r>
          </a:p>
          <a:p>
            <a:pPr marL="685800" lvl="1" algn="just">
              <a:buFontTx/>
              <a:buChar char="-"/>
            </a:pPr>
            <a:r>
              <a:rPr lang="en-GB" sz="2000" dirty="0"/>
              <a:t>It is best to assume that anything you post online will be visible to everyone</a:t>
            </a:r>
          </a:p>
          <a:p>
            <a:pPr marL="0" indent="0" algn="just">
              <a:buNone/>
            </a:pPr>
            <a:r>
              <a:rPr lang="en-GB" sz="2200" dirty="0"/>
              <a:t>	</a:t>
            </a:r>
          </a:p>
          <a:p>
            <a:pPr algn="just"/>
            <a:r>
              <a:rPr lang="en-GB" sz="2200" b="1" dirty="0"/>
              <a:t>Maintain appropriate boundaries: </a:t>
            </a:r>
          </a:p>
          <a:p>
            <a:pPr marL="685800" lvl="1" algn="just">
              <a:buFontTx/>
              <a:buChar char="-"/>
            </a:pPr>
            <a:r>
              <a:rPr lang="en-GB" sz="2000" dirty="0"/>
              <a:t>Some professionals find using social media a valuable way of communicating with service users and the public </a:t>
            </a:r>
          </a:p>
          <a:p>
            <a:pPr marL="685800" lvl="1" algn="just">
              <a:buFontTx/>
              <a:buChar char="-"/>
            </a:pPr>
            <a:r>
              <a:rPr lang="en-GB" sz="2000" dirty="0"/>
              <a:t>It is just as important to maintain appropriate boundaries when using social media as it would be if you were communicating through any other medium</a:t>
            </a:r>
          </a:p>
        </p:txBody>
      </p:sp>
    </p:spTree>
    <p:extLst>
      <p:ext uri="{BB962C8B-B14F-4D97-AF65-F5344CB8AC3E}">
        <p14:creationId xmlns:p14="http://schemas.microsoft.com/office/powerpoint/2010/main" val="32790470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Challenges of Social Media in Healthcare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1196752"/>
            <a:ext cx="8075240" cy="460851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400" dirty="0"/>
              <a:t>The online world is an open space. Everyone can upload information without verifying it, view someone else’s data, and in worst cases – steal someone else’s data </a:t>
            </a:r>
          </a:p>
          <a:p>
            <a:pPr algn="just"/>
            <a:endParaRPr lang="en-GB" sz="2400" dirty="0"/>
          </a:p>
          <a:p>
            <a:pPr algn="just"/>
            <a:r>
              <a:rPr lang="en-GB" sz="2400" dirty="0"/>
              <a:t>Some of the challenges of social media in healthcare are: </a:t>
            </a:r>
          </a:p>
          <a:p>
            <a:pPr marL="0" indent="0" algn="just">
              <a:buNone/>
            </a:pPr>
            <a:r>
              <a:rPr lang="en-GB" sz="2400" dirty="0"/>
              <a:t>	- Patient data privacy </a:t>
            </a:r>
          </a:p>
          <a:p>
            <a:pPr marL="0" indent="0" algn="just">
              <a:buNone/>
            </a:pPr>
            <a:r>
              <a:rPr lang="en-GB" sz="2400" dirty="0"/>
              <a:t>	- Social media management </a:t>
            </a:r>
          </a:p>
          <a:p>
            <a:pPr marL="0" indent="0" algn="just">
              <a:buNone/>
            </a:pPr>
            <a:r>
              <a:rPr lang="en-GB" sz="2400" dirty="0"/>
              <a:t>	- Poor quality information </a:t>
            </a:r>
          </a:p>
          <a:p>
            <a:pPr marL="0" indent="0" algn="just">
              <a:buNone/>
            </a:pPr>
            <a:r>
              <a:rPr lang="en-GB" sz="2400" dirty="0"/>
              <a:t>	- Concerns over professionalism </a:t>
            </a:r>
          </a:p>
          <a:p>
            <a:pPr marL="0" indent="0" algn="just">
              <a:buNone/>
            </a:pPr>
            <a:r>
              <a:rPr lang="en-GB" sz="2400" dirty="0"/>
              <a:t>	- Patient – HCP boundary </a:t>
            </a:r>
          </a:p>
          <a:p>
            <a:pPr marL="0" indent="0" algn="just">
              <a:buNone/>
            </a:pPr>
            <a:r>
              <a:rPr lang="en-GB" sz="2400" dirty="0"/>
              <a:t>	- Licensing issues </a:t>
            </a:r>
          </a:p>
          <a:p>
            <a:pPr marL="0" indent="0" algn="just">
              <a:buNone/>
            </a:pPr>
            <a:r>
              <a:rPr lang="en-GB" sz="2400" dirty="0"/>
              <a:t>	- Legal issues </a:t>
            </a:r>
          </a:p>
        </p:txBody>
      </p:sp>
    </p:spTree>
    <p:extLst>
      <p:ext uri="{BB962C8B-B14F-4D97-AF65-F5344CB8AC3E}">
        <p14:creationId xmlns:p14="http://schemas.microsoft.com/office/powerpoint/2010/main" val="5240500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txBody>
          <a:bodyPr>
            <a:normAutofit/>
          </a:bodyPr>
          <a:lstStyle/>
          <a:p>
            <a:r>
              <a:rPr lang="en-GB" sz="2800" b="1" dirty="0"/>
              <a:t>Social Media Sites for HCPs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032AD6C0-B97C-3B43-906B-03116F2731BE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908720"/>
            <a:ext cx="8075240" cy="49685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200" b="1" dirty="0"/>
              <a:t>Social Networking Sites: </a:t>
            </a:r>
          </a:p>
          <a:p>
            <a:pPr marL="685800" lvl="1" algn="just">
              <a:buFontTx/>
              <a:buChar char="-"/>
            </a:pPr>
            <a:r>
              <a:rPr lang="en-GB" sz="1800" dirty="0"/>
              <a:t>Medically focused professional communities have been established through social networking sites</a:t>
            </a:r>
          </a:p>
          <a:p>
            <a:pPr marL="685800" lvl="1" algn="just">
              <a:buFontTx/>
              <a:buChar char="-"/>
            </a:pPr>
            <a:r>
              <a:rPr lang="en-GB" sz="1800" dirty="0"/>
              <a:t>These networks are often private and protected from non-members </a:t>
            </a:r>
          </a:p>
          <a:p>
            <a:pPr algn="just"/>
            <a:endParaRPr lang="en-GB" sz="2200" b="1" dirty="0"/>
          </a:p>
          <a:p>
            <a:pPr algn="just"/>
            <a:r>
              <a:rPr lang="en-GB" sz="2200" b="1" dirty="0"/>
              <a:t>Blogs: </a:t>
            </a:r>
          </a:p>
          <a:p>
            <a:pPr lvl="1" algn="just">
              <a:buFontTx/>
              <a:buChar char="-"/>
            </a:pPr>
            <a:r>
              <a:rPr lang="en-GB" sz="1800" dirty="0"/>
              <a:t>The “blog”, is the oldest and most established form of social media, which has been used in medicine since 2004 </a:t>
            </a:r>
          </a:p>
          <a:p>
            <a:pPr lvl="1" algn="just">
              <a:buFontTx/>
              <a:buChar char="-"/>
            </a:pPr>
            <a:r>
              <a:rPr lang="en-GB" sz="1800" dirty="0"/>
              <a:t>Blog can reach wide audiences, especially if one writes contents that is of significant interest </a:t>
            </a:r>
          </a:p>
          <a:p>
            <a:pPr marL="0" indent="0" algn="just">
              <a:buNone/>
            </a:pPr>
            <a:endParaRPr lang="en-GB" sz="2200" dirty="0"/>
          </a:p>
          <a:p>
            <a:pPr marL="0" indent="0" algn="just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4482071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txBody>
          <a:bodyPr>
            <a:normAutofit/>
          </a:bodyPr>
          <a:lstStyle/>
          <a:p>
            <a:r>
              <a:rPr lang="en-GB" sz="2800" b="1" dirty="0"/>
              <a:t>Social Media Sites for HCPs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032AD6C0-B97C-3B43-906B-03116F2731BE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620688"/>
            <a:ext cx="8075240" cy="525658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200" b="1" dirty="0"/>
              <a:t>Wikis: </a:t>
            </a:r>
          </a:p>
          <a:p>
            <a:pPr marL="685800" lvl="1" algn="just">
              <a:buFontTx/>
              <a:buChar char="-"/>
            </a:pPr>
            <a:r>
              <a:rPr lang="en-GB" sz="1900" dirty="0"/>
              <a:t>Wikis are public forum websites featuring text and multimedia content that can be edited by users </a:t>
            </a:r>
          </a:p>
          <a:p>
            <a:pPr marL="685800" lvl="1" algn="just">
              <a:buFontTx/>
              <a:buChar char="-"/>
            </a:pPr>
            <a:r>
              <a:rPr lang="en-GB" sz="1900" dirty="0"/>
              <a:t>Wikipedia is the most commonly used wiki in the medical community. It is often used as a reference by clinicians, despite its known shortcomings</a:t>
            </a:r>
          </a:p>
          <a:p>
            <a:pPr algn="just"/>
            <a:endParaRPr lang="en-GB" sz="2200" b="1" dirty="0"/>
          </a:p>
          <a:p>
            <a:pPr algn="just"/>
            <a:r>
              <a:rPr lang="en-GB" sz="2200" b="1" dirty="0"/>
              <a:t>Media-Sharing Sites: </a:t>
            </a:r>
          </a:p>
          <a:p>
            <a:pPr lvl="1" algn="just">
              <a:buFontTx/>
              <a:buChar char="-"/>
            </a:pPr>
            <a:r>
              <a:rPr lang="en-GB" sz="1900" dirty="0"/>
              <a:t>In healthcare, media-sharing sites can be important resources for education, community building, marketing, and branding</a:t>
            </a:r>
          </a:p>
          <a:p>
            <a:pPr marL="0" indent="0" algn="just">
              <a:buNone/>
            </a:pPr>
            <a:endParaRPr lang="en-GB" sz="2200" dirty="0"/>
          </a:p>
          <a:p>
            <a:pPr algn="just"/>
            <a:r>
              <a:rPr lang="en-GB" sz="2200" b="1" dirty="0"/>
              <a:t>Virtual Reality and Gaming Environments: </a:t>
            </a:r>
          </a:p>
          <a:p>
            <a:pPr lvl="1" algn="just">
              <a:buFontTx/>
              <a:buChar char="-"/>
            </a:pPr>
            <a:r>
              <a:rPr lang="en-GB" sz="1800" dirty="0"/>
              <a:t>The application of Multi-User Virtual Environments (MUVEs) in health care is growing rapidly </a:t>
            </a:r>
          </a:p>
          <a:p>
            <a:pPr lvl="1" algn="just">
              <a:buFontTx/>
              <a:buChar char="-"/>
            </a:pPr>
            <a:r>
              <a:rPr lang="en-GB" sz="1800" dirty="0"/>
              <a:t>MUVEs are being used for patient education, for the simulation of epidemiology and mass prophylaxis, for psychotherapy, for surgery, and for research </a:t>
            </a:r>
          </a:p>
          <a:p>
            <a:pPr algn="just"/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9479549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9583D6-A723-4B5E-AACA-E19AE5A8FD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b="1" dirty="0"/>
              <a:t>Uses of Social Media in Health &amp;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02CCDC-70C5-4AF6-BFD4-0412BB38DE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5880" y="867422"/>
            <a:ext cx="8229600" cy="3917032"/>
          </a:xfrm>
        </p:spPr>
        <p:txBody>
          <a:bodyPr>
            <a:noAutofit/>
          </a:bodyPr>
          <a:lstStyle/>
          <a:p>
            <a:pPr marL="0" indent="0" algn="just">
              <a:lnSpc>
                <a:spcPct val="120000"/>
              </a:lnSpc>
              <a:buNone/>
            </a:pPr>
            <a:r>
              <a:rPr lang="en-GB" sz="2400" dirty="0"/>
              <a:t>Uses of social media in </a:t>
            </a:r>
            <a:r>
              <a:rPr lang="en-GB" sz="2400" dirty="0" err="1"/>
              <a:t>H&amp;Sc</a:t>
            </a:r>
            <a:r>
              <a:rPr lang="en-GB" sz="2400" dirty="0"/>
              <a:t> are many:</a:t>
            </a:r>
          </a:p>
          <a:p>
            <a:pPr algn="just">
              <a:lnSpc>
                <a:spcPct val="120000"/>
              </a:lnSpc>
            </a:pPr>
            <a:r>
              <a:rPr lang="en-GB" sz="2200" dirty="0"/>
              <a:t>Professional networking</a:t>
            </a:r>
          </a:p>
          <a:p>
            <a:pPr algn="just">
              <a:lnSpc>
                <a:spcPct val="120000"/>
              </a:lnSpc>
            </a:pPr>
            <a:r>
              <a:rPr lang="en-GB" sz="2200" dirty="0"/>
              <a:t>Professional education</a:t>
            </a:r>
          </a:p>
          <a:p>
            <a:pPr algn="just">
              <a:lnSpc>
                <a:spcPct val="120000"/>
              </a:lnSpc>
            </a:pPr>
            <a:r>
              <a:rPr lang="en-GB" sz="2200" dirty="0"/>
              <a:t>Organisational promotion </a:t>
            </a:r>
          </a:p>
          <a:p>
            <a:pPr algn="just">
              <a:lnSpc>
                <a:spcPct val="120000"/>
              </a:lnSpc>
            </a:pPr>
            <a:r>
              <a:rPr lang="en-GB" sz="2200" dirty="0"/>
              <a:t>Patient care </a:t>
            </a:r>
          </a:p>
          <a:p>
            <a:pPr algn="just">
              <a:lnSpc>
                <a:spcPct val="120000"/>
              </a:lnSpc>
            </a:pPr>
            <a:r>
              <a:rPr lang="en-GB" sz="2200" dirty="0"/>
              <a:t>Patient education </a:t>
            </a:r>
          </a:p>
          <a:p>
            <a:pPr algn="just">
              <a:lnSpc>
                <a:spcPct val="120000"/>
              </a:lnSpc>
            </a:pPr>
            <a:r>
              <a:rPr lang="en-GB" sz="2200" dirty="0"/>
              <a:t>Public health programs </a:t>
            </a:r>
          </a:p>
          <a:p>
            <a:pPr marL="0" indent="0" algn="just">
              <a:lnSpc>
                <a:spcPct val="120000"/>
              </a:lnSpc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2039061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143000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FF0000"/>
                </a:solidFill>
              </a:rPr>
              <a:t>Activity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763688"/>
            <a:ext cx="7886700" cy="30334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algn="just">
              <a:buFont typeface="+mj-lt"/>
              <a:buAutoNum type="arabicPeriod"/>
            </a:pPr>
            <a:endParaRPr lang="en-GB" sz="2400" dirty="0"/>
          </a:p>
          <a:p>
            <a:pPr marL="514350" indent="-514350" algn="just">
              <a:buFont typeface="+mj-lt"/>
              <a:buAutoNum type="arabicPeriod"/>
            </a:pPr>
            <a:r>
              <a:rPr lang="en-GB" sz="2400" dirty="0"/>
              <a:t>Do you think social media can play a pivotal role in                     the future of healthcare?  Justify your answer.</a:t>
            </a:r>
          </a:p>
          <a:p>
            <a:pPr marL="514350" indent="-514350" algn="just">
              <a:buFont typeface="+mj-lt"/>
              <a:buAutoNum type="arabicPeriod"/>
            </a:pPr>
            <a:endParaRPr lang="en-GB" sz="2400" dirty="0"/>
          </a:p>
          <a:p>
            <a:pPr marL="514350" indent="-514350" algn="just">
              <a:buFont typeface="+mj-lt"/>
              <a:buAutoNum type="arabicPeriod"/>
            </a:pPr>
            <a:r>
              <a:rPr lang="en-GB" sz="2400" dirty="0"/>
              <a:t>What things do you need to look out for when using social media?</a:t>
            </a:r>
          </a:p>
        </p:txBody>
      </p:sp>
    </p:spTree>
    <p:extLst>
      <p:ext uri="{BB962C8B-B14F-4D97-AF65-F5344CB8AC3E}">
        <p14:creationId xmlns:p14="http://schemas.microsoft.com/office/powerpoint/2010/main" val="7052627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48072"/>
          </a:xfrm>
        </p:spPr>
        <p:txBody>
          <a:bodyPr>
            <a:normAutofit/>
          </a:bodyPr>
          <a:lstStyle/>
          <a:p>
            <a:r>
              <a:rPr lang="en-GB" sz="3200" b="1" dirty="0"/>
              <a:t>References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340768"/>
            <a:ext cx="7886700" cy="3528392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algn="just">
              <a:buFont typeface="+mj-lt"/>
              <a:buAutoNum type="arabicPeriod"/>
            </a:pPr>
            <a:r>
              <a:rPr lang="en-GB" sz="2400" dirty="0" err="1"/>
              <a:t>Ventola</a:t>
            </a:r>
            <a:r>
              <a:rPr lang="en-GB" sz="2400" dirty="0"/>
              <a:t>, C. L. (2019) Social Media and Health Care Professionals: Benefits, Risks, and Best Practices [Online] </a:t>
            </a:r>
            <a:r>
              <a:rPr lang="en-GB" sz="2400" dirty="0">
                <a:hlinkClick r:id="rId2"/>
              </a:rPr>
              <a:t>https://www.ncbi.nlm.nih.gov/pmc/articles/PMC4103576/</a:t>
            </a:r>
            <a:endParaRPr lang="en-GB" sz="2400" dirty="0"/>
          </a:p>
          <a:p>
            <a:pPr marL="514350" indent="-514350" algn="just">
              <a:buFont typeface="+mj-lt"/>
              <a:buAutoNum type="arabicPeriod"/>
            </a:pPr>
            <a:r>
              <a:rPr lang="en-GB" sz="2400" dirty="0"/>
              <a:t>Newberry, C. (2020) How to use social media in healthcare: A Guide for Health Professionals [Online] </a:t>
            </a:r>
            <a:r>
              <a:rPr lang="en-GB" sz="2400" dirty="0">
                <a:hlinkClick r:id="rId3"/>
              </a:rPr>
              <a:t>https://blog.hootsuite.com/social-media-health-care/</a:t>
            </a:r>
            <a:endParaRPr lang="en-GB" sz="2400" dirty="0"/>
          </a:p>
          <a:p>
            <a:pPr marL="514350" indent="-514350" algn="just">
              <a:buFont typeface="+mj-lt"/>
              <a:buAutoNum type="arabicPeriod"/>
            </a:pPr>
            <a:r>
              <a:rPr lang="en-GB" sz="2400" dirty="0"/>
              <a:t>Austin, M. (2019) Health care and social media: Importance of facing their challenges [Online] </a:t>
            </a:r>
            <a:r>
              <a:rPr lang="en-GB" sz="2400" dirty="0">
                <a:hlinkClick r:id="rId4"/>
              </a:rPr>
              <a:t>https://powerfulpatients.org/2019/12/18/health-care-and-social-media-importance-of-facing-their-challenges/</a:t>
            </a:r>
            <a:endParaRPr lang="en-GB" sz="2400" dirty="0"/>
          </a:p>
          <a:p>
            <a:pPr marL="514350" indent="-514350" algn="just">
              <a:buFont typeface="+mj-lt"/>
              <a:buAutoNum type="arabicPeriod"/>
            </a:pPr>
            <a:r>
              <a:rPr lang="en-GB" sz="2400" dirty="0" err="1"/>
              <a:t>Smailhodzic</a:t>
            </a:r>
            <a:r>
              <a:rPr lang="en-GB" sz="2400" dirty="0"/>
              <a:t>, E., </a:t>
            </a:r>
            <a:r>
              <a:rPr lang="en-GB" sz="2400" dirty="0" err="1"/>
              <a:t>Hooijsma</a:t>
            </a:r>
            <a:r>
              <a:rPr lang="en-GB" sz="2400" dirty="0"/>
              <a:t>, W., </a:t>
            </a:r>
            <a:r>
              <a:rPr lang="en-GB" sz="2400" dirty="0" err="1"/>
              <a:t>Boonstra</a:t>
            </a:r>
            <a:r>
              <a:rPr lang="en-GB" sz="2400" dirty="0"/>
              <a:t>, A. and Langley, D. J (2016) Social media use in healthcare: A systematic review of effects on patients and on their relationships with healthcare professionals. </a:t>
            </a:r>
            <a:r>
              <a:rPr lang="en-GB" sz="2400" i="1" dirty="0"/>
              <a:t>BMC Health Services Research. </a:t>
            </a:r>
            <a:r>
              <a:rPr lang="en-GB" sz="2400" dirty="0"/>
              <a:t>Vol. 16, pp. 442 </a:t>
            </a:r>
          </a:p>
        </p:txBody>
      </p:sp>
    </p:spTree>
    <p:extLst>
      <p:ext uri="{BB962C8B-B14F-4D97-AF65-F5344CB8AC3E}">
        <p14:creationId xmlns:p14="http://schemas.microsoft.com/office/powerpoint/2010/main" val="199608818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10</TotalTime>
  <Words>1325</Words>
  <Application>Microsoft Office PowerPoint</Application>
  <PresentationFormat>On-screen Show (4:3)</PresentationFormat>
  <Paragraphs>133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Myriad Pro</vt:lpstr>
      <vt:lpstr>20140311PresentationUWTSDTemplate</vt:lpstr>
      <vt:lpstr>Digital Skills and Research Methods (DSR) LCHS 4007 (H&amp;Sc)</vt:lpstr>
      <vt:lpstr>Learning Outcome</vt:lpstr>
      <vt:lpstr>Social Media in Healthcare - Introduction</vt:lpstr>
      <vt:lpstr>What is Social Media? </vt:lpstr>
      <vt:lpstr>The Role of Social Media in Healthcare</vt:lpstr>
      <vt:lpstr>Benefits of Social Media in Healthcare</vt:lpstr>
      <vt:lpstr>Ways Social Media is Used by HCPs</vt:lpstr>
      <vt:lpstr>Ways Social Media is Used by HCPs</vt:lpstr>
      <vt:lpstr>How to Use Social Media?</vt:lpstr>
      <vt:lpstr>How to Use Social Media?</vt:lpstr>
      <vt:lpstr>Challenges of Social Media in Healthcare</vt:lpstr>
      <vt:lpstr>Social Media Sites for HCPs</vt:lpstr>
      <vt:lpstr>Social Media Sites for HCPs</vt:lpstr>
      <vt:lpstr>Uses of Social Media in Health &amp; Social Care</vt:lpstr>
      <vt:lpstr>Activity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Sandrine Mafolo Yollande (2514536)</cp:lastModifiedBy>
  <cp:revision>219</cp:revision>
  <dcterms:created xsi:type="dcterms:W3CDTF">2015-04-14T15:21:28Z</dcterms:created>
  <dcterms:modified xsi:type="dcterms:W3CDTF">2025-11-13T10:12:49Z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