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82" r:id="rId22"/>
    <p:sldId id="288" r:id="rId23"/>
    <p:sldId id="289" r:id="rId24"/>
    <p:sldId id="290" r:id="rId25"/>
    <p:sldId id="293" r:id="rId26"/>
    <p:sldId id="302" r:id="rId27"/>
    <p:sldId id="304" r:id="rId28"/>
    <p:sldId id="303" r:id="rId2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823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7D5C0-1E8F-44C6-9796-A02D9E6BDBC0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885B1-FAD7-4911-8638-DCE297608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18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41680-5C13-480C-AA2B-627D2BEACAEF}" type="datetime1">
              <a:rPr lang="en-US" smtClean="0"/>
              <a:t>2/8/2021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57E5C-E256-43BF-9E98-2B163166FFAF}" type="datetime1">
              <a:rPr lang="en-US" smtClean="0"/>
              <a:t>2/8/2021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8753B-1FD0-4B38-AA35-808F2716572F}" type="datetime1">
              <a:rPr lang="en-US" smtClean="0"/>
              <a:t>2/8/2021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3C7A5-3828-4814-A1F4-85C4A0239310}" type="datetime1">
              <a:rPr lang="en-US" smtClean="0"/>
              <a:t>2/8/2021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67537" y="6165305"/>
            <a:ext cx="1368171" cy="60866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00630" y="563702"/>
            <a:ext cx="4142739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21281"/>
            <a:ext cx="8072119" cy="2708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69409" y="6403035"/>
            <a:ext cx="51562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81FD3-42E5-4A49-BD91-D7F35411CB53}" type="datetime1">
              <a:rPr lang="en-US" smtClean="0"/>
              <a:t>2/8/2021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14511" y="6403035"/>
            <a:ext cx="20637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pos@cs.nott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jp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jp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.asu.edu/%7Ekirkwood/sysdyn/SDIntro/SDIntro.htm" TargetMode="External"/><Relationship Id="rId2" Type="http://schemas.openxmlformats.org/officeDocument/2006/relationships/hyperlink" Target="http://www.cise.ufl.edu/%7Efishwick/cap4800/sd1.pp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ensim.com/ffiles/VensimUsersGuide.zip" TargetMode="External"/><Relationship Id="rId4" Type="http://schemas.openxmlformats.org/officeDocument/2006/relationships/hyperlink" Target="http://conference.systemdynamics.org/past_conference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391286" y="762000"/>
            <a:ext cx="8229600" cy="2179443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endParaRPr lang="en-GB" sz="3600" b="1" spc="-2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3600" b="1" spc="-2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System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Dynamics</a:t>
            </a:r>
            <a:r>
              <a:rPr sz="3600" b="1" spc="-7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Simulation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lang="en-GB" sz="2400" spc="-10" dirty="0" smtClean="0">
                <a:latin typeface="Calibri"/>
                <a:cs typeface="Calibri"/>
              </a:rPr>
              <a:t>Based on </a:t>
            </a:r>
            <a:r>
              <a:rPr sz="2400" spc="-10" dirty="0" smtClean="0">
                <a:latin typeface="Calibri"/>
                <a:cs typeface="Calibri"/>
              </a:rPr>
              <a:t>Peer-Olaf </a:t>
            </a:r>
            <a:r>
              <a:rPr sz="2400" spc="-10" dirty="0">
                <a:latin typeface="Calibri"/>
                <a:cs typeface="Calibri"/>
              </a:rPr>
              <a:t>Siebers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3876" y="6259474"/>
            <a:ext cx="15481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4F81BC"/>
                </a:solidFill>
                <a:latin typeface="Calibri"/>
                <a:cs typeface="Calibri"/>
                <a:hlinkClick r:id="rId2"/>
              </a:rPr>
              <a:t>pos@cs.nott.ac.uk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 idx="4294967295"/>
          </p:nvPr>
        </p:nvSpPr>
        <p:spPr>
          <a:xfrm>
            <a:off x="611606" y="563702"/>
            <a:ext cx="7920786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Mot</a:t>
            </a:r>
            <a:r>
              <a:rPr spc="-15" dirty="0"/>
              <a:t>i</a:t>
            </a:r>
            <a:r>
              <a:rPr spc="-45" dirty="0"/>
              <a:t>v</a:t>
            </a:r>
            <a:r>
              <a:rPr spc="-25" dirty="0"/>
              <a:t>a</a:t>
            </a:r>
            <a:r>
              <a:rPr dirty="0"/>
              <a:t>t</a:t>
            </a:r>
            <a:r>
              <a:rPr spc="-15" dirty="0"/>
              <a:t>i</a:t>
            </a:r>
            <a:r>
              <a:rPr spc="-5" dirty="0"/>
              <a:t>on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4294967295"/>
          </p:nvPr>
        </p:nvSpPr>
        <p:spPr>
          <a:xfrm>
            <a:off x="8414511" y="6403035"/>
            <a:ext cx="206375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906384" cy="354139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Introduce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concepts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Systems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Thinking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System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Dynamics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some insight </a:t>
            </a:r>
            <a:r>
              <a:rPr sz="2400" spc="-15" dirty="0">
                <a:latin typeface="Calibri"/>
                <a:cs typeface="Calibri"/>
              </a:rPr>
              <a:t>into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design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SD simulation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models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Patterns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Behaviour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Causal Loop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Flow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</a:t>
            </a:r>
            <a:endParaRPr sz="2000">
              <a:latin typeface="Calibri"/>
              <a:cs typeface="Calibri"/>
            </a:endParaRPr>
          </a:p>
          <a:p>
            <a:pPr marL="355600" marR="282575" indent="-342900">
              <a:lnSpc>
                <a:spcPct val="100000"/>
              </a:lnSpc>
              <a:spcBef>
                <a:spcPts val="5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some </a:t>
            </a:r>
            <a:r>
              <a:rPr sz="2400" dirty="0">
                <a:latin typeface="Calibri"/>
                <a:cs typeface="Calibri"/>
              </a:rPr>
              <a:t>ideas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spc="-5" dirty="0">
                <a:latin typeface="Calibri"/>
                <a:cs typeface="Calibri"/>
              </a:rPr>
              <a:t>application opportunities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SD and  </a:t>
            </a:r>
            <a:r>
              <a:rPr sz="2400" spc="-10" dirty="0">
                <a:latin typeface="Calibri"/>
                <a:cs typeface="Calibri"/>
              </a:rPr>
              <a:t>hybrid </a:t>
            </a:r>
            <a:r>
              <a:rPr sz="2400" spc="-20" dirty="0">
                <a:latin typeface="Calibri"/>
                <a:cs typeface="Calibri"/>
              </a:rPr>
              <a:t>SD/AB </a:t>
            </a:r>
            <a:r>
              <a:rPr sz="2400" spc="-5" dirty="0">
                <a:latin typeface="Calibri"/>
                <a:cs typeface="Calibri"/>
              </a:rPr>
              <a:t>simulation</a:t>
            </a:r>
            <a:r>
              <a:rPr sz="2400" spc="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models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5000" y="563702"/>
            <a:ext cx="5362701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pc="-10" dirty="0" smtClean="0"/>
              <a:t>Simulation</a:t>
            </a:r>
            <a:r>
              <a:rPr spc="15" dirty="0" smtClean="0"/>
              <a:t> </a:t>
            </a:r>
            <a:r>
              <a:rPr spc="-20" dirty="0"/>
              <a:t>Paradigms</a:t>
            </a:r>
          </a:p>
        </p:txBody>
      </p:sp>
      <p:sp>
        <p:nvSpPr>
          <p:cNvPr id="3" name="object 3"/>
          <p:cNvSpPr/>
          <p:nvPr/>
        </p:nvSpPr>
        <p:spPr>
          <a:xfrm>
            <a:off x="321297" y="1219201"/>
            <a:ext cx="8463915" cy="4780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979676" y="1792744"/>
            <a:ext cx="2304415" cy="864235"/>
          </a:xfrm>
          <a:custGeom>
            <a:avLst/>
            <a:gdLst/>
            <a:ahLst/>
            <a:cxnLst/>
            <a:rect l="l" t="t" r="r" b="b"/>
            <a:pathLst>
              <a:path w="2304415" h="864235">
                <a:moveTo>
                  <a:pt x="0" y="864095"/>
                </a:moveTo>
                <a:lnTo>
                  <a:pt x="2304288" y="864095"/>
                </a:lnTo>
                <a:lnTo>
                  <a:pt x="2304288" y="0"/>
                </a:lnTo>
                <a:lnTo>
                  <a:pt x="0" y="0"/>
                </a:lnTo>
                <a:lnTo>
                  <a:pt x="0" y="864095"/>
                </a:lnTo>
                <a:close/>
              </a:path>
            </a:pathLst>
          </a:custGeom>
          <a:solidFill>
            <a:srgbClr val="FF0000">
              <a:alpha val="1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6298" y="563702"/>
            <a:ext cx="28536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Systems</a:t>
            </a:r>
            <a:r>
              <a:rPr spc="-80" dirty="0"/>
              <a:t> </a:t>
            </a:r>
            <a:r>
              <a:rPr spc="-5" dirty="0"/>
              <a:t>Thinking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957184" cy="340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5" dirty="0">
                <a:latin typeface="Calibri"/>
                <a:cs typeface="Calibri"/>
              </a:rPr>
              <a:t>We </a:t>
            </a:r>
            <a:r>
              <a:rPr sz="2400" spc="-10" dirty="0">
                <a:latin typeface="Calibri"/>
                <a:cs typeface="Calibri"/>
              </a:rPr>
              <a:t>are </a:t>
            </a:r>
            <a:r>
              <a:rPr sz="2400" spc="-5" dirty="0">
                <a:latin typeface="Calibri"/>
                <a:cs typeface="Calibri"/>
              </a:rPr>
              <a:t>quick </a:t>
            </a:r>
            <a:r>
              <a:rPr sz="2400" spc="-10" dirty="0">
                <a:latin typeface="Calibri"/>
                <a:cs typeface="Calibri"/>
              </a:rPr>
              <a:t>problem </a:t>
            </a:r>
            <a:r>
              <a:rPr sz="2400" spc="-15" dirty="0">
                <a:latin typeface="Calibri"/>
                <a:cs typeface="Calibri"/>
              </a:rPr>
              <a:t>solvers. </a:t>
            </a:r>
            <a:r>
              <a:rPr sz="2400" spc="-45" dirty="0">
                <a:latin typeface="Calibri"/>
                <a:cs typeface="Calibri"/>
              </a:rPr>
              <a:t>We </a:t>
            </a:r>
            <a:r>
              <a:rPr sz="2400" spc="-5" dirty="0">
                <a:latin typeface="Calibri"/>
                <a:cs typeface="Calibri"/>
              </a:rPr>
              <a:t>quickly determine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0" dirty="0">
                <a:latin typeface="Calibri"/>
                <a:cs typeface="Calibri"/>
              </a:rPr>
              <a:t>cause  </a:t>
            </a:r>
            <a:r>
              <a:rPr sz="2400" spc="-20" dirty="0">
                <a:latin typeface="Calibri"/>
                <a:cs typeface="Calibri"/>
              </a:rPr>
              <a:t>for any </a:t>
            </a:r>
            <a:r>
              <a:rPr sz="2400" spc="-15" dirty="0">
                <a:latin typeface="Calibri"/>
                <a:cs typeface="Calibri"/>
              </a:rPr>
              <a:t>event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dirty="0">
                <a:latin typeface="Calibri"/>
                <a:cs typeface="Calibri"/>
              </a:rPr>
              <a:t>think is a </a:t>
            </a:r>
            <a:r>
              <a:rPr sz="2400" spc="-10" dirty="0">
                <a:latin typeface="Calibri"/>
                <a:cs typeface="Calibri"/>
              </a:rPr>
              <a:t>problem. </a:t>
            </a:r>
            <a:r>
              <a:rPr sz="2400" spc="-5" dirty="0">
                <a:latin typeface="Calibri"/>
                <a:cs typeface="Calibri"/>
              </a:rPr>
              <a:t>Usually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5" dirty="0">
                <a:latin typeface="Calibri"/>
                <a:cs typeface="Calibri"/>
              </a:rPr>
              <a:t>conclude 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cause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another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event.</a:t>
            </a:r>
            <a:endParaRPr sz="2400">
              <a:latin typeface="Calibri"/>
              <a:cs typeface="Calibri"/>
            </a:endParaRPr>
          </a:p>
          <a:p>
            <a:pPr marL="756285" marR="101600" indent="-287020">
              <a:lnSpc>
                <a:spcPct val="100000"/>
              </a:lnSpc>
              <a:spcBef>
                <a:spcPts val="509"/>
              </a:spcBef>
              <a:tabLst>
                <a:tab pos="756285" algn="l"/>
              </a:tabLst>
            </a:pPr>
            <a:r>
              <a:rPr sz="2000" dirty="0">
                <a:latin typeface="Arial"/>
                <a:cs typeface="Arial"/>
              </a:rPr>
              <a:t>–	</a:t>
            </a:r>
            <a:r>
              <a:rPr sz="2000" spc="-10" dirty="0">
                <a:latin typeface="Calibri"/>
                <a:cs typeface="Calibri"/>
              </a:rPr>
              <a:t>Example: </a:t>
            </a:r>
            <a:r>
              <a:rPr sz="2000" spc="-5" dirty="0">
                <a:latin typeface="Calibri"/>
                <a:cs typeface="Calibri"/>
              </a:rPr>
              <a:t>Sales </a:t>
            </a:r>
            <a:r>
              <a:rPr sz="2000" spc="-10" dirty="0">
                <a:latin typeface="Calibri"/>
                <a:cs typeface="Calibri"/>
              </a:rPr>
              <a:t>are </a:t>
            </a:r>
            <a:r>
              <a:rPr sz="2000" spc="-5" dirty="0">
                <a:latin typeface="Calibri"/>
                <a:cs typeface="Calibri"/>
              </a:rPr>
              <a:t>poor </a:t>
            </a:r>
            <a:r>
              <a:rPr sz="2000" spc="-10" dirty="0">
                <a:latin typeface="Calibri"/>
                <a:cs typeface="Calibri"/>
              </a:rPr>
              <a:t>(event) </a:t>
            </a:r>
            <a:r>
              <a:rPr sz="2000" spc="-5" dirty="0">
                <a:latin typeface="Calibri"/>
                <a:cs typeface="Calibri"/>
              </a:rPr>
              <a:t>because </a:t>
            </a:r>
            <a:r>
              <a:rPr sz="2000" spc="-20" dirty="0">
                <a:latin typeface="Calibri"/>
                <a:cs typeface="Calibri"/>
              </a:rPr>
              <a:t>staff </a:t>
            </a:r>
            <a:r>
              <a:rPr sz="2000" spc="-10" dirty="0">
                <a:latin typeface="Calibri"/>
                <a:cs typeface="Calibri"/>
              </a:rPr>
              <a:t>are insufficient  motivated </a:t>
            </a:r>
            <a:r>
              <a:rPr sz="2000" spc="-5" dirty="0">
                <a:latin typeface="Calibri"/>
                <a:cs typeface="Calibri"/>
              </a:rPr>
              <a:t>(cause); </a:t>
            </a:r>
            <a:r>
              <a:rPr sz="2000" spc="-20" dirty="0">
                <a:latin typeface="Calibri"/>
                <a:cs typeface="Calibri"/>
              </a:rPr>
              <a:t>staff </a:t>
            </a:r>
            <a:r>
              <a:rPr sz="2000" spc="-10" dirty="0">
                <a:latin typeface="Calibri"/>
                <a:cs typeface="Calibri"/>
              </a:rPr>
              <a:t>are insufficient motivated (event) </a:t>
            </a:r>
            <a:r>
              <a:rPr sz="2000" spc="-5" dirty="0">
                <a:latin typeface="Calibri"/>
                <a:cs typeface="Calibri"/>
              </a:rPr>
              <a:t>because</a:t>
            </a:r>
            <a:r>
              <a:rPr sz="2000" spc="17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...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355600" marR="159385" indent="-342900">
              <a:lnSpc>
                <a:spcPct val="100000"/>
              </a:lnSpc>
              <a:spcBef>
                <a:spcPts val="1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Difficulty: </a:t>
            </a:r>
            <a:r>
              <a:rPr sz="2400" spc="-65" dirty="0">
                <a:latin typeface="Calibri"/>
                <a:cs typeface="Calibri"/>
              </a:rPr>
              <a:t>You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20" dirty="0">
                <a:latin typeface="Calibri"/>
                <a:cs typeface="Calibri"/>
              </a:rPr>
              <a:t>always </a:t>
            </a:r>
            <a:r>
              <a:rPr sz="2400" spc="-5" dirty="0">
                <a:latin typeface="Calibri"/>
                <a:cs typeface="Calibri"/>
              </a:rPr>
              <a:t>find </a:t>
            </a:r>
            <a:r>
              <a:rPr sz="2400" spc="-10" dirty="0">
                <a:latin typeface="Calibri"/>
                <a:cs typeface="Calibri"/>
              </a:rPr>
              <a:t>yet </a:t>
            </a:r>
            <a:r>
              <a:rPr sz="2400" spc="-5" dirty="0">
                <a:latin typeface="Calibri"/>
                <a:cs typeface="Calibri"/>
              </a:rPr>
              <a:t>another </a:t>
            </a:r>
            <a:r>
              <a:rPr sz="2400" spc="-15" dirty="0">
                <a:latin typeface="Calibri"/>
                <a:cs typeface="Calibri"/>
              </a:rPr>
              <a:t>event </a:t>
            </a:r>
            <a:r>
              <a:rPr sz="2400" spc="-10" dirty="0">
                <a:latin typeface="Calibri"/>
                <a:cs typeface="Calibri"/>
              </a:rPr>
              <a:t>that caused 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one </a:t>
            </a:r>
            <a:r>
              <a:rPr sz="2400" spc="-10" dirty="0">
                <a:latin typeface="Calibri"/>
                <a:cs typeface="Calibri"/>
              </a:rPr>
              <a:t>that you thought </a:t>
            </a:r>
            <a:r>
              <a:rPr sz="2400" spc="-15" dirty="0">
                <a:latin typeface="Calibri"/>
                <a:cs typeface="Calibri"/>
              </a:rPr>
              <a:t>was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cause. </a:t>
            </a:r>
            <a:r>
              <a:rPr sz="2400" spc="-5" dirty="0">
                <a:latin typeface="Calibri"/>
                <a:cs typeface="Calibri"/>
              </a:rPr>
              <a:t>This </a:t>
            </a:r>
            <a:r>
              <a:rPr sz="2400" spc="-15" dirty="0">
                <a:latin typeface="Calibri"/>
                <a:cs typeface="Calibri"/>
              </a:rPr>
              <a:t>makes </a:t>
            </a:r>
            <a:r>
              <a:rPr sz="2400" dirty="0">
                <a:latin typeface="Calibri"/>
                <a:cs typeface="Calibri"/>
              </a:rPr>
              <a:t>it </a:t>
            </a:r>
            <a:r>
              <a:rPr sz="2400" spc="-10" dirty="0">
                <a:latin typeface="Calibri"/>
                <a:cs typeface="Calibri"/>
              </a:rPr>
              <a:t>very  difficult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determine </a:t>
            </a:r>
            <a:r>
              <a:rPr sz="2400" spc="-10" dirty="0">
                <a:latin typeface="Calibri"/>
                <a:cs typeface="Calibri"/>
              </a:rPr>
              <a:t>what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do </a:t>
            </a:r>
            <a:r>
              <a:rPr sz="2400" spc="-15" dirty="0">
                <a:latin typeface="Calibri"/>
                <a:cs typeface="Calibri"/>
              </a:rPr>
              <a:t>to improve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performance.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24750" y="188976"/>
            <a:ext cx="1428750" cy="14287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6298" y="563702"/>
            <a:ext cx="28536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Systems</a:t>
            </a:r>
            <a:r>
              <a:rPr spc="-80" dirty="0"/>
              <a:t> </a:t>
            </a:r>
            <a:r>
              <a:rPr spc="-5" dirty="0"/>
              <a:t>Thinking</a:t>
            </a:r>
          </a:p>
        </p:txBody>
      </p:sp>
      <p:sp>
        <p:nvSpPr>
          <p:cNvPr id="3" name="object 3"/>
          <p:cNvSpPr/>
          <p:nvPr/>
        </p:nvSpPr>
        <p:spPr>
          <a:xfrm>
            <a:off x="371856" y="5050535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1040" y="5033771"/>
            <a:ext cx="1501140" cy="6797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96795" y="5033771"/>
            <a:ext cx="1485900" cy="67970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77311" y="5033771"/>
            <a:ext cx="559308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35940" y="1536549"/>
            <a:ext cx="7988300" cy="432244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Idea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5" dirty="0">
                <a:latin typeface="Calibri"/>
                <a:cs typeface="Calibri"/>
              </a:rPr>
              <a:t>Systems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Thinking: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Move </a:t>
            </a:r>
            <a:r>
              <a:rPr sz="2000" spc="-20" dirty="0">
                <a:latin typeface="Calibri"/>
                <a:cs typeface="Calibri"/>
              </a:rPr>
              <a:t>away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looking </a:t>
            </a:r>
            <a:r>
              <a:rPr sz="2000" spc="-20" dirty="0">
                <a:latin typeface="Calibri"/>
                <a:cs typeface="Calibri"/>
              </a:rPr>
              <a:t>at </a:t>
            </a:r>
            <a:r>
              <a:rPr sz="2000" spc="-10" dirty="0">
                <a:latin typeface="Calibri"/>
                <a:cs typeface="Calibri"/>
              </a:rPr>
              <a:t>isolated events </a:t>
            </a:r>
            <a:r>
              <a:rPr sz="2000" dirty="0">
                <a:latin typeface="Calibri"/>
                <a:cs typeface="Calibri"/>
              </a:rPr>
              <a:t>and their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causes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Look </a:t>
            </a:r>
            <a:r>
              <a:rPr sz="2000" spc="-15" dirty="0">
                <a:latin typeface="Calibri"/>
                <a:cs typeface="Calibri"/>
              </a:rPr>
              <a:t>at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organisation </a:t>
            </a:r>
            <a:r>
              <a:rPr sz="2000" spc="-5" dirty="0">
                <a:latin typeface="Calibri"/>
                <a:cs typeface="Calibri"/>
              </a:rPr>
              <a:t>as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dirty="0">
                <a:latin typeface="Calibri"/>
                <a:cs typeface="Calibri"/>
              </a:rPr>
              <a:t>made </a:t>
            </a:r>
            <a:r>
              <a:rPr sz="2000" spc="-5" dirty="0">
                <a:latin typeface="Calibri"/>
                <a:cs typeface="Calibri"/>
              </a:rPr>
              <a:t>up of </a:t>
            </a:r>
            <a:r>
              <a:rPr sz="2000" spc="-10" dirty="0">
                <a:latin typeface="Calibri"/>
                <a:cs typeface="Calibri"/>
              </a:rPr>
              <a:t>interacting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parts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Internal structure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often more important </a:t>
            </a:r>
            <a:r>
              <a:rPr sz="2000" dirty="0">
                <a:latin typeface="Calibri"/>
                <a:cs typeface="Calibri"/>
              </a:rPr>
              <a:t>than </a:t>
            </a:r>
            <a:r>
              <a:rPr sz="2000" spc="-10" dirty="0">
                <a:latin typeface="Calibri"/>
                <a:cs typeface="Calibri"/>
              </a:rPr>
              <a:t>external  events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10" dirty="0">
                <a:latin typeface="Calibri"/>
                <a:cs typeface="Calibri"/>
              </a:rPr>
              <a:t>generating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problem</a:t>
            </a:r>
            <a:endParaRPr sz="2000">
              <a:latin typeface="Calibri"/>
              <a:cs typeface="Calibri"/>
            </a:endParaRPr>
          </a:p>
          <a:p>
            <a:pPr marL="756285" marR="2730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If </a:t>
            </a:r>
            <a:r>
              <a:rPr sz="2000" spc="-10" dirty="0">
                <a:latin typeface="Calibri"/>
                <a:cs typeface="Calibri"/>
              </a:rPr>
              <a:t>we </a:t>
            </a:r>
            <a:r>
              <a:rPr sz="2000" spc="-5" dirty="0">
                <a:latin typeface="Calibri"/>
                <a:cs typeface="Calibri"/>
              </a:rPr>
              <a:t>shift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event </a:t>
            </a:r>
            <a:r>
              <a:rPr sz="2000" spc="-10" dirty="0">
                <a:latin typeface="Calibri"/>
                <a:cs typeface="Calibri"/>
              </a:rPr>
              <a:t>orientation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focussing on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internal 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structure </a:t>
            </a:r>
            <a:r>
              <a:rPr sz="2000" spc="-10" dirty="0">
                <a:latin typeface="Calibri"/>
                <a:cs typeface="Calibri"/>
              </a:rPr>
              <a:t>we </a:t>
            </a:r>
            <a:r>
              <a:rPr sz="2000" spc="-15" dirty="0">
                <a:latin typeface="Calibri"/>
                <a:cs typeface="Calibri"/>
              </a:rPr>
              <a:t>improve </a:t>
            </a:r>
            <a:r>
              <a:rPr sz="2000" spc="-5" dirty="0">
                <a:latin typeface="Calibri"/>
                <a:cs typeface="Calibri"/>
              </a:rPr>
              <a:t>our possibility </a:t>
            </a:r>
            <a:r>
              <a:rPr sz="2000" dirty="0">
                <a:latin typeface="Calibri"/>
                <a:cs typeface="Calibri"/>
              </a:rPr>
              <a:t>of </a:t>
            </a:r>
            <a:r>
              <a:rPr sz="2000" spc="-10" dirty="0">
                <a:latin typeface="Calibri"/>
                <a:cs typeface="Calibri"/>
              </a:rPr>
              <a:t>improving </a:t>
            </a:r>
            <a:r>
              <a:rPr sz="2000" spc="-20" dirty="0">
                <a:latin typeface="Calibri"/>
                <a:cs typeface="Calibri"/>
              </a:rPr>
              <a:t>system  </a:t>
            </a:r>
            <a:r>
              <a:rPr sz="2000" spc="-5" dirty="0">
                <a:latin typeface="Calibri"/>
                <a:cs typeface="Calibri"/>
              </a:rPr>
              <a:t>performance as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often </a:t>
            </a:r>
            <a:r>
              <a:rPr sz="2000" dirty="0">
                <a:latin typeface="Calibri"/>
                <a:cs typeface="Calibri"/>
              </a:rPr>
              <a:t>the underlying </a:t>
            </a:r>
            <a:r>
              <a:rPr sz="2000" spc="-10" dirty="0">
                <a:latin typeface="Calibri"/>
                <a:cs typeface="Calibri"/>
              </a:rPr>
              <a:t>source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difficulty.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2950">
              <a:latin typeface="Times New Roman"/>
              <a:cs typeface="Times New Roman"/>
            </a:endParaRPr>
          </a:p>
          <a:p>
            <a:pPr marL="355600" marR="2159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15" dirty="0">
                <a:solidFill>
                  <a:srgbClr val="943735"/>
                </a:solidFill>
                <a:latin typeface="Calibri"/>
                <a:cs typeface="Calibri"/>
              </a:rPr>
              <a:t>Systems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Thinking: </a:t>
            </a:r>
            <a:r>
              <a:rPr sz="2400" spc="-5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process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0" dirty="0">
                <a:latin typeface="Calibri"/>
                <a:cs typeface="Calibri"/>
              </a:rPr>
              <a:t>understanding how </a:t>
            </a:r>
            <a:r>
              <a:rPr sz="2400" dirty="0">
                <a:latin typeface="Calibri"/>
                <a:cs typeface="Calibri"/>
              </a:rPr>
              <a:t>things  </a:t>
            </a:r>
            <a:r>
              <a:rPr sz="2400" spc="-5" dirty="0">
                <a:latin typeface="Calibri"/>
                <a:cs typeface="Calibri"/>
              </a:rPr>
              <a:t>influence one another </a:t>
            </a:r>
            <a:r>
              <a:rPr sz="2400" dirty="0">
                <a:latin typeface="Calibri"/>
                <a:cs typeface="Calibri"/>
              </a:rPr>
              <a:t>within a whole.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[Wikipedia]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71856" y="1563624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1040" y="1546860"/>
            <a:ext cx="1379220" cy="6797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4876" y="1546860"/>
            <a:ext cx="2305812" cy="67970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35940" y="1613661"/>
            <a:ext cx="8069580" cy="3809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4064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System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Dynamics </a:t>
            </a:r>
            <a:r>
              <a:rPr sz="2400" b="1" dirty="0">
                <a:solidFill>
                  <a:srgbClr val="943735"/>
                </a:solidFill>
                <a:latin typeface="Calibri"/>
                <a:cs typeface="Calibri"/>
              </a:rPr>
              <a:t>(SD): </a:t>
            </a:r>
            <a:r>
              <a:rPr sz="2400" dirty="0">
                <a:latin typeface="Calibri"/>
                <a:cs typeface="Calibri"/>
              </a:rPr>
              <a:t>An </a:t>
            </a:r>
            <a:r>
              <a:rPr sz="2400" spc="-10" dirty="0">
                <a:latin typeface="Calibri"/>
                <a:cs typeface="Calibri"/>
              </a:rPr>
              <a:t>approach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understanding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10" dirty="0">
                <a:latin typeface="Calibri"/>
                <a:cs typeface="Calibri"/>
              </a:rPr>
              <a:t>behaviour of </a:t>
            </a:r>
            <a:r>
              <a:rPr sz="2400" spc="-15" dirty="0">
                <a:latin typeface="Calibri"/>
                <a:cs typeface="Calibri"/>
              </a:rPr>
              <a:t>complex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5" dirty="0">
                <a:latin typeface="Calibri"/>
                <a:cs typeface="Calibri"/>
              </a:rPr>
              <a:t>over </a:t>
            </a:r>
            <a:r>
              <a:rPr sz="2400" dirty="0">
                <a:latin typeface="Calibri"/>
                <a:cs typeface="Calibri"/>
              </a:rPr>
              <a:t>time. It </a:t>
            </a:r>
            <a:r>
              <a:rPr sz="2400" spc="-5" dirty="0">
                <a:latin typeface="Calibri"/>
                <a:cs typeface="Calibri"/>
              </a:rPr>
              <a:t>deals </a:t>
            </a:r>
            <a:r>
              <a:rPr sz="2400" dirty="0">
                <a:latin typeface="Calibri"/>
                <a:cs typeface="Calibri"/>
              </a:rPr>
              <a:t>with </a:t>
            </a:r>
            <a:r>
              <a:rPr sz="2400" spc="-10" dirty="0">
                <a:latin typeface="Calibri"/>
                <a:cs typeface="Calibri"/>
              </a:rPr>
              <a:t>internal  feedback </a:t>
            </a:r>
            <a:r>
              <a:rPr sz="2400" spc="-5" dirty="0">
                <a:latin typeface="Calibri"/>
                <a:cs typeface="Calibri"/>
              </a:rPr>
              <a:t>loops and </a:t>
            </a:r>
            <a:r>
              <a:rPr sz="2400" dirty="0">
                <a:latin typeface="Calibri"/>
                <a:cs typeface="Calibri"/>
              </a:rPr>
              <a:t>time </a:t>
            </a:r>
            <a:r>
              <a:rPr sz="2400" spc="-15" dirty="0">
                <a:latin typeface="Calibri"/>
                <a:cs typeface="Calibri"/>
              </a:rPr>
              <a:t>delays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20" dirty="0">
                <a:latin typeface="Calibri"/>
                <a:cs typeface="Calibri"/>
              </a:rPr>
              <a:t>affect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behaviour </a:t>
            </a:r>
            <a:r>
              <a:rPr sz="2400" spc="-5" dirty="0">
                <a:latin typeface="Calibri"/>
                <a:cs typeface="Calibri"/>
              </a:rPr>
              <a:t>of 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entire </a:t>
            </a:r>
            <a:r>
              <a:rPr sz="2400" spc="-20" dirty="0">
                <a:latin typeface="Calibri"/>
                <a:cs typeface="Calibri"/>
              </a:rPr>
              <a:t>system.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[Wikipedia]</a:t>
            </a:r>
            <a:endParaRPr sz="1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basis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methodology </a:t>
            </a:r>
            <a:r>
              <a:rPr sz="2000" dirty="0">
                <a:latin typeface="Calibri"/>
                <a:cs typeface="Calibri"/>
              </a:rPr>
              <a:t>is the </a:t>
            </a:r>
            <a:r>
              <a:rPr sz="2000" spc="-5" dirty="0">
                <a:latin typeface="Calibri"/>
                <a:cs typeface="Calibri"/>
              </a:rPr>
              <a:t>recognition that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spc="-10" dirty="0">
                <a:latin typeface="Calibri"/>
                <a:cs typeface="Calibri"/>
              </a:rPr>
              <a:t>any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(relationships amongst </a:t>
            </a:r>
            <a:r>
              <a:rPr sz="2000" dirty="0">
                <a:latin typeface="Calibri"/>
                <a:cs typeface="Calibri"/>
              </a:rPr>
              <a:t>its </a:t>
            </a:r>
            <a:r>
              <a:rPr sz="2000" spc="-5" dirty="0">
                <a:latin typeface="Calibri"/>
                <a:cs typeface="Calibri"/>
              </a:rPr>
              <a:t>components)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just </a:t>
            </a:r>
            <a:r>
              <a:rPr sz="2000" spc="-5" dirty="0">
                <a:latin typeface="Calibri"/>
                <a:cs typeface="Calibri"/>
              </a:rPr>
              <a:t>as </a:t>
            </a:r>
            <a:r>
              <a:rPr sz="2000" spc="-10" dirty="0">
                <a:latin typeface="Calibri"/>
                <a:cs typeface="Calibri"/>
              </a:rPr>
              <a:t>important 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5" dirty="0">
                <a:latin typeface="Calibri"/>
                <a:cs typeface="Calibri"/>
              </a:rPr>
              <a:t>determining </a:t>
            </a:r>
            <a:r>
              <a:rPr sz="2000" dirty="0">
                <a:latin typeface="Calibri"/>
                <a:cs typeface="Calibri"/>
              </a:rPr>
              <a:t>its </a:t>
            </a:r>
            <a:r>
              <a:rPr sz="2000" spc="-5" dirty="0">
                <a:latin typeface="Calibri"/>
                <a:cs typeface="Calibri"/>
              </a:rPr>
              <a:t>behaviour </a:t>
            </a:r>
            <a:r>
              <a:rPr sz="2000" dirty="0">
                <a:latin typeface="Calibri"/>
                <a:cs typeface="Calibri"/>
              </a:rPr>
              <a:t>as the </a:t>
            </a:r>
            <a:r>
              <a:rPr sz="2000" spc="-5" dirty="0">
                <a:latin typeface="Calibri"/>
                <a:cs typeface="Calibri"/>
              </a:rPr>
              <a:t>individual components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themselves.</a:t>
            </a:r>
            <a:endParaRPr sz="2000">
              <a:latin typeface="Calibri"/>
              <a:cs typeface="Calibri"/>
            </a:endParaRPr>
          </a:p>
          <a:p>
            <a:pPr marL="756285" marR="64769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It is </a:t>
            </a:r>
            <a:r>
              <a:rPr sz="2000" spc="-5" dirty="0">
                <a:latin typeface="Calibri"/>
                <a:cs typeface="Calibri"/>
              </a:rPr>
              <a:t>mostly used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5" dirty="0">
                <a:latin typeface="Calibri"/>
                <a:cs typeface="Calibri"/>
              </a:rPr>
              <a:t>long-term, </a:t>
            </a:r>
            <a:r>
              <a:rPr sz="2000" spc="-15" dirty="0">
                <a:latin typeface="Calibri"/>
                <a:cs typeface="Calibri"/>
              </a:rPr>
              <a:t>strategic </a:t>
            </a:r>
            <a:r>
              <a:rPr sz="2000" dirty="0">
                <a:latin typeface="Calibri"/>
                <a:cs typeface="Calibri"/>
              </a:rPr>
              <a:t>models and </a:t>
            </a:r>
            <a:r>
              <a:rPr sz="2000" spc="-5" dirty="0">
                <a:latin typeface="Calibri"/>
                <a:cs typeface="Calibri"/>
              </a:rPr>
              <a:t>assumes high </a:t>
            </a:r>
            <a:r>
              <a:rPr sz="2000" spc="-10" dirty="0">
                <a:latin typeface="Calibri"/>
                <a:cs typeface="Calibri"/>
              </a:rPr>
              <a:t>level  </a:t>
            </a:r>
            <a:r>
              <a:rPr sz="2000" spc="-5" dirty="0">
                <a:latin typeface="Calibri"/>
                <a:cs typeface="Calibri"/>
              </a:rPr>
              <a:t>of aggregation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objects being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modelled.</a:t>
            </a:r>
            <a:endParaRPr sz="2000">
              <a:latin typeface="Calibri"/>
              <a:cs typeface="Calibri"/>
            </a:endParaRPr>
          </a:p>
          <a:p>
            <a:pPr marL="756285" marR="28067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range </a:t>
            </a:r>
            <a:r>
              <a:rPr sz="2000" spc="-5" dirty="0">
                <a:latin typeface="Calibri"/>
                <a:cs typeface="Calibri"/>
              </a:rPr>
              <a:t>of applications </a:t>
            </a:r>
            <a:r>
              <a:rPr sz="2000" dirty="0">
                <a:latin typeface="Calibri"/>
                <a:cs typeface="Calibri"/>
              </a:rPr>
              <a:t>includes </a:t>
            </a:r>
            <a:r>
              <a:rPr sz="2000" spc="-5" dirty="0">
                <a:latin typeface="Calibri"/>
                <a:cs typeface="Calibri"/>
              </a:rPr>
              <a:t>business, </a:t>
            </a:r>
            <a:r>
              <a:rPr sz="2000" dirty="0">
                <a:latin typeface="Calibri"/>
                <a:cs typeface="Calibri"/>
              </a:rPr>
              <a:t>urban, </a:t>
            </a:r>
            <a:r>
              <a:rPr sz="2000" spc="-5" dirty="0">
                <a:latin typeface="Calibri"/>
                <a:cs typeface="Calibri"/>
              </a:rPr>
              <a:t>social, ecological  </a:t>
            </a:r>
            <a:r>
              <a:rPr sz="2000" dirty="0">
                <a:latin typeface="Calibri"/>
                <a:cs typeface="Calibri"/>
              </a:rPr>
              <a:t>types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systems.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  <p:sp>
        <p:nvSpPr>
          <p:cNvPr id="3" name="object 3"/>
          <p:cNvSpPr/>
          <p:nvPr/>
        </p:nvSpPr>
        <p:spPr>
          <a:xfrm>
            <a:off x="371856" y="1563624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1040" y="1546860"/>
            <a:ext cx="2474976" cy="6797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111752" y="2278379"/>
            <a:ext cx="1882139" cy="67970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588508" y="2278379"/>
            <a:ext cx="473963" cy="67970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71856" y="2734055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01040" y="2717292"/>
            <a:ext cx="2083308" cy="67970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16067" y="3083051"/>
            <a:ext cx="1679447" cy="67970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01040" y="3448811"/>
            <a:ext cx="1629156" cy="67970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924811" y="3448811"/>
            <a:ext cx="473963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71856" y="3904488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01040" y="3887723"/>
            <a:ext cx="1969008" cy="67970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787140" y="3887723"/>
            <a:ext cx="2205228" cy="67970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43683" y="4985003"/>
            <a:ext cx="2602992" cy="679704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241291" y="4985003"/>
            <a:ext cx="473963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35940" y="1613661"/>
            <a:ext cx="6272530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Norbert Wiener </a:t>
            </a:r>
            <a:r>
              <a:rPr sz="2400" spc="-10" dirty="0">
                <a:latin typeface="Calibri"/>
                <a:cs typeface="Calibri"/>
              </a:rPr>
              <a:t>(1940s) </a:t>
            </a:r>
            <a:r>
              <a:rPr sz="2400" spc="-5" dirty="0">
                <a:latin typeface="Calibri"/>
                <a:cs typeface="Calibri"/>
              </a:rPr>
              <a:t>studied </a:t>
            </a:r>
            <a:r>
              <a:rPr sz="2400" spc="-10" dirty="0">
                <a:latin typeface="Calibri"/>
                <a:cs typeface="Calibri"/>
              </a:rPr>
              <a:t>how biological,  </a:t>
            </a:r>
            <a:r>
              <a:rPr sz="2400" dirty="0">
                <a:latin typeface="Calibri"/>
                <a:cs typeface="Calibri"/>
              </a:rPr>
              <a:t>engineering, </a:t>
            </a:r>
            <a:r>
              <a:rPr sz="2400" spc="-5" dirty="0">
                <a:latin typeface="Calibri"/>
                <a:cs typeface="Calibri"/>
              </a:rPr>
              <a:t>social, and </a:t>
            </a:r>
            <a:r>
              <a:rPr sz="2400" spc="-10" dirty="0">
                <a:latin typeface="Calibri"/>
                <a:cs typeface="Calibri"/>
              </a:rPr>
              <a:t>economic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5" dirty="0">
                <a:latin typeface="Calibri"/>
                <a:cs typeface="Calibri"/>
              </a:rPr>
              <a:t>are  controlled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regulated </a:t>
            </a:r>
            <a:r>
              <a:rPr sz="2400" spc="-5" dirty="0">
                <a:latin typeface="Calibri"/>
                <a:cs typeface="Calibri"/>
              </a:rPr>
              <a:t>...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Cybernetics</a:t>
            </a:r>
            <a:endParaRPr sz="2400">
              <a:latin typeface="Calibri"/>
              <a:cs typeface="Calibri"/>
            </a:endParaRPr>
          </a:p>
          <a:p>
            <a:pPr marL="355600" marR="256540" indent="-342900" algn="just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55600" algn="l"/>
              </a:tabLst>
            </a:pP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Jay </a:t>
            </a:r>
            <a:r>
              <a:rPr sz="2400" b="1" spc="-15" dirty="0">
                <a:solidFill>
                  <a:srgbClr val="943735"/>
                </a:solidFill>
                <a:latin typeface="Calibri"/>
                <a:cs typeface="Calibri"/>
              </a:rPr>
              <a:t>Forrester </a:t>
            </a:r>
            <a:r>
              <a:rPr sz="2400" spc="-10" dirty="0">
                <a:latin typeface="Calibri"/>
                <a:cs typeface="Calibri"/>
              </a:rPr>
              <a:t>(1950s) </a:t>
            </a:r>
            <a:r>
              <a:rPr sz="2400" dirty="0">
                <a:latin typeface="Calibri"/>
                <a:cs typeface="Calibri"/>
              </a:rPr>
              <a:t>applied the </a:t>
            </a:r>
            <a:r>
              <a:rPr sz="2400" spc="-5" dirty="0">
                <a:latin typeface="Calibri"/>
                <a:cs typeface="Calibri"/>
              </a:rPr>
              <a:t>principles of  Cybernetics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industrial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0" dirty="0">
                <a:latin typeface="Calibri"/>
                <a:cs typeface="Calibri"/>
              </a:rPr>
              <a:t>...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Industrial  Dynamics</a:t>
            </a:r>
            <a:endParaRPr sz="2400">
              <a:latin typeface="Calibri"/>
              <a:cs typeface="Calibri"/>
            </a:endParaRPr>
          </a:p>
          <a:p>
            <a:pPr marL="355600" marR="97790" indent="-342900" algn="just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55600" algn="l"/>
              </a:tabLst>
            </a:pP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John Collins </a:t>
            </a:r>
            <a:r>
              <a:rPr sz="2400" spc="-10" dirty="0">
                <a:latin typeface="Calibri"/>
                <a:cs typeface="Calibri"/>
              </a:rPr>
              <a:t>(1970s)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John Sterman </a:t>
            </a:r>
            <a:r>
              <a:rPr sz="2400" spc="-10" dirty="0">
                <a:latin typeface="Calibri"/>
                <a:cs typeface="Calibri"/>
              </a:rPr>
              <a:t>(1980s)  </a:t>
            </a:r>
            <a:r>
              <a:rPr sz="2400" dirty="0">
                <a:latin typeface="Calibri"/>
                <a:cs typeface="Calibri"/>
              </a:rPr>
              <a:t>applied the </a:t>
            </a:r>
            <a:r>
              <a:rPr sz="2400" spc="-5" dirty="0">
                <a:latin typeface="Calibri"/>
                <a:cs typeface="Calibri"/>
              </a:rPr>
              <a:t>principles of </a:t>
            </a:r>
            <a:r>
              <a:rPr sz="2400" spc="-10" dirty="0">
                <a:latin typeface="Calibri"/>
                <a:cs typeface="Calibri"/>
              </a:rPr>
              <a:t>Industrial </a:t>
            </a:r>
            <a:r>
              <a:rPr sz="2400" spc="-5" dirty="0">
                <a:latin typeface="Calibri"/>
                <a:cs typeface="Calibri"/>
              </a:rPr>
              <a:t>Dynamics </a:t>
            </a:r>
            <a:r>
              <a:rPr sz="2400" spc="-15" dirty="0">
                <a:latin typeface="Calibri"/>
                <a:cs typeface="Calibri"/>
              </a:rPr>
              <a:t>to  </a:t>
            </a:r>
            <a:r>
              <a:rPr sz="2400" spc="-5" dirty="0">
                <a:latin typeface="Calibri"/>
                <a:cs typeface="Calibri"/>
              </a:rPr>
              <a:t>urban, business, social, and </a:t>
            </a:r>
            <a:r>
              <a:rPr sz="2400" spc="-10" dirty="0">
                <a:latin typeface="Calibri"/>
                <a:cs typeface="Calibri"/>
              </a:rPr>
              <a:t>ecological </a:t>
            </a:r>
            <a:r>
              <a:rPr sz="2400" dirty="0">
                <a:latin typeface="Calibri"/>
                <a:cs typeface="Calibri"/>
              </a:rPr>
              <a:t>types </a:t>
            </a:r>
            <a:r>
              <a:rPr sz="2400" spc="-10" dirty="0">
                <a:latin typeface="Calibri"/>
                <a:cs typeface="Calibri"/>
              </a:rPr>
              <a:t>of 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0" dirty="0">
                <a:latin typeface="Calibri"/>
                <a:cs typeface="Calibri"/>
              </a:rPr>
              <a:t>... </a:t>
            </a: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System</a:t>
            </a:r>
            <a:r>
              <a:rPr sz="2400" b="1" spc="-10" dirty="0">
                <a:solidFill>
                  <a:srgbClr val="943735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Dynamics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7019925" y="2205101"/>
            <a:ext cx="1558925" cy="218909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020306" y="3572979"/>
            <a:ext cx="1584198" cy="216027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020306" y="1484757"/>
            <a:ext cx="1586483" cy="193573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020306" y="2204847"/>
            <a:ext cx="1597913" cy="22318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47965" cy="207835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Model</a:t>
            </a:r>
            <a:r>
              <a:rPr sz="2400" spc="-10" dirty="0">
                <a:latin typeface="Calibri"/>
                <a:cs typeface="Calibri"/>
              </a:rPr>
              <a:t> representations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loop </a:t>
            </a:r>
            <a:r>
              <a:rPr sz="2000" spc="-10" dirty="0">
                <a:latin typeface="Calibri"/>
                <a:cs typeface="Calibri"/>
              </a:rPr>
              <a:t>diagrams (qualitative)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Flow </a:t>
            </a:r>
            <a:r>
              <a:rPr sz="2000" spc="-10" dirty="0">
                <a:latin typeface="Calibri"/>
                <a:cs typeface="Calibri"/>
              </a:rPr>
              <a:t>diagrams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(quantitative)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Example: </a:t>
            </a:r>
            <a:r>
              <a:rPr sz="2400" spc="-5" dirty="0">
                <a:latin typeface="Calibri"/>
                <a:cs typeface="Calibri"/>
              </a:rPr>
              <a:t>Simple </a:t>
            </a:r>
            <a:r>
              <a:rPr sz="2400" spc="-10" dirty="0">
                <a:latin typeface="Calibri"/>
                <a:cs typeface="Calibri"/>
              </a:rPr>
              <a:t>causal </a:t>
            </a:r>
            <a:r>
              <a:rPr sz="2400" spc="-5" dirty="0">
                <a:latin typeface="Calibri"/>
                <a:cs typeface="Calibri"/>
              </a:rPr>
              <a:t>loop </a:t>
            </a:r>
            <a:r>
              <a:rPr sz="2400" spc="-15" dirty="0">
                <a:latin typeface="Calibri"/>
                <a:cs typeface="Calibri"/>
              </a:rPr>
              <a:t>diagram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20" dirty="0">
                <a:latin typeface="Calibri"/>
                <a:cs typeface="Calibri"/>
              </a:rPr>
              <a:t>food intake </a:t>
            </a:r>
            <a:r>
              <a:rPr sz="1200" spc="-5" dirty="0">
                <a:latin typeface="Calibri"/>
                <a:cs typeface="Calibri"/>
              </a:rPr>
              <a:t>[Morecroft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2007]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0702" y="3828547"/>
            <a:ext cx="3148373" cy="209570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62406" y="5474614"/>
            <a:ext cx="290893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if cause increases ... </a:t>
            </a:r>
            <a:r>
              <a:rPr sz="1200" spc="-5" dirty="0">
                <a:latin typeface="Arial"/>
                <a:cs typeface="Arial"/>
              </a:rPr>
              <a:t>effect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(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above what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it 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would otherwise have</a:t>
            </a:r>
            <a:r>
              <a:rPr sz="1200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been</a:t>
            </a:r>
            <a:r>
              <a:rPr sz="1200" dirty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6" name="object 6"/>
          <p:cNvSpPr txBox="1"/>
          <p:nvPr/>
        </p:nvSpPr>
        <p:spPr>
          <a:xfrm>
            <a:off x="5587746" y="4034408"/>
            <a:ext cx="29083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cause increases </a:t>
            </a:r>
            <a:r>
              <a:rPr sz="1200" dirty="0">
                <a:latin typeface="Arial"/>
                <a:cs typeface="Arial"/>
              </a:rPr>
              <a:t>... </a:t>
            </a:r>
            <a:r>
              <a:rPr sz="1200" spc="-5" dirty="0">
                <a:latin typeface="Arial"/>
                <a:cs typeface="Arial"/>
              </a:rPr>
              <a:t>effect increases  (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above what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it 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would otherwise have</a:t>
            </a:r>
            <a:r>
              <a:rPr sz="1200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been</a:t>
            </a:r>
            <a:r>
              <a:rPr sz="1200" dirty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60035" y="1700809"/>
            <a:ext cx="3909948" cy="4171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70685" y="563702"/>
            <a:ext cx="580199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0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5" dirty="0"/>
              <a:t> </a:t>
            </a:r>
            <a:r>
              <a:rPr dirty="0"/>
              <a:t>models</a:t>
            </a:r>
          </a:p>
        </p:txBody>
      </p:sp>
      <p:sp>
        <p:nvSpPr>
          <p:cNvPr id="4" name="object 4"/>
          <p:cNvSpPr/>
          <p:nvPr/>
        </p:nvSpPr>
        <p:spPr>
          <a:xfrm>
            <a:off x="858011" y="2369820"/>
            <a:ext cx="458724" cy="52882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33855" y="2356104"/>
            <a:ext cx="2612136" cy="56692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35940" y="1613661"/>
            <a:ext cx="4239895" cy="2346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Calibri"/>
                <a:cs typeface="Calibri"/>
              </a:rPr>
              <a:t>System </a:t>
            </a:r>
            <a:r>
              <a:rPr sz="2400" spc="-5" dirty="0">
                <a:latin typeface="Calibri"/>
                <a:cs typeface="Calibri"/>
              </a:rPr>
              <a:t>Dynamics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Simulation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Project </a:t>
            </a:r>
            <a:r>
              <a:rPr sz="2400" spc="-20" dirty="0">
                <a:latin typeface="Calibri"/>
                <a:cs typeface="Calibri"/>
              </a:rPr>
              <a:t>Life</a:t>
            </a:r>
            <a:r>
              <a:rPr sz="2400" spc="-10" dirty="0">
                <a:latin typeface="Calibri"/>
                <a:cs typeface="Calibri"/>
              </a:rPr>
              <a:t> Cycle</a:t>
            </a:r>
            <a:endParaRPr sz="2400">
              <a:latin typeface="Calibri"/>
              <a:cs typeface="Calibri"/>
            </a:endParaRPr>
          </a:p>
          <a:p>
            <a:pPr marL="756285" marR="5080" indent="-287020">
              <a:lnSpc>
                <a:spcPct val="100000"/>
              </a:lnSpc>
              <a:spcBef>
                <a:spcPts val="509"/>
              </a:spcBef>
              <a:tabLst>
                <a:tab pos="756285" algn="l"/>
              </a:tabLst>
            </a:pPr>
            <a:r>
              <a:rPr sz="2000" dirty="0">
                <a:solidFill>
                  <a:srgbClr val="943735"/>
                </a:solidFill>
                <a:latin typeface="Arial"/>
                <a:cs typeface="Arial"/>
              </a:rPr>
              <a:t>–	</a:t>
            </a:r>
            <a:r>
              <a:rPr sz="2000" b="1" spc="-5" dirty="0">
                <a:solidFill>
                  <a:srgbClr val="943735"/>
                </a:solidFill>
                <a:latin typeface="Calibri"/>
                <a:cs typeface="Calibri"/>
              </a:rPr>
              <a:t>Dynamic Hypothesis: </a:t>
            </a:r>
            <a:r>
              <a:rPr sz="2000" spc="-5" dirty="0">
                <a:latin typeface="Calibri"/>
                <a:cs typeface="Calibri"/>
              </a:rPr>
              <a:t>Preliminary  </a:t>
            </a:r>
            <a:r>
              <a:rPr sz="2000" spc="-20" dirty="0">
                <a:latin typeface="Calibri"/>
                <a:cs typeface="Calibri"/>
              </a:rPr>
              <a:t>sketch </a:t>
            </a:r>
            <a:r>
              <a:rPr sz="2000" spc="-5" dirty="0">
                <a:latin typeface="Calibri"/>
                <a:cs typeface="Calibri"/>
              </a:rPr>
              <a:t>by </a:t>
            </a:r>
            <a:r>
              <a:rPr sz="2000" dirty="0">
                <a:latin typeface="Calibri"/>
                <a:cs typeface="Calibri"/>
              </a:rPr>
              <a:t>the modeller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  </a:t>
            </a:r>
            <a:r>
              <a:rPr sz="2000" spc="-5" dirty="0">
                <a:latin typeface="Calibri"/>
                <a:cs typeface="Calibri"/>
              </a:rPr>
              <a:t>main </a:t>
            </a:r>
            <a:r>
              <a:rPr sz="2000" spc="-10" dirty="0">
                <a:latin typeface="Calibri"/>
                <a:cs typeface="Calibri"/>
              </a:rPr>
              <a:t>interactions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feedback  loops that </a:t>
            </a:r>
            <a:r>
              <a:rPr sz="2000" dirty="0">
                <a:latin typeface="Calibri"/>
                <a:cs typeface="Calibri"/>
              </a:rPr>
              <a:t>could </a:t>
            </a:r>
            <a:r>
              <a:rPr sz="2000" spc="-10" dirty="0">
                <a:latin typeface="Calibri"/>
                <a:cs typeface="Calibri"/>
              </a:rPr>
              <a:t>explain </a:t>
            </a:r>
            <a:r>
              <a:rPr sz="2000" spc="-5" dirty="0">
                <a:latin typeface="Calibri"/>
                <a:cs typeface="Calibri"/>
              </a:rPr>
              <a:t>observed  </a:t>
            </a:r>
            <a:r>
              <a:rPr sz="2000" dirty="0">
                <a:latin typeface="Calibri"/>
                <a:cs typeface="Calibri"/>
              </a:rPr>
              <a:t>or </a:t>
            </a:r>
            <a:r>
              <a:rPr sz="2000" spc="-10" dirty="0">
                <a:latin typeface="Calibri"/>
                <a:cs typeface="Calibri"/>
              </a:rPr>
              <a:t>anticipated</a:t>
            </a:r>
            <a:r>
              <a:rPr sz="2000" spc="-5" dirty="0">
                <a:latin typeface="Calibri"/>
                <a:cs typeface="Calibri"/>
              </a:rPr>
              <a:t> performance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sp>
        <p:nvSpPr>
          <p:cNvPr id="7" name="object 7"/>
          <p:cNvSpPr txBox="1"/>
          <p:nvPr/>
        </p:nvSpPr>
        <p:spPr>
          <a:xfrm>
            <a:off x="2175129" y="5625185"/>
            <a:ext cx="25825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[Morecroft 2007 (after Sterman</a:t>
            </a:r>
            <a:r>
              <a:rPr sz="1200" spc="-1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2000)]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4063" y="563702"/>
            <a:ext cx="57994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5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0" dirty="0"/>
              <a:t> </a:t>
            </a:r>
            <a:r>
              <a:rPr dirty="0"/>
              <a:t>models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171055" cy="391096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Conceptualisation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Define </a:t>
            </a:r>
            <a:r>
              <a:rPr sz="2000" dirty="0">
                <a:latin typeface="Calibri"/>
                <a:cs typeface="Calibri"/>
              </a:rPr>
              <a:t>the purpose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model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Define </a:t>
            </a:r>
            <a:r>
              <a:rPr sz="2000" dirty="0">
                <a:latin typeface="Calibri"/>
                <a:cs typeface="Calibri"/>
              </a:rPr>
              <a:t>the model </a:t>
            </a:r>
            <a:r>
              <a:rPr sz="2000" spc="-5" dirty="0">
                <a:latin typeface="Calibri"/>
                <a:cs typeface="Calibri"/>
              </a:rPr>
              <a:t>boundaries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identify </a:t>
            </a:r>
            <a:r>
              <a:rPr sz="2000" spc="-25" dirty="0">
                <a:latin typeface="Calibri"/>
                <a:cs typeface="Calibri"/>
              </a:rPr>
              <a:t>key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variables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Describe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behaviour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key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variables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Diagram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basic mechanisms (feedback loops) of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system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Formulation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Convert diagrams to </a:t>
            </a:r>
            <a:r>
              <a:rPr sz="2000" spc="-15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10" dirty="0">
                <a:latin typeface="Calibri"/>
                <a:cs typeface="Calibri"/>
              </a:rPr>
              <a:t>flow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equations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Estimate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select </a:t>
            </a:r>
            <a:r>
              <a:rPr sz="2000" spc="-10" dirty="0">
                <a:latin typeface="Calibri"/>
                <a:cs typeface="Calibri"/>
              </a:rPr>
              <a:t>parameter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values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Create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simulation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model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4063" y="563702"/>
            <a:ext cx="57994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5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0" dirty="0"/>
              <a:t> </a:t>
            </a:r>
            <a:r>
              <a:rPr dirty="0"/>
              <a:t>models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198359" cy="311848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0" dirty="0">
                <a:latin typeface="Calibri"/>
                <a:cs typeface="Calibri"/>
              </a:rPr>
              <a:t>Testing</a:t>
            </a:r>
            <a:endParaRPr sz="2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dynamic </a:t>
            </a:r>
            <a:r>
              <a:rPr sz="2000" spc="-10" dirty="0">
                <a:latin typeface="Calibri"/>
                <a:cs typeface="Calibri"/>
              </a:rPr>
              <a:t>hypothesis </a:t>
            </a:r>
            <a:r>
              <a:rPr sz="2000" spc="-5" dirty="0">
                <a:latin typeface="Calibri"/>
                <a:cs typeface="Calibri"/>
              </a:rPr>
              <a:t>(the potential </a:t>
            </a:r>
            <a:r>
              <a:rPr sz="2000" spc="-10" dirty="0">
                <a:latin typeface="Calibri"/>
                <a:cs typeface="Calibri"/>
              </a:rPr>
              <a:t>explanation </a:t>
            </a:r>
            <a:r>
              <a:rPr sz="2000" spc="-5" dirty="0">
                <a:latin typeface="Calibri"/>
                <a:cs typeface="Calibri"/>
              </a:rPr>
              <a:t>of how 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5" dirty="0">
                <a:latin typeface="Calibri"/>
                <a:cs typeface="Calibri"/>
              </a:rPr>
              <a:t>causing observed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behaviour)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model </a:t>
            </a:r>
            <a:r>
              <a:rPr sz="2000" spc="-5" dirty="0">
                <a:latin typeface="Calibri"/>
                <a:cs typeface="Calibri"/>
              </a:rPr>
              <a:t>behaviour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sensitivity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perturbations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Implementation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model's </a:t>
            </a:r>
            <a:r>
              <a:rPr sz="2000" spc="-5" dirty="0">
                <a:latin typeface="Calibri"/>
                <a:cs typeface="Calibri"/>
              </a:rPr>
              <a:t>responses </a:t>
            </a:r>
            <a:r>
              <a:rPr sz="2000" spc="-15" dirty="0">
                <a:latin typeface="Calibri"/>
                <a:cs typeface="Calibri"/>
              </a:rPr>
              <a:t>to different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policies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5" dirty="0">
                <a:latin typeface="Calibri"/>
                <a:cs typeface="Calibri"/>
              </a:rPr>
              <a:t>Translate </a:t>
            </a:r>
            <a:r>
              <a:rPr sz="2000" spc="-5" dirty="0">
                <a:latin typeface="Calibri"/>
                <a:cs typeface="Calibri"/>
              </a:rPr>
              <a:t>study insight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an accessible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form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5966" y="563702"/>
            <a:ext cx="35934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Patterns </a:t>
            </a:r>
            <a:r>
              <a:rPr dirty="0"/>
              <a:t>of</a:t>
            </a:r>
            <a:r>
              <a:rPr spc="-60" dirty="0"/>
              <a:t> </a:t>
            </a:r>
            <a:r>
              <a:rPr spc="-5" dirty="0"/>
              <a:t>Behaviour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788909" cy="39770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Generalise </a:t>
            </a:r>
            <a:r>
              <a:rPr sz="2400" spc="-15" dirty="0">
                <a:latin typeface="Calibri"/>
                <a:cs typeface="Calibri"/>
              </a:rPr>
              <a:t>from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specific </a:t>
            </a:r>
            <a:r>
              <a:rPr sz="2400" spc="-10" dirty="0">
                <a:latin typeface="Calibri"/>
                <a:cs typeface="Calibri"/>
              </a:rPr>
              <a:t>events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consider </a:t>
            </a:r>
            <a:r>
              <a:rPr sz="2400" spc="-15" dirty="0">
                <a:latin typeface="Calibri"/>
                <a:cs typeface="Calibri"/>
              </a:rPr>
              <a:t>patterns</a:t>
            </a:r>
            <a:r>
              <a:rPr sz="2400" spc="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behaviour that </a:t>
            </a:r>
            <a:r>
              <a:rPr sz="2400" spc="-5" dirty="0">
                <a:latin typeface="Calibri"/>
                <a:cs typeface="Calibri"/>
              </a:rPr>
              <a:t>characterise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situation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Once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20" dirty="0">
                <a:latin typeface="Calibri"/>
                <a:cs typeface="Calibri"/>
              </a:rPr>
              <a:t>have </a:t>
            </a:r>
            <a:r>
              <a:rPr sz="2400" spc="-5" dirty="0">
                <a:latin typeface="Calibri"/>
                <a:cs typeface="Calibri"/>
              </a:rPr>
              <a:t>identified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5" dirty="0">
                <a:latin typeface="Calibri"/>
                <a:cs typeface="Calibri"/>
              </a:rPr>
              <a:t>pattern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0" dirty="0">
                <a:latin typeface="Calibri"/>
                <a:cs typeface="Calibri"/>
              </a:rPr>
              <a:t>behaviour that </a:t>
            </a:r>
            <a:r>
              <a:rPr sz="2400" dirty="0">
                <a:latin typeface="Calibri"/>
                <a:cs typeface="Calibri"/>
              </a:rPr>
              <a:t>is a  </a:t>
            </a:r>
            <a:r>
              <a:rPr sz="2400" spc="-10" dirty="0">
                <a:latin typeface="Calibri"/>
                <a:cs typeface="Calibri"/>
              </a:rPr>
              <a:t>problem,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5" dirty="0">
                <a:latin typeface="Calibri"/>
                <a:cs typeface="Calibri"/>
              </a:rPr>
              <a:t>look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5" dirty="0">
                <a:latin typeface="Calibri"/>
                <a:cs typeface="Calibri"/>
              </a:rPr>
              <a:t>system </a:t>
            </a:r>
            <a:r>
              <a:rPr sz="2400" spc="-10" dirty="0">
                <a:latin typeface="Calibri"/>
                <a:cs typeface="Calibri"/>
              </a:rPr>
              <a:t>structure that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known 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cause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pattern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1435" indent="-342900" algn="just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By </a:t>
            </a:r>
            <a:r>
              <a:rPr sz="2400" spc="-5" dirty="0">
                <a:latin typeface="Calibri"/>
                <a:cs typeface="Calibri"/>
              </a:rPr>
              <a:t>finding and </a:t>
            </a:r>
            <a:r>
              <a:rPr sz="2400" dirty="0">
                <a:latin typeface="Calibri"/>
                <a:cs typeface="Calibri"/>
              </a:rPr>
              <a:t>modifying this </a:t>
            </a:r>
            <a:r>
              <a:rPr sz="2400" spc="-25" dirty="0">
                <a:latin typeface="Calibri"/>
                <a:cs typeface="Calibri"/>
              </a:rPr>
              <a:t>system </a:t>
            </a:r>
            <a:r>
              <a:rPr sz="2400" spc="-10" dirty="0">
                <a:latin typeface="Calibri"/>
                <a:cs typeface="Calibri"/>
              </a:rPr>
              <a:t>structure you </a:t>
            </a:r>
            <a:r>
              <a:rPr sz="2400" spc="-20" dirty="0">
                <a:latin typeface="Calibri"/>
                <a:cs typeface="Calibri"/>
              </a:rPr>
              <a:t>have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5" dirty="0">
                <a:latin typeface="Calibri"/>
                <a:cs typeface="Calibri"/>
              </a:rPr>
              <a:t>possibility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permanently </a:t>
            </a:r>
            <a:r>
              <a:rPr sz="2400" spc="-10" dirty="0">
                <a:latin typeface="Calibri"/>
                <a:cs typeface="Calibri"/>
              </a:rPr>
              <a:t>eliminate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problem </a:t>
            </a:r>
            <a:r>
              <a:rPr sz="2400" spc="-15" dirty="0">
                <a:latin typeface="Calibri"/>
                <a:cs typeface="Calibri"/>
              </a:rPr>
              <a:t>pattern </a:t>
            </a:r>
            <a:r>
              <a:rPr sz="2400" spc="-5" dirty="0">
                <a:latin typeface="Calibri"/>
                <a:cs typeface="Calibri"/>
              </a:rPr>
              <a:t>of  </a:t>
            </a:r>
            <a:r>
              <a:rPr sz="2400" spc="-35" dirty="0">
                <a:latin typeface="Calibri"/>
                <a:cs typeface="Calibri"/>
              </a:rPr>
              <a:t>behaviour.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5966" y="563702"/>
            <a:ext cx="35934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Patterns </a:t>
            </a:r>
            <a:r>
              <a:rPr dirty="0"/>
              <a:t>of</a:t>
            </a:r>
            <a:r>
              <a:rPr spc="-60" dirty="0"/>
              <a:t> </a:t>
            </a:r>
            <a:r>
              <a:rPr spc="-5" dirty="0"/>
              <a:t>Behaviour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2801620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Common </a:t>
            </a:r>
            <a:r>
              <a:rPr sz="2400" spc="-15" dirty="0">
                <a:latin typeface="Calibri"/>
                <a:cs typeface="Calibri"/>
              </a:rPr>
              <a:t>patterns  </a:t>
            </a:r>
            <a:r>
              <a:rPr sz="2400" spc="-10" dirty="0">
                <a:latin typeface="Calibri"/>
                <a:cs typeface="Calibri"/>
              </a:rPr>
              <a:t>that show </a:t>
            </a:r>
            <a:r>
              <a:rPr sz="2400" spc="-5" dirty="0">
                <a:latin typeface="Calibri"/>
                <a:cs typeface="Calibri"/>
              </a:rPr>
              <a:t>up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either  individually </a:t>
            </a:r>
            <a:r>
              <a:rPr sz="2400" spc="-5" dirty="0">
                <a:latin typeface="Calibri"/>
                <a:cs typeface="Calibri"/>
              </a:rPr>
              <a:t>or  </a:t>
            </a:r>
            <a:r>
              <a:rPr sz="2400" spc="-10" dirty="0">
                <a:latin typeface="Calibri"/>
                <a:cs typeface="Calibri"/>
              </a:rPr>
              <a:t>combined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79163" y="1353572"/>
            <a:ext cx="4247001" cy="47157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462654" cy="2712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Notation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presenting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25" dirty="0">
                <a:latin typeface="Calibri"/>
                <a:cs typeface="Calibri"/>
              </a:rPr>
              <a:t>system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structures</a:t>
            </a:r>
            <a:endParaRPr sz="2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Short </a:t>
            </a:r>
            <a:r>
              <a:rPr sz="2000" spc="-10" dirty="0">
                <a:latin typeface="Calibri"/>
                <a:cs typeface="Calibri"/>
              </a:rPr>
              <a:t>descriptive </a:t>
            </a:r>
            <a:r>
              <a:rPr sz="2000" spc="-5" dirty="0">
                <a:latin typeface="Calibri"/>
                <a:cs typeface="Calibri"/>
              </a:rPr>
              <a:t>phrases  </a:t>
            </a:r>
            <a:r>
              <a:rPr sz="2000" spc="-10" dirty="0">
                <a:latin typeface="Calibri"/>
                <a:cs typeface="Calibri"/>
              </a:rPr>
              <a:t>represent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elements  </a:t>
            </a:r>
            <a:r>
              <a:rPr sz="2000" dirty="0">
                <a:latin typeface="Calibri"/>
                <a:cs typeface="Calibri"/>
              </a:rPr>
              <a:t>which </a:t>
            </a:r>
            <a:r>
              <a:rPr sz="2000" spc="-15" dirty="0">
                <a:latin typeface="Calibri"/>
                <a:cs typeface="Calibri"/>
              </a:rPr>
              <a:t>make </a:t>
            </a:r>
            <a:r>
              <a:rPr sz="2000" spc="-5" dirty="0">
                <a:latin typeface="Calibri"/>
                <a:cs typeface="Calibri"/>
              </a:rPr>
              <a:t>up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35" dirty="0">
                <a:latin typeface="Calibri"/>
                <a:cs typeface="Calibri"/>
              </a:rPr>
              <a:t>sector.</a:t>
            </a:r>
            <a:endParaRPr sz="2000">
              <a:latin typeface="Calibri"/>
              <a:cs typeface="Calibri"/>
            </a:endParaRPr>
          </a:p>
          <a:p>
            <a:pPr marL="756285" marR="4572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Arrows </a:t>
            </a:r>
            <a:r>
              <a:rPr sz="2000" spc="-10" dirty="0">
                <a:latin typeface="Calibri"/>
                <a:cs typeface="Calibri"/>
              </a:rPr>
              <a:t>represent </a:t>
            </a:r>
            <a:r>
              <a:rPr sz="2000" spc="-5" dirty="0">
                <a:latin typeface="Calibri"/>
                <a:cs typeface="Calibri"/>
              </a:rPr>
              <a:t>causal  influences between </a:t>
            </a:r>
            <a:r>
              <a:rPr sz="2000" dirty="0">
                <a:latin typeface="Calibri"/>
                <a:cs typeface="Calibri"/>
              </a:rPr>
              <a:t>these  </a:t>
            </a:r>
            <a:r>
              <a:rPr sz="2000" spc="-5" dirty="0">
                <a:latin typeface="Calibri"/>
                <a:cs typeface="Calibri"/>
              </a:rPr>
              <a:t>elements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32056" y="1283493"/>
            <a:ext cx="3558356" cy="48956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317993" y="3529710"/>
            <a:ext cx="11353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Feedback  structure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  basic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production  sector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237887" y="5211187"/>
            <a:ext cx="359410" cy="358775"/>
          </a:xfrm>
          <a:custGeom>
            <a:avLst/>
            <a:gdLst/>
            <a:ahLst/>
            <a:cxnLst/>
            <a:rect l="l" t="t" r="r" b="b"/>
            <a:pathLst>
              <a:path w="359410" h="358775">
                <a:moveTo>
                  <a:pt x="0" y="179148"/>
                </a:moveTo>
                <a:lnTo>
                  <a:pt x="6413" y="131524"/>
                </a:lnTo>
                <a:lnTo>
                  <a:pt x="24514" y="88729"/>
                </a:lnTo>
                <a:lnTo>
                  <a:pt x="52593" y="52471"/>
                </a:lnTo>
                <a:lnTo>
                  <a:pt x="88937" y="24459"/>
                </a:lnTo>
                <a:lnTo>
                  <a:pt x="131838" y="6399"/>
                </a:lnTo>
                <a:lnTo>
                  <a:pt x="179585" y="0"/>
                </a:lnTo>
                <a:lnTo>
                  <a:pt x="227328" y="6399"/>
                </a:lnTo>
                <a:lnTo>
                  <a:pt x="270217" y="24459"/>
                </a:lnTo>
                <a:lnTo>
                  <a:pt x="306547" y="52471"/>
                </a:lnTo>
                <a:lnTo>
                  <a:pt x="334610" y="88729"/>
                </a:lnTo>
                <a:lnTo>
                  <a:pt x="352699" y="131524"/>
                </a:lnTo>
                <a:lnTo>
                  <a:pt x="359108" y="179148"/>
                </a:lnTo>
                <a:lnTo>
                  <a:pt x="352699" y="226767"/>
                </a:lnTo>
                <a:lnTo>
                  <a:pt x="334610" y="269558"/>
                </a:lnTo>
                <a:lnTo>
                  <a:pt x="306547" y="305814"/>
                </a:lnTo>
                <a:lnTo>
                  <a:pt x="270217" y="333825"/>
                </a:lnTo>
                <a:lnTo>
                  <a:pt x="227328" y="351884"/>
                </a:lnTo>
                <a:lnTo>
                  <a:pt x="179585" y="358284"/>
                </a:lnTo>
                <a:lnTo>
                  <a:pt x="131838" y="351884"/>
                </a:lnTo>
                <a:lnTo>
                  <a:pt x="88937" y="333825"/>
                </a:lnTo>
                <a:lnTo>
                  <a:pt x="52593" y="305814"/>
                </a:lnTo>
                <a:lnTo>
                  <a:pt x="24514" y="269558"/>
                </a:lnTo>
                <a:lnTo>
                  <a:pt x="6413" y="226767"/>
                </a:lnTo>
                <a:lnTo>
                  <a:pt x="0" y="179148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340072" y="5421744"/>
            <a:ext cx="845819" cy="506095"/>
          </a:xfrm>
          <a:custGeom>
            <a:avLst/>
            <a:gdLst/>
            <a:ahLst/>
            <a:cxnLst/>
            <a:rect l="l" t="t" r="r" b="b"/>
            <a:pathLst>
              <a:path w="845819" h="506095">
                <a:moveTo>
                  <a:pt x="0" y="506001"/>
                </a:moveTo>
                <a:lnTo>
                  <a:pt x="845339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159921" y="5390336"/>
            <a:ext cx="78105" cy="66040"/>
          </a:xfrm>
          <a:custGeom>
            <a:avLst/>
            <a:gdLst/>
            <a:ahLst/>
            <a:cxnLst/>
            <a:rect l="l" t="t" r="r" b="b"/>
            <a:pathLst>
              <a:path w="78105" h="66039">
                <a:moveTo>
                  <a:pt x="77966" y="0"/>
                </a:moveTo>
                <a:lnTo>
                  <a:pt x="0" y="5978"/>
                </a:lnTo>
                <a:lnTo>
                  <a:pt x="35980" y="65799"/>
                </a:lnTo>
                <a:lnTo>
                  <a:pt x="7796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03105" y="5598366"/>
            <a:ext cx="1172210" cy="121920"/>
          </a:xfrm>
          <a:custGeom>
            <a:avLst/>
            <a:gdLst/>
            <a:ahLst/>
            <a:cxnLst/>
            <a:rect l="l" t="t" r="r" b="b"/>
            <a:pathLst>
              <a:path w="1172210" h="121920">
                <a:moveTo>
                  <a:pt x="0" y="121335"/>
                </a:moveTo>
                <a:lnTo>
                  <a:pt x="1171736" y="121335"/>
                </a:lnTo>
                <a:lnTo>
                  <a:pt x="1171736" y="0"/>
                </a:lnTo>
                <a:lnTo>
                  <a:pt x="0" y="0"/>
                </a:lnTo>
                <a:lnTo>
                  <a:pt x="0" y="1213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190405" y="5575567"/>
            <a:ext cx="119761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directly influenced by</a:t>
            </a:r>
            <a:r>
              <a:rPr sz="800" spc="-2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417473" y="4734815"/>
            <a:ext cx="0" cy="147320"/>
          </a:xfrm>
          <a:custGeom>
            <a:avLst/>
            <a:gdLst/>
            <a:ahLst/>
            <a:cxnLst/>
            <a:rect l="l" t="t" r="r" b="b"/>
            <a:pathLst>
              <a:path h="147320">
                <a:moveTo>
                  <a:pt x="0" y="0"/>
                </a:moveTo>
                <a:lnTo>
                  <a:pt x="0" y="147008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417473" y="5003158"/>
            <a:ext cx="0" cy="208279"/>
          </a:xfrm>
          <a:custGeom>
            <a:avLst/>
            <a:gdLst/>
            <a:ahLst/>
            <a:cxnLst/>
            <a:rect l="l" t="t" r="r" b="b"/>
            <a:pathLst>
              <a:path h="208279">
                <a:moveTo>
                  <a:pt x="0" y="0"/>
                </a:moveTo>
                <a:lnTo>
                  <a:pt x="0" y="208029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382481" y="4673767"/>
            <a:ext cx="70485" cy="69850"/>
          </a:xfrm>
          <a:custGeom>
            <a:avLst/>
            <a:gdLst/>
            <a:ahLst/>
            <a:cxnLst/>
            <a:rect l="l" t="t" r="r" b="b"/>
            <a:pathLst>
              <a:path w="70485" h="69850">
                <a:moveTo>
                  <a:pt x="34992" y="0"/>
                </a:moveTo>
                <a:lnTo>
                  <a:pt x="0" y="69768"/>
                </a:lnTo>
                <a:lnTo>
                  <a:pt x="69959" y="69768"/>
                </a:lnTo>
                <a:lnTo>
                  <a:pt x="3499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3063921" y="4859011"/>
            <a:ext cx="70739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influences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651727" y="5417636"/>
            <a:ext cx="1022985" cy="510540"/>
          </a:xfrm>
          <a:custGeom>
            <a:avLst/>
            <a:gdLst/>
            <a:ahLst/>
            <a:cxnLst/>
            <a:rect l="l" t="t" r="r" b="b"/>
            <a:pathLst>
              <a:path w="1022985" h="510539">
                <a:moveTo>
                  <a:pt x="1022658" y="510109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596996" y="5390336"/>
            <a:ext cx="78740" cy="62865"/>
          </a:xfrm>
          <a:custGeom>
            <a:avLst/>
            <a:gdLst/>
            <a:ahLst/>
            <a:cxnLst/>
            <a:rect l="l" t="t" r="r" b="b"/>
            <a:pathLst>
              <a:path w="78739" h="62864">
                <a:moveTo>
                  <a:pt x="78168" y="0"/>
                </a:moveTo>
                <a:lnTo>
                  <a:pt x="0" y="0"/>
                </a:lnTo>
                <a:lnTo>
                  <a:pt x="46876" y="62399"/>
                </a:lnTo>
                <a:lnTo>
                  <a:pt x="781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549867" y="5598366"/>
            <a:ext cx="1172210" cy="121920"/>
          </a:xfrm>
          <a:custGeom>
            <a:avLst/>
            <a:gdLst/>
            <a:ahLst/>
            <a:cxnLst/>
            <a:rect l="l" t="t" r="r" b="b"/>
            <a:pathLst>
              <a:path w="1172210" h="121920">
                <a:moveTo>
                  <a:pt x="0" y="121335"/>
                </a:moveTo>
                <a:lnTo>
                  <a:pt x="1171736" y="121335"/>
                </a:lnTo>
                <a:lnTo>
                  <a:pt x="1171736" y="0"/>
                </a:lnTo>
                <a:lnTo>
                  <a:pt x="0" y="0"/>
                </a:lnTo>
                <a:lnTo>
                  <a:pt x="0" y="1213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537167" y="5575567"/>
            <a:ext cx="119761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directly influenced by</a:t>
            </a:r>
            <a:r>
              <a:rPr sz="800" spc="-2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80986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Feedback </a:t>
            </a:r>
            <a:r>
              <a:rPr sz="2400" spc="-5" dirty="0">
                <a:latin typeface="Calibri"/>
                <a:cs typeface="Calibri"/>
              </a:rPr>
              <a:t>loop or </a:t>
            </a:r>
            <a:r>
              <a:rPr sz="2400" spc="-10" dirty="0">
                <a:latin typeface="Calibri"/>
                <a:cs typeface="Calibri"/>
              </a:rPr>
              <a:t>causal </a:t>
            </a:r>
            <a:r>
              <a:rPr sz="2400" spc="-5" dirty="0">
                <a:latin typeface="Calibri"/>
                <a:cs typeface="Calibri"/>
              </a:rPr>
              <a:t>loop: Element of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25" dirty="0">
                <a:latin typeface="Calibri"/>
                <a:cs typeface="Calibri"/>
              </a:rPr>
              <a:t>system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indirectly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5" dirty="0">
                <a:latin typeface="Calibri"/>
                <a:cs typeface="Calibri"/>
              </a:rPr>
              <a:t>influences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itself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44762" y="2652428"/>
            <a:ext cx="4919688" cy="31181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19250" y="5084762"/>
            <a:ext cx="1584325" cy="865505"/>
          </a:xfrm>
          <a:custGeom>
            <a:avLst/>
            <a:gdLst/>
            <a:ahLst/>
            <a:cxnLst/>
            <a:rect l="l" t="t" r="r" b="b"/>
            <a:pathLst>
              <a:path w="1584325" h="865504">
                <a:moveTo>
                  <a:pt x="0" y="865187"/>
                </a:moveTo>
                <a:lnTo>
                  <a:pt x="1584325" y="865187"/>
                </a:lnTo>
                <a:lnTo>
                  <a:pt x="1584325" y="0"/>
                </a:lnTo>
                <a:lnTo>
                  <a:pt x="0" y="0"/>
                </a:lnTo>
                <a:lnTo>
                  <a:pt x="0" y="8651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8006080" cy="464693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Causal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link</a:t>
            </a:r>
            <a:endParaRPr sz="2400">
              <a:latin typeface="Calibri"/>
              <a:cs typeface="Calibri"/>
            </a:endParaRPr>
          </a:p>
          <a:p>
            <a:pPr marL="756285" marR="5016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</a:t>
            </a:r>
            <a:r>
              <a:rPr sz="2000" dirty="0">
                <a:latin typeface="Calibri"/>
                <a:cs typeface="Calibri"/>
              </a:rPr>
              <a:t>link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element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positive </a:t>
            </a:r>
            <a:r>
              <a:rPr sz="2000" spc="-5" dirty="0">
                <a:latin typeface="Calibri"/>
                <a:cs typeface="Calibri"/>
              </a:rPr>
              <a:t>(+ or s) </a:t>
            </a:r>
            <a:r>
              <a:rPr sz="2000" dirty="0">
                <a:latin typeface="Calibri"/>
                <a:cs typeface="Calibri"/>
              </a:rPr>
              <a:t>if either A </a:t>
            </a:r>
            <a:r>
              <a:rPr sz="2000" spc="-5" dirty="0">
                <a:latin typeface="Calibri"/>
                <a:cs typeface="Calibri"/>
              </a:rPr>
              <a:t>adds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 </a:t>
            </a:r>
            <a:r>
              <a:rPr sz="2000" spc="-5" dirty="0">
                <a:latin typeface="Calibri"/>
                <a:cs typeface="Calibri"/>
              </a:rPr>
              <a:t>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A </a:t>
            </a:r>
            <a:r>
              <a:rPr sz="2000" spc="-5" dirty="0">
                <a:latin typeface="Calibri"/>
                <a:cs typeface="Calibri"/>
              </a:rPr>
              <a:t>produces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B in the </a:t>
            </a:r>
            <a:r>
              <a:rPr sz="2000" spc="-5" dirty="0">
                <a:latin typeface="Calibri"/>
                <a:cs typeface="Calibri"/>
              </a:rPr>
              <a:t>same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direction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</a:t>
            </a:r>
            <a:r>
              <a:rPr sz="2000" dirty="0">
                <a:latin typeface="Calibri"/>
                <a:cs typeface="Calibri"/>
              </a:rPr>
              <a:t>link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element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is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0" dirty="0">
                <a:latin typeface="Calibri"/>
                <a:cs typeface="Calibri"/>
              </a:rPr>
              <a:t>(- </a:t>
            </a:r>
            <a:r>
              <a:rPr sz="2000" spc="-5" dirty="0">
                <a:latin typeface="Calibri"/>
                <a:cs typeface="Calibri"/>
              </a:rPr>
              <a:t>or o) if </a:t>
            </a:r>
            <a:r>
              <a:rPr sz="2000" dirty="0">
                <a:latin typeface="Calibri"/>
                <a:cs typeface="Calibri"/>
              </a:rPr>
              <a:t>either A </a:t>
            </a:r>
            <a:r>
              <a:rPr sz="2000" spc="-10" dirty="0">
                <a:latin typeface="Calibri"/>
                <a:cs typeface="Calibri"/>
              </a:rPr>
              <a:t>subtracts 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A </a:t>
            </a:r>
            <a:r>
              <a:rPr sz="2000" spc="-5" dirty="0">
                <a:latin typeface="Calibri"/>
                <a:cs typeface="Calibri"/>
              </a:rPr>
              <a:t>produces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B </a:t>
            </a:r>
            <a:r>
              <a:rPr sz="2000" spc="-5" dirty="0">
                <a:latin typeface="Calibri"/>
                <a:cs typeface="Calibri"/>
              </a:rPr>
              <a:t>in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opposite  </a:t>
            </a:r>
            <a:r>
              <a:rPr sz="2000" spc="-5" dirty="0">
                <a:latin typeface="Calibri"/>
                <a:cs typeface="Calibri"/>
              </a:rPr>
              <a:t>direction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7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Feedback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loop</a:t>
            </a:r>
            <a:endParaRPr sz="2400">
              <a:latin typeface="Calibri"/>
              <a:cs typeface="Calibri"/>
            </a:endParaRPr>
          </a:p>
          <a:p>
            <a:pPr marL="756285" marR="351790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loop is </a:t>
            </a:r>
            <a:r>
              <a:rPr sz="2000" spc="-10" dirty="0">
                <a:latin typeface="Calibri"/>
                <a:cs typeface="Calibri"/>
              </a:rPr>
              <a:t>positive </a:t>
            </a:r>
            <a:r>
              <a:rPr sz="2000" spc="-5" dirty="0">
                <a:latin typeface="Calibri"/>
                <a:cs typeface="Calibri"/>
              </a:rPr>
              <a:t>(+ or </a:t>
            </a:r>
            <a:r>
              <a:rPr sz="2000" dirty="0">
                <a:latin typeface="Calibri"/>
                <a:cs typeface="Calibri"/>
              </a:rPr>
              <a:t>R) if it </a:t>
            </a:r>
            <a:r>
              <a:rPr sz="2000" spc="-10" dirty="0">
                <a:latin typeface="Calibri"/>
                <a:cs typeface="Calibri"/>
              </a:rPr>
              <a:t>contains </a:t>
            </a:r>
            <a:r>
              <a:rPr sz="2000" spc="-5" dirty="0">
                <a:latin typeface="Calibri"/>
                <a:cs typeface="Calibri"/>
              </a:rPr>
              <a:t>an </a:t>
            </a:r>
            <a:r>
              <a:rPr sz="2000" spc="-15" dirty="0">
                <a:latin typeface="Calibri"/>
                <a:cs typeface="Calibri"/>
              </a:rPr>
              <a:t>even </a:t>
            </a:r>
            <a:r>
              <a:rPr sz="2000" dirty="0">
                <a:latin typeface="Calibri"/>
                <a:cs typeface="Calibri"/>
              </a:rPr>
              <a:t>number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-5" dirty="0">
                <a:latin typeface="Calibri"/>
                <a:cs typeface="Calibri"/>
              </a:rPr>
              <a:t>causal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links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loop is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dirty="0">
                <a:latin typeface="Calibri"/>
                <a:cs typeface="Calibri"/>
              </a:rPr>
              <a:t>(- or B) </a:t>
            </a:r>
            <a:r>
              <a:rPr sz="2000" spc="-5" dirty="0">
                <a:latin typeface="Calibri"/>
                <a:cs typeface="Calibri"/>
              </a:rPr>
              <a:t>if </a:t>
            </a:r>
            <a:r>
              <a:rPr sz="2000" dirty="0">
                <a:latin typeface="Calibri"/>
                <a:cs typeface="Calibri"/>
              </a:rPr>
              <a:t>it </a:t>
            </a:r>
            <a:r>
              <a:rPr sz="2000" spc="-10" dirty="0">
                <a:latin typeface="Calibri"/>
                <a:cs typeface="Calibri"/>
              </a:rPr>
              <a:t>contains </a:t>
            </a:r>
            <a:r>
              <a:rPr sz="2000" dirty="0">
                <a:latin typeface="Calibri"/>
                <a:cs typeface="Calibri"/>
              </a:rPr>
              <a:t>an </a:t>
            </a:r>
            <a:r>
              <a:rPr sz="2000" spc="-10" dirty="0">
                <a:latin typeface="Calibri"/>
                <a:cs typeface="Calibri"/>
              </a:rPr>
              <a:t>uneven </a:t>
            </a:r>
            <a:r>
              <a:rPr sz="2000" spc="-5" dirty="0">
                <a:latin typeface="Calibri"/>
                <a:cs typeface="Calibri"/>
              </a:rPr>
              <a:t>number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of</a:t>
            </a:r>
            <a:endParaRPr sz="2000">
              <a:latin typeface="Calibri"/>
              <a:cs typeface="Calibri"/>
            </a:endParaRPr>
          </a:p>
          <a:p>
            <a:pPr marL="756285">
              <a:lnSpc>
                <a:spcPct val="100000"/>
              </a:lnSpc>
            </a:pP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-5" dirty="0">
                <a:latin typeface="Calibri"/>
                <a:cs typeface="Calibri"/>
              </a:rPr>
              <a:t>causal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links</a:t>
            </a:r>
            <a:endParaRPr sz="2000">
              <a:latin typeface="Calibri"/>
              <a:cs typeface="Calibri"/>
            </a:endParaRPr>
          </a:p>
          <a:p>
            <a:pPr marL="4920615">
              <a:lnSpc>
                <a:spcPct val="100000"/>
              </a:lnSpc>
              <a:spcBef>
                <a:spcPts val="995"/>
              </a:spcBef>
            </a:pPr>
            <a:r>
              <a:rPr sz="1200" spc="-5" dirty="0">
                <a:latin typeface="Calibri"/>
                <a:cs typeface="Calibri"/>
              </a:rPr>
              <a:t>s=same; o=opposite; R=reinforcing;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B=balancing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/>
          <p:nvPr/>
        </p:nvSpPr>
        <p:spPr>
          <a:xfrm>
            <a:off x="793750" y="2781300"/>
            <a:ext cx="2514600" cy="2057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708400" y="1700276"/>
            <a:ext cx="4398899" cy="38305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712845" cy="1036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Self </a:t>
            </a:r>
            <a:r>
              <a:rPr sz="2400" spc="-10" dirty="0">
                <a:latin typeface="Calibri"/>
                <a:cs typeface="Calibri"/>
              </a:rPr>
              <a:t>regulating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biosphere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2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2100" spc="-10" dirty="0">
                <a:latin typeface="Arial"/>
                <a:cs typeface="Arial"/>
              </a:rPr>
              <a:t>S</a:t>
            </a:r>
            <a:r>
              <a:rPr sz="2100" spc="-5" dirty="0">
                <a:latin typeface="Arial"/>
                <a:cs typeface="Arial"/>
              </a:rPr>
              <a:t>unshine</a:t>
            </a:r>
            <a:endParaRPr sz="2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52894" y="3593389"/>
            <a:ext cx="1446530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10" dirty="0">
                <a:latin typeface="Arial"/>
                <a:cs typeface="Arial"/>
              </a:rPr>
              <a:t>E</a:t>
            </a:r>
            <a:r>
              <a:rPr sz="2100" spc="-5" dirty="0">
                <a:latin typeface="Arial"/>
                <a:cs typeface="Arial"/>
              </a:rPr>
              <a:t>vapora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ion</a:t>
            </a:r>
            <a:endParaRPr sz="2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87727" y="3327720"/>
            <a:ext cx="1727835" cy="6635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4384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Amount of  water on</a:t>
            </a:r>
            <a:r>
              <a:rPr sz="2100" spc="-8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earth</a:t>
            </a:r>
            <a:endParaRPr sz="2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34815" y="4990088"/>
            <a:ext cx="573405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Rain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9765" y="4990088"/>
            <a:ext cx="854710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Clouds</a:t>
            </a:r>
            <a:endParaRPr sz="21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09251" y="3327720"/>
            <a:ext cx="1461135" cy="6635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302895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Earth’s  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empera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ure</a:t>
            </a:r>
            <a:endParaRPr sz="21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954535" y="2656505"/>
            <a:ext cx="807720" cy="790575"/>
          </a:xfrm>
          <a:custGeom>
            <a:avLst/>
            <a:gdLst/>
            <a:ahLst/>
            <a:cxnLst/>
            <a:rect l="l" t="t" r="r" b="b"/>
            <a:pathLst>
              <a:path w="807720" h="790575">
                <a:moveTo>
                  <a:pt x="0" y="0"/>
                </a:moveTo>
                <a:lnTo>
                  <a:pt x="191501" y="71161"/>
                </a:lnTo>
                <a:lnTo>
                  <a:pt x="357519" y="156175"/>
                </a:lnTo>
                <a:lnTo>
                  <a:pt x="498245" y="255232"/>
                </a:lnTo>
                <a:lnTo>
                  <a:pt x="613678" y="367951"/>
                </a:lnTo>
                <a:lnTo>
                  <a:pt x="703628" y="494903"/>
                </a:lnTo>
                <a:lnTo>
                  <a:pt x="768286" y="635518"/>
                </a:lnTo>
                <a:lnTo>
                  <a:pt x="807651" y="790176"/>
                </a:lnTo>
              </a:path>
            </a:pathLst>
          </a:custGeom>
          <a:ln w="22795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690302" y="3424099"/>
            <a:ext cx="141605" cy="216535"/>
          </a:xfrm>
          <a:custGeom>
            <a:avLst/>
            <a:gdLst/>
            <a:ahLst/>
            <a:cxnLst/>
            <a:rect l="l" t="t" r="r" b="b"/>
            <a:pathLst>
              <a:path w="141604" h="216535">
                <a:moveTo>
                  <a:pt x="141106" y="0"/>
                </a:moveTo>
                <a:lnTo>
                  <a:pt x="0" y="10057"/>
                </a:lnTo>
                <a:lnTo>
                  <a:pt x="85766" y="216140"/>
                </a:lnTo>
                <a:lnTo>
                  <a:pt x="141106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077955" y="3943863"/>
            <a:ext cx="698500" cy="1111250"/>
          </a:xfrm>
          <a:custGeom>
            <a:avLst/>
            <a:gdLst/>
            <a:ahLst/>
            <a:cxnLst/>
            <a:rect l="l" t="t" r="r" b="b"/>
            <a:pathLst>
              <a:path w="698500" h="1111250">
                <a:moveTo>
                  <a:pt x="698113" y="0"/>
                </a:moveTo>
                <a:lnTo>
                  <a:pt x="634026" y="214546"/>
                </a:lnTo>
                <a:lnTo>
                  <a:pt x="549210" y="417309"/>
                </a:lnTo>
                <a:lnTo>
                  <a:pt x="443285" y="608325"/>
                </a:lnTo>
                <a:lnTo>
                  <a:pt x="316442" y="787595"/>
                </a:lnTo>
                <a:lnTo>
                  <a:pt x="168680" y="955099"/>
                </a:lnTo>
                <a:lnTo>
                  <a:pt x="0" y="1110857"/>
                </a:lnTo>
              </a:path>
            </a:pathLst>
          </a:custGeom>
          <a:ln w="22806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924108" y="4988094"/>
            <a:ext cx="211454" cy="186055"/>
          </a:xfrm>
          <a:custGeom>
            <a:avLst/>
            <a:gdLst/>
            <a:ahLst/>
            <a:cxnLst/>
            <a:rect l="l" t="t" r="r" b="b"/>
            <a:pathLst>
              <a:path w="211454" h="186054">
                <a:moveTo>
                  <a:pt x="124561" y="0"/>
                </a:moveTo>
                <a:lnTo>
                  <a:pt x="0" y="185475"/>
                </a:lnTo>
                <a:lnTo>
                  <a:pt x="211088" y="111638"/>
                </a:lnTo>
                <a:lnTo>
                  <a:pt x="124561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28360" y="2585723"/>
            <a:ext cx="2237740" cy="2588260"/>
          </a:xfrm>
          <a:custGeom>
            <a:avLst/>
            <a:gdLst/>
            <a:ahLst/>
            <a:cxnLst/>
            <a:rect l="l" t="t" r="r" b="b"/>
            <a:pathLst>
              <a:path w="2237740" h="2588260">
                <a:moveTo>
                  <a:pt x="2237291" y="2587845"/>
                </a:moveTo>
                <a:lnTo>
                  <a:pt x="1797808" y="2477726"/>
                </a:lnTo>
                <a:lnTo>
                  <a:pt x="1406363" y="2364702"/>
                </a:lnTo>
                <a:lnTo>
                  <a:pt x="1062802" y="2248795"/>
                </a:lnTo>
                <a:lnTo>
                  <a:pt x="767183" y="2129984"/>
                </a:lnTo>
                <a:lnTo>
                  <a:pt x="519487" y="2008269"/>
                </a:lnTo>
                <a:lnTo>
                  <a:pt x="319713" y="1883651"/>
                </a:lnTo>
                <a:lnTo>
                  <a:pt x="167881" y="1756149"/>
                </a:lnTo>
                <a:lnTo>
                  <a:pt x="63992" y="1625743"/>
                </a:lnTo>
                <a:lnTo>
                  <a:pt x="8025" y="1492434"/>
                </a:lnTo>
                <a:lnTo>
                  <a:pt x="0" y="1356241"/>
                </a:lnTo>
                <a:lnTo>
                  <a:pt x="39897" y="1217144"/>
                </a:lnTo>
                <a:lnTo>
                  <a:pt x="127737" y="1075201"/>
                </a:lnTo>
                <a:lnTo>
                  <a:pt x="263499" y="930221"/>
                </a:lnTo>
                <a:lnTo>
                  <a:pt x="447203" y="782395"/>
                </a:lnTo>
                <a:lnTo>
                  <a:pt x="678830" y="631723"/>
                </a:lnTo>
                <a:lnTo>
                  <a:pt x="958399" y="478204"/>
                </a:lnTo>
                <a:lnTo>
                  <a:pt x="1285890" y="321649"/>
                </a:lnTo>
                <a:lnTo>
                  <a:pt x="1661266" y="162247"/>
                </a:lnTo>
                <a:lnTo>
                  <a:pt x="2084775" y="0"/>
                </a:lnTo>
              </a:path>
            </a:pathLst>
          </a:custGeom>
          <a:ln w="22799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72439" y="2519875"/>
            <a:ext cx="224154" cy="138430"/>
          </a:xfrm>
          <a:custGeom>
            <a:avLst/>
            <a:gdLst/>
            <a:ahLst/>
            <a:cxnLst/>
            <a:rect l="l" t="t" r="r" b="b"/>
            <a:pathLst>
              <a:path w="224155" h="138430">
                <a:moveTo>
                  <a:pt x="223639" y="0"/>
                </a:moveTo>
                <a:lnTo>
                  <a:pt x="0" y="5313"/>
                </a:lnTo>
                <a:lnTo>
                  <a:pt x="47922" y="138147"/>
                </a:lnTo>
                <a:lnTo>
                  <a:pt x="22363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746005" y="2656505"/>
            <a:ext cx="661035" cy="526415"/>
          </a:xfrm>
          <a:custGeom>
            <a:avLst/>
            <a:gdLst/>
            <a:ahLst/>
            <a:cxnLst/>
            <a:rect l="l" t="t" r="r" b="b"/>
            <a:pathLst>
              <a:path w="661035" h="526414">
                <a:moveTo>
                  <a:pt x="660840" y="0"/>
                </a:moveTo>
                <a:lnTo>
                  <a:pt x="509274" y="56739"/>
                </a:lnTo>
                <a:lnTo>
                  <a:pt x="374444" y="125813"/>
                </a:lnTo>
                <a:lnTo>
                  <a:pt x="255968" y="207411"/>
                </a:lnTo>
                <a:lnTo>
                  <a:pt x="154037" y="301344"/>
                </a:lnTo>
                <a:lnTo>
                  <a:pt x="68841" y="407612"/>
                </a:lnTo>
                <a:lnTo>
                  <a:pt x="0" y="526404"/>
                </a:lnTo>
              </a:path>
            </a:pathLst>
          </a:custGeom>
          <a:ln w="22790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78685" y="3141921"/>
            <a:ext cx="140335" cy="223520"/>
          </a:xfrm>
          <a:custGeom>
            <a:avLst/>
            <a:gdLst/>
            <a:ahLst/>
            <a:cxnLst/>
            <a:rect l="l" t="t" r="r" b="b"/>
            <a:pathLst>
              <a:path w="140335" h="223520">
                <a:moveTo>
                  <a:pt x="7036" y="0"/>
                </a:moveTo>
                <a:lnTo>
                  <a:pt x="0" y="222972"/>
                </a:lnTo>
                <a:lnTo>
                  <a:pt x="139774" y="48769"/>
                </a:lnTo>
                <a:lnTo>
                  <a:pt x="7036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102574" y="3943863"/>
            <a:ext cx="953769" cy="270510"/>
          </a:xfrm>
          <a:custGeom>
            <a:avLst/>
            <a:gdLst/>
            <a:ahLst/>
            <a:cxnLst/>
            <a:rect l="l" t="t" r="r" b="b"/>
            <a:pathLst>
              <a:path w="953770" h="270510">
                <a:moveTo>
                  <a:pt x="0" y="0"/>
                </a:moveTo>
                <a:lnTo>
                  <a:pt x="119236" y="108165"/>
                </a:lnTo>
                <a:lnTo>
                  <a:pt x="238282" y="189270"/>
                </a:lnTo>
                <a:lnTo>
                  <a:pt x="357519" y="243258"/>
                </a:lnTo>
                <a:lnTo>
                  <a:pt x="476565" y="270147"/>
                </a:lnTo>
                <a:lnTo>
                  <a:pt x="595802" y="269957"/>
                </a:lnTo>
                <a:lnTo>
                  <a:pt x="714848" y="242669"/>
                </a:lnTo>
                <a:lnTo>
                  <a:pt x="834085" y="188283"/>
                </a:lnTo>
                <a:lnTo>
                  <a:pt x="953321" y="106836"/>
                </a:lnTo>
              </a:path>
            </a:pathLst>
          </a:custGeom>
          <a:ln w="22775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994661" y="3918055"/>
            <a:ext cx="203835" cy="196850"/>
          </a:xfrm>
          <a:custGeom>
            <a:avLst/>
            <a:gdLst/>
            <a:ahLst/>
            <a:cxnLst/>
            <a:rect l="l" t="t" r="r" b="b"/>
            <a:pathLst>
              <a:path w="203835" h="196850">
                <a:moveTo>
                  <a:pt x="203291" y="0"/>
                </a:moveTo>
                <a:lnTo>
                  <a:pt x="0" y="93173"/>
                </a:lnTo>
                <a:lnTo>
                  <a:pt x="96606" y="196234"/>
                </a:lnTo>
                <a:lnTo>
                  <a:pt x="203291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437670" y="3086131"/>
            <a:ext cx="2046605" cy="424180"/>
          </a:xfrm>
          <a:custGeom>
            <a:avLst/>
            <a:gdLst/>
            <a:ahLst/>
            <a:cxnLst/>
            <a:rect l="l" t="t" r="r" b="b"/>
            <a:pathLst>
              <a:path w="2046604" h="424179">
                <a:moveTo>
                  <a:pt x="2046417" y="311212"/>
                </a:moveTo>
                <a:lnTo>
                  <a:pt x="1803000" y="179326"/>
                </a:lnTo>
                <a:lnTo>
                  <a:pt x="1563386" y="83496"/>
                </a:lnTo>
                <a:lnTo>
                  <a:pt x="1327956" y="23720"/>
                </a:lnTo>
                <a:lnTo>
                  <a:pt x="1096709" y="0"/>
                </a:lnTo>
                <a:lnTo>
                  <a:pt x="869266" y="12524"/>
                </a:lnTo>
                <a:lnTo>
                  <a:pt x="645816" y="61293"/>
                </a:lnTo>
                <a:lnTo>
                  <a:pt x="426551" y="145928"/>
                </a:lnTo>
                <a:lnTo>
                  <a:pt x="211278" y="266997"/>
                </a:lnTo>
                <a:lnTo>
                  <a:pt x="0" y="423932"/>
                </a:lnTo>
              </a:path>
            </a:pathLst>
          </a:custGeom>
          <a:ln w="2277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93331" y="3445922"/>
            <a:ext cx="205104" cy="194945"/>
          </a:xfrm>
          <a:custGeom>
            <a:avLst/>
            <a:gdLst/>
            <a:ahLst/>
            <a:cxnLst/>
            <a:rect l="l" t="t" r="r" b="b"/>
            <a:pathLst>
              <a:path w="205104" h="194945">
                <a:moveTo>
                  <a:pt x="109918" y="0"/>
                </a:moveTo>
                <a:lnTo>
                  <a:pt x="0" y="194318"/>
                </a:lnTo>
                <a:lnTo>
                  <a:pt x="204812" y="104559"/>
                </a:lnTo>
                <a:lnTo>
                  <a:pt x="10991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303410" y="3961131"/>
            <a:ext cx="2024380" cy="417830"/>
          </a:xfrm>
          <a:custGeom>
            <a:avLst/>
            <a:gdLst/>
            <a:ahLst/>
            <a:cxnLst/>
            <a:rect l="l" t="t" r="r" b="b"/>
            <a:pathLst>
              <a:path w="2024379" h="417829">
                <a:moveTo>
                  <a:pt x="0" y="0"/>
                </a:moveTo>
                <a:lnTo>
                  <a:pt x="226111" y="156118"/>
                </a:lnTo>
                <a:lnTo>
                  <a:pt x="451843" y="275973"/>
                </a:lnTo>
                <a:lnTo>
                  <a:pt x="677385" y="359507"/>
                </a:lnTo>
                <a:lnTo>
                  <a:pt x="902546" y="406720"/>
                </a:lnTo>
                <a:lnTo>
                  <a:pt x="1127517" y="417650"/>
                </a:lnTo>
                <a:lnTo>
                  <a:pt x="1352107" y="392279"/>
                </a:lnTo>
                <a:lnTo>
                  <a:pt x="1576508" y="330587"/>
                </a:lnTo>
                <a:lnTo>
                  <a:pt x="1800528" y="232593"/>
                </a:lnTo>
                <a:lnTo>
                  <a:pt x="2024358" y="98297"/>
                </a:lnTo>
              </a:path>
            </a:pathLst>
          </a:custGeom>
          <a:ln w="2277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271477" y="3943863"/>
            <a:ext cx="212725" cy="182880"/>
          </a:xfrm>
          <a:custGeom>
            <a:avLst/>
            <a:gdLst/>
            <a:ahLst/>
            <a:cxnLst/>
            <a:rect l="l" t="t" r="r" b="b"/>
            <a:pathLst>
              <a:path w="212725" h="182879">
                <a:moveTo>
                  <a:pt x="212609" y="0"/>
                </a:moveTo>
                <a:lnTo>
                  <a:pt x="0" y="69263"/>
                </a:lnTo>
                <a:lnTo>
                  <a:pt x="84055" y="182799"/>
                </a:lnTo>
                <a:lnTo>
                  <a:pt x="21260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376419" y="5340562"/>
            <a:ext cx="2435225" cy="379730"/>
          </a:xfrm>
          <a:custGeom>
            <a:avLst/>
            <a:gdLst/>
            <a:ahLst/>
            <a:cxnLst/>
            <a:rect l="l" t="t" r="r" b="b"/>
            <a:pathLst>
              <a:path w="2435225" h="379729">
                <a:moveTo>
                  <a:pt x="0" y="0"/>
                </a:moveTo>
                <a:lnTo>
                  <a:pt x="293812" y="140520"/>
                </a:lnTo>
                <a:lnTo>
                  <a:pt x="581919" y="248704"/>
                </a:lnTo>
                <a:lnTo>
                  <a:pt x="864131" y="324533"/>
                </a:lnTo>
                <a:lnTo>
                  <a:pt x="1140448" y="368008"/>
                </a:lnTo>
                <a:lnTo>
                  <a:pt x="1411060" y="379128"/>
                </a:lnTo>
                <a:lnTo>
                  <a:pt x="1675776" y="357913"/>
                </a:lnTo>
                <a:lnTo>
                  <a:pt x="1934598" y="304343"/>
                </a:lnTo>
                <a:lnTo>
                  <a:pt x="2187714" y="218418"/>
                </a:lnTo>
                <a:lnTo>
                  <a:pt x="2434934" y="100138"/>
                </a:lnTo>
              </a:path>
            </a:pathLst>
          </a:custGeom>
          <a:ln w="2277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759627" y="5340562"/>
            <a:ext cx="218440" cy="170180"/>
          </a:xfrm>
          <a:custGeom>
            <a:avLst/>
            <a:gdLst/>
            <a:ahLst/>
            <a:cxnLst/>
            <a:rect l="l" t="t" r="r" b="b"/>
            <a:pathLst>
              <a:path w="218439" h="170179">
                <a:moveTo>
                  <a:pt x="218314" y="0"/>
                </a:moveTo>
                <a:lnTo>
                  <a:pt x="0" y="48769"/>
                </a:lnTo>
                <a:lnTo>
                  <a:pt x="73025" y="169724"/>
                </a:lnTo>
                <a:lnTo>
                  <a:pt x="218314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525631" y="4118881"/>
            <a:ext cx="1285240" cy="1054735"/>
          </a:xfrm>
          <a:custGeom>
            <a:avLst/>
            <a:gdLst/>
            <a:ahLst/>
            <a:cxnLst/>
            <a:rect l="l" t="t" r="r" b="b"/>
            <a:pathLst>
              <a:path w="1285240" h="1054735">
                <a:moveTo>
                  <a:pt x="1284977" y="0"/>
                </a:moveTo>
                <a:lnTo>
                  <a:pt x="1160036" y="206519"/>
                </a:lnTo>
                <a:lnTo>
                  <a:pt x="1015697" y="394423"/>
                </a:lnTo>
                <a:lnTo>
                  <a:pt x="851580" y="563712"/>
                </a:lnTo>
                <a:lnTo>
                  <a:pt x="668066" y="714384"/>
                </a:lnTo>
                <a:lnTo>
                  <a:pt x="464965" y="846441"/>
                </a:lnTo>
                <a:lnTo>
                  <a:pt x="242276" y="959862"/>
                </a:lnTo>
                <a:lnTo>
                  <a:pt x="0" y="1054687"/>
                </a:lnTo>
              </a:path>
            </a:pathLst>
          </a:custGeom>
          <a:ln w="22791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739105" y="3943863"/>
            <a:ext cx="156210" cy="221615"/>
          </a:xfrm>
          <a:custGeom>
            <a:avLst/>
            <a:gdLst/>
            <a:ahLst/>
            <a:cxnLst/>
            <a:rect l="l" t="t" r="r" b="b"/>
            <a:pathLst>
              <a:path w="156209" h="221614">
                <a:moveTo>
                  <a:pt x="155749" y="0"/>
                </a:moveTo>
                <a:lnTo>
                  <a:pt x="0" y="160350"/>
                </a:lnTo>
                <a:lnTo>
                  <a:pt x="127603" y="221492"/>
                </a:lnTo>
                <a:lnTo>
                  <a:pt x="15574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4410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Self </a:t>
            </a:r>
            <a:r>
              <a:rPr sz="2400" spc="-10" dirty="0">
                <a:latin typeface="Calibri"/>
                <a:cs typeface="Calibri"/>
              </a:rPr>
              <a:t>regulating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biosphere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03503" y="2307575"/>
            <a:ext cx="1132205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10" dirty="0">
                <a:latin typeface="Arial"/>
                <a:cs typeface="Arial"/>
              </a:rPr>
              <a:t>Sunshine</a:t>
            </a:r>
            <a:endParaRPr sz="20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66657" y="3326078"/>
            <a:ext cx="1722120" cy="6610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43204">
              <a:lnSpc>
                <a:spcPct val="101699"/>
              </a:lnSpc>
              <a:spcBef>
                <a:spcPts val="90"/>
              </a:spcBef>
            </a:pPr>
            <a:r>
              <a:rPr sz="2050" spc="15" dirty="0">
                <a:latin typeface="Arial"/>
                <a:cs typeface="Arial"/>
              </a:rPr>
              <a:t>Amount </a:t>
            </a:r>
            <a:r>
              <a:rPr sz="2050" spc="10" dirty="0">
                <a:latin typeface="Arial"/>
                <a:cs typeface="Arial"/>
              </a:rPr>
              <a:t>of  water </a:t>
            </a:r>
            <a:r>
              <a:rPr sz="2050" spc="15" dirty="0">
                <a:latin typeface="Arial"/>
                <a:cs typeface="Arial"/>
              </a:rPr>
              <a:t>on</a:t>
            </a:r>
            <a:r>
              <a:rPr sz="2050" spc="-65" dirty="0">
                <a:latin typeface="Arial"/>
                <a:cs typeface="Arial"/>
              </a:rPr>
              <a:t> </a:t>
            </a:r>
            <a:r>
              <a:rPr sz="2050" spc="10" dirty="0">
                <a:latin typeface="Arial"/>
                <a:cs typeface="Arial"/>
              </a:rPr>
              <a:t>earth</a:t>
            </a:r>
            <a:endParaRPr sz="20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16458" y="4983265"/>
            <a:ext cx="571500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25" dirty="0">
                <a:latin typeface="Arial"/>
                <a:cs typeface="Arial"/>
              </a:rPr>
              <a:t>Ra</a:t>
            </a:r>
            <a:r>
              <a:rPr sz="2050" spc="0" dirty="0">
                <a:latin typeface="Arial"/>
                <a:cs typeface="Arial"/>
              </a:rPr>
              <a:t>i</a:t>
            </a:r>
            <a:r>
              <a:rPr sz="2050" spc="15" dirty="0">
                <a:latin typeface="Arial"/>
                <a:cs typeface="Arial"/>
              </a:rPr>
              <a:t>n</a:t>
            </a:r>
            <a:endParaRPr sz="20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0808" y="4983265"/>
            <a:ext cx="851535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25" dirty="0">
                <a:latin typeface="Arial"/>
                <a:cs typeface="Arial"/>
              </a:rPr>
              <a:t>C</a:t>
            </a:r>
            <a:r>
              <a:rPr sz="2050" spc="0" dirty="0">
                <a:latin typeface="Arial"/>
                <a:cs typeface="Arial"/>
              </a:rPr>
              <a:t>l</a:t>
            </a:r>
            <a:r>
              <a:rPr sz="2050" spc="15" dirty="0">
                <a:latin typeface="Arial"/>
                <a:cs typeface="Arial"/>
              </a:rPr>
              <a:t>oud</a:t>
            </a:r>
            <a:r>
              <a:rPr sz="2050" spc="10" dirty="0">
                <a:latin typeface="Arial"/>
                <a:cs typeface="Arial"/>
              </a:rPr>
              <a:t>s</a:t>
            </a:r>
            <a:endParaRPr sz="20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42517" y="2656995"/>
            <a:ext cx="805180" cy="788035"/>
          </a:xfrm>
          <a:custGeom>
            <a:avLst/>
            <a:gdLst/>
            <a:ahLst/>
            <a:cxnLst/>
            <a:rect l="l" t="t" r="r" b="b"/>
            <a:pathLst>
              <a:path w="805179" h="788035">
                <a:moveTo>
                  <a:pt x="0" y="0"/>
                </a:moveTo>
                <a:lnTo>
                  <a:pt x="190891" y="70939"/>
                </a:lnTo>
                <a:lnTo>
                  <a:pt x="356382" y="155688"/>
                </a:lnTo>
                <a:lnTo>
                  <a:pt x="496660" y="254436"/>
                </a:lnTo>
                <a:lnTo>
                  <a:pt x="611726" y="366804"/>
                </a:lnTo>
                <a:lnTo>
                  <a:pt x="701390" y="493361"/>
                </a:lnTo>
                <a:lnTo>
                  <a:pt x="765842" y="633537"/>
                </a:lnTo>
                <a:lnTo>
                  <a:pt x="805082" y="787713"/>
                </a:lnTo>
              </a:path>
            </a:pathLst>
          </a:custGeom>
          <a:ln w="2272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675944" y="3422197"/>
            <a:ext cx="140970" cy="215900"/>
          </a:xfrm>
          <a:custGeom>
            <a:avLst/>
            <a:gdLst/>
            <a:ahLst/>
            <a:cxnLst/>
            <a:rect l="l" t="t" r="r" b="b"/>
            <a:pathLst>
              <a:path w="140970" h="215900">
                <a:moveTo>
                  <a:pt x="140657" y="0"/>
                </a:moveTo>
                <a:lnTo>
                  <a:pt x="0" y="10026"/>
                </a:lnTo>
                <a:lnTo>
                  <a:pt x="85493" y="215467"/>
                </a:lnTo>
                <a:lnTo>
                  <a:pt x="140657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065545" y="3940340"/>
            <a:ext cx="695960" cy="1107440"/>
          </a:xfrm>
          <a:custGeom>
            <a:avLst/>
            <a:gdLst/>
            <a:ahLst/>
            <a:cxnLst/>
            <a:rect l="l" t="t" r="r" b="b"/>
            <a:pathLst>
              <a:path w="695960" h="1107439">
                <a:moveTo>
                  <a:pt x="695893" y="0"/>
                </a:moveTo>
                <a:lnTo>
                  <a:pt x="632009" y="213878"/>
                </a:lnTo>
                <a:lnTo>
                  <a:pt x="547463" y="416008"/>
                </a:lnTo>
                <a:lnTo>
                  <a:pt x="441876" y="606429"/>
                </a:lnTo>
                <a:lnTo>
                  <a:pt x="315436" y="785140"/>
                </a:lnTo>
                <a:lnTo>
                  <a:pt x="168144" y="952122"/>
                </a:lnTo>
                <a:lnTo>
                  <a:pt x="0" y="1107395"/>
                </a:lnTo>
              </a:path>
            </a:pathLst>
          </a:custGeom>
          <a:ln w="22734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912187" y="4981317"/>
            <a:ext cx="210820" cy="185420"/>
          </a:xfrm>
          <a:custGeom>
            <a:avLst/>
            <a:gdLst/>
            <a:ahLst/>
            <a:cxnLst/>
            <a:rect l="l" t="t" r="r" b="b"/>
            <a:pathLst>
              <a:path w="210820" h="185420">
                <a:moveTo>
                  <a:pt x="124165" y="0"/>
                </a:moveTo>
                <a:lnTo>
                  <a:pt x="0" y="184896"/>
                </a:lnTo>
                <a:lnTo>
                  <a:pt x="210417" y="111290"/>
                </a:lnTo>
                <a:lnTo>
                  <a:pt x="124165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26604" y="2586434"/>
            <a:ext cx="2230755" cy="2580005"/>
          </a:xfrm>
          <a:custGeom>
            <a:avLst/>
            <a:gdLst/>
            <a:ahLst/>
            <a:cxnLst/>
            <a:rect l="l" t="t" r="r" b="b"/>
            <a:pathLst>
              <a:path w="2230755" h="2580004">
                <a:moveTo>
                  <a:pt x="2230175" y="2579779"/>
                </a:moveTo>
                <a:lnTo>
                  <a:pt x="1792090" y="2470002"/>
                </a:lnTo>
                <a:lnTo>
                  <a:pt x="1401890" y="2357331"/>
                </a:lnTo>
                <a:lnTo>
                  <a:pt x="1059421" y="2241785"/>
                </a:lnTo>
                <a:lnTo>
                  <a:pt x="764743" y="2123344"/>
                </a:lnTo>
                <a:lnTo>
                  <a:pt x="517834" y="2002009"/>
                </a:lnTo>
                <a:lnTo>
                  <a:pt x="318696" y="1877780"/>
                </a:lnTo>
                <a:lnTo>
                  <a:pt x="167347" y="1750675"/>
                </a:lnTo>
                <a:lnTo>
                  <a:pt x="63788" y="1620676"/>
                </a:lnTo>
                <a:lnTo>
                  <a:pt x="7999" y="1487782"/>
                </a:lnTo>
                <a:lnTo>
                  <a:pt x="0" y="1352013"/>
                </a:lnTo>
                <a:lnTo>
                  <a:pt x="39770" y="1213350"/>
                </a:lnTo>
                <a:lnTo>
                  <a:pt x="127330" y="1071849"/>
                </a:lnTo>
                <a:lnTo>
                  <a:pt x="262661" y="927322"/>
                </a:lnTo>
                <a:lnTo>
                  <a:pt x="445781" y="779957"/>
                </a:lnTo>
                <a:lnTo>
                  <a:pt x="676671" y="629754"/>
                </a:lnTo>
                <a:lnTo>
                  <a:pt x="955350" y="476713"/>
                </a:lnTo>
                <a:lnTo>
                  <a:pt x="1281800" y="320646"/>
                </a:lnTo>
                <a:lnTo>
                  <a:pt x="1655982" y="161742"/>
                </a:lnTo>
                <a:lnTo>
                  <a:pt x="2078144" y="0"/>
                </a:lnTo>
              </a:path>
            </a:pathLst>
          </a:custGeom>
          <a:ln w="22727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764181" y="2520792"/>
            <a:ext cx="223520" cy="137795"/>
          </a:xfrm>
          <a:custGeom>
            <a:avLst/>
            <a:gdLst/>
            <a:ahLst/>
            <a:cxnLst/>
            <a:rect l="l" t="t" r="r" b="b"/>
            <a:pathLst>
              <a:path w="223519" h="137794">
                <a:moveTo>
                  <a:pt x="222928" y="0"/>
                </a:moveTo>
                <a:lnTo>
                  <a:pt x="0" y="5296"/>
                </a:lnTo>
                <a:lnTo>
                  <a:pt x="47770" y="137717"/>
                </a:lnTo>
                <a:lnTo>
                  <a:pt x="22292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37832" y="2656995"/>
            <a:ext cx="659130" cy="525145"/>
          </a:xfrm>
          <a:custGeom>
            <a:avLst/>
            <a:gdLst/>
            <a:ahLst/>
            <a:cxnLst/>
            <a:rect l="l" t="t" r="r" b="b"/>
            <a:pathLst>
              <a:path w="659129" h="525144">
                <a:moveTo>
                  <a:pt x="658738" y="0"/>
                </a:moveTo>
                <a:lnTo>
                  <a:pt x="507655" y="56562"/>
                </a:lnTo>
                <a:lnTo>
                  <a:pt x="373253" y="125421"/>
                </a:lnTo>
                <a:lnTo>
                  <a:pt x="255154" y="206765"/>
                </a:lnTo>
                <a:lnTo>
                  <a:pt x="153547" y="300405"/>
                </a:lnTo>
                <a:lnTo>
                  <a:pt x="68622" y="406341"/>
                </a:lnTo>
                <a:lnTo>
                  <a:pt x="0" y="524763"/>
                </a:lnTo>
              </a:path>
            </a:pathLst>
          </a:custGeom>
          <a:ln w="22718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670726" y="3140898"/>
            <a:ext cx="139700" cy="222885"/>
          </a:xfrm>
          <a:custGeom>
            <a:avLst/>
            <a:gdLst/>
            <a:ahLst/>
            <a:cxnLst/>
            <a:rect l="l" t="t" r="r" b="b"/>
            <a:pathLst>
              <a:path w="139700" h="222885">
                <a:moveTo>
                  <a:pt x="7013" y="0"/>
                </a:moveTo>
                <a:lnTo>
                  <a:pt x="0" y="222277"/>
                </a:lnTo>
                <a:lnTo>
                  <a:pt x="139330" y="48617"/>
                </a:lnTo>
                <a:lnTo>
                  <a:pt x="701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093266" y="3940340"/>
            <a:ext cx="950594" cy="269875"/>
          </a:xfrm>
          <a:custGeom>
            <a:avLst/>
            <a:gdLst/>
            <a:ahLst/>
            <a:cxnLst/>
            <a:rect l="l" t="t" r="r" b="b"/>
            <a:pathLst>
              <a:path w="950595" h="269875">
                <a:moveTo>
                  <a:pt x="0" y="0"/>
                </a:moveTo>
                <a:lnTo>
                  <a:pt x="118857" y="107828"/>
                </a:lnTo>
                <a:lnTo>
                  <a:pt x="237524" y="188680"/>
                </a:lnTo>
                <a:lnTo>
                  <a:pt x="356382" y="242499"/>
                </a:lnTo>
                <a:lnTo>
                  <a:pt x="475049" y="269305"/>
                </a:lnTo>
                <a:lnTo>
                  <a:pt x="593907" y="269116"/>
                </a:lnTo>
                <a:lnTo>
                  <a:pt x="712574" y="241913"/>
                </a:lnTo>
                <a:lnTo>
                  <a:pt x="831432" y="187696"/>
                </a:lnTo>
                <a:lnTo>
                  <a:pt x="950289" y="106503"/>
                </a:lnTo>
              </a:path>
            </a:pathLst>
          </a:custGeom>
          <a:ln w="22704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82515" y="3914612"/>
            <a:ext cx="203200" cy="196215"/>
          </a:xfrm>
          <a:custGeom>
            <a:avLst/>
            <a:gdLst/>
            <a:ahLst/>
            <a:cxnLst/>
            <a:rect l="l" t="t" r="r" b="b"/>
            <a:pathLst>
              <a:path w="203200" h="196214">
                <a:moveTo>
                  <a:pt x="202644" y="0"/>
                </a:moveTo>
                <a:lnTo>
                  <a:pt x="0" y="92883"/>
                </a:lnTo>
                <a:lnTo>
                  <a:pt x="96299" y="195622"/>
                </a:lnTo>
                <a:lnTo>
                  <a:pt x="202644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420935" y="3085281"/>
            <a:ext cx="2040255" cy="422909"/>
          </a:xfrm>
          <a:custGeom>
            <a:avLst/>
            <a:gdLst/>
            <a:ahLst/>
            <a:cxnLst/>
            <a:rect l="l" t="t" r="r" b="b"/>
            <a:pathLst>
              <a:path w="2040254" h="422910">
                <a:moveTo>
                  <a:pt x="2039908" y="310242"/>
                </a:moveTo>
                <a:lnTo>
                  <a:pt x="1797265" y="178767"/>
                </a:lnTo>
                <a:lnTo>
                  <a:pt x="1558413" y="83235"/>
                </a:lnTo>
                <a:lnTo>
                  <a:pt x="1323732" y="23646"/>
                </a:lnTo>
                <a:lnTo>
                  <a:pt x="1093221" y="0"/>
                </a:lnTo>
                <a:lnTo>
                  <a:pt x="866501" y="12485"/>
                </a:lnTo>
                <a:lnTo>
                  <a:pt x="643762" y="61102"/>
                </a:lnTo>
                <a:lnTo>
                  <a:pt x="425194" y="145473"/>
                </a:lnTo>
                <a:lnTo>
                  <a:pt x="210606" y="266165"/>
                </a:lnTo>
                <a:lnTo>
                  <a:pt x="0" y="422610"/>
                </a:lnTo>
              </a:path>
            </a:pathLst>
          </a:custGeom>
          <a:ln w="2270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277055" y="3443952"/>
            <a:ext cx="204470" cy="194310"/>
          </a:xfrm>
          <a:custGeom>
            <a:avLst/>
            <a:gdLst/>
            <a:ahLst/>
            <a:cxnLst/>
            <a:rect l="l" t="t" r="r" b="b"/>
            <a:pathLst>
              <a:path w="204470" h="194310">
                <a:moveTo>
                  <a:pt x="109568" y="0"/>
                </a:moveTo>
                <a:lnTo>
                  <a:pt x="0" y="193712"/>
                </a:lnTo>
                <a:lnTo>
                  <a:pt x="204161" y="104233"/>
                </a:lnTo>
                <a:lnTo>
                  <a:pt x="10956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87102" y="3957554"/>
            <a:ext cx="2018030" cy="416559"/>
          </a:xfrm>
          <a:custGeom>
            <a:avLst/>
            <a:gdLst/>
            <a:ahLst/>
            <a:cxnLst/>
            <a:rect l="l" t="t" r="r" b="b"/>
            <a:pathLst>
              <a:path w="2018029" h="416560">
                <a:moveTo>
                  <a:pt x="0" y="0"/>
                </a:moveTo>
                <a:lnTo>
                  <a:pt x="225392" y="155631"/>
                </a:lnTo>
                <a:lnTo>
                  <a:pt x="450406" y="275113"/>
                </a:lnTo>
                <a:lnTo>
                  <a:pt x="675230" y="358386"/>
                </a:lnTo>
                <a:lnTo>
                  <a:pt x="899675" y="405452"/>
                </a:lnTo>
                <a:lnTo>
                  <a:pt x="1123930" y="416349"/>
                </a:lnTo>
                <a:lnTo>
                  <a:pt x="1347807" y="391056"/>
                </a:lnTo>
                <a:lnTo>
                  <a:pt x="1571493" y="329556"/>
                </a:lnTo>
                <a:lnTo>
                  <a:pt x="1794801" y="231868"/>
                </a:lnTo>
                <a:lnTo>
                  <a:pt x="2017919" y="97991"/>
                </a:lnTo>
              </a:path>
            </a:pathLst>
          </a:custGeom>
          <a:ln w="2270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248910" y="3940340"/>
            <a:ext cx="212090" cy="182245"/>
          </a:xfrm>
          <a:custGeom>
            <a:avLst/>
            <a:gdLst/>
            <a:ahLst/>
            <a:cxnLst/>
            <a:rect l="l" t="t" r="r" b="b"/>
            <a:pathLst>
              <a:path w="212090" h="182245">
                <a:moveTo>
                  <a:pt x="211933" y="0"/>
                </a:moveTo>
                <a:lnTo>
                  <a:pt x="0" y="69047"/>
                </a:lnTo>
                <a:lnTo>
                  <a:pt x="83787" y="182229"/>
                </a:lnTo>
                <a:lnTo>
                  <a:pt x="21193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366240" y="5332685"/>
            <a:ext cx="2427605" cy="378460"/>
          </a:xfrm>
          <a:custGeom>
            <a:avLst/>
            <a:gdLst/>
            <a:ahLst/>
            <a:cxnLst/>
            <a:rect l="l" t="t" r="r" b="b"/>
            <a:pathLst>
              <a:path w="2427604" h="378460">
                <a:moveTo>
                  <a:pt x="0" y="0"/>
                </a:moveTo>
                <a:lnTo>
                  <a:pt x="292877" y="140082"/>
                </a:lnTo>
                <a:lnTo>
                  <a:pt x="580068" y="247929"/>
                </a:lnTo>
                <a:lnTo>
                  <a:pt x="861383" y="323522"/>
                </a:lnTo>
                <a:lnTo>
                  <a:pt x="1136821" y="366861"/>
                </a:lnTo>
                <a:lnTo>
                  <a:pt x="1406572" y="377947"/>
                </a:lnTo>
                <a:lnTo>
                  <a:pt x="1670446" y="356797"/>
                </a:lnTo>
                <a:lnTo>
                  <a:pt x="1928444" y="303394"/>
                </a:lnTo>
                <a:lnTo>
                  <a:pt x="2180755" y="217737"/>
                </a:lnTo>
                <a:lnTo>
                  <a:pt x="2427190" y="99826"/>
                </a:lnTo>
              </a:path>
            </a:pathLst>
          </a:custGeom>
          <a:ln w="22701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741868" y="5332685"/>
            <a:ext cx="217804" cy="169545"/>
          </a:xfrm>
          <a:custGeom>
            <a:avLst/>
            <a:gdLst/>
            <a:ahLst/>
            <a:cxnLst/>
            <a:rect l="l" t="t" r="r" b="b"/>
            <a:pathLst>
              <a:path w="217804" h="169545">
                <a:moveTo>
                  <a:pt x="217620" y="0"/>
                </a:moveTo>
                <a:lnTo>
                  <a:pt x="0" y="48617"/>
                </a:lnTo>
                <a:lnTo>
                  <a:pt x="72792" y="169195"/>
                </a:lnTo>
                <a:lnTo>
                  <a:pt x="217620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505436" y="4114813"/>
            <a:ext cx="1281430" cy="1051560"/>
          </a:xfrm>
          <a:custGeom>
            <a:avLst/>
            <a:gdLst/>
            <a:ahLst/>
            <a:cxnLst/>
            <a:rect l="l" t="t" r="r" b="b"/>
            <a:pathLst>
              <a:path w="1281429" h="1051560">
                <a:moveTo>
                  <a:pt x="1280890" y="0"/>
                </a:moveTo>
                <a:lnTo>
                  <a:pt x="1156346" y="205876"/>
                </a:lnTo>
                <a:lnTo>
                  <a:pt x="1012466" y="393194"/>
                </a:lnTo>
                <a:lnTo>
                  <a:pt x="848872" y="561954"/>
                </a:lnTo>
                <a:lnTo>
                  <a:pt x="665941" y="712157"/>
                </a:lnTo>
                <a:lnTo>
                  <a:pt x="463486" y="843802"/>
                </a:lnTo>
                <a:lnTo>
                  <a:pt x="241505" y="956870"/>
                </a:lnTo>
                <a:lnTo>
                  <a:pt x="0" y="1051400"/>
                </a:lnTo>
              </a:path>
            </a:pathLst>
          </a:custGeom>
          <a:ln w="22719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715050" y="3940340"/>
            <a:ext cx="155575" cy="220979"/>
          </a:xfrm>
          <a:custGeom>
            <a:avLst/>
            <a:gdLst/>
            <a:ahLst/>
            <a:cxnLst/>
            <a:rect l="l" t="t" r="r" b="b"/>
            <a:pathLst>
              <a:path w="155575" h="220979">
                <a:moveTo>
                  <a:pt x="155253" y="0"/>
                </a:moveTo>
                <a:lnTo>
                  <a:pt x="0" y="159850"/>
                </a:lnTo>
                <a:lnTo>
                  <a:pt x="127198" y="220801"/>
                </a:lnTo>
                <a:lnTo>
                  <a:pt x="15525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804017" y="2727976"/>
            <a:ext cx="1456690" cy="1259205"/>
          </a:xfrm>
          <a:prstGeom prst="rect">
            <a:avLst/>
          </a:prstGeom>
        </p:spPr>
        <p:txBody>
          <a:bodyPr vert="horz" wrap="square" lIns="0" tIns="167640" rIns="0" bIns="0" rtlCol="0">
            <a:spAutoFit/>
          </a:bodyPr>
          <a:lstStyle/>
          <a:p>
            <a:pPr marL="822960">
              <a:lnSpc>
                <a:spcPct val="100000"/>
              </a:lnSpc>
              <a:spcBef>
                <a:spcPts val="1320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  <a:p>
            <a:pPr marL="12700" marR="5080" indent="302260">
              <a:lnSpc>
                <a:spcPct val="101699"/>
              </a:lnSpc>
              <a:spcBef>
                <a:spcPts val="1380"/>
              </a:spcBef>
            </a:pPr>
            <a:r>
              <a:rPr sz="2050" spc="10" dirty="0">
                <a:latin typeface="Arial"/>
                <a:cs typeface="Arial"/>
              </a:rPr>
              <a:t>Earth’s  </a:t>
            </a:r>
            <a:r>
              <a:rPr sz="2050" spc="0" dirty="0">
                <a:latin typeface="Arial"/>
                <a:cs typeface="Arial"/>
              </a:rPr>
              <a:t>t</a:t>
            </a:r>
            <a:r>
              <a:rPr sz="2050" spc="15" dirty="0">
                <a:latin typeface="Arial"/>
                <a:cs typeface="Arial"/>
              </a:rPr>
              <a:t>e</a:t>
            </a:r>
            <a:r>
              <a:rPr sz="2050" spc="25" dirty="0">
                <a:latin typeface="Arial"/>
                <a:cs typeface="Arial"/>
              </a:rPr>
              <a:t>m</a:t>
            </a:r>
            <a:r>
              <a:rPr sz="2050" spc="15" dirty="0">
                <a:latin typeface="Arial"/>
                <a:cs typeface="Arial"/>
              </a:rPr>
              <a:t>pe</a:t>
            </a:r>
            <a:r>
              <a:rPr sz="2050" spc="5" dirty="0">
                <a:latin typeface="Arial"/>
                <a:cs typeface="Arial"/>
              </a:rPr>
              <a:t>r</a:t>
            </a:r>
            <a:r>
              <a:rPr sz="2050" spc="15" dirty="0">
                <a:latin typeface="Arial"/>
                <a:cs typeface="Arial"/>
              </a:rPr>
              <a:t>a</a:t>
            </a:r>
            <a:r>
              <a:rPr sz="2050" spc="0" dirty="0">
                <a:latin typeface="Arial"/>
                <a:cs typeface="Arial"/>
              </a:rPr>
              <a:t>t</a:t>
            </a:r>
            <a:r>
              <a:rPr sz="2050" spc="15" dirty="0">
                <a:latin typeface="Arial"/>
                <a:cs typeface="Arial"/>
              </a:rPr>
              <a:t>u</a:t>
            </a:r>
            <a:r>
              <a:rPr sz="2050" spc="5" dirty="0">
                <a:latin typeface="Arial"/>
                <a:cs typeface="Arial"/>
              </a:rPr>
              <a:t>r</a:t>
            </a:r>
            <a:r>
              <a:rPr sz="2050" spc="15" dirty="0">
                <a:latin typeface="Arial"/>
                <a:cs typeface="Arial"/>
              </a:rPr>
              <a:t>e</a:t>
            </a:r>
            <a:endParaRPr sz="205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554713" y="2385882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23661" y="3860441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337059" y="4004307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146111" y="4889103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677417" y="5469162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773248" y="4128574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40523" y="3098215"/>
            <a:ext cx="1473200" cy="836294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467359">
              <a:lnSpc>
                <a:spcPct val="100000"/>
              </a:lnSpc>
              <a:spcBef>
                <a:spcPts val="935"/>
              </a:spcBef>
              <a:tabLst>
                <a:tab pos="1327150" algn="l"/>
              </a:tabLst>
            </a:pPr>
            <a:r>
              <a:rPr sz="1750" spc="15" dirty="0">
                <a:latin typeface="Arial"/>
                <a:cs typeface="Arial"/>
              </a:rPr>
              <a:t>+	</a:t>
            </a:r>
            <a:r>
              <a:rPr sz="2625" spc="22" baseline="3174" dirty="0">
                <a:latin typeface="Arial"/>
                <a:cs typeface="Arial"/>
              </a:rPr>
              <a:t>+</a:t>
            </a:r>
            <a:endParaRPr sz="2625" baseline="3174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2050" spc="10" dirty="0">
                <a:latin typeface="Arial"/>
                <a:cs typeface="Arial"/>
              </a:rPr>
              <a:t>Evaporation</a:t>
            </a:r>
            <a:endParaRPr sz="205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530637" y="4218763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0"/>
                </a:moveTo>
                <a:lnTo>
                  <a:pt x="97815" y="54330"/>
                </a:lnTo>
                <a:lnTo>
                  <a:pt x="173641" y="108660"/>
                </a:lnTo>
                <a:lnTo>
                  <a:pt x="227288" y="162990"/>
                </a:lnTo>
                <a:lnTo>
                  <a:pt x="258945" y="217321"/>
                </a:lnTo>
                <a:lnTo>
                  <a:pt x="268613" y="271651"/>
                </a:lnTo>
                <a:lnTo>
                  <a:pt x="256102" y="325981"/>
                </a:lnTo>
                <a:lnTo>
                  <a:pt x="221601" y="380311"/>
                </a:lnTo>
                <a:lnTo>
                  <a:pt x="165111" y="434642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530637" y="4584282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69" h="170814">
                <a:moveTo>
                  <a:pt x="143121" y="0"/>
                </a:moveTo>
                <a:lnTo>
                  <a:pt x="0" y="170727"/>
                </a:lnTo>
                <a:lnTo>
                  <a:pt x="217051" y="119783"/>
                </a:lnTo>
                <a:lnTo>
                  <a:pt x="143121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2519454" y="4297353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6368949" y="3618179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40" h="434975">
                <a:moveTo>
                  <a:pt x="0" y="434717"/>
                </a:moveTo>
                <a:lnTo>
                  <a:pt x="97815" y="380425"/>
                </a:lnTo>
                <a:lnTo>
                  <a:pt x="173641" y="325943"/>
                </a:lnTo>
                <a:lnTo>
                  <a:pt x="227288" y="271651"/>
                </a:lnTo>
                <a:lnTo>
                  <a:pt x="258945" y="217358"/>
                </a:lnTo>
                <a:lnTo>
                  <a:pt x="268613" y="163066"/>
                </a:lnTo>
                <a:lnTo>
                  <a:pt x="256102" y="108774"/>
                </a:lnTo>
                <a:lnTo>
                  <a:pt x="221601" y="54292"/>
                </a:lnTo>
                <a:lnTo>
                  <a:pt x="165111" y="0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368949" y="3516594"/>
            <a:ext cx="217170" cy="171450"/>
          </a:xfrm>
          <a:custGeom>
            <a:avLst/>
            <a:gdLst/>
            <a:ahLst/>
            <a:cxnLst/>
            <a:rect l="l" t="t" r="r" b="b"/>
            <a:pathLst>
              <a:path w="217170" h="171450">
                <a:moveTo>
                  <a:pt x="0" y="0"/>
                </a:moveTo>
                <a:lnTo>
                  <a:pt x="142932" y="170822"/>
                </a:lnTo>
                <a:lnTo>
                  <a:pt x="217051" y="51076"/>
                </a:lnTo>
                <a:lnTo>
                  <a:pt x="0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316061" y="3602070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157629" y="4674801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434623"/>
                </a:moveTo>
                <a:lnTo>
                  <a:pt x="97815" y="380292"/>
                </a:lnTo>
                <a:lnTo>
                  <a:pt x="173641" y="325962"/>
                </a:lnTo>
                <a:lnTo>
                  <a:pt x="227288" y="271632"/>
                </a:lnTo>
                <a:lnTo>
                  <a:pt x="258945" y="217302"/>
                </a:lnTo>
                <a:lnTo>
                  <a:pt x="268613" y="162971"/>
                </a:lnTo>
                <a:lnTo>
                  <a:pt x="256102" y="108641"/>
                </a:lnTo>
                <a:lnTo>
                  <a:pt x="221601" y="54311"/>
                </a:lnTo>
                <a:lnTo>
                  <a:pt x="165111" y="0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157629" y="4573196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70" h="170814">
                <a:moveTo>
                  <a:pt x="0" y="0"/>
                </a:moveTo>
                <a:lnTo>
                  <a:pt x="143121" y="170727"/>
                </a:lnTo>
                <a:lnTo>
                  <a:pt x="217051" y="50944"/>
                </a:lnTo>
                <a:lnTo>
                  <a:pt x="0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086353" y="4674601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3998818" y="4263503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0"/>
                </a:moveTo>
                <a:lnTo>
                  <a:pt x="97815" y="54330"/>
                </a:lnTo>
                <a:lnTo>
                  <a:pt x="173641" y="108660"/>
                </a:lnTo>
                <a:lnTo>
                  <a:pt x="227477" y="162990"/>
                </a:lnTo>
                <a:lnTo>
                  <a:pt x="259135" y="217321"/>
                </a:lnTo>
                <a:lnTo>
                  <a:pt x="268613" y="271651"/>
                </a:lnTo>
                <a:lnTo>
                  <a:pt x="256102" y="325981"/>
                </a:lnTo>
                <a:lnTo>
                  <a:pt x="221601" y="380311"/>
                </a:lnTo>
                <a:lnTo>
                  <a:pt x="165111" y="434642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998818" y="4629021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70" h="170814">
                <a:moveTo>
                  <a:pt x="143121" y="0"/>
                </a:moveTo>
                <a:lnTo>
                  <a:pt x="0" y="170727"/>
                </a:lnTo>
                <a:lnTo>
                  <a:pt x="217051" y="119783"/>
                </a:lnTo>
                <a:lnTo>
                  <a:pt x="143121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4028770" y="4306396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6757" y="563702"/>
            <a:ext cx="31108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Modelling</a:t>
            </a:r>
            <a:r>
              <a:rPr spc="-60" dirty="0"/>
              <a:t> </a:t>
            </a:r>
            <a:r>
              <a:rPr spc="-20" dirty="0"/>
              <a:t>Exercise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1948" y="1143000"/>
            <a:ext cx="7905750" cy="21183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Aim: </a:t>
            </a:r>
            <a:r>
              <a:rPr sz="2400" spc="-10" dirty="0">
                <a:latin typeface="Calibri"/>
                <a:cs typeface="Calibri"/>
              </a:rPr>
              <a:t>Reduce </a:t>
            </a:r>
            <a:r>
              <a:rPr sz="2400" spc="-15" dirty="0">
                <a:latin typeface="Calibri"/>
                <a:cs typeface="Calibri"/>
              </a:rPr>
              <a:t>road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congestion</a:t>
            </a:r>
            <a:endParaRPr sz="2400" dirty="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Consider </a:t>
            </a:r>
            <a:r>
              <a:rPr sz="2000" dirty="0">
                <a:solidFill>
                  <a:srgbClr val="00AF50"/>
                </a:solidFill>
                <a:latin typeface="Calibri"/>
                <a:cs typeface="Calibri"/>
              </a:rPr>
              <a:t>things </a:t>
            </a:r>
            <a:r>
              <a:rPr sz="2000" spc="-15" dirty="0">
                <a:solidFill>
                  <a:srgbClr val="00AF50"/>
                </a:solidFill>
                <a:latin typeface="Calibri"/>
                <a:cs typeface="Calibri"/>
              </a:rPr>
              <a:t>like: </a:t>
            </a:r>
            <a:r>
              <a:rPr sz="2000" spc="-15" dirty="0">
                <a:latin typeface="Calibri"/>
                <a:cs typeface="Calibri"/>
              </a:rPr>
              <a:t>road </a:t>
            </a:r>
            <a:r>
              <a:rPr sz="2000" spc="-5" dirty="0">
                <a:latin typeface="Calibri"/>
                <a:cs typeface="Calibri"/>
              </a:rPr>
              <a:t>construction; </a:t>
            </a:r>
            <a:r>
              <a:rPr sz="2000" spc="-15" dirty="0">
                <a:latin typeface="Calibri"/>
                <a:cs typeface="Calibri"/>
              </a:rPr>
              <a:t>highway </a:t>
            </a:r>
            <a:r>
              <a:rPr sz="2000" dirty="0">
                <a:latin typeface="Calibri"/>
                <a:cs typeface="Calibri"/>
              </a:rPr>
              <a:t>capacity; </a:t>
            </a:r>
            <a:r>
              <a:rPr sz="2000" spc="-10" dirty="0">
                <a:latin typeface="Calibri"/>
                <a:cs typeface="Calibri"/>
              </a:rPr>
              <a:t>pressure </a:t>
            </a:r>
            <a:r>
              <a:rPr sz="2000" spc="-15" dirty="0">
                <a:latin typeface="Calibri"/>
                <a:cs typeface="Calibri"/>
              </a:rPr>
              <a:t>to  </a:t>
            </a:r>
            <a:r>
              <a:rPr sz="2000" spc="-5" dirty="0">
                <a:latin typeface="Calibri"/>
                <a:cs typeface="Calibri"/>
              </a:rPr>
              <a:t>reduce congestion; </a:t>
            </a:r>
            <a:r>
              <a:rPr sz="2000" spc="-10" dirty="0">
                <a:latin typeface="Calibri"/>
                <a:cs typeface="Calibri"/>
              </a:rPr>
              <a:t>attractiveness </a:t>
            </a:r>
            <a:r>
              <a:rPr sz="2000" spc="-5" dirty="0">
                <a:latin typeface="Calibri"/>
                <a:cs typeface="Calibri"/>
              </a:rPr>
              <a:t>of driving; trips per </a:t>
            </a:r>
            <a:r>
              <a:rPr sz="2000" spc="-10" dirty="0">
                <a:latin typeface="Calibri"/>
                <a:cs typeface="Calibri"/>
              </a:rPr>
              <a:t>day; </a:t>
            </a:r>
            <a:r>
              <a:rPr sz="2000" spc="-15" dirty="0">
                <a:latin typeface="Calibri"/>
                <a:cs typeface="Calibri"/>
              </a:rPr>
              <a:t>traffic  </a:t>
            </a:r>
            <a:r>
              <a:rPr sz="2000" spc="-10" dirty="0">
                <a:latin typeface="Calibri"/>
                <a:cs typeface="Calibri"/>
              </a:rPr>
              <a:t>volume; </a:t>
            </a:r>
            <a:r>
              <a:rPr sz="2000" spc="-20" dirty="0">
                <a:latin typeface="Calibri"/>
                <a:cs typeface="Calibri"/>
              </a:rPr>
              <a:t>average </a:t>
            </a:r>
            <a:r>
              <a:rPr sz="2000" spc="-5" dirty="0">
                <a:latin typeface="Calibri"/>
                <a:cs typeface="Calibri"/>
              </a:rPr>
              <a:t>trip length; </a:t>
            </a:r>
            <a:r>
              <a:rPr sz="2000" spc="-15" dirty="0">
                <a:latin typeface="Calibri"/>
                <a:cs typeface="Calibri"/>
              </a:rPr>
              <a:t>cars </a:t>
            </a:r>
            <a:r>
              <a:rPr sz="2000" spc="-5" dirty="0">
                <a:latin typeface="Calibri"/>
                <a:cs typeface="Calibri"/>
              </a:rPr>
              <a:t>per </a:t>
            </a:r>
            <a:r>
              <a:rPr sz="2000" spc="-10" dirty="0">
                <a:latin typeface="Calibri"/>
                <a:cs typeface="Calibri"/>
              </a:rPr>
              <a:t>person; </a:t>
            </a:r>
            <a:r>
              <a:rPr sz="2000" spc="-5" dirty="0">
                <a:latin typeface="Calibri"/>
                <a:cs typeface="Calibri"/>
              </a:rPr>
              <a:t>public </a:t>
            </a:r>
            <a:r>
              <a:rPr sz="2000" spc="-10" dirty="0">
                <a:latin typeface="Calibri"/>
                <a:cs typeface="Calibri"/>
              </a:rPr>
              <a:t>transit </a:t>
            </a:r>
            <a:r>
              <a:rPr sz="2000" spc="-15" dirty="0">
                <a:latin typeface="Calibri"/>
                <a:cs typeface="Calibri"/>
              </a:rPr>
              <a:t>fare;  </a:t>
            </a:r>
            <a:r>
              <a:rPr sz="2000" spc="-10" dirty="0">
                <a:latin typeface="Calibri"/>
                <a:cs typeface="Calibri"/>
              </a:rPr>
              <a:t>desired </a:t>
            </a:r>
            <a:r>
              <a:rPr sz="2000" spc="-20" dirty="0">
                <a:latin typeface="Calibri"/>
                <a:cs typeface="Calibri"/>
              </a:rPr>
              <a:t>travel </a:t>
            </a:r>
            <a:r>
              <a:rPr sz="2000" spc="-5" dirty="0">
                <a:latin typeface="Calibri"/>
                <a:cs typeface="Calibri"/>
              </a:rPr>
              <a:t>time; </a:t>
            </a:r>
            <a:r>
              <a:rPr sz="2000" spc="-15" dirty="0">
                <a:latin typeface="Calibri"/>
                <a:cs typeface="Calibri"/>
              </a:rPr>
              <a:t>cars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region</a:t>
            </a:r>
            <a:endParaRPr sz="20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Feel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free </a:t>
            </a:r>
            <a:r>
              <a:rPr sz="2000" spc="-15" dirty="0">
                <a:solidFill>
                  <a:srgbClr val="00AF50"/>
                </a:solidFill>
                <a:latin typeface="Calibri"/>
                <a:cs typeface="Calibri"/>
              </a:rPr>
              <a:t>to </a:t>
            </a:r>
            <a:r>
              <a:rPr sz="2000" dirty="0">
                <a:solidFill>
                  <a:srgbClr val="00AF50"/>
                </a:solidFill>
                <a:latin typeface="Calibri"/>
                <a:cs typeface="Calibri"/>
              </a:rPr>
              <a:t>add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your </a:t>
            </a: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own</a:t>
            </a:r>
            <a:r>
              <a:rPr sz="2000" spc="-30" dirty="0">
                <a:solidFill>
                  <a:srgbClr val="00AF5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phrases!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71600" y="3352800"/>
            <a:ext cx="6095999" cy="2751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6757" y="563702"/>
            <a:ext cx="31108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Modelling</a:t>
            </a:r>
            <a:r>
              <a:rPr spc="-60" dirty="0"/>
              <a:t> </a:t>
            </a:r>
            <a:r>
              <a:rPr spc="-20" dirty="0"/>
              <a:t>Exercise</a:t>
            </a:r>
          </a:p>
        </p:txBody>
      </p:sp>
      <p:sp>
        <p:nvSpPr>
          <p:cNvPr id="3" name="object 3"/>
          <p:cNvSpPr/>
          <p:nvPr/>
        </p:nvSpPr>
        <p:spPr>
          <a:xfrm>
            <a:off x="304800" y="1143000"/>
            <a:ext cx="8458200" cy="5039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460360" y="5902248"/>
            <a:ext cx="1138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[Morecroft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2007]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83525" cy="432054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Stock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flow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diagram:</a:t>
            </a:r>
            <a:endParaRPr sz="2400">
              <a:latin typeface="Calibri"/>
              <a:cs typeface="Calibri"/>
            </a:endParaRPr>
          </a:p>
          <a:p>
            <a:pPr marL="756285" marR="44069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Shows </a:t>
            </a:r>
            <a:r>
              <a:rPr sz="2000" spc="-5" dirty="0">
                <a:latin typeface="Calibri"/>
                <a:cs typeface="Calibri"/>
              </a:rPr>
              <a:t>relationships among variables </a:t>
            </a:r>
            <a:r>
              <a:rPr sz="2000" dirty="0">
                <a:latin typeface="Calibri"/>
                <a:cs typeface="Calibri"/>
              </a:rPr>
              <a:t>which </a:t>
            </a:r>
            <a:r>
              <a:rPr sz="2000" spc="-20" dirty="0">
                <a:latin typeface="Calibri"/>
                <a:cs typeface="Calibri"/>
              </a:rPr>
              <a:t>have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potential to 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spc="-10" dirty="0">
                <a:latin typeface="Calibri"/>
                <a:cs typeface="Calibri"/>
              </a:rPr>
              <a:t>over </a:t>
            </a:r>
            <a:r>
              <a:rPr sz="2000" spc="-5" dirty="0">
                <a:latin typeface="Calibri"/>
                <a:cs typeface="Calibri"/>
              </a:rPr>
              <a:t>time </a:t>
            </a:r>
            <a:r>
              <a:rPr sz="2000" spc="-15" dirty="0">
                <a:latin typeface="Calibri"/>
                <a:cs typeface="Calibri"/>
              </a:rPr>
              <a:t>(like </a:t>
            </a:r>
            <a:r>
              <a:rPr sz="2000" spc="-5" dirty="0">
                <a:latin typeface="Calibri"/>
                <a:cs typeface="Calibri"/>
              </a:rPr>
              <a:t>causal loop</a:t>
            </a:r>
            <a:r>
              <a:rPr sz="2000" spc="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diagrams)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Distinguishes between </a:t>
            </a:r>
            <a:r>
              <a:rPr sz="2000" spc="-15" dirty="0">
                <a:latin typeface="Calibri"/>
                <a:cs typeface="Calibri"/>
              </a:rPr>
              <a:t>different </a:t>
            </a:r>
            <a:r>
              <a:rPr sz="2000" spc="-5" dirty="0">
                <a:latin typeface="Calibri"/>
                <a:cs typeface="Calibri"/>
              </a:rPr>
              <a:t>types of variables </a:t>
            </a:r>
            <a:r>
              <a:rPr sz="2000" spc="-15" dirty="0">
                <a:latin typeface="Calibri"/>
                <a:cs typeface="Calibri"/>
              </a:rPr>
              <a:t>(unlike </a:t>
            </a:r>
            <a:r>
              <a:rPr sz="2000" spc="-5" dirty="0">
                <a:latin typeface="Calibri"/>
                <a:cs typeface="Calibri"/>
              </a:rPr>
              <a:t>causal loop  </a:t>
            </a:r>
            <a:r>
              <a:rPr sz="2000" spc="-10" dirty="0">
                <a:latin typeface="Calibri"/>
                <a:cs typeface="Calibri"/>
              </a:rPr>
              <a:t>diagrams)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7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Basic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notation: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(level, </a:t>
            </a:r>
            <a:r>
              <a:rPr sz="2000" spc="-5" dirty="0">
                <a:latin typeface="Calibri"/>
                <a:cs typeface="Calibri"/>
              </a:rPr>
              <a:t>accumulation, or </a:t>
            </a:r>
            <a:r>
              <a:rPr sz="2000" spc="-20" dirty="0">
                <a:latin typeface="Calibri"/>
                <a:cs typeface="Calibri"/>
              </a:rPr>
              <a:t>state </a:t>
            </a:r>
            <a:r>
              <a:rPr sz="2000" spc="-10" dirty="0">
                <a:latin typeface="Calibri"/>
                <a:cs typeface="Calibri"/>
              </a:rPr>
              <a:t>variable) </a:t>
            </a:r>
            <a:r>
              <a:rPr sz="2000" spc="-5" dirty="0">
                <a:latin typeface="Calibri"/>
                <a:cs typeface="Calibri"/>
              </a:rPr>
              <a:t>{Symbol: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Box}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Accumulation of "something" </a:t>
            </a:r>
            <a:r>
              <a:rPr sz="1800" spc="-10" dirty="0">
                <a:latin typeface="Calibri"/>
                <a:cs typeface="Calibri"/>
              </a:rPr>
              <a:t>over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time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25" dirty="0">
                <a:latin typeface="Calibri"/>
                <a:cs typeface="Calibri"/>
              </a:rPr>
              <a:t>Value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spc="-10" dirty="0">
                <a:latin typeface="Calibri"/>
                <a:cs typeface="Calibri"/>
              </a:rPr>
              <a:t>stock </a:t>
            </a:r>
            <a:r>
              <a:rPr sz="1800" spc="-5" dirty="0">
                <a:latin typeface="Calibri"/>
                <a:cs typeface="Calibri"/>
              </a:rPr>
              <a:t>changes by accumulating or </a:t>
            </a:r>
            <a:r>
              <a:rPr sz="1800" spc="-15" dirty="0">
                <a:latin typeface="Calibri"/>
                <a:cs typeface="Calibri"/>
              </a:rPr>
              <a:t>integrating</a:t>
            </a:r>
            <a:r>
              <a:rPr sz="1800" spc="10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flows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5" dirty="0">
                <a:latin typeface="Calibri"/>
                <a:cs typeface="Calibri"/>
              </a:rPr>
              <a:t>Physical </a:t>
            </a:r>
            <a:r>
              <a:rPr sz="1800" spc="-5" dirty="0">
                <a:latin typeface="Calibri"/>
                <a:cs typeface="Calibri"/>
              </a:rPr>
              <a:t>entities which </a:t>
            </a:r>
            <a:r>
              <a:rPr sz="1800" spc="-10" dirty="0">
                <a:latin typeface="Calibri"/>
                <a:cs typeface="Calibri"/>
              </a:rPr>
              <a:t>can accumulate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spc="-10" dirty="0">
                <a:latin typeface="Calibri"/>
                <a:cs typeface="Calibri"/>
              </a:rPr>
              <a:t>move around </a:t>
            </a:r>
            <a:r>
              <a:rPr sz="1800" dirty="0">
                <a:latin typeface="Calibri"/>
                <a:cs typeface="Calibri"/>
              </a:rPr>
              <a:t>(e.g.</a:t>
            </a:r>
            <a:r>
              <a:rPr sz="1800" spc="21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materials,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spc="-10" dirty="0">
                <a:latin typeface="Calibri"/>
                <a:cs typeface="Calibri"/>
              </a:rPr>
              <a:t>personnel, capital </a:t>
            </a:r>
            <a:r>
              <a:rPr sz="1800" spc="-5" dirty="0">
                <a:latin typeface="Calibri"/>
                <a:cs typeface="Calibri"/>
              </a:rPr>
              <a:t>equipment, </a:t>
            </a:r>
            <a:r>
              <a:rPr sz="1800" spc="-15" dirty="0">
                <a:latin typeface="Calibri"/>
                <a:cs typeface="Calibri"/>
              </a:rPr>
              <a:t>orders, stocks </a:t>
            </a:r>
            <a:r>
              <a:rPr sz="1800" spc="-5" dirty="0">
                <a:latin typeface="Calibri"/>
                <a:cs typeface="Calibri"/>
              </a:rPr>
              <a:t>of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money)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576820" cy="274129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Basic </a:t>
            </a:r>
            <a:r>
              <a:rPr sz="2400" spc="-10" dirty="0">
                <a:latin typeface="Calibri"/>
                <a:cs typeface="Calibri"/>
              </a:rPr>
              <a:t>notation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(cont.)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Flow </a:t>
            </a:r>
            <a:r>
              <a:rPr sz="2000" spc="-15" dirty="0">
                <a:latin typeface="Calibri"/>
                <a:cs typeface="Calibri"/>
              </a:rPr>
              <a:t>(rate, </a:t>
            </a:r>
            <a:r>
              <a:rPr sz="2000" spc="-20" dirty="0">
                <a:latin typeface="Calibri"/>
                <a:cs typeface="Calibri"/>
              </a:rPr>
              <a:t>activity, </a:t>
            </a:r>
            <a:r>
              <a:rPr sz="2000" spc="-10" dirty="0">
                <a:latin typeface="Calibri"/>
                <a:cs typeface="Calibri"/>
              </a:rPr>
              <a:t>movement) </a:t>
            </a:r>
            <a:r>
              <a:rPr sz="2000" spc="-5" dirty="0">
                <a:latin typeface="Calibri"/>
                <a:cs typeface="Calibri"/>
              </a:rPr>
              <a:t>{Symbol: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valve}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Flow </a:t>
            </a:r>
            <a:r>
              <a:rPr sz="1800" spc="-5" dirty="0">
                <a:latin typeface="Calibri"/>
                <a:cs typeface="Calibri"/>
              </a:rPr>
              <a:t>or movement of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5" dirty="0">
                <a:latin typeface="Calibri"/>
                <a:cs typeface="Calibri"/>
              </a:rPr>
              <a:t>"something" </a:t>
            </a:r>
            <a:r>
              <a:rPr sz="1800" spc="-10" dirty="0">
                <a:latin typeface="Calibri"/>
                <a:cs typeface="Calibri"/>
              </a:rPr>
              <a:t>from </a:t>
            </a:r>
            <a:r>
              <a:rPr sz="1800" spc="-5" dirty="0">
                <a:latin typeface="Calibri"/>
                <a:cs typeface="Calibri"/>
              </a:rPr>
              <a:t>one </a:t>
            </a:r>
            <a:r>
              <a:rPr sz="1800" spc="-10" dirty="0">
                <a:latin typeface="Calibri"/>
                <a:cs typeface="Calibri"/>
              </a:rPr>
              <a:t>stock to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another</a:t>
            </a:r>
            <a:endParaRPr sz="1800">
              <a:latin typeface="Calibri"/>
              <a:cs typeface="Calibri"/>
            </a:endParaRPr>
          </a:p>
          <a:p>
            <a:pPr marL="1155700" marR="508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value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flow </a:t>
            </a:r>
            <a:r>
              <a:rPr sz="1800" spc="-5" dirty="0">
                <a:latin typeface="Calibri"/>
                <a:cs typeface="Calibri"/>
              </a:rPr>
              <a:t>is dependent on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15" dirty="0">
                <a:latin typeface="Calibri"/>
                <a:cs typeface="Calibri"/>
              </a:rPr>
              <a:t>stocks </a:t>
            </a:r>
            <a:r>
              <a:rPr sz="1800" spc="-5" dirty="0">
                <a:latin typeface="Calibri"/>
                <a:cs typeface="Calibri"/>
              </a:rPr>
              <a:t>in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20" dirty="0">
                <a:latin typeface="Calibri"/>
                <a:cs typeface="Calibri"/>
              </a:rPr>
              <a:t>system </a:t>
            </a:r>
            <a:r>
              <a:rPr sz="1800" spc="-5" dirty="0">
                <a:latin typeface="Calibri"/>
                <a:cs typeface="Calibri"/>
              </a:rPr>
              <a:t>along with  </a:t>
            </a:r>
            <a:r>
              <a:rPr sz="1800" spc="-15" dirty="0">
                <a:latin typeface="Calibri"/>
                <a:cs typeface="Calibri"/>
              </a:rPr>
              <a:t>exogenous </a:t>
            </a:r>
            <a:r>
              <a:rPr sz="1800" spc="-5" dirty="0">
                <a:latin typeface="Calibri"/>
                <a:cs typeface="Calibri"/>
              </a:rPr>
              <a:t>influences</a:t>
            </a:r>
            <a:endParaRPr sz="18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7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Information </a:t>
            </a:r>
            <a:r>
              <a:rPr sz="2000" spc="-5" dirty="0">
                <a:latin typeface="Calibri"/>
                <a:cs typeface="Calibri"/>
              </a:rPr>
              <a:t>{Symbol: curved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arrow}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Between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stock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flow: Indicates </a:t>
            </a:r>
            <a:r>
              <a:rPr sz="1800" spc="-5" dirty="0">
                <a:latin typeface="Calibri"/>
                <a:cs typeface="Calibri"/>
              </a:rPr>
              <a:t>that </a:t>
            </a:r>
            <a:r>
              <a:rPr sz="1800" spc="-10" dirty="0">
                <a:latin typeface="Calibri"/>
                <a:cs typeface="Calibri"/>
              </a:rPr>
              <a:t>information </a:t>
            </a:r>
            <a:r>
              <a:rPr sz="1800" spc="-5" dirty="0">
                <a:latin typeface="Calibri"/>
                <a:cs typeface="Calibri"/>
              </a:rPr>
              <a:t>about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125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stock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influences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flow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20659" cy="30708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Additional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notation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Auxiliary {Symbol: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Circle}</a:t>
            </a:r>
            <a:endParaRPr sz="2000">
              <a:latin typeface="Calibri"/>
              <a:cs typeface="Calibri"/>
            </a:endParaRPr>
          </a:p>
          <a:p>
            <a:pPr marL="1155700" marR="508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Arise </a:t>
            </a:r>
            <a:r>
              <a:rPr sz="1800" dirty="0">
                <a:latin typeface="Calibri"/>
                <a:cs typeface="Calibri"/>
              </a:rPr>
              <a:t>when the </a:t>
            </a:r>
            <a:r>
              <a:rPr sz="1800" spc="-10" dirty="0">
                <a:latin typeface="Calibri"/>
                <a:cs typeface="Calibri"/>
              </a:rPr>
              <a:t>formulation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25" dirty="0">
                <a:latin typeface="Calibri"/>
                <a:cs typeface="Calibri"/>
              </a:rPr>
              <a:t>stock’s </a:t>
            </a:r>
            <a:r>
              <a:rPr sz="1800" spc="-5" dirty="0">
                <a:latin typeface="Calibri"/>
                <a:cs typeface="Calibri"/>
              </a:rPr>
              <a:t>influence on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5" dirty="0">
                <a:latin typeface="Calibri"/>
                <a:cs typeface="Calibri"/>
              </a:rPr>
              <a:t>flow </a:t>
            </a:r>
            <a:r>
              <a:rPr sz="1800" spc="-10" dirty="0">
                <a:latin typeface="Calibri"/>
                <a:cs typeface="Calibri"/>
              </a:rPr>
              <a:t>involves </a:t>
            </a:r>
            <a:r>
              <a:rPr sz="1800" spc="-5" dirty="0">
                <a:latin typeface="Calibri"/>
                <a:cs typeface="Calibri"/>
              </a:rPr>
              <a:t>one  or </a:t>
            </a:r>
            <a:r>
              <a:rPr sz="1800" spc="-10" dirty="0">
                <a:latin typeface="Calibri"/>
                <a:cs typeface="Calibri"/>
              </a:rPr>
              <a:t>more intermediate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calculations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Often </a:t>
            </a:r>
            <a:r>
              <a:rPr sz="1800" spc="-5" dirty="0">
                <a:latin typeface="Calibri"/>
                <a:cs typeface="Calibri"/>
              </a:rPr>
              <a:t>useful </a:t>
            </a:r>
            <a:r>
              <a:rPr sz="1800" dirty="0">
                <a:latin typeface="Calibri"/>
                <a:cs typeface="Calibri"/>
              </a:rPr>
              <a:t>in </a:t>
            </a:r>
            <a:r>
              <a:rPr sz="1800" spc="-10" dirty="0">
                <a:latin typeface="Calibri"/>
                <a:cs typeface="Calibri"/>
              </a:rPr>
              <a:t>formulating complex flow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equations</a:t>
            </a:r>
            <a:endParaRPr sz="18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7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Source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Sink {Symbol: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Cloud}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Source represents </a:t>
            </a:r>
            <a:r>
              <a:rPr sz="1800" spc="-15" dirty="0">
                <a:latin typeface="Calibri"/>
                <a:cs typeface="Calibri"/>
              </a:rPr>
              <a:t>systems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spc="-15" dirty="0">
                <a:latin typeface="Calibri"/>
                <a:cs typeface="Calibri"/>
              </a:rPr>
              <a:t>stocks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spc="-10" dirty="0">
                <a:latin typeface="Calibri"/>
                <a:cs typeface="Calibri"/>
              </a:rPr>
              <a:t>flows </a:t>
            </a:r>
            <a:r>
              <a:rPr sz="1800" spc="-5" dirty="0">
                <a:latin typeface="Calibri"/>
                <a:cs typeface="Calibri"/>
              </a:rPr>
              <a:t>outside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5" dirty="0">
                <a:latin typeface="Calibri"/>
                <a:cs typeface="Calibri"/>
              </a:rPr>
              <a:t>boundary</a:t>
            </a:r>
            <a:r>
              <a:rPr sz="1800" spc="10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of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dirty="0">
                <a:latin typeface="Calibri"/>
                <a:cs typeface="Calibri"/>
              </a:rPr>
              <a:t>the</a:t>
            </a:r>
            <a:r>
              <a:rPr sz="1800" spc="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model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Sink is where </a:t>
            </a:r>
            <a:r>
              <a:rPr sz="1800" spc="-10" dirty="0">
                <a:latin typeface="Calibri"/>
                <a:cs typeface="Calibri"/>
              </a:rPr>
              <a:t>flows terminate </a:t>
            </a:r>
            <a:r>
              <a:rPr sz="1800" spc="-5" dirty="0">
                <a:latin typeface="Calibri"/>
                <a:cs typeface="Calibri"/>
              </a:rPr>
              <a:t>outside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system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2560" y="563702"/>
            <a:ext cx="47383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 </a:t>
            </a:r>
            <a:r>
              <a:rPr spc="-5" dirty="0"/>
              <a:t>Dynamics</a:t>
            </a:r>
            <a:r>
              <a:rPr spc="5" dirty="0"/>
              <a:t> </a:t>
            </a:r>
            <a:r>
              <a:rPr spc="-10" dirty="0"/>
              <a:t>Simulation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933055" cy="298513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Computation </a:t>
            </a:r>
            <a:r>
              <a:rPr sz="2400" spc="-5" dirty="0">
                <a:latin typeface="Calibri"/>
                <a:cs typeface="Calibri"/>
              </a:rPr>
              <a:t>behind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0" dirty="0">
                <a:latin typeface="Calibri"/>
                <a:cs typeface="Calibri"/>
              </a:rPr>
              <a:t>System </a:t>
            </a:r>
            <a:r>
              <a:rPr sz="2400" spc="-5" dirty="0">
                <a:latin typeface="Calibri"/>
                <a:cs typeface="Calibri"/>
              </a:rPr>
              <a:t>Dynamics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simulation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Time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slicing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25" dirty="0">
                <a:latin typeface="Calibri"/>
                <a:cs typeface="Calibri"/>
              </a:rPr>
              <a:t>At </a:t>
            </a:r>
            <a:r>
              <a:rPr sz="1800" dirty="0">
                <a:latin typeface="Calibri"/>
                <a:cs typeface="Calibri"/>
              </a:rPr>
              <a:t>each </a:t>
            </a:r>
            <a:r>
              <a:rPr sz="1800" spc="-5" dirty="0">
                <a:latin typeface="Calibri"/>
                <a:cs typeface="Calibri"/>
              </a:rPr>
              <a:t>time </a:t>
            </a:r>
            <a:r>
              <a:rPr sz="1800" spc="-10" dirty="0">
                <a:latin typeface="Calibri"/>
                <a:cs typeface="Calibri"/>
              </a:rPr>
              <a:t>point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...</a:t>
            </a:r>
            <a:endParaRPr sz="1800">
              <a:latin typeface="Calibri"/>
              <a:cs typeface="Calibri"/>
            </a:endParaRPr>
          </a:p>
          <a:p>
            <a:pPr marL="1612900" lvl="3" indent="-228600">
              <a:lnSpc>
                <a:spcPct val="100000"/>
              </a:lnSpc>
              <a:spcBef>
                <a:spcPts val="40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Compute new stock levels at </a:t>
            </a:r>
            <a:r>
              <a:rPr sz="1600" spc="-5" dirty="0">
                <a:latin typeface="Calibri"/>
                <a:cs typeface="Calibri"/>
              </a:rPr>
              <a:t>time</a:t>
            </a:r>
            <a:r>
              <a:rPr sz="1600" spc="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point</a:t>
            </a:r>
            <a:endParaRPr sz="1600">
              <a:latin typeface="Calibri"/>
              <a:cs typeface="Calibri"/>
            </a:endParaRPr>
          </a:p>
          <a:p>
            <a:pPr marL="1612900" marR="89535" lvl="3" indent="-22860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Compute new flow </a:t>
            </a:r>
            <a:r>
              <a:rPr sz="1600" spc="-15" dirty="0">
                <a:latin typeface="Calibri"/>
                <a:cs typeface="Calibri"/>
              </a:rPr>
              <a:t>rates </a:t>
            </a:r>
            <a:r>
              <a:rPr sz="1600" spc="-10" dirty="0">
                <a:latin typeface="Calibri"/>
                <a:cs typeface="Calibri"/>
              </a:rPr>
              <a:t>after </a:t>
            </a:r>
            <a:r>
              <a:rPr sz="1600" spc="-5" dirty="0">
                <a:latin typeface="Calibri"/>
                <a:cs typeface="Calibri"/>
              </a:rPr>
              <a:t>the </a:t>
            </a:r>
            <a:r>
              <a:rPr sz="1600" spc="-15" dirty="0">
                <a:latin typeface="Calibri"/>
                <a:cs typeface="Calibri"/>
              </a:rPr>
              <a:t>stocks have </a:t>
            </a:r>
            <a:r>
              <a:rPr sz="1600" spc="-10" dirty="0">
                <a:latin typeface="Calibri"/>
                <a:cs typeface="Calibri"/>
              </a:rPr>
              <a:t>been updated (flow </a:t>
            </a:r>
            <a:r>
              <a:rPr sz="1600" spc="-20" dirty="0">
                <a:latin typeface="Calibri"/>
                <a:cs typeface="Calibri"/>
              </a:rPr>
              <a:t>rate </a:t>
            </a:r>
            <a:r>
              <a:rPr sz="1600" spc="-10" dirty="0">
                <a:latin typeface="Calibri"/>
                <a:cs typeface="Calibri"/>
              </a:rPr>
              <a:t>held  </a:t>
            </a:r>
            <a:r>
              <a:rPr sz="1600" spc="-15" dirty="0">
                <a:latin typeface="Calibri"/>
                <a:cs typeface="Calibri"/>
              </a:rPr>
              <a:t>constant </a:t>
            </a:r>
            <a:r>
              <a:rPr sz="1600" spc="-10" dirty="0">
                <a:latin typeface="Calibri"/>
                <a:cs typeface="Calibri"/>
              </a:rPr>
              <a:t>over</a:t>
            </a:r>
            <a:r>
              <a:rPr sz="1600" spc="3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dt)</a:t>
            </a:r>
            <a:endParaRPr sz="1600">
              <a:latin typeface="Calibri"/>
              <a:cs typeface="Calibri"/>
            </a:endParaRPr>
          </a:p>
          <a:p>
            <a:pPr marL="1612900" lvl="3" indent="-22860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Move </a:t>
            </a:r>
            <a:r>
              <a:rPr sz="1600" spc="-5" dirty="0">
                <a:latin typeface="Calibri"/>
                <a:cs typeface="Calibri"/>
              </a:rPr>
              <a:t>clock </a:t>
            </a:r>
            <a:r>
              <a:rPr sz="1600" spc="-15" dirty="0">
                <a:latin typeface="Calibri"/>
                <a:cs typeface="Calibri"/>
              </a:rPr>
              <a:t>forward </a:t>
            </a:r>
            <a:r>
              <a:rPr sz="1600" spc="-10" dirty="0">
                <a:latin typeface="Calibri"/>
                <a:cs typeface="Calibri"/>
              </a:rPr>
              <a:t>to next </a:t>
            </a:r>
            <a:r>
              <a:rPr sz="1600" spc="-5" dirty="0">
                <a:latin typeface="Calibri"/>
                <a:cs typeface="Calibri"/>
              </a:rPr>
              <a:t>time</a:t>
            </a:r>
            <a:r>
              <a:rPr sz="1600" spc="7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point</a:t>
            </a:r>
            <a:endParaRPr sz="16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5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software must </a:t>
            </a:r>
            <a:r>
              <a:rPr sz="2000" dirty="0">
                <a:latin typeface="Calibri"/>
                <a:cs typeface="Calibri"/>
              </a:rPr>
              <a:t>apply </a:t>
            </a:r>
            <a:r>
              <a:rPr sz="2000" spc="-5" dirty="0">
                <a:latin typeface="Calibri"/>
                <a:cs typeface="Calibri"/>
              </a:rPr>
              <a:t>numerical </a:t>
            </a:r>
            <a:r>
              <a:rPr sz="2000" dirty="0">
                <a:latin typeface="Calibri"/>
                <a:cs typeface="Calibri"/>
              </a:rPr>
              <a:t>methods </a:t>
            </a:r>
            <a:r>
              <a:rPr sz="2000" spc="-10" dirty="0">
                <a:latin typeface="Calibri"/>
                <a:cs typeface="Calibri"/>
              </a:rPr>
              <a:t>to solve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integrations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9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Integration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errors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0372" y="563702"/>
            <a:ext cx="62268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Further </a:t>
            </a:r>
            <a:r>
              <a:rPr spc="-10" dirty="0"/>
              <a:t>Reading </a:t>
            </a:r>
            <a:r>
              <a:rPr dirty="0"/>
              <a:t>&amp; </a:t>
            </a:r>
            <a:r>
              <a:rPr spc="-5" dirty="0"/>
              <a:t>Acknowledgement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23200" cy="408241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Further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reading: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Kirkwood </a:t>
            </a:r>
            <a:r>
              <a:rPr sz="2000" dirty="0">
                <a:latin typeface="Calibri"/>
                <a:cs typeface="Calibri"/>
              </a:rPr>
              <a:t>(1998) </a:t>
            </a:r>
            <a:r>
              <a:rPr sz="2000" spc="-15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Dynamics Methods: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Quick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Introduction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Morecroft </a:t>
            </a:r>
            <a:r>
              <a:rPr sz="2000" dirty="0">
                <a:latin typeface="Calibri"/>
                <a:cs typeface="Calibri"/>
              </a:rPr>
              <a:t>(2007) </a:t>
            </a:r>
            <a:r>
              <a:rPr sz="2000" spc="-10" dirty="0">
                <a:latin typeface="Calibri"/>
                <a:cs typeface="Calibri"/>
              </a:rPr>
              <a:t>Strategic </a:t>
            </a:r>
            <a:r>
              <a:rPr sz="2000" spc="-5" dirty="0">
                <a:latin typeface="Calibri"/>
                <a:cs typeface="Calibri"/>
              </a:rPr>
              <a:t>Modelling and </a:t>
            </a:r>
            <a:r>
              <a:rPr sz="2000" dirty="0">
                <a:latin typeface="Calibri"/>
                <a:cs typeface="Calibri"/>
              </a:rPr>
              <a:t>Business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Dynamics</a:t>
            </a:r>
            <a:endParaRPr sz="2000">
              <a:latin typeface="Calibri"/>
              <a:cs typeface="Calibri"/>
            </a:endParaRPr>
          </a:p>
          <a:p>
            <a:pPr marL="756285" marR="5080" lvl="1" indent="-286385" algn="just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Sterman </a:t>
            </a:r>
            <a:r>
              <a:rPr sz="2000" dirty="0">
                <a:latin typeface="Calibri"/>
                <a:cs typeface="Calibri"/>
              </a:rPr>
              <a:t>(2000) Business </a:t>
            </a:r>
            <a:r>
              <a:rPr sz="2000" spc="-5" dirty="0">
                <a:latin typeface="Calibri"/>
                <a:cs typeface="Calibri"/>
              </a:rPr>
              <a:t>Dynamics: </a:t>
            </a:r>
            <a:r>
              <a:rPr sz="2000" spc="-15" dirty="0">
                <a:latin typeface="Calibri"/>
                <a:cs typeface="Calibri"/>
              </a:rPr>
              <a:t>Systems </a:t>
            </a:r>
            <a:r>
              <a:rPr sz="2000" spc="-5" dirty="0">
                <a:latin typeface="Calibri"/>
                <a:cs typeface="Calibri"/>
              </a:rPr>
              <a:t>Thinking </a:t>
            </a:r>
            <a:r>
              <a:rPr sz="2000" dirty="0">
                <a:latin typeface="Calibri"/>
                <a:cs typeface="Calibri"/>
              </a:rPr>
              <a:t>and Modeling  </a:t>
            </a:r>
            <a:r>
              <a:rPr sz="2000" spc="-15" dirty="0">
                <a:latin typeface="Calibri"/>
                <a:cs typeface="Calibri"/>
              </a:rPr>
              <a:t>for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Complex </a:t>
            </a:r>
            <a:r>
              <a:rPr sz="2000" spc="-20" dirty="0">
                <a:latin typeface="Calibri"/>
                <a:cs typeface="Calibri"/>
              </a:rPr>
              <a:t>World </a:t>
            </a:r>
            <a:r>
              <a:rPr sz="2000" spc="-5" dirty="0">
                <a:latin typeface="Calibri"/>
                <a:cs typeface="Calibri"/>
              </a:rPr>
              <a:t>(all simulation </a:t>
            </a:r>
            <a:r>
              <a:rPr sz="2000" dirty="0">
                <a:latin typeface="Calibri"/>
                <a:cs typeface="Calibri"/>
              </a:rPr>
              <a:t>models in this </a:t>
            </a:r>
            <a:r>
              <a:rPr sz="2000" spc="-5" dirty="0">
                <a:latin typeface="Calibri"/>
                <a:cs typeface="Calibri"/>
              </a:rPr>
              <a:t>book </a:t>
            </a:r>
            <a:r>
              <a:rPr sz="2000" spc="-10" dirty="0">
                <a:latin typeface="Calibri"/>
                <a:cs typeface="Calibri"/>
              </a:rPr>
              <a:t>are available  </a:t>
            </a:r>
            <a:r>
              <a:rPr sz="2000" spc="-5" dirty="0">
                <a:latin typeface="Calibri"/>
                <a:cs typeface="Calibri"/>
              </a:rPr>
              <a:t>as AnyLogic sample </a:t>
            </a:r>
            <a:r>
              <a:rPr sz="2000" dirty="0">
                <a:latin typeface="Calibri"/>
                <a:cs typeface="Calibri"/>
              </a:rPr>
              <a:t>models - </a:t>
            </a:r>
            <a:r>
              <a:rPr sz="2000" spc="-5" dirty="0">
                <a:latin typeface="Calibri"/>
                <a:cs typeface="Calibri"/>
              </a:rPr>
              <a:t>see AnyLogic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Help)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Proceedings </a:t>
            </a:r>
            <a:r>
              <a:rPr sz="2000" dirty="0">
                <a:latin typeface="Calibri"/>
                <a:cs typeface="Calibri"/>
              </a:rPr>
              <a:t>of the </a:t>
            </a:r>
            <a:r>
              <a:rPr sz="2000" spc="-10" dirty="0">
                <a:latin typeface="Calibri"/>
                <a:cs typeface="Calibri"/>
              </a:rPr>
              <a:t>International </a:t>
            </a:r>
            <a:r>
              <a:rPr sz="2000" spc="-15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Dynamics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Conference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VenSim </a:t>
            </a:r>
            <a:r>
              <a:rPr sz="2000" spc="-5" dirty="0">
                <a:latin typeface="Calibri"/>
                <a:cs typeface="Calibri"/>
              </a:rPr>
              <a:t>User's</a:t>
            </a:r>
            <a:r>
              <a:rPr sz="2000" spc="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Guide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29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Acknowledgement: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Slides </a:t>
            </a:r>
            <a:r>
              <a:rPr sz="2000" spc="-10" dirty="0">
                <a:latin typeface="Calibri"/>
                <a:cs typeface="Calibri"/>
              </a:rPr>
              <a:t>are </a:t>
            </a:r>
            <a:r>
              <a:rPr sz="2000" spc="-5" dirty="0">
                <a:latin typeface="Calibri"/>
                <a:cs typeface="Calibri"/>
              </a:rPr>
              <a:t>based </a:t>
            </a:r>
            <a:r>
              <a:rPr sz="2000" dirty="0">
                <a:latin typeface="Calibri"/>
                <a:cs typeface="Calibri"/>
              </a:rPr>
              <a:t>on </a:t>
            </a:r>
            <a:r>
              <a:rPr sz="2000" spc="-5" dirty="0">
                <a:latin typeface="Calibri"/>
                <a:cs typeface="Calibri"/>
              </a:rPr>
              <a:t>Kirkwood </a:t>
            </a:r>
            <a:r>
              <a:rPr sz="2000" dirty="0">
                <a:latin typeface="Calibri"/>
                <a:cs typeface="Calibri"/>
              </a:rPr>
              <a:t>(1998) </a:t>
            </a:r>
            <a:r>
              <a:rPr sz="2000" spc="-5" dirty="0">
                <a:latin typeface="Calibri"/>
                <a:cs typeface="Calibri"/>
              </a:rPr>
              <a:t>and Fishwick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(2011)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2265" y="563702"/>
            <a:ext cx="18427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65" dirty="0"/>
              <a:t>R</a:t>
            </a:r>
            <a:r>
              <a:rPr spc="-25" dirty="0"/>
              <a:t>e</a:t>
            </a:r>
            <a:r>
              <a:rPr spc="-95" dirty="0"/>
              <a:t>f</a:t>
            </a:r>
            <a:r>
              <a:rPr dirty="0"/>
              <a:t>e</a:t>
            </a:r>
            <a:r>
              <a:rPr spc="-40" dirty="0"/>
              <a:t>r</a:t>
            </a:r>
            <a:r>
              <a:rPr dirty="0"/>
              <a:t>ences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27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21281"/>
            <a:ext cx="7957820" cy="27082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380365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5" dirty="0">
                <a:latin typeface="Calibri"/>
                <a:cs typeface="Calibri"/>
              </a:rPr>
              <a:t>Fishwick P </a:t>
            </a:r>
            <a:r>
              <a:rPr sz="1600" spc="-10" dirty="0">
                <a:latin typeface="Calibri"/>
                <a:cs typeface="Calibri"/>
              </a:rPr>
              <a:t>(2011) CAP4800/5805 Computer Simulation: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0" dirty="0">
                <a:latin typeface="Calibri"/>
                <a:cs typeface="Calibri"/>
              </a:rPr>
              <a:t>Lecture Slides  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http://www.cise.ufl.edu/~fishwick/cap4800/sd1.ppt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Kirkwood </a:t>
            </a:r>
            <a:r>
              <a:rPr sz="1600" spc="-5" dirty="0">
                <a:latin typeface="Calibri"/>
                <a:cs typeface="Calibri"/>
              </a:rPr>
              <a:t>CW </a:t>
            </a:r>
            <a:r>
              <a:rPr sz="1600" spc="-10" dirty="0">
                <a:latin typeface="Calibri"/>
                <a:cs typeface="Calibri"/>
              </a:rPr>
              <a:t>(1998)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0" dirty="0">
                <a:latin typeface="Calibri"/>
                <a:cs typeface="Calibri"/>
              </a:rPr>
              <a:t>Methods: </a:t>
            </a:r>
            <a:r>
              <a:rPr sz="1600" spc="-5" dirty="0">
                <a:latin typeface="Calibri"/>
                <a:cs typeface="Calibri"/>
              </a:rPr>
              <a:t>A Quick</a:t>
            </a:r>
            <a:r>
              <a:rPr sz="1600" spc="12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Introduction</a:t>
            </a:r>
            <a:endParaRPr sz="16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1600" spc="-10" dirty="0">
                <a:latin typeface="Calibri"/>
                <a:cs typeface="Calibri"/>
              </a:rPr>
              <a:t>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http://www.public.asu.edu/~kirkwood/sysdyn/SDIntro/SDIntro.htm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5" dirty="0">
                <a:latin typeface="Calibri"/>
                <a:cs typeface="Calibri"/>
              </a:rPr>
              <a:t>Morecroft </a:t>
            </a:r>
            <a:r>
              <a:rPr sz="1600" spc="-5" dirty="0">
                <a:latin typeface="Calibri"/>
                <a:cs typeface="Calibri"/>
              </a:rPr>
              <a:t>JD </a:t>
            </a:r>
            <a:r>
              <a:rPr sz="1600" spc="-10" dirty="0">
                <a:latin typeface="Calibri"/>
                <a:cs typeface="Calibri"/>
              </a:rPr>
              <a:t>(2007) Strategic </a:t>
            </a:r>
            <a:r>
              <a:rPr sz="1600" spc="-5" dirty="0">
                <a:latin typeface="Calibri"/>
                <a:cs typeface="Calibri"/>
              </a:rPr>
              <a:t>Modelling and Business Dynamics. </a:t>
            </a:r>
            <a:r>
              <a:rPr sz="1600" spc="-25" dirty="0">
                <a:latin typeface="Calibri"/>
                <a:cs typeface="Calibri"/>
              </a:rPr>
              <a:t>Wiley, </a:t>
            </a:r>
            <a:r>
              <a:rPr sz="1600" spc="-20" dirty="0">
                <a:latin typeface="Calibri"/>
                <a:cs typeface="Calibri"/>
              </a:rPr>
              <a:t>Chichester,</a:t>
            </a:r>
            <a:r>
              <a:rPr sz="1600" spc="204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UK.</a:t>
            </a:r>
            <a:endParaRPr sz="1600">
              <a:latin typeface="Calibri"/>
              <a:cs typeface="Calibri"/>
            </a:endParaRPr>
          </a:p>
          <a:p>
            <a:pPr marL="355600" marR="142494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Proceedings </a:t>
            </a:r>
            <a:r>
              <a:rPr sz="1600" spc="-5" dirty="0">
                <a:latin typeface="Calibri"/>
                <a:cs typeface="Calibri"/>
              </a:rPr>
              <a:t>of the </a:t>
            </a:r>
            <a:r>
              <a:rPr sz="1600" spc="-10" dirty="0">
                <a:latin typeface="Calibri"/>
                <a:cs typeface="Calibri"/>
              </a:rPr>
              <a:t>International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5" dirty="0">
                <a:latin typeface="Calibri"/>
                <a:cs typeface="Calibri"/>
              </a:rPr>
              <a:t>Conference </a:t>
            </a:r>
            <a:r>
              <a:rPr sz="1600" spc="-10" dirty="0">
                <a:latin typeface="Calibri"/>
                <a:cs typeface="Calibri"/>
              </a:rPr>
              <a:t>(1983-2012)  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4"/>
              </a:rPr>
              <a:t>http://conference.systemdynamics.org/past_conference/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Sterman </a:t>
            </a:r>
            <a:r>
              <a:rPr sz="1600" spc="-5" dirty="0">
                <a:latin typeface="Calibri"/>
                <a:cs typeface="Calibri"/>
              </a:rPr>
              <a:t>JD </a:t>
            </a:r>
            <a:r>
              <a:rPr sz="1600" spc="-10" dirty="0">
                <a:latin typeface="Calibri"/>
                <a:cs typeface="Calibri"/>
              </a:rPr>
              <a:t>(2000) </a:t>
            </a:r>
            <a:r>
              <a:rPr sz="1600" spc="-5" dirty="0">
                <a:latin typeface="Calibri"/>
                <a:cs typeface="Calibri"/>
              </a:rPr>
              <a:t>Business Dynamics: </a:t>
            </a:r>
            <a:r>
              <a:rPr sz="1600" spc="-15" dirty="0">
                <a:latin typeface="Calibri"/>
                <a:cs typeface="Calibri"/>
              </a:rPr>
              <a:t>Systems </a:t>
            </a:r>
            <a:r>
              <a:rPr sz="1600" spc="-5" dirty="0">
                <a:latin typeface="Calibri"/>
                <a:cs typeface="Calibri"/>
              </a:rPr>
              <a:t>Thinking and Modeling </a:t>
            </a:r>
            <a:r>
              <a:rPr sz="1600" spc="-15" dirty="0">
                <a:latin typeface="Calibri"/>
                <a:cs typeface="Calibri"/>
              </a:rPr>
              <a:t>for </a:t>
            </a:r>
            <a:r>
              <a:rPr sz="1600" spc="-5" dirty="0">
                <a:latin typeface="Calibri"/>
                <a:cs typeface="Calibri"/>
              </a:rPr>
              <a:t>a </a:t>
            </a:r>
            <a:r>
              <a:rPr sz="1600" spc="-10" dirty="0">
                <a:latin typeface="Calibri"/>
                <a:cs typeface="Calibri"/>
              </a:rPr>
              <a:t>Complex</a:t>
            </a:r>
            <a:r>
              <a:rPr sz="1600" spc="14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World.</a:t>
            </a:r>
            <a:endParaRPr sz="16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1600" spc="-15" dirty="0">
                <a:latin typeface="Calibri"/>
                <a:cs typeface="Calibri"/>
              </a:rPr>
              <a:t>McGraw </a:t>
            </a:r>
            <a:r>
              <a:rPr sz="1600" spc="-5" dirty="0">
                <a:latin typeface="Calibri"/>
                <a:cs typeface="Calibri"/>
              </a:rPr>
              <a:t>Hill, </a:t>
            </a:r>
            <a:r>
              <a:rPr sz="1600" spc="-10" dirty="0">
                <a:latin typeface="Calibri"/>
                <a:cs typeface="Calibri"/>
              </a:rPr>
              <a:t>Boston,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USA.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0" dirty="0">
                <a:latin typeface="Calibri"/>
                <a:cs typeface="Calibri"/>
              </a:rPr>
              <a:t>VenSim </a:t>
            </a:r>
            <a:r>
              <a:rPr sz="1600" spc="-5" dirty="0">
                <a:latin typeface="Calibri"/>
                <a:cs typeface="Calibri"/>
              </a:rPr>
              <a:t>User's Guide</a:t>
            </a:r>
            <a:r>
              <a:rPr sz="1600" spc="80" dirty="0">
                <a:latin typeface="Calibri"/>
                <a:cs typeface="Calibri"/>
              </a:rPr>
              <a:t> </a:t>
            </a:r>
            <a:r>
              <a:rPr sz="1600" spc="-15" dirty="0">
                <a:latin typeface="Calibri"/>
                <a:cs typeface="Calibri"/>
              </a:rPr>
              <a:t>(</a:t>
            </a: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5"/>
              </a:rPr>
              <a:t>http://www.vensim.com/ffiles/VensimUsersGuide.zip</a:t>
            </a:r>
            <a:r>
              <a:rPr sz="1600" spc="-1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91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69642" y="563702"/>
            <a:ext cx="420370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Comments </a:t>
            </a:r>
            <a:r>
              <a:rPr dirty="0"/>
              <a:t>or</a:t>
            </a:r>
            <a:r>
              <a:rPr spc="-50" dirty="0"/>
              <a:t> </a:t>
            </a:r>
            <a:r>
              <a:rPr spc="-10" dirty="0"/>
              <a:t>Questions?</a:t>
            </a:r>
          </a:p>
        </p:txBody>
      </p:sp>
      <p:sp>
        <p:nvSpPr>
          <p:cNvPr id="3" name="object 3"/>
          <p:cNvSpPr/>
          <p:nvPr/>
        </p:nvSpPr>
        <p:spPr>
          <a:xfrm>
            <a:off x="3143250" y="1795398"/>
            <a:ext cx="2857500" cy="3419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1538</Words>
  <Application>Microsoft Office PowerPoint</Application>
  <PresentationFormat>On-screen Show (4:3)</PresentationFormat>
  <Paragraphs>222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Times New Roman</vt:lpstr>
      <vt:lpstr>Office Theme</vt:lpstr>
      <vt:lpstr>PowerPoint Presentation</vt:lpstr>
      <vt:lpstr>Motivation</vt:lpstr>
      <vt:lpstr>Simulation Paradigms</vt:lpstr>
      <vt:lpstr>Systems Thinking</vt:lpstr>
      <vt:lpstr>Systems Thinking</vt:lpstr>
      <vt:lpstr>System Dynamics</vt:lpstr>
      <vt:lpstr>System Dynamics</vt:lpstr>
      <vt:lpstr>System Dynamics</vt:lpstr>
      <vt:lpstr>How to build SD simulation models</vt:lpstr>
      <vt:lpstr>How to build SD simulation models</vt:lpstr>
      <vt:lpstr>How to build SD simulation models</vt:lpstr>
      <vt:lpstr>Patterns of Behaviour</vt:lpstr>
      <vt:lpstr>Patterns of Behaviour</vt:lpstr>
      <vt:lpstr>Feedback and Causal Loop Diagrams</vt:lpstr>
      <vt:lpstr>Feedback and Causal Loop Diagrams</vt:lpstr>
      <vt:lpstr>Feedback and Causal Loop Diagrams</vt:lpstr>
      <vt:lpstr>Feedback and Causal Loop Diagrams</vt:lpstr>
      <vt:lpstr>Feedback and Causal Loop Diagrams</vt:lpstr>
      <vt:lpstr>Feedback and Causal Loop Diagrams</vt:lpstr>
      <vt:lpstr>Modelling Exercise</vt:lpstr>
      <vt:lpstr>Modelling Exercise</vt:lpstr>
      <vt:lpstr>Stock and Flow Diagrams</vt:lpstr>
      <vt:lpstr>Stock and Flow Diagrams</vt:lpstr>
      <vt:lpstr>Stock and Flow Diagrams</vt:lpstr>
      <vt:lpstr>System Dynamics Simulation</vt:lpstr>
      <vt:lpstr>Further Reading &amp; Acknowledgement</vt:lpstr>
      <vt:lpstr>References</vt:lpstr>
      <vt:lpstr>Comments or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G54SIM</dc:title>
  <dc:creator>pos</dc:creator>
  <cp:lastModifiedBy>Irina Neaga</cp:lastModifiedBy>
  <cp:revision>9</cp:revision>
  <dcterms:created xsi:type="dcterms:W3CDTF">2021-02-08T19:16:22Z</dcterms:created>
  <dcterms:modified xsi:type="dcterms:W3CDTF">2021-02-08T19:57:18Z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2014-03-04T00:00:00Z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2021-02-08T00:00:00Z</vt:filetime>
  </property>
</Properties>
</file>