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6" r:id="rId3"/>
    <p:sldId id="257" r:id="rId4"/>
    <p:sldId id="267" r:id="rId5"/>
    <p:sldId id="265" r:id="rId6"/>
    <p:sldId id="269" r:id="rId7"/>
    <p:sldId id="273" r:id="rId8"/>
    <p:sldId id="274" r:id="rId9"/>
    <p:sldId id="275" r:id="rId10"/>
    <p:sldId id="276" r:id="rId11"/>
    <p:sldId id="277" r:id="rId12"/>
    <p:sldId id="279" r:id="rId13"/>
    <p:sldId id="268" r:id="rId14"/>
    <p:sldId id="278" r:id="rId15"/>
    <p:sldId id="263" r:id="rId16"/>
    <p:sldId id="262" r:id="rId17"/>
    <p:sldId id="261" r:id="rId18"/>
    <p:sldId id="260" r:id="rId19"/>
    <p:sldId id="259" r:id="rId20"/>
    <p:sldId id="258"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31" d="100"/>
          <a:sy n="31" d="100"/>
        </p:scale>
        <p:origin x="29" y="13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12/1/2021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13"/>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12/1/2021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12/1/2021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12/1/2021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32"/>
            <a:ext cx="2356674" cy="6853285"/>
            <a:chOff x="6627813" y="195454"/>
            <a:chExt cx="1952625" cy="5678297"/>
          </a:xfrm>
        </p:grpSpPr>
        <p:sp>
          <p:nvSpPr>
            <p:cNvPr id="11" name="Freeform 27"/>
            <p:cNvSpPr/>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12/1/2021</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ALNET 2021</a:t>
            </a:r>
            <a:endParaRPr lang="en-GB" dirty="0"/>
          </a:p>
        </p:txBody>
      </p:sp>
      <p:sp>
        <p:nvSpPr>
          <p:cNvPr id="3" name="Subtitle 2"/>
          <p:cNvSpPr>
            <a:spLocks noGrp="1"/>
          </p:cNvSpPr>
          <p:nvPr>
            <p:ph type="subTitle" idx="1"/>
          </p:nvPr>
        </p:nvSpPr>
        <p:spPr/>
        <p:txBody>
          <a:bodyPr>
            <a:normAutofit fontScale="70000" lnSpcReduction="20000"/>
          </a:bodyPr>
          <a:lstStyle/>
          <a:p>
            <a:r>
              <a:rPr lang="en-GB" dirty="0" smtClean="0"/>
              <a:t>Objectives</a:t>
            </a:r>
          </a:p>
          <a:p>
            <a:pPr marL="285750" indent="-285750">
              <a:buFontTx/>
              <a:buChar char="-"/>
            </a:pPr>
            <a:r>
              <a:rPr lang="en-GB" dirty="0" smtClean="0"/>
              <a:t>To gain a oversight of the new legislation for ALN in Wales</a:t>
            </a:r>
          </a:p>
          <a:p>
            <a:pPr marL="285750" indent="-285750">
              <a:buFontTx/>
              <a:buChar char="-"/>
            </a:pPr>
            <a:r>
              <a:rPr lang="en-GB" dirty="0" smtClean="0"/>
              <a:t>To explore the changes in approach from the previous </a:t>
            </a:r>
            <a:r>
              <a:rPr lang="en-GB" dirty="0" err="1" smtClean="0"/>
              <a:t>CoP</a:t>
            </a:r>
            <a:endParaRPr lang="en-GB" dirty="0" smtClean="0"/>
          </a:p>
          <a:p>
            <a:pPr marL="285750" indent="-285750">
              <a:buFontTx/>
              <a:buChar char="-"/>
            </a:pPr>
            <a:r>
              <a:rPr lang="en-GB" dirty="0" smtClean="0"/>
              <a:t>To discuss the implications of the new legislation in a range of settings</a:t>
            </a:r>
          </a:p>
          <a:p>
            <a:pPr marL="285750" indent="-285750">
              <a:buFontTx/>
              <a:buChar char="-"/>
            </a:pPr>
            <a:endParaRPr lang="en-GB" dirty="0"/>
          </a:p>
        </p:txBody>
      </p:sp>
    </p:spTree>
    <p:extLst>
      <p:ext uri="{BB962C8B-B14F-4D97-AF65-F5344CB8AC3E}">
        <p14:creationId xmlns:p14="http://schemas.microsoft.com/office/powerpoint/2010/main" val="374703497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New approach </a:t>
            </a:r>
            <a:endParaRPr lang="en-GB" dirty="0"/>
          </a:p>
        </p:txBody>
      </p:sp>
      <p:sp>
        <p:nvSpPr>
          <p:cNvPr id="3" name="Content Placeholder 2"/>
          <p:cNvSpPr>
            <a:spLocks noGrp="1"/>
          </p:cNvSpPr>
          <p:nvPr>
            <p:ph idx="1"/>
          </p:nvPr>
        </p:nvSpPr>
        <p:spPr/>
        <p:txBody>
          <a:bodyPr/>
          <a:lstStyle/>
          <a:p>
            <a:r>
              <a:rPr lang="en-GB" sz="3200" dirty="0"/>
              <a:t>It places the </a:t>
            </a:r>
            <a:r>
              <a:rPr lang="en-GB" sz="3200" b="1" dirty="0"/>
              <a:t>learners’</a:t>
            </a:r>
            <a:r>
              <a:rPr lang="en-GB" sz="3200" dirty="0"/>
              <a:t> views, wishes and feelings at the heart of the process of planning the support required to enable them </a:t>
            </a:r>
            <a:r>
              <a:rPr lang="en-GB" sz="3200" b="1" i="1" dirty="0"/>
              <a:t>to learn effectively </a:t>
            </a:r>
            <a:r>
              <a:rPr lang="en-GB" sz="3200" dirty="0"/>
              <a:t>and </a:t>
            </a:r>
            <a:r>
              <a:rPr lang="en-GB" sz="3200" b="1" i="1" dirty="0"/>
              <a:t>achieve their full potential</a:t>
            </a:r>
            <a:r>
              <a:rPr lang="en-GB" sz="3200" b="1" i="1" dirty="0" smtClean="0"/>
              <a:t>. </a:t>
            </a:r>
          </a:p>
          <a:p>
            <a:r>
              <a:rPr lang="en-GB" dirty="0"/>
              <a:t> </a:t>
            </a:r>
            <a:r>
              <a:rPr lang="en-GB" dirty="0" smtClean="0"/>
              <a:t>			(WG, 2021, 1.1 p1)</a:t>
            </a:r>
            <a:endParaRPr lang="en-GB" dirty="0"/>
          </a:p>
        </p:txBody>
      </p:sp>
    </p:spTree>
    <p:extLst>
      <p:ext uri="{BB962C8B-B14F-4D97-AF65-F5344CB8AC3E}">
        <p14:creationId xmlns:p14="http://schemas.microsoft.com/office/powerpoint/2010/main" val="93674906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Implementation of ALNET 2021 </a:t>
            </a:r>
            <a:endParaRPr lang="en-GB" dirty="0"/>
          </a:p>
        </p:txBody>
      </p:sp>
      <p:sp>
        <p:nvSpPr>
          <p:cNvPr id="3" name="Content Placeholder 2"/>
          <p:cNvSpPr>
            <a:spLocks noGrp="1"/>
          </p:cNvSpPr>
          <p:nvPr>
            <p:ph idx="1"/>
          </p:nvPr>
        </p:nvSpPr>
        <p:spPr>
          <a:xfrm>
            <a:off x="2169062" y="1732548"/>
            <a:ext cx="8915400" cy="3777622"/>
          </a:xfrm>
        </p:spPr>
        <p:txBody>
          <a:bodyPr/>
          <a:lstStyle/>
          <a:p>
            <a:r>
              <a:rPr lang="en-GB" dirty="0" smtClean="0"/>
              <a:t>The timeline for implementation</a:t>
            </a:r>
          </a:p>
          <a:p>
            <a:endParaRPr lang="en-GB" dirty="0"/>
          </a:p>
        </p:txBody>
      </p:sp>
      <p:pic>
        <p:nvPicPr>
          <p:cNvPr id="1026" name="Picture 2" descr="See the source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92925" y="2558528"/>
            <a:ext cx="8363833" cy="32340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7849027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Responsibilities</a:t>
            </a:r>
            <a:endParaRPr lang="en-GB" dirty="0"/>
          </a:p>
        </p:txBody>
      </p:sp>
      <p:sp>
        <p:nvSpPr>
          <p:cNvPr id="3" name="Content Placeholder 2"/>
          <p:cNvSpPr>
            <a:spLocks noGrp="1"/>
          </p:cNvSpPr>
          <p:nvPr>
            <p:ph idx="1"/>
          </p:nvPr>
        </p:nvSpPr>
        <p:spPr/>
        <p:txBody>
          <a:bodyPr>
            <a:normAutofit/>
          </a:bodyPr>
          <a:lstStyle/>
          <a:p>
            <a:r>
              <a:rPr lang="en-GB" dirty="0" smtClean="0"/>
              <a:t>LA: </a:t>
            </a:r>
          </a:p>
          <a:p>
            <a:pPr lvl="1"/>
            <a:r>
              <a:rPr lang="en-GB" dirty="0"/>
              <a:t>provision of advice and information,</a:t>
            </a:r>
            <a:r>
              <a:rPr lang="en-GB" dirty="0" smtClean="0"/>
              <a:t></a:t>
            </a:r>
          </a:p>
          <a:p>
            <a:pPr lvl="1"/>
            <a:r>
              <a:rPr lang="en-GB" dirty="0" smtClean="0"/>
              <a:t>avoidance </a:t>
            </a:r>
            <a:r>
              <a:rPr lang="en-GB" dirty="0"/>
              <a:t>and resolution of disagreements</a:t>
            </a:r>
            <a:r>
              <a:rPr lang="en-GB" dirty="0" smtClean="0"/>
              <a:t>, and</a:t>
            </a:r>
          </a:p>
          <a:p>
            <a:pPr lvl="1"/>
            <a:r>
              <a:rPr lang="en-GB" dirty="0" smtClean="0"/>
              <a:t>provision </a:t>
            </a:r>
            <a:r>
              <a:rPr lang="en-GB" dirty="0"/>
              <a:t>of independent advocacy </a:t>
            </a:r>
            <a:r>
              <a:rPr lang="en-GB" dirty="0" smtClean="0"/>
              <a:t>services</a:t>
            </a:r>
          </a:p>
          <a:p>
            <a:pPr marL="57150" indent="0">
              <a:buNone/>
            </a:pPr>
            <a:r>
              <a:rPr lang="en-GB" dirty="0" smtClean="0"/>
              <a:t>Governing Bodies:</a:t>
            </a:r>
          </a:p>
          <a:p>
            <a:pPr lvl="1"/>
            <a:r>
              <a:rPr lang="en-GB" dirty="0"/>
              <a:t>decisions about whether a child or young person has </a:t>
            </a:r>
            <a:r>
              <a:rPr lang="en-GB" dirty="0" smtClean="0"/>
              <a:t>ALN,</a:t>
            </a:r>
            <a:endParaRPr lang="en-GB" dirty="0"/>
          </a:p>
          <a:p>
            <a:pPr lvl="1"/>
            <a:r>
              <a:rPr lang="en-GB" dirty="0"/>
              <a:t>the preparation, content, form, review and revision of individual </a:t>
            </a:r>
            <a:r>
              <a:rPr lang="en-GB" dirty="0" smtClean="0"/>
              <a:t>development </a:t>
            </a:r>
            <a:r>
              <a:rPr lang="en-GB" dirty="0"/>
              <a:t>plans </a:t>
            </a:r>
            <a:r>
              <a:rPr lang="en-GB" dirty="0" smtClean="0"/>
              <a:t>(“</a:t>
            </a:r>
            <a:r>
              <a:rPr lang="en-GB" dirty="0"/>
              <a:t>IDPs</a:t>
            </a:r>
            <a:r>
              <a:rPr lang="en-GB" dirty="0" smtClean="0"/>
              <a:t>”), and </a:t>
            </a:r>
            <a:endParaRPr lang="en-GB" dirty="0"/>
          </a:p>
          <a:p>
            <a:pPr lvl="1"/>
            <a:r>
              <a:rPr lang="en-GB" dirty="0" smtClean="0"/>
              <a:t>ceasing </a:t>
            </a:r>
            <a:r>
              <a:rPr lang="en-GB" dirty="0"/>
              <a:t>to maintain IDPs.</a:t>
            </a:r>
          </a:p>
          <a:p>
            <a:pPr indent="-285750"/>
            <a:endParaRPr lang="en-GB" dirty="0"/>
          </a:p>
        </p:txBody>
      </p:sp>
    </p:spTree>
    <p:extLst>
      <p:ext uri="{BB962C8B-B14F-4D97-AF65-F5344CB8AC3E}">
        <p14:creationId xmlns:p14="http://schemas.microsoft.com/office/powerpoint/2010/main" val="36145657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2"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12"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12"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 calcmode="lin" valueType="num">
                                      <p:cBhvr additive="base">
                                        <p:cTn id="2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anim calcmode="lin" valueType="num">
                                      <p:cBhvr additive="base">
                                        <p:cTn id="2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ALNET 2021 Glossary of Terms</a:t>
            </a:r>
            <a:endParaRPr lang="en-GB" dirty="0"/>
          </a:p>
        </p:txBody>
      </p:sp>
      <p:sp>
        <p:nvSpPr>
          <p:cNvPr id="3" name="Content Placeholder 2"/>
          <p:cNvSpPr>
            <a:spLocks noGrp="1"/>
          </p:cNvSpPr>
          <p:nvPr>
            <p:ph idx="1"/>
          </p:nvPr>
        </p:nvSpPr>
        <p:spPr>
          <a:xfrm>
            <a:off x="2589212" y="2133600"/>
            <a:ext cx="8915400" cy="4267200"/>
          </a:xfrm>
        </p:spPr>
        <p:txBody>
          <a:bodyPr>
            <a:normAutofit/>
          </a:bodyPr>
          <a:lstStyle/>
          <a:p>
            <a:r>
              <a:rPr lang="en-GB" dirty="0" smtClean="0"/>
              <a:t>Child – not compulsory school age</a:t>
            </a:r>
          </a:p>
          <a:p>
            <a:r>
              <a:rPr lang="en-GB" dirty="0" smtClean="0"/>
              <a:t>Young person – over compulsory school age, under 25.</a:t>
            </a:r>
          </a:p>
          <a:p>
            <a:endParaRPr lang="en-GB" dirty="0"/>
          </a:p>
          <a:p>
            <a:endParaRPr lang="en-GB" dirty="0" smtClean="0"/>
          </a:p>
          <a:p>
            <a:r>
              <a:rPr lang="en-GB" dirty="0" smtClean="0"/>
              <a:t>chrome-extension</a:t>
            </a:r>
            <a:r>
              <a:rPr lang="en-GB" dirty="0"/>
              <a:t>://</a:t>
            </a:r>
            <a:r>
              <a:rPr lang="en-GB" dirty="0" err="1"/>
              <a:t>nlaealbpbmpioeidemdfedkfmglobidl</a:t>
            </a:r>
            <a:r>
              <a:rPr lang="en-GB" dirty="0"/>
              <a:t>/https://gov.wales/sites/default/files/publications/2021-03/the-additional-learning-needs-code-for-wales-2021.pdf</a:t>
            </a:r>
          </a:p>
        </p:txBody>
      </p:sp>
    </p:spTree>
    <p:extLst>
      <p:ext uri="{BB962C8B-B14F-4D97-AF65-F5344CB8AC3E}">
        <p14:creationId xmlns:p14="http://schemas.microsoft.com/office/powerpoint/2010/main" val="79984634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 Bodies &amp; NHS Bodies</a:t>
            </a:r>
            <a:endParaRPr lang="en-GB" dirty="0"/>
          </a:p>
        </p:txBody>
      </p:sp>
      <p:sp>
        <p:nvSpPr>
          <p:cNvPr id="3" name="Content Placeholder 2"/>
          <p:cNvSpPr>
            <a:spLocks noGrp="1"/>
          </p:cNvSpPr>
          <p:nvPr>
            <p:ph idx="1"/>
          </p:nvPr>
        </p:nvSpPr>
        <p:spPr/>
        <p:txBody>
          <a:bodyPr>
            <a:normAutofit/>
          </a:bodyPr>
          <a:lstStyle/>
          <a:p>
            <a:r>
              <a:rPr lang="en-GB" dirty="0"/>
              <a:t>term “health body” covers</a:t>
            </a:r>
            <a:r>
              <a:rPr lang="en-GB" dirty="0" smtClean="0"/>
              <a:t>:</a:t>
            </a:r>
          </a:p>
          <a:p>
            <a:pPr lvl="2"/>
            <a:r>
              <a:rPr lang="en-GB" dirty="0" smtClean="0"/>
              <a:t>a </a:t>
            </a:r>
            <a:r>
              <a:rPr lang="en-GB" dirty="0"/>
              <a:t>Local Health Board</a:t>
            </a:r>
            <a:r>
              <a:rPr lang="en-GB" dirty="0" smtClean="0"/>
              <a:t>;</a:t>
            </a:r>
          </a:p>
          <a:p>
            <a:pPr lvl="2"/>
            <a:r>
              <a:rPr lang="en-GB" dirty="0" smtClean="0"/>
              <a:t>an </a:t>
            </a:r>
            <a:r>
              <a:rPr lang="en-GB" dirty="0"/>
              <a:t>NHS Trust</a:t>
            </a:r>
            <a:r>
              <a:rPr lang="en-GB" dirty="0" smtClean="0"/>
              <a:t>;</a:t>
            </a:r>
          </a:p>
          <a:p>
            <a:pPr lvl="2"/>
            <a:r>
              <a:rPr lang="en-GB" dirty="0" smtClean="0"/>
              <a:t>a </a:t>
            </a:r>
            <a:r>
              <a:rPr lang="en-GB" dirty="0"/>
              <a:t>clinical commissioning Group</a:t>
            </a:r>
            <a:r>
              <a:rPr lang="en-GB" dirty="0" smtClean="0"/>
              <a:t>;</a:t>
            </a:r>
          </a:p>
          <a:p>
            <a:pPr lvl="2"/>
            <a:r>
              <a:rPr lang="en-GB" dirty="0" smtClean="0"/>
              <a:t>an </a:t>
            </a:r>
            <a:r>
              <a:rPr lang="en-GB" dirty="0"/>
              <a:t>NHS foundation trust</a:t>
            </a:r>
            <a:r>
              <a:rPr lang="en-GB" dirty="0" smtClean="0"/>
              <a:t>;</a:t>
            </a:r>
          </a:p>
          <a:p>
            <a:pPr lvl="2"/>
            <a:r>
              <a:rPr lang="en-GB" dirty="0" smtClean="0"/>
              <a:t>a </a:t>
            </a:r>
            <a:r>
              <a:rPr lang="en-GB" dirty="0"/>
              <a:t>Special Health Authority</a:t>
            </a:r>
            <a:r>
              <a:rPr lang="en-GB" dirty="0" smtClean="0"/>
              <a:t>.</a:t>
            </a:r>
          </a:p>
          <a:p>
            <a:r>
              <a:rPr lang="en-GB" dirty="0"/>
              <a:t>“NHS body” covers</a:t>
            </a:r>
            <a:r>
              <a:rPr lang="en-GB" dirty="0" smtClean="0"/>
              <a:t>:</a:t>
            </a:r>
            <a:endParaRPr lang="en-GB" dirty="0"/>
          </a:p>
          <a:p>
            <a:pPr lvl="2"/>
            <a:r>
              <a:rPr lang="en-GB" dirty="0"/>
              <a:t>a Local Health Board</a:t>
            </a:r>
            <a:r>
              <a:rPr lang="en-GB" dirty="0" smtClean="0"/>
              <a:t>;</a:t>
            </a:r>
            <a:endParaRPr lang="en-GB" dirty="0"/>
          </a:p>
          <a:p>
            <a:pPr lvl="2"/>
            <a:r>
              <a:rPr lang="en-GB" dirty="0"/>
              <a:t>an NHS trust</a:t>
            </a:r>
          </a:p>
          <a:p>
            <a:endParaRPr lang="en-GB" dirty="0"/>
          </a:p>
        </p:txBody>
      </p:sp>
    </p:spTree>
    <p:extLst>
      <p:ext uri="{BB962C8B-B14F-4D97-AF65-F5344CB8AC3E}">
        <p14:creationId xmlns:p14="http://schemas.microsoft.com/office/powerpoint/2010/main" val="5282336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Effect transition="in" filter="fade">
                                      <p:cBhvr>
                                        <p:cTn id="13" dur="500"/>
                                        <p:tgtEl>
                                          <p:spTgt spid="3">
                                            <p:txEl>
                                              <p:pRg st="3" end="3"/>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4" end="4"/>
                                            </p:txEl>
                                          </p:spTgt>
                                        </p:tgtEl>
                                        <p:attrNameLst>
                                          <p:attrName>style.visibility</p:attrName>
                                        </p:attrNameLst>
                                      </p:cBhvr>
                                      <p:to>
                                        <p:strVal val="visible"/>
                                      </p:to>
                                    </p:set>
                                    <p:animEffect transition="in" filter="fade">
                                      <p:cBhvr>
                                        <p:cTn id="16" dur="500"/>
                                        <p:tgtEl>
                                          <p:spTgt spid="3">
                                            <p:txEl>
                                              <p:pRg st="4" end="4"/>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Effect transition="in" filter="fade">
                                      <p:cBhvr>
                                        <p:cTn id="19" dur="500"/>
                                        <p:tgtEl>
                                          <p:spTgt spid="3">
                                            <p:txEl>
                                              <p:pRg st="5" end="5"/>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3">
                                            <p:txEl>
                                              <p:pRg st="7" end="7"/>
                                            </p:txEl>
                                          </p:spTgt>
                                        </p:tgtEl>
                                        <p:attrNameLst>
                                          <p:attrName>style.visibility</p:attrName>
                                        </p:attrNameLst>
                                      </p:cBhvr>
                                      <p:to>
                                        <p:strVal val="visible"/>
                                      </p:to>
                                    </p:set>
                                    <p:animEffect transition="in" filter="fade">
                                      <p:cBhvr>
                                        <p:cTn id="24" dur="500"/>
                                        <p:tgtEl>
                                          <p:spTgt spid="3">
                                            <p:txEl>
                                              <p:pRg st="7" end="7"/>
                                            </p:txEl>
                                          </p:spTgt>
                                        </p:tgtEl>
                                      </p:cBhvr>
                                    </p:animEffect>
                                  </p:childTnLst>
                                </p:cTn>
                              </p:par>
                              <p:par>
                                <p:cTn id="25" presetID="10" presetClass="entr" presetSubtype="0" fill="hold"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fade">
                                      <p:cBhvr>
                                        <p:cTn id="2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 of ALN</a:t>
            </a:r>
            <a:endParaRPr lang="en-GB" dirty="0"/>
          </a:p>
        </p:txBody>
      </p:sp>
      <p:sp>
        <p:nvSpPr>
          <p:cNvPr id="3" name="Content Placeholder 2"/>
          <p:cNvSpPr>
            <a:spLocks noGrp="1"/>
          </p:cNvSpPr>
          <p:nvPr>
            <p:ph idx="1"/>
          </p:nvPr>
        </p:nvSpPr>
        <p:spPr/>
        <p:txBody>
          <a:bodyPr/>
          <a:lstStyle/>
          <a:p>
            <a:r>
              <a:rPr lang="en-GB" dirty="0" smtClean="0"/>
              <a:t>A person has learning </a:t>
            </a:r>
            <a:r>
              <a:rPr lang="en-GB" dirty="0"/>
              <a:t>difficulties/disability – require ALP</a:t>
            </a:r>
          </a:p>
          <a:p>
            <a:r>
              <a:rPr lang="en-GB" dirty="0" smtClean="0"/>
              <a:t>A child of compulsory school age or over has a difficulty or disability if…</a:t>
            </a:r>
          </a:p>
          <a:p>
            <a:pPr lvl="1"/>
            <a:r>
              <a:rPr lang="en-GB" dirty="0" smtClean="0"/>
              <a:t>Significantly </a:t>
            </a:r>
            <a:r>
              <a:rPr lang="en-GB" dirty="0"/>
              <a:t>greater difficulty than the majority of others – same age</a:t>
            </a:r>
          </a:p>
          <a:p>
            <a:pPr lvl="1"/>
            <a:r>
              <a:rPr lang="en-GB" dirty="0" smtClean="0"/>
              <a:t>Disability </a:t>
            </a:r>
            <a:r>
              <a:rPr lang="en-GB" dirty="0"/>
              <a:t>(Equality Act 2010) preventing use of facilities for education or training generally used by others.</a:t>
            </a:r>
          </a:p>
          <a:p>
            <a:r>
              <a:rPr lang="en-GB" dirty="0" smtClean="0"/>
              <a:t>Child </a:t>
            </a:r>
            <a:r>
              <a:rPr lang="en-GB" dirty="0"/>
              <a:t>under comp school age apply the section 2 def.</a:t>
            </a:r>
          </a:p>
          <a:p>
            <a:r>
              <a:rPr lang="en-GB" b="1" dirty="0" smtClean="0">
                <a:solidFill>
                  <a:srgbClr val="FF0000"/>
                </a:solidFill>
              </a:rPr>
              <a:t>A </a:t>
            </a:r>
            <a:r>
              <a:rPr lang="en-GB" b="1" dirty="0">
                <a:solidFill>
                  <a:srgbClr val="FF0000"/>
                </a:solidFill>
              </a:rPr>
              <a:t>person does not have a learning difficulty or disability solely because the language (or form of language) in which he or she is or will be taught is different from a language (or form of language) which is or has been used at home</a:t>
            </a:r>
          </a:p>
          <a:p>
            <a:endParaRPr lang="en-GB" dirty="0"/>
          </a:p>
        </p:txBody>
      </p:sp>
    </p:spTree>
    <p:extLst>
      <p:ext uri="{BB962C8B-B14F-4D97-AF65-F5344CB8AC3E}">
        <p14:creationId xmlns:p14="http://schemas.microsoft.com/office/powerpoint/2010/main" val="260536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par>
                                <p:cTn id="13" presetID="22" presetClass="entr" presetSubtype="4"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wipe(down)">
                                      <p:cBhvr>
                                        <p:cTn id="15" dur="500"/>
                                        <p:tgtEl>
                                          <p:spTgt spid="3">
                                            <p:txEl>
                                              <p:pRg st="2" end="2"/>
                                            </p:txEl>
                                          </p:spTgt>
                                        </p:tgtEl>
                                      </p:cBhvr>
                                    </p:animEffect>
                                  </p:childTnLst>
                                </p:cTn>
                              </p:par>
                              <p:par>
                                <p:cTn id="16" presetID="22" presetClass="entr" presetSubtype="4"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wipe(down)">
                                      <p:cBhvr>
                                        <p:cTn id="18" dur="500"/>
                                        <p:tgtEl>
                                          <p:spTgt spid="3">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4"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wipe(down)">
                                      <p:cBhvr>
                                        <p:cTn id="23" dur="500"/>
                                        <p:tgtEl>
                                          <p:spTgt spid="3">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4" fill="hold" grpId="0" nodeType="click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wipe(down)">
                                      <p:cBhvr>
                                        <p:cTn id="28"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ALP</a:t>
            </a:r>
            <a:endParaRPr lang="en-GB" dirty="0"/>
          </a:p>
        </p:txBody>
      </p:sp>
      <p:sp>
        <p:nvSpPr>
          <p:cNvPr id="3" name="Content Placeholder 2"/>
          <p:cNvSpPr>
            <a:spLocks noGrp="1"/>
          </p:cNvSpPr>
          <p:nvPr>
            <p:ph idx="1"/>
          </p:nvPr>
        </p:nvSpPr>
        <p:spPr/>
        <p:txBody>
          <a:bodyPr/>
          <a:lstStyle/>
          <a:p>
            <a:r>
              <a:rPr lang="en-GB" dirty="0" smtClean="0"/>
              <a:t>Educational or training provision that is additional to, or different from, that made for others the same age.</a:t>
            </a:r>
          </a:p>
          <a:p>
            <a:r>
              <a:rPr lang="en-GB" dirty="0" smtClean="0"/>
              <a:t>Under 3’s anything extra need to support learning</a:t>
            </a:r>
          </a:p>
          <a:p>
            <a:endParaRPr lang="en-GB" dirty="0"/>
          </a:p>
        </p:txBody>
      </p:sp>
    </p:spTree>
    <p:extLst>
      <p:ext uri="{BB962C8B-B14F-4D97-AF65-F5344CB8AC3E}">
        <p14:creationId xmlns:p14="http://schemas.microsoft.com/office/powerpoint/2010/main" val="423801470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Two Tests</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GB" b="1" dirty="0"/>
              <a:t>Comparative </a:t>
            </a:r>
            <a:r>
              <a:rPr lang="en-GB" b="1" dirty="0" smtClean="0"/>
              <a:t>Test</a:t>
            </a:r>
            <a:r>
              <a:rPr lang="en-GB" dirty="0" smtClean="0"/>
              <a:t> </a:t>
            </a:r>
          </a:p>
          <a:p>
            <a:r>
              <a:rPr lang="en-GB" b="1" i="1" dirty="0" smtClean="0"/>
              <a:t>Does </a:t>
            </a:r>
            <a:r>
              <a:rPr lang="en-GB" b="1" i="1" dirty="0"/>
              <a:t>the child or young person have a learning difficulty or </a:t>
            </a:r>
            <a:r>
              <a:rPr lang="en-GB" b="1" i="1" dirty="0" smtClean="0"/>
              <a:t>disability?</a:t>
            </a:r>
          </a:p>
          <a:p>
            <a:pPr lvl="1"/>
            <a:r>
              <a:rPr lang="en-GB" dirty="0"/>
              <a:t>greater </a:t>
            </a:r>
            <a:r>
              <a:rPr lang="en-GB" dirty="0" smtClean="0"/>
              <a:t>difficulty </a:t>
            </a:r>
            <a:r>
              <a:rPr lang="en-GB" dirty="0"/>
              <a:t>in </a:t>
            </a:r>
            <a:r>
              <a:rPr lang="en-GB" dirty="0" smtClean="0"/>
              <a:t>learning than </a:t>
            </a:r>
            <a:r>
              <a:rPr lang="en-GB" dirty="0"/>
              <a:t>the majority of others of the same </a:t>
            </a:r>
            <a:r>
              <a:rPr lang="en-GB" dirty="0" smtClean="0"/>
              <a:t>age</a:t>
            </a:r>
          </a:p>
          <a:p>
            <a:pPr lvl="1"/>
            <a:r>
              <a:rPr lang="en-GB" dirty="0"/>
              <a:t>a </a:t>
            </a:r>
            <a:r>
              <a:rPr lang="en-GB" dirty="0" smtClean="0"/>
              <a:t>disability which </a:t>
            </a:r>
            <a:r>
              <a:rPr lang="en-GB" dirty="0"/>
              <a:t>prevents or hinders the child or young person from making use of facilities for education or </a:t>
            </a:r>
            <a:r>
              <a:rPr lang="en-GB" dirty="0" smtClean="0"/>
              <a:t>training </a:t>
            </a:r>
          </a:p>
          <a:p>
            <a:pPr marL="0" indent="0">
              <a:buNone/>
            </a:pPr>
            <a:r>
              <a:rPr lang="en-GB" b="1" dirty="0" smtClean="0"/>
              <a:t>Intervention Test </a:t>
            </a:r>
            <a:r>
              <a:rPr lang="en-GB" dirty="0" smtClean="0"/>
              <a:t>– </a:t>
            </a:r>
          </a:p>
          <a:p>
            <a:r>
              <a:rPr lang="en-GB" b="1" i="1" dirty="0" smtClean="0"/>
              <a:t>Does the learning difficulty or disability call for ALP?</a:t>
            </a:r>
          </a:p>
          <a:p>
            <a:pPr lvl="1"/>
            <a:r>
              <a:rPr lang="en-GB" dirty="0" smtClean="0"/>
              <a:t>Support inside or outside the classroom/setting</a:t>
            </a:r>
          </a:p>
          <a:p>
            <a:pPr lvl="1"/>
            <a:r>
              <a:rPr lang="en-GB" dirty="0" smtClean="0"/>
              <a:t>Additional or different from others (resources)</a:t>
            </a:r>
          </a:p>
          <a:p>
            <a:pPr lvl="1"/>
            <a:r>
              <a:rPr lang="en-GB" dirty="0" smtClean="0"/>
              <a:t>Other professionals</a:t>
            </a:r>
          </a:p>
          <a:p>
            <a:pPr marL="0" indent="0" algn="ctr">
              <a:buNone/>
            </a:pPr>
            <a:r>
              <a:rPr lang="en-GB" b="1" dirty="0" smtClean="0">
                <a:solidFill>
                  <a:srgbClr val="FF0000"/>
                </a:solidFill>
              </a:rPr>
              <a:t>Passing these tests qualifies as an ALN. </a:t>
            </a:r>
          </a:p>
        </p:txBody>
      </p:sp>
    </p:spTree>
    <p:extLst>
      <p:ext uri="{BB962C8B-B14F-4D97-AF65-F5344CB8AC3E}">
        <p14:creationId xmlns:p14="http://schemas.microsoft.com/office/powerpoint/2010/main" val="3461568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42"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1000"/>
                                        <p:tgtEl>
                                          <p:spTgt spid="3">
                                            <p:txEl>
                                              <p:pRg st="4" end="4"/>
                                            </p:txEl>
                                          </p:spTgt>
                                        </p:tgtEl>
                                      </p:cBhvr>
                                    </p:animEffect>
                                    <p:anim calcmode="lin" valueType="num">
                                      <p:cBhvr>
                                        <p:cTn id="2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5"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nodeType="click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 calcmode="lin" valueType="num">
                                      <p:cBhvr additive="base">
                                        <p:cTn id="30"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nodeType="clickEffect">
                                  <p:stCondLst>
                                    <p:cond delay="0"/>
                                  </p:stCondLst>
                                  <p:childTnLst>
                                    <p:set>
                                      <p:cBhvr>
                                        <p:cTn id="35" dur="1" fill="hold">
                                          <p:stCondLst>
                                            <p:cond delay="0"/>
                                          </p:stCondLst>
                                        </p:cTn>
                                        <p:tgtEl>
                                          <p:spTgt spid="3">
                                            <p:txEl>
                                              <p:pRg st="6" end="6"/>
                                            </p:txEl>
                                          </p:spTgt>
                                        </p:tgtEl>
                                        <p:attrNameLst>
                                          <p:attrName>style.visibility</p:attrName>
                                        </p:attrNameLst>
                                      </p:cBhvr>
                                      <p:to>
                                        <p:strVal val="visible"/>
                                      </p:to>
                                    </p:set>
                                    <p:anim calcmode="lin" valueType="num">
                                      <p:cBhvr additive="base">
                                        <p:cTn id="36"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8" presetID="2" presetClass="entr" presetSubtype="4" fill="hold" nodeType="withEffect">
                                  <p:stCondLst>
                                    <p:cond delay="0"/>
                                  </p:stCondLst>
                                  <p:childTnLst>
                                    <p:set>
                                      <p:cBhvr>
                                        <p:cTn id="39" dur="1" fill="hold">
                                          <p:stCondLst>
                                            <p:cond delay="0"/>
                                          </p:stCondLst>
                                        </p:cTn>
                                        <p:tgtEl>
                                          <p:spTgt spid="3">
                                            <p:txEl>
                                              <p:pRg st="7" end="7"/>
                                            </p:txEl>
                                          </p:spTgt>
                                        </p:tgtEl>
                                        <p:attrNameLst>
                                          <p:attrName>style.visibility</p:attrName>
                                        </p:attrNameLst>
                                      </p:cBhvr>
                                      <p:to>
                                        <p:strVal val="visible"/>
                                      </p:to>
                                    </p:set>
                                    <p:anim calcmode="lin" valueType="num">
                                      <p:cBhvr additive="base">
                                        <p:cTn id="40"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1" dur="500" fill="hold"/>
                                        <p:tgtEl>
                                          <p:spTgt spid="3">
                                            <p:txEl>
                                              <p:pRg st="7" end="7"/>
                                            </p:txEl>
                                          </p:spTgt>
                                        </p:tgtEl>
                                        <p:attrNameLst>
                                          <p:attrName>ppt_y</p:attrName>
                                        </p:attrNameLst>
                                      </p:cBhvr>
                                      <p:tavLst>
                                        <p:tav tm="0">
                                          <p:val>
                                            <p:strVal val="1+#ppt_h/2"/>
                                          </p:val>
                                        </p:tav>
                                        <p:tav tm="100000">
                                          <p:val>
                                            <p:strVal val="#ppt_y"/>
                                          </p:val>
                                        </p:tav>
                                      </p:tavLst>
                                    </p:anim>
                                  </p:childTnLst>
                                </p:cTn>
                              </p:par>
                              <p:par>
                                <p:cTn id="42" presetID="2" presetClass="entr" presetSubtype="4" fill="hold" nodeType="withEffect">
                                  <p:stCondLst>
                                    <p:cond delay="0"/>
                                  </p:stCondLst>
                                  <p:childTnLst>
                                    <p:set>
                                      <p:cBhvr>
                                        <p:cTn id="43" dur="1" fill="hold">
                                          <p:stCondLst>
                                            <p:cond delay="0"/>
                                          </p:stCondLst>
                                        </p:cTn>
                                        <p:tgtEl>
                                          <p:spTgt spid="3">
                                            <p:txEl>
                                              <p:pRg st="8" end="8"/>
                                            </p:txEl>
                                          </p:spTgt>
                                        </p:tgtEl>
                                        <p:attrNameLst>
                                          <p:attrName>style.visibility</p:attrName>
                                        </p:attrNameLst>
                                      </p:cBhvr>
                                      <p:to>
                                        <p:strVal val="visible"/>
                                      </p:to>
                                    </p:set>
                                    <p:anim calcmode="lin" valueType="num">
                                      <p:cBhvr additive="base">
                                        <p:cTn id="44"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Detail on the definition of ALN</a:t>
            </a:r>
            <a:endParaRPr lang="en-GB" dirty="0"/>
          </a:p>
        </p:txBody>
      </p:sp>
      <p:sp>
        <p:nvSpPr>
          <p:cNvPr id="3" name="Content Placeholder 2"/>
          <p:cNvSpPr>
            <a:spLocks noGrp="1"/>
          </p:cNvSpPr>
          <p:nvPr>
            <p:ph idx="1"/>
          </p:nvPr>
        </p:nvSpPr>
        <p:spPr/>
        <p:txBody>
          <a:bodyPr>
            <a:normAutofit/>
          </a:bodyPr>
          <a:lstStyle/>
          <a:p>
            <a:r>
              <a:rPr lang="en-GB" dirty="0" smtClean="0"/>
              <a:t>Difficulty in learning (2.17-18)</a:t>
            </a:r>
          </a:p>
          <a:p>
            <a:r>
              <a:rPr lang="en-GB" dirty="0" smtClean="0"/>
              <a:t>Significantly greater difficulty in learning (2.19-24)</a:t>
            </a:r>
          </a:p>
          <a:p>
            <a:r>
              <a:rPr lang="en-GB" dirty="0" smtClean="0"/>
              <a:t>Disability (2.25-27)</a:t>
            </a:r>
          </a:p>
          <a:p>
            <a:r>
              <a:rPr lang="en-GB" dirty="0" smtClean="0"/>
              <a:t>Language (or form of language) (2.28-30)</a:t>
            </a:r>
          </a:p>
          <a:p>
            <a:r>
              <a:rPr lang="en-GB" dirty="0" smtClean="0"/>
              <a:t>Medical conditions (2.31-33)</a:t>
            </a:r>
          </a:p>
          <a:p>
            <a:r>
              <a:rPr lang="en-GB" dirty="0" smtClean="0"/>
              <a:t>Areas of need: (2.34 - 38)</a:t>
            </a:r>
          </a:p>
          <a:p>
            <a:pPr lvl="2"/>
            <a:r>
              <a:rPr lang="en-GB" dirty="0" smtClean="0"/>
              <a:t>Communication &amp; interaction</a:t>
            </a:r>
          </a:p>
          <a:p>
            <a:pPr lvl="2"/>
            <a:r>
              <a:rPr lang="en-GB" dirty="0" smtClean="0"/>
              <a:t>Cognition &amp; learning</a:t>
            </a:r>
          </a:p>
          <a:p>
            <a:pPr lvl="2"/>
            <a:r>
              <a:rPr lang="en-GB" dirty="0" smtClean="0"/>
              <a:t>Behaviour, emotional &amp; social development</a:t>
            </a:r>
          </a:p>
          <a:p>
            <a:pPr lvl="2"/>
            <a:r>
              <a:rPr lang="en-GB" dirty="0" smtClean="0"/>
              <a:t>Sensory and/or physical </a:t>
            </a:r>
          </a:p>
          <a:p>
            <a:endParaRPr lang="en-GB" dirty="0"/>
          </a:p>
        </p:txBody>
      </p:sp>
    </p:spTree>
    <p:extLst>
      <p:ext uri="{BB962C8B-B14F-4D97-AF65-F5344CB8AC3E}">
        <p14:creationId xmlns:p14="http://schemas.microsoft.com/office/powerpoint/2010/main" val="1038580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par>
                                <p:cTn id="45" presetID="42" presetClass="entr" presetSubtype="0" fill="hold" grpId="0" nodeType="withEffect">
                                  <p:stCondLst>
                                    <p:cond delay="0"/>
                                  </p:stCondLst>
                                  <p:childTnLst>
                                    <p:set>
                                      <p:cBhvr>
                                        <p:cTn id="46" dur="1" fill="hold">
                                          <p:stCondLst>
                                            <p:cond delay="0"/>
                                          </p:stCondLst>
                                        </p:cTn>
                                        <p:tgtEl>
                                          <p:spTgt spid="3">
                                            <p:txEl>
                                              <p:pRg st="6" end="6"/>
                                            </p:txEl>
                                          </p:spTgt>
                                        </p:tgtEl>
                                        <p:attrNameLst>
                                          <p:attrName>style.visibility</p:attrName>
                                        </p:attrNameLst>
                                      </p:cBhvr>
                                      <p:to>
                                        <p:strVal val="visible"/>
                                      </p:to>
                                    </p:set>
                                    <p:animEffect transition="in" filter="fade">
                                      <p:cBhvr>
                                        <p:cTn id="47" dur="1000"/>
                                        <p:tgtEl>
                                          <p:spTgt spid="3">
                                            <p:txEl>
                                              <p:pRg st="6" end="6"/>
                                            </p:txEl>
                                          </p:spTgt>
                                        </p:tgtEl>
                                      </p:cBhvr>
                                    </p:animEffect>
                                    <p:anim calcmode="lin" valueType="num">
                                      <p:cBhvr>
                                        <p:cTn id="48"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9" dur="1000" fill="hold"/>
                                        <p:tgtEl>
                                          <p:spTgt spid="3">
                                            <p:txEl>
                                              <p:pRg st="6" end="6"/>
                                            </p:txEl>
                                          </p:spTgt>
                                        </p:tgtEl>
                                        <p:attrNameLst>
                                          <p:attrName>ppt_y</p:attrName>
                                        </p:attrNameLst>
                                      </p:cBhvr>
                                      <p:tavLst>
                                        <p:tav tm="0">
                                          <p:val>
                                            <p:strVal val="#ppt_y+.1"/>
                                          </p:val>
                                        </p:tav>
                                        <p:tav tm="100000">
                                          <p:val>
                                            <p:strVal val="#ppt_y"/>
                                          </p:val>
                                        </p:tav>
                                      </p:tavLst>
                                    </p:anim>
                                  </p:childTnLst>
                                </p:cTn>
                              </p:par>
                              <p:par>
                                <p:cTn id="50" presetID="42" presetClass="entr" presetSubtype="0" fill="hold" grpId="0" nodeType="withEffect">
                                  <p:stCondLst>
                                    <p:cond delay="0"/>
                                  </p:stCondLst>
                                  <p:childTnLst>
                                    <p:set>
                                      <p:cBhvr>
                                        <p:cTn id="51" dur="1" fill="hold">
                                          <p:stCondLst>
                                            <p:cond delay="0"/>
                                          </p:stCondLst>
                                        </p:cTn>
                                        <p:tgtEl>
                                          <p:spTgt spid="3">
                                            <p:txEl>
                                              <p:pRg st="7" end="7"/>
                                            </p:txEl>
                                          </p:spTgt>
                                        </p:tgtEl>
                                        <p:attrNameLst>
                                          <p:attrName>style.visibility</p:attrName>
                                        </p:attrNameLst>
                                      </p:cBhvr>
                                      <p:to>
                                        <p:strVal val="visible"/>
                                      </p:to>
                                    </p:set>
                                    <p:animEffect transition="in" filter="fade">
                                      <p:cBhvr>
                                        <p:cTn id="52" dur="1000"/>
                                        <p:tgtEl>
                                          <p:spTgt spid="3">
                                            <p:txEl>
                                              <p:pRg st="7" end="7"/>
                                            </p:txEl>
                                          </p:spTgt>
                                        </p:tgtEl>
                                      </p:cBhvr>
                                    </p:animEffect>
                                    <p:anim calcmode="lin" valueType="num">
                                      <p:cBhvr>
                                        <p:cTn id="5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4" dur="1000" fill="hold"/>
                                        <p:tgtEl>
                                          <p:spTgt spid="3">
                                            <p:txEl>
                                              <p:pRg st="7" end="7"/>
                                            </p:txEl>
                                          </p:spTgt>
                                        </p:tgtEl>
                                        <p:attrNameLst>
                                          <p:attrName>ppt_y</p:attrName>
                                        </p:attrNameLst>
                                      </p:cBhvr>
                                      <p:tavLst>
                                        <p:tav tm="0">
                                          <p:val>
                                            <p:strVal val="#ppt_y+.1"/>
                                          </p:val>
                                        </p:tav>
                                        <p:tav tm="100000">
                                          <p:val>
                                            <p:strVal val="#ppt_y"/>
                                          </p:val>
                                        </p:tav>
                                      </p:tavLst>
                                    </p:anim>
                                  </p:childTnLst>
                                </p:cTn>
                              </p:par>
                              <p:par>
                                <p:cTn id="55" presetID="42" presetClass="entr" presetSubtype="0" fill="hold" grpId="0" nodeType="withEffect">
                                  <p:stCondLst>
                                    <p:cond delay="0"/>
                                  </p:stCondLst>
                                  <p:childTnLst>
                                    <p:set>
                                      <p:cBhvr>
                                        <p:cTn id="56" dur="1" fill="hold">
                                          <p:stCondLst>
                                            <p:cond delay="0"/>
                                          </p:stCondLst>
                                        </p:cTn>
                                        <p:tgtEl>
                                          <p:spTgt spid="3">
                                            <p:txEl>
                                              <p:pRg st="8" end="8"/>
                                            </p:txEl>
                                          </p:spTgt>
                                        </p:tgtEl>
                                        <p:attrNameLst>
                                          <p:attrName>style.visibility</p:attrName>
                                        </p:attrNameLst>
                                      </p:cBhvr>
                                      <p:to>
                                        <p:strVal val="visible"/>
                                      </p:to>
                                    </p:set>
                                    <p:animEffect transition="in" filter="fade">
                                      <p:cBhvr>
                                        <p:cTn id="57" dur="1000"/>
                                        <p:tgtEl>
                                          <p:spTgt spid="3">
                                            <p:txEl>
                                              <p:pRg st="8" end="8"/>
                                            </p:txEl>
                                          </p:spTgt>
                                        </p:tgtEl>
                                      </p:cBhvr>
                                    </p:animEffect>
                                    <p:anim calcmode="lin" valueType="num">
                                      <p:cBhvr>
                                        <p:cTn id="58"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9" dur="1000" fill="hold"/>
                                        <p:tgtEl>
                                          <p:spTgt spid="3">
                                            <p:txEl>
                                              <p:pRg st="8" end="8"/>
                                            </p:txEl>
                                          </p:spTgt>
                                        </p:tgtEl>
                                        <p:attrNameLst>
                                          <p:attrName>ppt_y</p:attrName>
                                        </p:attrNameLst>
                                      </p:cBhvr>
                                      <p:tavLst>
                                        <p:tav tm="0">
                                          <p:val>
                                            <p:strVal val="#ppt_y+.1"/>
                                          </p:val>
                                        </p:tav>
                                        <p:tav tm="100000">
                                          <p:val>
                                            <p:strVal val="#ppt_y"/>
                                          </p:val>
                                        </p:tav>
                                      </p:tavLst>
                                    </p:anim>
                                  </p:childTnLst>
                                </p:cTn>
                              </p:par>
                              <p:par>
                                <p:cTn id="60" presetID="42" presetClass="entr" presetSubtype="0" fill="hold" grpId="0" nodeType="withEffect">
                                  <p:stCondLst>
                                    <p:cond delay="0"/>
                                  </p:stCondLst>
                                  <p:childTnLst>
                                    <p:set>
                                      <p:cBhvr>
                                        <p:cTn id="61" dur="1" fill="hold">
                                          <p:stCondLst>
                                            <p:cond delay="0"/>
                                          </p:stCondLst>
                                        </p:cTn>
                                        <p:tgtEl>
                                          <p:spTgt spid="3">
                                            <p:txEl>
                                              <p:pRg st="9" end="9"/>
                                            </p:txEl>
                                          </p:spTgt>
                                        </p:tgtEl>
                                        <p:attrNameLst>
                                          <p:attrName>style.visibility</p:attrName>
                                        </p:attrNameLst>
                                      </p:cBhvr>
                                      <p:to>
                                        <p:strVal val="visible"/>
                                      </p:to>
                                    </p:set>
                                    <p:animEffect transition="in" filter="fade">
                                      <p:cBhvr>
                                        <p:cTn id="62" dur="1000"/>
                                        <p:tgtEl>
                                          <p:spTgt spid="3">
                                            <p:txEl>
                                              <p:pRg st="9" end="9"/>
                                            </p:txEl>
                                          </p:spTgt>
                                        </p:tgtEl>
                                      </p:cBhvr>
                                    </p:animEffect>
                                    <p:anim calcmode="lin" valueType="num">
                                      <p:cBhvr>
                                        <p:cTn id="63"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64"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Principles of the Code</a:t>
            </a:r>
            <a:endParaRPr lang="en-GB" dirty="0"/>
          </a:p>
        </p:txBody>
      </p:sp>
      <p:sp>
        <p:nvSpPr>
          <p:cNvPr id="3" name="Content Placeholder 2"/>
          <p:cNvSpPr>
            <a:spLocks noGrp="1"/>
          </p:cNvSpPr>
          <p:nvPr>
            <p:ph idx="1"/>
          </p:nvPr>
        </p:nvSpPr>
        <p:spPr/>
        <p:txBody>
          <a:bodyPr>
            <a:normAutofit/>
          </a:bodyPr>
          <a:lstStyle/>
          <a:p>
            <a:r>
              <a:rPr lang="en-GB" sz="2800" dirty="0" smtClean="0"/>
              <a:t>A rights-based approach</a:t>
            </a:r>
          </a:p>
          <a:p>
            <a:r>
              <a:rPr lang="en-GB" sz="2800" dirty="0" smtClean="0"/>
              <a:t>Early identification, intervention and prevention</a:t>
            </a:r>
          </a:p>
          <a:p>
            <a:r>
              <a:rPr lang="en-GB" sz="2800" dirty="0" smtClean="0"/>
              <a:t>Collaboration and integration</a:t>
            </a:r>
          </a:p>
          <a:p>
            <a:r>
              <a:rPr lang="en-GB" sz="2800" dirty="0" smtClean="0"/>
              <a:t>Inclusive education</a:t>
            </a:r>
          </a:p>
          <a:p>
            <a:r>
              <a:rPr lang="en-GB" sz="2800" dirty="0" smtClean="0"/>
              <a:t>A bilingual system</a:t>
            </a:r>
            <a:endParaRPr lang="en-GB" sz="2800" dirty="0"/>
          </a:p>
        </p:txBody>
      </p:sp>
    </p:spTree>
    <p:extLst>
      <p:ext uri="{BB962C8B-B14F-4D97-AF65-F5344CB8AC3E}">
        <p14:creationId xmlns:p14="http://schemas.microsoft.com/office/powerpoint/2010/main" val="6355039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Duties</a:t>
            </a:r>
            <a:endParaRPr lang="en-GB" dirty="0"/>
          </a:p>
        </p:txBody>
      </p:sp>
      <p:sp>
        <p:nvSpPr>
          <p:cNvPr id="3" name="Content Placeholder 2"/>
          <p:cNvSpPr>
            <a:spLocks noGrp="1"/>
          </p:cNvSpPr>
          <p:nvPr>
            <p:ph idx="1"/>
          </p:nvPr>
        </p:nvSpPr>
        <p:spPr/>
        <p:txBody>
          <a:bodyPr/>
          <a:lstStyle/>
          <a:p>
            <a:r>
              <a:rPr lang="en-GB" dirty="0" smtClean="0"/>
              <a:t>Involve students &amp; parents</a:t>
            </a:r>
          </a:p>
          <a:p>
            <a:r>
              <a:rPr lang="en-GB" dirty="0" smtClean="0"/>
              <a:t>Identify responsibilities of external bodies </a:t>
            </a:r>
          </a:p>
          <a:p>
            <a:r>
              <a:rPr lang="en-GB" dirty="0" smtClean="0"/>
              <a:t>Provide advice and information</a:t>
            </a:r>
          </a:p>
          <a:p>
            <a:r>
              <a:rPr lang="en-GB" dirty="0" smtClean="0"/>
              <a:t>Clarify who will be involved in providing for the needs </a:t>
            </a:r>
          </a:p>
          <a:p>
            <a:r>
              <a:rPr lang="en-GB" dirty="0" smtClean="0"/>
              <a:t>Review arrangements (7.10 </a:t>
            </a:r>
            <a:r>
              <a:rPr lang="en-GB" dirty="0" err="1" smtClean="0"/>
              <a:t>pg</a:t>
            </a:r>
            <a:r>
              <a:rPr lang="en-GB" dirty="0" smtClean="0"/>
              <a:t> 66)</a:t>
            </a:r>
          </a:p>
          <a:p>
            <a:endParaRPr lang="en-GB" dirty="0"/>
          </a:p>
        </p:txBody>
      </p:sp>
    </p:spTree>
    <p:extLst>
      <p:ext uri="{BB962C8B-B14F-4D97-AF65-F5344CB8AC3E}">
        <p14:creationId xmlns:p14="http://schemas.microsoft.com/office/powerpoint/2010/main" val="3707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ACTS to consider</a:t>
            </a:r>
            <a:endParaRPr lang="en-GB" dirty="0"/>
          </a:p>
        </p:txBody>
      </p:sp>
      <p:sp>
        <p:nvSpPr>
          <p:cNvPr id="3" name="Content Placeholder 2"/>
          <p:cNvSpPr>
            <a:spLocks noGrp="1"/>
          </p:cNvSpPr>
          <p:nvPr>
            <p:ph idx="1"/>
          </p:nvPr>
        </p:nvSpPr>
        <p:spPr/>
        <p:txBody>
          <a:bodyPr/>
          <a:lstStyle/>
          <a:p>
            <a:endParaRPr lang="en-GB" dirty="0" smtClean="0"/>
          </a:p>
          <a:p>
            <a:endParaRPr lang="en-GB" dirty="0"/>
          </a:p>
          <a:p>
            <a:r>
              <a:rPr lang="en-GB" dirty="0" smtClean="0"/>
              <a:t>Equality Act (2010)</a:t>
            </a:r>
          </a:p>
          <a:p>
            <a:r>
              <a:rPr lang="en-GB" dirty="0" smtClean="0"/>
              <a:t>Social </a:t>
            </a:r>
            <a:r>
              <a:rPr lang="en-GB" dirty="0"/>
              <a:t>Services and Well-being (Wales) Act 2014. </a:t>
            </a:r>
            <a:r>
              <a:rPr lang="en-GB" dirty="0" smtClean="0"/>
              <a:t>(LAC)</a:t>
            </a:r>
          </a:p>
          <a:p>
            <a:r>
              <a:rPr lang="en-GB" dirty="0"/>
              <a:t>Children and </a:t>
            </a:r>
            <a:r>
              <a:rPr lang="en-GB" dirty="0" smtClean="0"/>
              <a:t>Families </a:t>
            </a:r>
            <a:r>
              <a:rPr lang="en-GB" dirty="0"/>
              <a:t>Act </a:t>
            </a:r>
            <a:r>
              <a:rPr lang="en-GB" dirty="0" smtClean="0"/>
              <a:t>2014 (Residence)</a:t>
            </a:r>
          </a:p>
          <a:p>
            <a:r>
              <a:rPr lang="en-GB" dirty="0"/>
              <a:t>Education Act </a:t>
            </a:r>
            <a:r>
              <a:rPr lang="en-GB" dirty="0" smtClean="0"/>
              <a:t>1996 (England/Wales)</a:t>
            </a:r>
            <a:endParaRPr lang="en-GB" dirty="0"/>
          </a:p>
          <a:p>
            <a:endParaRPr lang="en-GB" dirty="0"/>
          </a:p>
          <a:p>
            <a:endParaRPr lang="en-GB" dirty="0"/>
          </a:p>
        </p:txBody>
      </p:sp>
    </p:spTree>
    <p:extLst>
      <p:ext uri="{BB962C8B-B14F-4D97-AF65-F5344CB8AC3E}">
        <p14:creationId xmlns:p14="http://schemas.microsoft.com/office/powerpoint/2010/main" val="120839240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Duties </a:t>
            </a:r>
            <a:r>
              <a:rPr lang="en-GB" dirty="0"/>
              <a:t>under the Act </a:t>
            </a:r>
          </a:p>
        </p:txBody>
      </p:sp>
      <p:sp>
        <p:nvSpPr>
          <p:cNvPr id="3" name="Content Placeholder 2"/>
          <p:cNvSpPr>
            <a:spLocks noGrp="1"/>
          </p:cNvSpPr>
          <p:nvPr>
            <p:ph idx="1"/>
          </p:nvPr>
        </p:nvSpPr>
        <p:spPr/>
        <p:txBody>
          <a:bodyPr>
            <a:normAutofit fontScale="92500" lnSpcReduction="10000"/>
          </a:bodyPr>
          <a:lstStyle/>
          <a:p>
            <a:pPr marL="0" indent="0">
              <a:buNone/>
            </a:pPr>
            <a:r>
              <a:rPr lang="en-GB" dirty="0"/>
              <a:t>This includes, adopting multi-agency working practices and approaches which:  </a:t>
            </a:r>
            <a:endParaRPr lang="en-GB" dirty="0" smtClean="0"/>
          </a:p>
          <a:p>
            <a:r>
              <a:rPr lang="en-GB" dirty="0" smtClean="0"/>
              <a:t></a:t>
            </a:r>
            <a:r>
              <a:rPr lang="en-GB" dirty="0"/>
              <a:t>improve communication between the family, school and professionals</a:t>
            </a:r>
            <a:r>
              <a:rPr lang="en-GB" dirty="0" smtClean="0"/>
              <a:t>;</a:t>
            </a:r>
          </a:p>
          <a:p>
            <a:r>
              <a:rPr lang="en-GB" dirty="0" smtClean="0"/>
              <a:t></a:t>
            </a:r>
            <a:r>
              <a:rPr lang="en-GB" dirty="0"/>
              <a:t>streamline services to avoid duplication; </a:t>
            </a:r>
            <a:endParaRPr lang="en-GB" dirty="0" smtClean="0"/>
          </a:p>
          <a:p>
            <a:r>
              <a:rPr lang="en-GB" dirty="0" smtClean="0"/>
              <a:t></a:t>
            </a:r>
            <a:r>
              <a:rPr lang="en-GB" dirty="0"/>
              <a:t>clearly identify which agency will be responsible for providing and funding each element of provision</a:t>
            </a:r>
            <a:r>
              <a:rPr lang="en-GB" dirty="0" smtClean="0"/>
              <a:t>;</a:t>
            </a:r>
          </a:p>
          <a:p>
            <a:r>
              <a:rPr lang="en-GB" dirty="0" smtClean="0"/>
              <a:t></a:t>
            </a:r>
            <a:r>
              <a:rPr lang="en-GB" dirty="0"/>
              <a:t>encourage creativity and flexibility</a:t>
            </a:r>
            <a:r>
              <a:rPr lang="en-GB" dirty="0" smtClean="0"/>
              <a:t>;</a:t>
            </a:r>
          </a:p>
          <a:p>
            <a:r>
              <a:rPr lang="en-GB" dirty="0" smtClean="0"/>
              <a:t></a:t>
            </a:r>
            <a:r>
              <a:rPr lang="en-GB" dirty="0"/>
              <a:t>take account of good practice</a:t>
            </a:r>
            <a:r>
              <a:rPr lang="en-GB" dirty="0" smtClean="0"/>
              <a:t>;</a:t>
            </a:r>
          </a:p>
          <a:p>
            <a:r>
              <a:rPr lang="en-GB" dirty="0" smtClean="0"/>
              <a:t></a:t>
            </a:r>
            <a:r>
              <a:rPr lang="en-GB" dirty="0"/>
              <a:t>focus on solutions in a holistic way; </a:t>
            </a:r>
            <a:endParaRPr lang="en-GB" dirty="0" smtClean="0"/>
          </a:p>
          <a:p>
            <a:r>
              <a:rPr lang="en-GB" dirty="0" smtClean="0"/>
              <a:t></a:t>
            </a:r>
            <a:r>
              <a:rPr lang="en-GB" dirty="0"/>
              <a:t>use resources more effectively</a:t>
            </a:r>
            <a:r>
              <a:rPr lang="en-GB" dirty="0" smtClean="0"/>
              <a:t>;</a:t>
            </a:r>
          </a:p>
          <a:p>
            <a:r>
              <a:rPr lang="en-GB" dirty="0" smtClean="0"/>
              <a:t></a:t>
            </a:r>
            <a:r>
              <a:rPr lang="en-GB" dirty="0"/>
              <a:t>ensure appropriate consultation with all relevant </a:t>
            </a:r>
            <a:r>
              <a:rPr lang="en-GB" dirty="0" smtClean="0"/>
              <a:t>services</a:t>
            </a:r>
          </a:p>
          <a:p>
            <a:pPr lvl="4"/>
            <a:r>
              <a:rPr lang="en-GB" dirty="0" smtClean="0"/>
              <a:t>(WG, 2021, 3.16, p 41)</a:t>
            </a:r>
            <a:endParaRPr lang="en-GB" dirty="0"/>
          </a:p>
        </p:txBody>
      </p:sp>
    </p:spTree>
    <p:extLst>
      <p:ext uri="{BB962C8B-B14F-4D97-AF65-F5344CB8AC3E}">
        <p14:creationId xmlns:p14="http://schemas.microsoft.com/office/powerpoint/2010/main" val="62458226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Purpose and Intended Effect </a:t>
            </a:r>
          </a:p>
        </p:txBody>
      </p:sp>
      <p:sp>
        <p:nvSpPr>
          <p:cNvPr id="3" name="Content Placeholder 2"/>
          <p:cNvSpPr>
            <a:spLocks noGrp="1"/>
          </p:cNvSpPr>
          <p:nvPr>
            <p:ph idx="1"/>
          </p:nvPr>
        </p:nvSpPr>
        <p:spPr/>
        <p:txBody>
          <a:bodyPr/>
          <a:lstStyle/>
          <a:p>
            <a:r>
              <a:rPr lang="en-GB" dirty="0" smtClean="0"/>
              <a:t>Three </a:t>
            </a:r>
            <a:r>
              <a:rPr lang="en-GB" dirty="0"/>
              <a:t>overarching objectives:  </a:t>
            </a:r>
            <a:endParaRPr lang="en-GB" dirty="0" smtClean="0"/>
          </a:p>
          <a:p>
            <a:pPr lvl="1"/>
            <a:r>
              <a:rPr lang="en-GB" dirty="0" smtClean="0"/>
              <a:t>A </a:t>
            </a:r>
            <a:r>
              <a:rPr lang="en-GB" dirty="0"/>
              <a:t>unified legislative framework  </a:t>
            </a:r>
            <a:endParaRPr lang="en-GB" dirty="0" smtClean="0"/>
          </a:p>
          <a:p>
            <a:pPr lvl="1"/>
            <a:r>
              <a:rPr lang="en-GB" dirty="0" smtClean="0"/>
              <a:t>An </a:t>
            </a:r>
            <a:r>
              <a:rPr lang="en-GB" dirty="0"/>
              <a:t>integrated collaborative process of assessment which facilitates early, timely and effective interventions  </a:t>
            </a:r>
            <a:endParaRPr lang="en-GB" dirty="0" smtClean="0"/>
          </a:p>
          <a:p>
            <a:pPr lvl="1"/>
            <a:r>
              <a:rPr lang="en-GB" dirty="0" smtClean="0"/>
              <a:t>A </a:t>
            </a:r>
            <a:r>
              <a:rPr lang="en-GB" dirty="0"/>
              <a:t>fair and transparent system for providing information and advice</a:t>
            </a:r>
          </a:p>
        </p:txBody>
      </p:sp>
    </p:spTree>
    <p:extLst>
      <p:ext uri="{BB962C8B-B14F-4D97-AF65-F5344CB8AC3E}">
        <p14:creationId xmlns:p14="http://schemas.microsoft.com/office/powerpoint/2010/main" val="391407890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 Integrated, Collaborative Process </a:t>
            </a:r>
          </a:p>
        </p:txBody>
      </p:sp>
      <p:sp>
        <p:nvSpPr>
          <p:cNvPr id="3" name="Content Placeholder 2"/>
          <p:cNvSpPr>
            <a:spLocks noGrp="1"/>
          </p:cNvSpPr>
          <p:nvPr>
            <p:ph idx="1"/>
          </p:nvPr>
        </p:nvSpPr>
        <p:spPr/>
        <p:txBody>
          <a:bodyPr/>
          <a:lstStyle/>
          <a:p>
            <a:r>
              <a:rPr lang="en-GB" dirty="0" smtClean="0"/>
              <a:t> </a:t>
            </a:r>
            <a:r>
              <a:rPr lang="en-GB" dirty="0"/>
              <a:t>There is a strengthened role for Health. Where asked by a local authority, a health body ‘must consider whether there is a relevant treatment or service that is likely to benefit in addressing the child’s or young person’s ALN’.  </a:t>
            </a:r>
            <a:endParaRPr lang="en-GB" dirty="0" smtClean="0"/>
          </a:p>
          <a:p>
            <a:r>
              <a:rPr lang="en-GB" dirty="0" smtClean="0"/>
              <a:t>If </a:t>
            </a:r>
            <a:r>
              <a:rPr lang="en-GB" dirty="0"/>
              <a:t>the health body identifies such a relevant treatment or service, it ‘must secure’ it for the child or young person.  </a:t>
            </a:r>
            <a:endParaRPr lang="en-GB" dirty="0" smtClean="0"/>
          </a:p>
          <a:p>
            <a:r>
              <a:rPr lang="en-GB" dirty="0" smtClean="0"/>
              <a:t>IDPs </a:t>
            </a:r>
            <a:r>
              <a:rPr lang="en-GB" dirty="0"/>
              <a:t>will contain an action plan clearly identifying which agency is responsible for delivering provision.</a:t>
            </a:r>
          </a:p>
        </p:txBody>
      </p:sp>
    </p:spTree>
    <p:extLst>
      <p:ext uri="{BB962C8B-B14F-4D97-AF65-F5344CB8AC3E}">
        <p14:creationId xmlns:p14="http://schemas.microsoft.com/office/powerpoint/2010/main" val="15754868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High Aspirations and Improved Outcomes </a:t>
            </a:r>
          </a:p>
        </p:txBody>
      </p:sp>
      <p:sp>
        <p:nvSpPr>
          <p:cNvPr id="3" name="Content Placeholder 2"/>
          <p:cNvSpPr>
            <a:spLocks noGrp="1"/>
          </p:cNvSpPr>
          <p:nvPr>
            <p:ph idx="1"/>
          </p:nvPr>
        </p:nvSpPr>
        <p:spPr/>
        <p:txBody>
          <a:bodyPr/>
          <a:lstStyle/>
          <a:p>
            <a:r>
              <a:rPr lang="en-GB" dirty="0" smtClean="0"/>
              <a:t> </a:t>
            </a:r>
            <a:r>
              <a:rPr lang="en-GB" dirty="0"/>
              <a:t>Role of the ALNCO The ALNCO will be the individual who at a strategic level will ensure the needs of all learners with ALN within the education setting are met. The role ought to be seen as a strategic one within the education setting, as significant as roles such as head teachers, principals, deputy head teachers. </a:t>
            </a:r>
            <a:r>
              <a:rPr lang="en-GB" dirty="0" err="1"/>
              <a:t>ALNCos</a:t>
            </a:r>
            <a:r>
              <a:rPr lang="en-GB" dirty="0"/>
              <a:t> should therefore, form part of the senior leadership team or have a clear line of communication to the senior leadership team. </a:t>
            </a:r>
          </a:p>
        </p:txBody>
      </p:sp>
    </p:spTree>
    <p:extLst>
      <p:ext uri="{BB962C8B-B14F-4D97-AF65-F5344CB8AC3E}">
        <p14:creationId xmlns:p14="http://schemas.microsoft.com/office/powerpoint/2010/main" val="404380388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Roles and responsibilities of all teaching staff </a:t>
            </a:r>
            <a:endParaRPr lang="en-GB" dirty="0"/>
          </a:p>
        </p:txBody>
      </p:sp>
      <p:sp>
        <p:nvSpPr>
          <p:cNvPr id="3" name="Content Placeholder 2"/>
          <p:cNvSpPr>
            <a:spLocks noGrp="1"/>
          </p:cNvSpPr>
          <p:nvPr>
            <p:ph idx="1"/>
          </p:nvPr>
        </p:nvSpPr>
        <p:spPr/>
        <p:txBody>
          <a:bodyPr/>
          <a:lstStyle/>
          <a:p>
            <a:pPr marL="0" indent="0">
              <a:buNone/>
            </a:pPr>
            <a:r>
              <a:rPr lang="en-GB" dirty="0" smtClean="0"/>
              <a:t> </a:t>
            </a:r>
          </a:p>
          <a:p>
            <a:r>
              <a:rPr lang="en-GB" dirty="0" smtClean="0"/>
              <a:t>ALNCOs </a:t>
            </a:r>
            <a:r>
              <a:rPr lang="en-GB" dirty="0"/>
              <a:t>are </a:t>
            </a:r>
            <a:r>
              <a:rPr lang="en-GB" b="1" dirty="0"/>
              <a:t>not expected </a:t>
            </a:r>
            <a:r>
              <a:rPr lang="en-GB" dirty="0"/>
              <a:t>to be </a:t>
            </a:r>
            <a:r>
              <a:rPr lang="en-GB" b="1" dirty="0"/>
              <a:t>directly involved in the day to day process </a:t>
            </a:r>
            <a:r>
              <a:rPr lang="en-GB" dirty="0"/>
              <a:t>of supporting every learner with ALN. This remains the </a:t>
            </a:r>
            <a:r>
              <a:rPr lang="en-GB" b="1" i="1" dirty="0"/>
              <a:t>responsibility</a:t>
            </a:r>
            <a:r>
              <a:rPr lang="en-GB" dirty="0"/>
              <a:t> of the </a:t>
            </a:r>
            <a:r>
              <a:rPr lang="en-GB" b="1" i="1" dirty="0"/>
              <a:t>class teacher</a:t>
            </a:r>
            <a:r>
              <a:rPr lang="en-GB" dirty="0"/>
              <a:t>.  </a:t>
            </a:r>
            <a:endParaRPr lang="en-GB" dirty="0" smtClean="0"/>
          </a:p>
          <a:p>
            <a:r>
              <a:rPr lang="en-GB" dirty="0" err="1" smtClean="0"/>
              <a:t>ALNCos</a:t>
            </a:r>
            <a:r>
              <a:rPr lang="en-GB" dirty="0" smtClean="0"/>
              <a:t> </a:t>
            </a:r>
            <a:r>
              <a:rPr lang="en-GB" dirty="0"/>
              <a:t>are </a:t>
            </a:r>
            <a:r>
              <a:rPr lang="en-GB" b="1" dirty="0"/>
              <a:t>not required </a:t>
            </a:r>
            <a:r>
              <a:rPr lang="en-GB" dirty="0"/>
              <a:t>to </a:t>
            </a:r>
            <a:r>
              <a:rPr lang="en-GB" b="1" dirty="0"/>
              <a:t>develop every IDP </a:t>
            </a:r>
            <a:r>
              <a:rPr lang="en-GB" dirty="0"/>
              <a:t>– </a:t>
            </a:r>
            <a:r>
              <a:rPr lang="en-GB" b="1" dirty="0"/>
              <a:t>any teacher </a:t>
            </a:r>
            <a:r>
              <a:rPr lang="en-GB" dirty="0"/>
              <a:t>can do so. </a:t>
            </a:r>
            <a:endParaRPr lang="en-GB" dirty="0" smtClean="0"/>
          </a:p>
          <a:p>
            <a:pPr lvl="1"/>
            <a:r>
              <a:rPr lang="en-GB" dirty="0" smtClean="0"/>
              <a:t>A </a:t>
            </a:r>
            <a:r>
              <a:rPr lang="en-GB" dirty="0"/>
              <a:t>skilled workforce is central to the Transformation programme. </a:t>
            </a:r>
            <a:endParaRPr lang="en-GB" dirty="0" smtClean="0"/>
          </a:p>
          <a:p>
            <a:pPr lvl="1"/>
            <a:r>
              <a:rPr lang="en-GB" dirty="0" smtClean="0"/>
              <a:t>All </a:t>
            </a:r>
            <a:r>
              <a:rPr lang="en-GB" dirty="0"/>
              <a:t>teaching practitioners have responsibility for their own professional learning and development and all should undertake regular professional learning in relation to ALN. </a:t>
            </a:r>
          </a:p>
        </p:txBody>
      </p:sp>
    </p:spTree>
    <p:extLst>
      <p:ext uri="{BB962C8B-B14F-4D97-AF65-F5344CB8AC3E}">
        <p14:creationId xmlns:p14="http://schemas.microsoft.com/office/powerpoint/2010/main" val="100347373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Increased Participation of Children and Young People </a:t>
            </a:r>
          </a:p>
        </p:txBody>
      </p:sp>
      <p:sp>
        <p:nvSpPr>
          <p:cNvPr id="3" name="Content Placeholder 2"/>
          <p:cNvSpPr>
            <a:spLocks noGrp="1"/>
          </p:cNvSpPr>
          <p:nvPr>
            <p:ph idx="1"/>
          </p:nvPr>
        </p:nvSpPr>
        <p:spPr/>
        <p:txBody>
          <a:bodyPr/>
          <a:lstStyle/>
          <a:p>
            <a:r>
              <a:rPr lang="en-GB" dirty="0" smtClean="0"/>
              <a:t>The </a:t>
            </a:r>
            <a:r>
              <a:rPr lang="en-GB" dirty="0"/>
              <a:t>Act requires we must have regard to:  </a:t>
            </a:r>
            <a:endParaRPr lang="en-GB" dirty="0" smtClean="0"/>
          </a:p>
          <a:p>
            <a:pPr lvl="1"/>
            <a:r>
              <a:rPr lang="en-GB" dirty="0" smtClean="0"/>
              <a:t>The </a:t>
            </a:r>
            <a:r>
              <a:rPr lang="en-GB" dirty="0"/>
              <a:t>views, wishes and feelings of the child and the child’s parents or the young person  </a:t>
            </a:r>
            <a:endParaRPr lang="en-GB" dirty="0" smtClean="0"/>
          </a:p>
          <a:p>
            <a:pPr lvl="1"/>
            <a:r>
              <a:rPr lang="en-GB" dirty="0" smtClean="0"/>
              <a:t>The </a:t>
            </a:r>
            <a:r>
              <a:rPr lang="en-GB" dirty="0"/>
              <a:t>child, young person and parent participate as fully as possible in decision making  </a:t>
            </a:r>
            <a:endParaRPr lang="en-GB" dirty="0" smtClean="0"/>
          </a:p>
          <a:p>
            <a:pPr lvl="1"/>
            <a:r>
              <a:rPr lang="en-GB" dirty="0" smtClean="0"/>
              <a:t>The </a:t>
            </a:r>
            <a:r>
              <a:rPr lang="en-GB" dirty="0"/>
              <a:t>importance of the child, young person and parent being provided with the information and support necessary to participate in decisions. </a:t>
            </a:r>
            <a:r>
              <a:rPr lang="en-GB" dirty="0" smtClean="0"/>
              <a:t></a:t>
            </a:r>
          </a:p>
          <a:p>
            <a:pPr lvl="1"/>
            <a:r>
              <a:rPr lang="en-GB" dirty="0" smtClean="0"/>
              <a:t> </a:t>
            </a:r>
            <a:r>
              <a:rPr lang="en-GB" dirty="0"/>
              <a:t>Duty to have regard to the United Nations Convention on the Rights of the Child</a:t>
            </a:r>
          </a:p>
        </p:txBody>
      </p:sp>
    </p:spTree>
    <p:extLst>
      <p:ext uri="{BB962C8B-B14F-4D97-AF65-F5344CB8AC3E}">
        <p14:creationId xmlns:p14="http://schemas.microsoft.com/office/powerpoint/2010/main" val="241487529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Fair and Transparent System </a:t>
            </a:r>
          </a:p>
        </p:txBody>
      </p:sp>
      <p:sp>
        <p:nvSpPr>
          <p:cNvPr id="3" name="Content Placeholder 2"/>
          <p:cNvSpPr>
            <a:spLocks noGrp="1"/>
          </p:cNvSpPr>
          <p:nvPr>
            <p:ph idx="1"/>
          </p:nvPr>
        </p:nvSpPr>
        <p:spPr/>
        <p:txBody>
          <a:bodyPr/>
          <a:lstStyle/>
          <a:p>
            <a:r>
              <a:rPr lang="en-GB" dirty="0" smtClean="0"/>
              <a:t>The </a:t>
            </a:r>
            <a:r>
              <a:rPr lang="en-GB" dirty="0"/>
              <a:t>new system focuses on earlier disagreement resolution. The aim is to ensure that where disagreements occur about an IDP or the provision it contains, the matter is considered and resolved at the most local level possible. </a:t>
            </a:r>
            <a:endParaRPr lang="en-GB" dirty="0" smtClean="0"/>
          </a:p>
          <a:p>
            <a:r>
              <a:rPr lang="en-GB" dirty="0" smtClean="0"/>
              <a:t>Introduces </a:t>
            </a:r>
            <a:r>
              <a:rPr lang="en-GB" dirty="0"/>
              <a:t>clear and consistent rights of appeal- all children, their parents and young people will have a right to appeal to Tribunal where disagreements cannot be resolved at a local level. </a:t>
            </a:r>
            <a:endParaRPr lang="en-GB" dirty="0" smtClean="0"/>
          </a:p>
          <a:p>
            <a:r>
              <a:rPr lang="en-GB" dirty="0" smtClean="0"/>
              <a:t>Children </a:t>
            </a:r>
            <a:r>
              <a:rPr lang="en-GB" dirty="0"/>
              <a:t>who lack capacity are supported to exercise their rights- role of the case friend.</a:t>
            </a:r>
          </a:p>
        </p:txBody>
      </p:sp>
    </p:spTree>
    <p:extLst>
      <p:ext uri="{BB962C8B-B14F-4D97-AF65-F5344CB8AC3E}">
        <p14:creationId xmlns:p14="http://schemas.microsoft.com/office/powerpoint/2010/main" val="380049591"/>
      </p:ext>
    </p:extLst>
  </p:cSld>
  <p:clrMapOvr>
    <a:masterClrMapping/>
  </p:clrMapOvr>
  <p:timing>
    <p:tnLst>
      <p:par>
        <p:cTn id="1" dur="indefinite" restart="never" nodeType="tmRoot"/>
      </p:par>
    </p:tn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647252"/>
      </a:dk2>
      <a:lt2>
        <a:srgbClr val="EAE8CF"/>
      </a:lt2>
      <a:accent1>
        <a:srgbClr val="E78712"/>
      </a:accent1>
      <a:accent2>
        <a:srgbClr val="B73C26"/>
      </a:accent2>
      <a:accent3>
        <a:srgbClr val="865331"/>
      </a:accent3>
      <a:accent4>
        <a:srgbClr val="B38648"/>
      </a:accent4>
      <a:accent5>
        <a:srgbClr val="BBB473"/>
      </a:accent5>
      <a:accent6>
        <a:srgbClr val="849276"/>
      </a:accent6>
      <a:hlink>
        <a:srgbClr val="FDAB2A"/>
      </a:hlink>
      <a:folHlink>
        <a:srgbClr val="CCB182"/>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54F6613E-5ED7-40ED-90A8-F639BE712C0E}"/>
    </a:ext>
  </a:extLst>
</a:theme>
</file>

<file path=docProps/app.xml><?xml version="1.0" encoding="utf-8"?>
<Properties xmlns="http://schemas.openxmlformats.org/officeDocument/2006/extended-properties" xmlns:vt="http://schemas.openxmlformats.org/officeDocument/2006/docPropsVTypes">
  <Template>Wisp</Template>
  <TotalTime>513</TotalTime>
  <Words>1194</Words>
  <Application>Microsoft Office PowerPoint</Application>
  <PresentationFormat>Widescreen</PresentationFormat>
  <Paragraphs>124</Paragraphs>
  <Slides>20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Century Gothic</vt:lpstr>
      <vt:lpstr>Wingdings 3</vt:lpstr>
      <vt:lpstr>Wisp</vt:lpstr>
      <vt:lpstr>ALNET 2021</vt:lpstr>
      <vt:lpstr>New approach </vt:lpstr>
      <vt:lpstr>Implementation of ALNET 2021 </vt:lpstr>
      <vt:lpstr>Responsibilities</vt:lpstr>
      <vt:lpstr>ALNET 2021 Glossary of Terms</vt:lpstr>
      <vt:lpstr>Health Bodies &amp; NHS Bodies</vt:lpstr>
      <vt:lpstr>Definition of ALN</vt:lpstr>
      <vt:lpstr>ALP</vt:lpstr>
      <vt:lpstr>The Two Tests</vt:lpstr>
      <vt:lpstr>Detail on the definition of ALN</vt:lpstr>
      <vt:lpstr>Principles of the Code</vt:lpstr>
      <vt:lpstr>Duties</vt:lpstr>
      <vt:lpstr>ACTS to consider</vt:lpstr>
      <vt:lpstr>Duties under the Act </vt:lpstr>
      <vt:lpstr>Purpose and Intended Effect </vt:lpstr>
      <vt:lpstr>An Integrated, Collaborative Process </vt:lpstr>
      <vt:lpstr>High Aspirations and Improved Outcomes </vt:lpstr>
      <vt:lpstr>Roles and responsibilities of all teaching staff </vt:lpstr>
      <vt:lpstr>Increased Participation of Children and Young People </vt:lpstr>
      <vt:lpstr>A Fair and Transparent System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ALNET 2021</dc:title>
  <dc:creator>Sue</dc:creator>
  <cp:lastModifiedBy>Sue</cp:lastModifiedBy>
  <cp:revision>22</cp:revision>
  <dcterms:created xsi:type="dcterms:W3CDTF">2021-11-10T12:49:11Z</dcterms:created>
  <dcterms:modified xsi:type="dcterms:W3CDTF">2021-12-01T15:04:01Z</dcterms:modified>
</cp:coreProperties>
</file>