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8" r:id="rId5"/>
    <p:sldId id="259" r:id="rId6"/>
    <p:sldId id="273" r:id="rId7"/>
    <p:sldId id="274" r:id="rId8"/>
    <p:sldId id="275" r:id="rId9"/>
    <p:sldId id="260" r:id="rId10"/>
    <p:sldId id="261" r:id="rId11"/>
    <p:sldId id="276" r:id="rId12"/>
    <p:sldId id="264" r:id="rId13"/>
    <p:sldId id="272" r:id="rId14"/>
    <p:sldId id="277" r:id="rId15"/>
    <p:sldId id="278" r:id="rId16"/>
    <p:sldId id="271" r:id="rId17"/>
    <p:sldId id="262" r:id="rId18"/>
    <p:sldId id="267"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29/09/2022</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p>
        </p:txBody>
      </p:sp>
      <p:sp>
        <p:nvSpPr>
          <p:cNvPr id="9" name="Subtitle 8"/>
          <p:cNvSpPr>
            <a:spLocks noGrp="1"/>
          </p:cNvSpPr>
          <p:nvPr>
            <p:ph type="subTitle" idx="1"/>
          </p:nvPr>
        </p:nvSpPr>
        <p:spPr>
          <a:xfrm>
            <a:off x="685800" y="3505200"/>
            <a:ext cx="7990656" cy="1752600"/>
          </a:xfrm>
        </p:spPr>
        <p:txBody>
          <a:bodyPr>
            <a:normAutofit lnSpcReduction="10000"/>
          </a:bodyPr>
          <a:lstStyle/>
          <a:p>
            <a:r>
              <a:rPr lang="en-GB" sz="3600"/>
              <a:t>CHILDREN, YOUNG PEOPLE, AND FAMILIES</a:t>
            </a:r>
          </a:p>
          <a:p>
            <a:r>
              <a:rPr lang="en-GB" sz="3600"/>
              <a:t>BMHP5004</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Contents</a:t>
            </a:r>
          </a:p>
        </p:txBody>
      </p:sp>
      <p:sp>
        <p:nvSpPr>
          <p:cNvPr id="3" name="Content Placeholder 2"/>
          <p:cNvSpPr>
            <a:spLocks noGrp="1"/>
          </p:cNvSpPr>
          <p:nvPr>
            <p:ph idx="1"/>
          </p:nvPr>
        </p:nvSpPr>
        <p:spPr>
          <a:xfrm>
            <a:off x="457200" y="1600200"/>
            <a:ext cx="8229600" cy="3989040"/>
          </a:xfrm>
        </p:spPr>
        <p:txBody>
          <a:bodyPr>
            <a:normAutofit/>
          </a:bodyPr>
          <a:lstStyle/>
          <a:p>
            <a:r>
              <a:rPr lang="en-GB"/>
              <a:t>Brief Overview</a:t>
            </a:r>
          </a:p>
          <a:p>
            <a:r>
              <a:rPr lang="en-GB"/>
              <a:t>Level of Study </a:t>
            </a:r>
          </a:p>
          <a:p>
            <a:r>
              <a:rPr lang="en-GB"/>
              <a:t>Aims of Module</a:t>
            </a:r>
          </a:p>
          <a:p>
            <a:r>
              <a:rPr lang="en-GB"/>
              <a:t>Lesson Content</a:t>
            </a:r>
          </a:p>
          <a:p>
            <a:r>
              <a:rPr lang="en-GB"/>
              <a:t>Assessments</a:t>
            </a:r>
          </a:p>
          <a:p>
            <a:r>
              <a:rPr lang="en-GB"/>
              <a:t>Deadline Dates</a:t>
            </a:r>
          </a:p>
          <a:p>
            <a:r>
              <a:rPr lang="en-GB"/>
              <a:t>Referencing </a:t>
            </a:r>
          </a:p>
          <a:p>
            <a:r>
              <a:rPr lang="en-GB"/>
              <a:t>Reading List </a:t>
            </a:r>
          </a:p>
          <a:p>
            <a:r>
              <a:rPr lang="en-GB"/>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Brief Overview</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endParaRPr lang="en-GB" dirty="0"/>
          </a:p>
          <a:p>
            <a:pPr marL="0" indent="0">
              <a:buNone/>
            </a:pPr>
            <a:r>
              <a:rPr lang="en-GB" dirty="0"/>
              <a:t>Duration</a:t>
            </a:r>
            <a:r>
              <a:rPr lang="en-GB" dirty="0">
                <a:solidFill>
                  <a:srgbClr val="FF0000"/>
                </a:solidFill>
              </a:rPr>
              <a:t>	</a:t>
            </a:r>
          </a:p>
          <a:p>
            <a:pPr marL="0" indent="0">
              <a:buNone/>
            </a:pPr>
            <a:endParaRPr lang="en-GB" dirty="0"/>
          </a:p>
          <a:p>
            <a:pPr marL="0" indent="0">
              <a:buNone/>
            </a:pPr>
            <a:r>
              <a:rPr lang="en-GB" dirty="0"/>
              <a:t>	</a:t>
            </a:r>
            <a:r>
              <a:rPr lang="en-GB" dirty="0">
                <a:solidFill>
                  <a:srgbClr val="FF0000"/>
                </a:solidFill>
              </a:rPr>
              <a:t>3rd October 2022 to 12th December 2022</a:t>
            </a:r>
          </a:p>
          <a:p>
            <a:pPr marL="0" indent="0">
              <a:buNone/>
            </a:pP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Level of Study : 5 </a:t>
            </a:r>
          </a:p>
        </p:txBody>
      </p:sp>
      <p:sp>
        <p:nvSpPr>
          <p:cNvPr id="3" name="Content Placeholder 2"/>
          <p:cNvSpPr>
            <a:spLocks noGrp="1"/>
          </p:cNvSpPr>
          <p:nvPr>
            <p:ph idx="1"/>
          </p:nvPr>
        </p:nvSpPr>
        <p:spPr>
          <a:xfrm>
            <a:off x="457200" y="1600200"/>
            <a:ext cx="8229600" cy="3989040"/>
          </a:xfrm>
        </p:spPr>
        <p:txBody>
          <a:bodyPr>
            <a:normAutofit/>
          </a:bodyPr>
          <a:lstStyle/>
          <a:p>
            <a:r>
              <a:rPr lang="en-GB" b="1"/>
              <a:t> </a:t>
            </a:r>
            <a:r>
              <a:rPr lang="en-GB"/>
              <a:t>Achievement at Level 5 reflects the ability to identify and use relevant understanding, methods and skills to address broadly-defined, complex problems. </a:t>
            </a:r>
          </a:p>
          <a:p>
            <a:r>
              <a:rPr lang="en-GB"/>
              <a:t>It includes taking responsibility for planning and developing courses of action as well as exercising autonomy and judgement within broad parameters. </a:t>
            </a:r>
          </a:p>
          <a:p>
            <a:r>
              <a:rPr lang="en-GB"/>
              <a:t>It also reflects understanding of different perspectives, approaches or schools of thought and the reasoning behind them. </a:t>
            </a:r>
          </a:p>
          <a:p>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Aims of Module</a:t>
            </a:r>
          </a:p>
        </p:txBody>
      </p:sp>
      <p:sp>
        <p:nvSpPr>
          <p:cNvPr id="3" name="Content Placeholder 2"/>
          <p:cNvSpPr>
            <a:spLocks noGrp="1"/>
          </p:cNvSpPr>
          <p:nvPr>
            <p:ph idx="1"/>
          </p:nvPr>
        </p:nvSpPr>
        <p:spPr>
          <a:xfrm>
            <a:off x="457200" y="1600200"/>
            <a:ext cx="8229600" cy="3989040"/>
          </a:xfrm>
        </p:spPr>
        <p:txBody>
          <a:bodyPr>
            <a:normAutofit/>
          </a:bodyPr>
          <a:lstStyle/>
          <a:p>
            <a:r>
              <a:rPr lang="en-GB" sz="3200"/>
              <a:t>To develop the students understanding of social care services for children young people and families in the UK, covering the major debates, perspectives and challenges associated with child care policy and practice.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Aims of Module</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sz="3200"/>
              <a:t>To explore the policy context for working with children and young people, a critical historical approach to the way in which children are viewed in society, with an emphasis on a rights approach</a:t>
            </a:r>
          </a:p>
          <a:p>
            <a:r>
              <a:rPr lang="en-GB" sz="3200"/>
              <a:t>To consider a range of health issues, including child mental health and childhood disability and with regard to what constitutes 'good enough parenting'.</a:t>
            </a:r>
          </a:p>
          <a:p>
            <a:pPr marL="0" indent="0">
              <a:buNone/>
            </a:pPr>
            <a:endParaRPr lang="en-GB" sz="320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4242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Learning Outcomes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pPr marL="0" indent="0">
              <a:buNone/>
            </a:pPr>
            <a:r>
              <a:rPr lang="en-GB" sz="2800"/>
              <a:t>Upon the successful completion of this module, the student should be able to demonstrate the ability to:</a:t>
            </a:r>
          </a:p>
          <a:p>
            <a:pPr marL="0" indent="0">
              <a:buNone/>
            </a:pPr>
            <a:endParaRPr lang="en-GB" sz="2800"/>
          </a:p>
          <a:p>
            <a:pPr marL="0" indent="0">
              <a:buNone/>
            </a:pPr>
            <a:r>
              <a:rPr lang="en-GB" sz="2800"/>
              <a:t>1. Understand the vulnerability of children young people and families to particular experiences and document the theoretical and professional rationales concerning interventions of the appropriate Health and Social Care agencies. Offer a critique of those responses with regard to the multi-disciplinary nature of health services.</a:t>
            </a:r>
          </a:p>
          <a:p>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Learning Outcomes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endParaRPr lang="en-GB" sz="2800"/>
          </a:p>
          <a:p>
            <a:pPr marL="0" indent="0">
              <a:buNone/>
            </a:pPr>
            <a:r>
              <a:rPr lang="en-GB" sz="2800"/>
              <a:t>2. Analyse the emergence of the concept of childhood, including social construction of childhood. Evaluating Social Policy approaches to working with children and young people and families and the potential influence upon health and well being, synthesising coherent arguments from a range of theoretical perspectives.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3513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Lesson Content</a:t>
            </a:r>
          </a:p>
        </p:txBody>
      </p:sp>
      <p:sp>
        <p:nvSpPr>
          <p:cNvPr id="3" name="Content Placeholder 2"/>
          <p:cNvSpPr>
            <a:spLocks noGrp="1"/>
          </p:cNvSpPr>
          <p:nvPr>
            <p:ph idx="1"/>
          </p:nvPr>
        </p:nvSpPr>
        <p:spPr>
          <a:xfrm>
            <a:off x="457200" y="1600200"/>
            <a:ext cx="8229600" cy="3989040"/>
          </a:xfrm>
        </p:spPr>
        <p:txBody>
          <a:bodyPr/>
          <a:lstStyle/>
          <a:p>
            <a:r>
              <a:rPr lang="en-GB"/>
              <a:t>Children’s rights / parenting, children in families, communities and multicultural society.</a:t>
            </a:r>
          </a:p>
          <a:p>
            <a:r>
              <a:rPr lang="en-GB"/>
              <a:t>Assessment of children’s needs, social and moral development, health, and family relationships.</a:t>
            </a:r>
          </a:p>
          <a:p>
            <a:r>
              <a:rPr lang="en-GB"/>
              <a:t>Approaches and interventions, partnership with children and young people, communicating with children, play, the Common Assessment Framework </a:t>
            </a:r>
          </a:p>
          <a:p>
            <a:r>
              <a:rPr lang="en-GB"/>
              <a:t>Describe the main principles that underpin the various models of development. Evaluate their impact upon practice.</a:t>
            </a:r>
          </a:p>
          <a:p>
            <a:pPr marL="0" indent="0">
              <a:buNone/>
            </a:pPr>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a:t>Assessment Component 1 – 50% </a:t>
            </a:r>
          </a:p>
          <a:p>
            <a:pPr marL="0" indent="0">
              <a:buNone/>
            </a:pPr>
            <a:r>
              <a:rPr lang="en-GB" b="1"/>
              <a:t>Outcome 1</a:t>
            </a:r>
          </a:p>
          <a:p>
            <a:r>
              <a:rPr lang="en-GB"/>
              <a:t>Students are to examine and critique one case study in relation to provision and policy for children and family. Students must analyse and give recommendations to improve the multi and inter disciplinary nature of health and social care services. This will be presented and debated through a formal seminar. Equivalent to 2000 words. Your supporting paper must be a minimum of 1000 words.</a:t>
            </a:r>
            <a:endParaRPr lang="en-GB" b="1"/>
          </a:p>
          <a:p>
            <a:pPr marL="0" indent="0">
              <a:buNone/>
            </a:pPr>
            <a:endParaRPr lang="en-GB" b="1"/>
          </a:p>
          <a:p>
            <a:pPr marL="0" indent="0">
              <a:buNone/>
            </a:pPr>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a:t>Assessment Component 2 – 50%</a:t>
            </a:r>
          </a:p>
          <a:p>
            <a:pPr marL="0" indent="0">
              <a:buNone/>
            </a:pPr>
            <a:r>
              <a:rPr lang="en-GB" b="1"/>
              <a:t>Outcome 2</a:t>
            </a:r>
          </a:p>
          <a:p>
            <a:r>
              <a:rPr lang="en-GB"/>
              <a:t>Students are required to produce a well written and logically structured essay that will have a particular focus on an analysis of the emergence of childhood including the social and historical construction of the family.</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Deadline Dates</a:t>
            </a:r>
          </a:p>
        </p:txBody>
      </p:sp>
      <p:sp>
        <p:nvSpPr>
          <p:cNvPr id="3" name="Content Placeholder 2"/>
          <p:cNvSpPr>
            <a:spLocks noGrp="1"/>
          </p:cNvSpPr>
          <p:nvPr>
            <p:ph idx="1"/>
          </p:nvPr>
        </p:nvSpPr>
        <p:spPr>
          <a:xfrm>
            <a:off x="457200" y="1392920"/>
            <a:ext cx="8229600" cy="4196320"/>
          </a:xfrm>
        </p:spPr>
        <p:txBody>
          <a:bodyPr>
            <a:normAutofit fontScale="85000" lnSpcReduction="20000"/>
          </a:bodyPr>
          <a:lstStyle/>
          <a:p>
            <a:pPr marL="0" indent="0">
              <a:buNone/>
            </a:pPr>
            <a:r>
              <a:rPr lang="en-GB" sz="3200" b="1" i="1" dirty="0"/>
              <a:t>Assignment 1 Submission</a:t>
            </a:r>
            <a:r>
              <a:rPr lang="en-GB" sz="2800" dirty="0"/>
              <a:t> </a:t>
            </a:r>
          </a:p>
          <a:p>
            <a:pPr marL="0" indent="0">
              <a:buNone/>
            </a:pPr>
            <a:r>
              <a:rPr lang="en-GB" sz="2800" b="1" dirty="0">
                <a:solidFill>
                  <a:srgbClr val="FF0000"/>
                </a:solidFill>
              </a:rPr>
              <a:t>Seminar discussions in timetabled sessions on</a:t>
            </a:r>
          </a:p>
          <a:p>
            <a:pPr marL="0" indent="0">
              <a:buNone/>
            </a:pPr>
            <a:r>
              <a:rPr lang="en-GB" sz="2800" b="1" dirty="0">
                <a:solidFill>
                  <a:srgbClr val="FF0000"/>
                </a:solidFill>
              </a:rPr>
              <a:t>Monday 28th November 2.00pm to 5.00pm</a:t>
            </a:r>
            <a:endParaRPr lang="en-GB" sz="3200" b="1" i="1" dirty="0"/>
          </a:p>
          <a:p>
            <a:pPr marL="0" indent="0">
              <a:buNone/>
            </a:pPr>
            <a:r>
              <a:rPr lang="en-GB" sz="3200" b="1" dirty="0">
                <a:solidFill>
                  <a:srgbClr val="FF0000"/>
                </a:solidFill>
              </a:rPr>
              <a:t>Supporting Paper – Friday 2nd December 2022</a:t>
            </a:r>
          </a:p>
          <a:p>
            <a:pPr marL="0" indent="0">
              <a:buNone/>
            </a:pPr>
            <a:r>
              <a:rPr lang="en-GB" sz="3200" b="1" i="1" dirty="0"/>
              <a:t>Draft Tutorial week </a:t>
            </a:r>
          </a:p>
          <a:p>
            <a:pPr marL="0" indent="0">
              <a:buNone/>
            </a:pPr>
            <a:r>
              <a:rPr lang="en-GB" sz="3200" b="1" dirty="0">
                <a:solidFill>
                  <a:srgbClr val="FF0000"/>
                </a:solidFill>
              </a:rPr>
              <a:t>Week beginning 28th November 2022</a:t>
            </a:r>
          </a:p>
          <a:p>
            <a:pPr marL="0" indent="0">
              <a:buNone/>
            </a:pPr>
            <a:r>
              <a:rPr lang="en-GB" sz="3200" b="1" i="1" dirty="0"/>
              <a:t>Assignment 2 Submission</a:t>
            </a:r>
          </a:p>
          <a:p>
            <a:pPr marL="0" indent="0">
              <a:buNone/>
            </a:pPr>
            <a:r>
              <a:rPr lang="en-GB" sz="3200" b="1" dirty="0">
                <a:solidFill>
                  <a:srgbClr val="FF0000"/>
                </a:solidFill>
              </a:rPr>
              <a:t>16th December 2022</a:t>
            </a:r>
          </a:p>
          <a:p>
            <a:pPr marL="0" indent="0">
              <a:buNone/>
            </a:pPr>
            <a:r>
              <a:rPr lang="en-GB" sz="3200" b="1" i="1" dirty="0"/>
              <a:t>Draft Tutorial week </a:t>
            </a:r>
          </a:p>
          <a:p>
            <a:pPr marL="0" indent="0">
              <a:buNone/>
            </a:pPr>
            <a:r>
              <a:rPr lang="en-GB" sz="3200" b="1" dirty="0">
                <a:solidFill>
                  <a:srgbClr val="FF0000"/>
                </a:solidFill>
              </a:rPr>
              <a:t>Week beginning 5th December 2022</a:t>
            </a:r>
          </a:p>
          <a:p>
            <a:pPr marL="0" indent="0">
              <a:buNone/>
            </a:pPr>
            <a:endParaRPr lang="en-GB" sz="3200"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p>
        </p:txBody>
      </p:sp>
      <p:sp>
        <p:nvSpPr>
          <p:cNvPr id="3" name="Content Placeholder 2"/>
          <p:cNvSpPr>
            <a:spLocks noGrp="1"/>
          </p:cNvSpPr>
          <p:nvPr>
            <p:ph idx="1"/>
          </p:nvPr>
        </p:nvSpPr>
        <p:spPr>
          <a:xfrm>
            <a:off x="457200" y="1600200"/>
            <a:ext cx="8229600" cy="3989040"/>
          </a:xfrm>
        </p:spPr>
        <p:txBody>
          <a:bodyPr/>
          <a:lstStyle/>
          <a:p>
            <a:r>
              <a:rPr lang="en-GB"/>
              <a:t>Makes up at least 20% of your grade </a:t>
            </a:r>
          </a:p>
          <a:p>
            <a:r>
              <a:rPr lang="en-GB"/>
              <a:t>Best to input </a:t>
            </a:r>
          </a:p>
          <a:p>
            <a:pPr marL="0" indent="0">
              <a:buNone/>
            </a:pPr>
            <a:r>
              <a:rPr lang="en-GB"/>
              <a:t>  manually</a:t>
            </a:r>
          </a:p>
          <a:p>
            <a:endParaRPr lang="en-GB"/>
          </a:p>
          <a:p>
            <a:r>
              <a:rPr lang="en-GB"/>
              <a:t>You can utilise </a:t>
            </a:r>
          </a:p>
          <a:p>
            <a:pPr marL="0" indent="0">
              <a:buNone/>
            </a:pPr>
            <a:r>
              <a:rPr lang="en-GB"/>
              <a:t>  word referencing </a:t>
            </a:r>
          </a:p>
          <a:p>
            <a:endParaRPr lang="en-GB"/>
          </a:p>
          <a:p>
            <a:endParaRPr lang="en-GB"/>
          </a:p>
          <a:p>
            <a:pPr marL="0" indent="0">
              <a:buNone/>
            </a:pPr>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a:t>Essential</a:t>
            </a:r>
          </a:p>
          <a:p>
            <a:pPr marL="0" indent="0">
              <a:buNone/>
            </a:pPr>
            <a:r>
              <a:rPr lang="en-GB"/>
              <a:t>Lindon, &amp; Webb, J (2016) </a:t>
            </a:r>
            <a:r>
              <a:rPr lang="en-GB" i="1"/>
              <a:t>Safeguarding and Child Protection: Linking Theory and Practice</a:t>
            </a:r>
            <a:r>
              <a:rPr lang="en-GB"/>
              <a:t>. 5th Edition. London: Hodder Education</a:t>
            </a:r>
          </a:p>
          <a:p>
            <a:pPr marL="0" indent="0">
              <a:buNone/>
            </a:pPr>
            <a:endParaRPr lang="en-GB"/>
          </a:p>
          <a:p>
            <a:pPr marL="0" indent="0">
              <a:buNone/>
            </a:pPr>
            <a:r>
              <a:rPr lang="en-GB"/>
              <a:t>Walton, A and Goddard, G (2013) </a:t>
            </a:r>
            <a:r>
              <a:rPr lang="en-GB" i="1"/>
              <a:t>Supporting Every Child (Working with Children, Young People and Families. </a:t>
            </a:r>
            <a:r>
              <a:rPr lang="en-GB"/>
              <a:t>London: Learning Matters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Reading Lists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b="1"/>
              <a:t>Background</a:t>
            </a:r>
          </a:p>
          <a:p>
            <a:pPr marL="0" indent="0">
              <a:buNone/>
            </a:pPr>
            <a:r>
              <a:rPr lang="en-GB"/>
              <a:t>Gosling, J (2012) </a:t>
            </a:r>
            <a:r>
              <a:rPr lang="en-GB" i="1"/>
              <a:t>Making Partnerships with Service Users and</a:t>
            </a:r>
          </a:p>
          <a:p>
            <a:pPr marL="0" indent="0">
              <a:buNone/>
            </a:pPr>
            <a:r>
              <a:rPr lang="en-GB" i="1"/>
              <a:t>Advocacy Groups Work: How to Grow Genuine and Respectful</a:t>
            </a:r>
          </a:p>
          <a:p>
            <a:pPr marL="0" indent="0">
              <a:buNone/>
            </a:pPr>
            <a:r>
              <a:rPr lang="en-GB" i="1"/>
              <a:t>Relationships in Health and Social Care. </a:t>
            </a:r>
            <a:r>
              <a:rPr lang="en-GB"/>
              <a:t>London: Jessica Kingsley Pub</a:t>
            </a:r>
          </a:p>
          <a:p>
            <a:pPr marL="0" indent="0">
              <a:buNone/>
            </a:pPr>
            <a:r>
              <a:rPr lang="en-GB" err="1"/>
              <a:t>Tilmouth</a:t>
            </a:r>
            <a:r>
              <a:rPr lang="en-GB"/>
              <a:t>, T. (2012) </a:t>
            </a:r>
            <a:r>
              <a:rPr lang="en-GB" i="1"/>
              <a:t>Diploma in Leadership for Health and Social</a:t>
            </a:r>
          </a:p>
          <a:p>
            <a:pPr marL="0" indent="0">
              <a:buNone/>
            </a:pPr>
            <a:r>
              <a:rPr lang="en-GB" i="1"/>
              <a:t>Care and Children and Young People's Services: Level 5</a:t>
            </a:r>
          </a:p>
          <a:p>
            <a:pPr marL="0" indent="0">
              <a:buNone/>
            </a:pPr>
            <a:r>
              <a:rPr lang="en-GB"/>
              <a:t>London: Hodder</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Journals and Websites</a:t>
            </a:r>
          </a:p>
        </p:txBody>
      </p:sp>
      <p:sp>
        <p:nvSpPr>
          <p:cNvPr id="3" name="Content Placeholder 2"/>
          <p:cNvSpPr>
            <a:spLocks noGrp="1"/>
          </p:cNvSpPr>
          <p:nvPr>
            <p:ph idx="1"/>
          </p:nvPr>
        </p:nvSpPr>
        <p:spPr>
          <a:xfrm>
            <a:off x="457200" y="1600200"/>
            <a:ext cx="8229600" cy="3989040"/>
          </a:xfrm>
        </p:spPr>
        <p:txBody>
          <a:bodyPr>
            <a:normAutofit fontScale="77500" lnSpcReduction="20000"/>
          </a:bodyPr>
          <a:lstStyle/>
          <a:p>
            <a:pPr marL="0" indent="0">
              <a:buNone/>
            </a:pPr>
            <a:r>
              <a:rPr lang="en-GB" b="1"/>
              <a:t>Journals </a:t>
            </a:r>
          </a:p>
          <a:p>
            <a:r>
              <a:rPr lang="en-GB"/>
              <a:t>British Journal of Community Care</a:t>
            </a:r>
          </a:p>
          <a:p>
            <a:r>
              <a:rPr lang="en-GB"/>
              <a:t>British Journal of Social Work</a:t>
            </a:r>
          </a:p>
          <a:p>
            <a:r>
              <a:rPr lang="en-GB"/>
              <a:t>Child Abuse Review</a:t>
            </a:r>
          </a:p>
          <a:p>
            <a:r>
              <a:rPr lang="en-GB"/>
              <a:t>Health Care Analysis</a:t>
            </a:r>
          </a:p>
          <a:p>
            <a:r>
              <a:rPr lang="en-GB"/>
              <a:t>Journal of Educational Psychology</a:t>
            </a:r>
          </a:p>
          <a:p>
            <a:endParaRPr lang="en-GB"/>
          </a:p>
          <a:p>
            <a:pPr marL="0" indent="0">
              <a:buNone/>
            </a:pPr>
            <a:r>
              <a:rPr lang="en-GB" b="1"/>
              <a:t>Websites </a:t>
            </a:r>
          </a:p>
          <a:p>
            <a:r>
              <a:rPr lang="en-GB"/>
              <a:t>www.childpolicy.org.uk</a:t>
            </a:r>
          </a:p>
          <a:p>
            <a:r>
              <a:rPr lang="en-GB"/>
              <a:t>www.dh.gov.uk/health</a:t>
            </a:r>
          </a:p>
          <a:p>
            <a:r>
              <a:rPr lang="en-GB"/>
              <a:t>www.nspcc.org.uk</a:t>
            </a:r>
          </a:p>
          <a:p>
            <a:r>
              <a:rPr lang="en-GB"/>
              <a:t>www.savethechildre.org.uk</a:t>
            </a:r>
          </a:p>
          <a:p>
            <a:r>
              <a:rPr lang="en-GB"/>
              <a:t>www.nafw.org</a:t>
            </a:r>
          </a:p>
          <a:p>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this building (Swansea Business School), Mount Pleasant, Carmarthen, or even Lampeter</a:t>
            </a:r>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a:t>Moodle is the University’s VLE and is used to support learning and teaching</a:t>
            </a:r>
          </a:p>
          <a:p>
            <a:r>
              <a:rPr lang="en-GB"/>
              <a:t>It can be accessed by </a:t>
            </a:r>
            <a:r>
              <a:rPr lang="en-GB" b="1"/>
              <a:t>enrolled </a:t>
            </a:r>
            <a:r>
              <a:rPr lang="en-GB"/>
              <a:t>students from anywhere in the world using the internet and a web browser.</a:t>
            </a:r>
          </a:p>
          <a:p>
            <a:pPr marL="0" indent="0">
              <a:buNone/>
            </a:pPr>
            <a:r>
              <a:rPr lang="en-GB"/>
              <a:t>Some of Moodle’s features allow students to: </a:t>
            </a:r>
          </a:p>
          <a:p>
            <a:pPr lvl="0"/>
            <a:r>
              <a:rPr lang="en-GB"/>
              <a:t>Access course materials</a:t>
            </a:r>
          </a:p>
          <a:p>
            <a:pPr lvl="0"/>
            <a:r>
              <a:rPr lang="en-GB"/>
              <a:t>Facilitate communication between students and tutors </a:t>
            </a:r>
          </a:p>
          <a:p>
            <a:pPr lvl="0"/>
            <a:r>
              <a:rPr lang="en-GB"/>
              <a:t>Support group tasks </a:t>
            </a:r>
          </a:p>
          <a:p>
            <a:pPr lvl="0"/>
            <a:r>
              <a:rPr lang="en-GB"/>
              <a:t>Take online assessments with automatic marking and feedback facilities </a:t>
            </a:r>
          </a:p>
          <a:p>
            <a:pPr marL="0" indent="0">
              <a:buNone/>
            </a:pPr>
            <a:r>
              <a:rPr lang="en-GB"/>
              <a:t>Moodle can be used for administration tasks such as: </a:t>
            </a:r>
          </a:p>
          <a:p>
            <a:pPr lvl="0"/>
            <a:r>
              <a:rPr lang="en-GB"/>
              <a:t>Displaying announcements e.g. lecture venue changed</a:t>
            </a:r>
          </a:p>
          <a:p>
            <a:pPr lvl="0"/>
            <a:r>
              <a:rPr lang="en-GB"/>
              <a:t>Submission of assignments electronically </a:t>
            </a:r>
          </a:p>
          <a:p>
            <a:pPr lvl="0"/>
            <a:r>
              <a:rPr lang="en-GB"/>
              <a:t>Administration of online surveys, such as module questionnaires </a:t>
            </a:r>
          </a:p>
          <a:p>
            <a:endParaRPr lang="en-GB"/>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958</Words>
  <Application>Microsoft Office PowerPoint</Application>
  <PresentationFormat>On-screen Show (4:3)</PresentationFormat>
  <Paragraphs>116</Paragraphs>
  <Slides>19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19</vt:i4>
      </vt:variant>
    </vt:vector>
  </HeadingPairs>
  <TitlesOfParts>
    <vt:vector size="21" baseType="lpstr">
      <vt:lpstr>Arial</vt:lpstr>
      <vt:lpstr>Clarity</vt:lpstr>
      <vt:lpstr>Introduction to Module</vt:lpstr>
      <vt:lpstr>Contents</vt:lpstr>
      <vt:lpstr>Brief Overview</vt:lpstr>
      <vt:lpstr>Level of Study : 5 </vt:lpstr>
      <vt:lpstr>Aims of Module</vt:lpstr>
      <vt:lpstr>Aims of Module</vt:lpstr>
      <vt:lpstr>Learning Outcomes</vt:lpstr>
      <vt:lpstr>Learning Outcomes</vt:lpstr>
      <vt:lpstr>Lesson Content</vt:lpstr>
      <vt:lpstr>Assessments</vt:lpstr>
      <vt:lpstr>Assessments</vt:lpstr>
      <vt:lpstr>Deadline Dates</vt:lpstr>
      <vt:lpstr>Referencing </vt:lpstr>
      <vt:lpstr>Reading Lists</vt:lpstr>
      <vt:lpstr>Reading Lists</vt:lpstr>
      <vt:lpstr>Journals and Websites</vt:lpstr>
      <vt:lpstr>Reading Lists</vt:lpstr>
      <vt:lpstr>Virtual Learning Environment </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Joanna Fender</cp:lastModifiedBy>
  <cp:revision>6</cp:revision>
  <dcterms:created xsi:type="dcterms:W3CDTF">2014-09-13T13:55:51Z</dcterms:created>
  <dcterms:modified xsi:type="dcterms:W3CDTF">2022-09-29T14:13:36Z</dcterms:modified>
</cp:coreProperties>
</file>