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sldIdLst>
    <p:sldId id="257" r:id="rId2"/>
    <p:sldId id="258" r:id="rId3"/>
    <p:sldId id="260" r:id="rId4"/>
    <p:sldId id="264" r:id="rId5"/>
    <p:sldId id="290" r:id="rId6"/>
    <p:sldId id="330" r:id="rId7"/>
    <p:sldId id="329" r:id="rId8"/>
    <p:sldId id="313" r:id="rId9"/>
    <p:sldId id="327" r:id="rId10"/>
    <p:sldId id="321" r:id="rId11"/>
    <p:sldId id="328" r:id="rId12"/>
    <p:sldId id="28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79999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11.1.1: Pre-Experimental Designs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Pre-experimental designs not characterized by random selection of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include a control 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Difficult to uncover causal nature of relationship between independent and dependent variables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Types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One-shot case study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One-group pretest posttest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illustrates important differences between pre-experimental, true experimental, quasi-experimental designs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first column of the table states the relevant conditions that highlight the differences between those designs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11.1.2: True Experimental Designs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Includes all steps in selecting and assigning subjects in a random fashion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Consists of a control 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Lend a stronger argument for a cause-and-effect relationship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Reasons for effectiveness of true experimental designs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 selection of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 assignment of treatments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 assignment to groups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Types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Pretest posttest control group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Posttest-only control group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11.2.1: Threats to Internal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History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Events can occur outside of an experiment that might affect its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Events offer a potent explanation for differences observed between groups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Maturation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Defined as changes over time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Often caused by biological or psychological forces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Changes might overshadow those that are the result of a treatment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Selection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Threat to the internal validity of an experiment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the selection process contains a systematic bias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Bias might make the participating groups different from each other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Mortality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research, subjects are sometimes difficult to find for follow-up studies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subjects may move, refuse to participate any further, be unavailable for other reasons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drop-outs change nature of the group itself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11.2.2: Threats to External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concerned with effects of manipulation of independent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Verifies whether the results of an experiment are generalizable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scientists try to reduce the threat to external validity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Types of pre-experimental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Multiple treatment interference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Reactive arrangements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Experimenter effects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Pretest sensitization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11.2.3: Increasing Internal and External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Steps to maximize internal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Randomly select participants from a population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Randomly assign them to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a control group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to maximize external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must not interfere with the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threats to external validity need to be taken care of by designer of the experiment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11.2.4: Internal and External Validity: A Trade-Off?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Internal validity synonymous with control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higher the internal validity, the more responsible you are for the outcomes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 much control makes results difficult to generalize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Solutions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 a moderate degree of internal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appropriate randomization and a control 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Aim to generalize the experiment to any setting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11.3.1: Matching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individuals to have similar score in different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Strong relation between matching variable and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Match measure of variable before group assignment occurs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Disadvantages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time-consuming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Expensive process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11.3.2: Use of Homogeneous Groups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Extraneous variables will not be a factor in experiment’s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Members are very much alike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Groups need to be homogeneous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Extraneous variables that can be controlled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Racial or ethnic backgrounds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Political attitude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11.3.3: Analysis of Covariance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tool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Equalizes any initial differences that might exist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Fairly sophisticated device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ANCOVA- an especially useful technique in quasi-experimental or causal-comparative designs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ANCOVA subtracts influence of relationships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ANCOVA provides information on the final outcome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2.xml"/><Relationship Id="rId5" Type="http://schemas.openxmlformats.org/officeDocument/2006/relationships/slide" Target="slide10.xml"/><Relationship Id="rId4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slide" Target="slide10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11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Pre- and True Experimental Research Methods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Pre- and True Experimental Research Methods slide"/>
              </a:rPr>
              <a:t>Introduction: Pre- and True </a:t>
            </a:r>
            <a:r>
              <a:rPr lang="en-US" sz="2400" dirty="0" smtClean="0">
                <a:hlinkClick r:id="rId2" action="ppaction://hlinksldjump" tooltip="Link to Introduction: Pre- and True Experimental Research Methods slide"/>
              </a:rPr>
              <a:t>Experimental Research </a:t>
            </a:r>
            <a:r>
              <a:rPr lang="en-US" sz="2400" dirty="0">
                <a:hlinkClick r:id="rId2" action="ppaction://hlinksldjump" tooltip="Link to Introduction: Pre- and True Experimental Research Methods slide"/>
              </a:rPr>
              <a:t>Methods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1.1:Experimental Designs slide"/>
              </a:rPr>
              <a:t>11.1:Experimental Designs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1.2: Internal and External Validity and Experimental Design slide"/>
              </a:rPr>
              <a:t>11.2: Internal and External Validity and Experimental Design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11.3: Controlling Extraneous Variables slide"/>
              </a:rPr>
              <a:t>11.3: Controlling Extraneous Variables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Summary: Pre- and True Experimental Research Methods slide"/>
              </a:rPr>
              <a:t>Summary: Pre- and True Experimental Research Methods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 action="ppaction://hlinksldjump" tooltip="Link to 11.1:Experimental Designs slide"/>
              </a:rPr>
              <a:t>11.1: Differentiate between the characteristics of pre-experimental, true experimental, and quasi-experimental designs</a:t>
            </a:r>
            <a:endParaRPr lang="en-US" dirty="0"/>
          </a:p>
          <a:p>
            <a:r>
              <a:rPr lang="en-US" dirty="0">
                <a:hlinkClick r:id="rId4" action="ppaction://hlinksldjump" tooltip="Link to 11.2: Internal and External Validity and Experimental Design slide"/>
              </a:rPr>
              <a:t>11.2: Assess how internal and external validity may be utilized to understand research designs</a:t>
            </a:r>
            <a:endParaRPr lang="en-US" dirty="0"/>
          </a:p>
          <a:p>
            <a:r>
              <a:rPr lang="en-US" dirty="0">
                <a:hlinkClick r:id="rId5" action="ppaction://hlinksldjump" tooltip="Link to 11.3: Controlling Extraneous Variables slide"/>
              </a:rPr>
              <a:t>11.3: Interpret techniques to reduce the impact of extraneous variables that can reduce the internal validity of a study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096963"/>
          </a:xfrm>
        </p:spPr>
        <p:txBody>
          <a:bodyPr/>
          <a:lstStyle/>
          <a:p>
            <a:r>
              <a:rPr lang="en-US" dirty="0"/>
              <a:t>Introduction: Pre- and True Experimental Research Methods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True experimental research method</a:t>
            </a:r>
          </a:p>
          <a:p>
            <a:r>
              <a:rPr lang="en-US" sz="2400" dirty="0"/>
              <a:t>Experimental group</a:t>
            </a:r>
          </a:p>
          <a:p>
            <a:r>
              <a:rPr lang="en-US" sz="2400" dirty="0"/>
              <a:t>Control group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11.1:Experimental </a:t>
            </a:r>
            <a:r>
              <a:rPr lang="en-US" dirty="0" smtClean="0"/>
              <a:t>Designs 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Differentiate between the characteristics of pre-experimental, true experimental, and quasi-experimental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11.1.1: Pre-Experimental Designs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 smtClean="0"/>
              <a:t>Types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0"/>
            <a:ext cx="8839200" cy="1219201"/>
          </a:xfrm>
        </p:spPr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11.1: </a:t>
            </a:r>
            <a:r>
              <a:rPr lang="en-US" sz="2800" dirty="0"/>
              <a:t>Differences between pre-experimental, true experimental, and quasi-experimental designs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70255276"/>
              </p:ext>
            </p:extLst>
          </p:nvPr>
        </p:nvGraphicFramePr>
        <p:xfrm>
          <a:off x="205145" y="1524000"/>
          <a:ext cx="8710255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3255"/>
                <a:gridCol w="2133600"/>
                <a:gridCol w="2209800"/>
                <a:gridCol w="21336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Condition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Pre-Experimental Design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True Experimental Design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Quasi-Experimental Design</a:t>
                      </a:r>
                      <a:endParaRPr lang="en-US" sz="1600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Presence of a control group?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 some cases, but usually not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Always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Often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Random selection of subjects from a population?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Yes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Random assignment of subjects to groups?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Yes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Random assignment of treatment to groups?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Yes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Degree of control over extraneous variables?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None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Yes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Some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601229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11.1:Experimental </a:t>
            </a:r>
            <a:r>
              <a:rPr lang="en-US" dirty="0" smtClean="0"/>
              <a:t>Designs 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Differentiate between the characteristics of pre-experimental, true experimental, and quasi-experimental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11.1.2</a:t>
            </a:r>
            <a:r>
              <a:rPr lang="en-US" altLang="en-US" dirty="0"/>
              <a:t>: True Experimental Designs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Reasons for effectiveness of true experimental designs</a:t>
            </a:r>
          </a:p>
          <a:p>
            <a:pPr lvl="1" eaLnBrk="1" hangingPunct="1"/>
            <a:r>
              <a:rPr lang="en-US" dirty="0"/>
              <a:t>Types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65936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11.2: Internal and External Validity and Experimental </a:t>
            </a:r>
            <a:r>
              <a:rPr lang="en-US" dirty="0" smtClean="0"/>
              <a:t>Design 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Assess how internal and external validity may be utilized to understand research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11.2.1: Threats to Internal Validity</a:t>
            </a:r>
          </a:p>
          <a:p>
            <a:pPr lvl="1" eaLnBrk="1" hangingPunct="1"/>
            <a:r>
              <a:rPr lang="en-US" dirty="0"/>
              <a:t>History</a:t>
            </a:r>
          </a:p>
          <a:p>
            <a:pPr lvl="1" eaLnBrk="1" hangingPunct="1"/>
            <a:r>
              <a:rPr lang="en-US" dirty="0"/>
              <a:t>Maturation</a:t>
            </a:r>
          </a:p>
          <a:p>
            <a:pPr lvl="1" eaLnBrk="1" hangingPunct="1"/>
            <a:r>
              <a:rPr lang="en-US" dirty="0"/>
              <a:t>Selection</a:t>
            </a:r>
          </a:p>
          <a:p>
            <a:pPr lvl="1" eaLnBrk="1" hangingPunct="1"/>
            <a:r>
              <a:rPr lang="en-US" dirty="0"/>
              <a:t>Mortality</a:t>
            </a:r>
            <a:endParaRPr lang="en-US" dirty="0" smtClean="0"/>
          </a:p>
          <a:p>
            <a:pPr eaLnBrk="1" hangingPunct="1"/>
            <a:r>
              <a:rPr lang="en-US" altLang="en-US" dirty="0"/>
              <a:t>11.2.2: Threats to External Validity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Types of pre-experimental design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11.2: Internal and External Validity and Experimental </a:t>
            </a:r>
            <a:r>
              <a:rPr lang="en-US" dirty="0" smtClean="0"/>
              <a:t>Design (2 </a:t>
            </a:r>
            <a:r>
              <a:rPr lang="en-US" dirty="0"/>
              <a:t>of 2)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Assess how internal and external validity may be utilized to understand research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11.2.3: Increasing Internal and External Validity</a:t>
            </a:r>
          </a:p>
          <a:p>
            <a:pPr lvl="1" eaLnBrk="1" hangingPunct="1"/>
            <a:r>
              <a:rPr lang="en-US" dirty="0"/>
              <a:t>Steps to maximize internal validity</a:t>
            </a:r>
          </a:p>
          <a:p>
            <a:pPr lvl="1" eaLnBrk="1" hangingPunct="1"/>
            <a:r>
              <a:rPr lang="en-US" dirty="0"/>
              <a:t>Steps to maximize external validity</a:t>
            </a:r>
            <a:endParaRPr lang="en-US" dirty="0" smtClean="0"/>
          </a:p>
          <a:p>
            <a:pPr eaLnBrk="1" hangingPunct="1"/>
            <a:r>
              <a:rPr lang="en-US" altLang="en-US" dirty="0"/>
              <a:t>11.2.4: Internal and External Validity: A Trade-Off?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Solutions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54146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11.3: Controlling Extraneous Variables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Interpret techniques to reduce the impact of extraneous variables that can reduce the internal validity of a study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11.3.1: Matching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Disadvantages</a:t>
            </a:r>
            <a:endParaRPr lang="en-US" dirty="0" smtClean="0"/>
          </a:p>
          <a:p>
            <a:pPr eaLnBrk="1" hangingPunct="1"/>
            <a:r>
              <a:rPr lang="en-US" altLang="en-US" dirty="0"/>
              <a:t>11.3.2: Use of Homogeneous Groups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Extraneous variables that can be controlled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52569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11.3: Controlling Extraneous Variables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Interpret techniques to reduce the impact of extraneous variables that can reduce the internal validity of a study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11.3.3: Analysis of Covariance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Process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668617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Pre- and True Experimental Research Methods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experimental methods</a:t>
            </a:r>
          </a:p>
          <a:p>
            <a:r>
              <a:rPr lang="en-US" sz="2400" dirty="0"/>
              <a:t>Internal validity</a:t>
            </a:r>
          </a:p>
          <a:p>
            <a:r>
              <a:rPr lang="en-US" sz="2400" dirty="0"/>
              <a:t>External validity</a:t>
            </a:r>
          </a:p>
          <a:p>
            <a:r>
              <a:rPr lang="en-US" sz="2400" dirty="0"/>
              <a:t>Matching</a:t>
            </a:r>
          </a:p>
          <a:p>
            <a:r>
              <a:rPr lang="en-US" sz="2400" dirty="0"/>
              <a:t>Use of homogeneous groups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1253</TotalTime>
  <Words>1186</Words>
  <Application>Microsoft Office PowerPoint</Application>
  <PresentationFormat>On-screen Show (4:3)</PresentationFormat>
  <Paragraphs>229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508 Lecture</vt:lpstr>
      <vt:lpstr>Exploring Research</vt:lpstr>
      <vt:lpstr>Modules</vt:lpstr>
      <vt:lpstr>Learning Objectives</vt:lpstr>
      <vt:lpstr>Introduction: Pre- and True Experimental Research Methods</vt:lpstr>
      <vt:lpstr>11.1:Experimental Designs (1 of 2)</vt:lpstr>
      <vt:lpstr>Table 11.1: Differences between pre-experimental, true experimental, and quasi-experimental designs</vt:lpstr>
      <vt:lpstr>11.1:Experimental Designs (2 of 2)</vt:lpstr>
      <vt:lpstr>11.2: Internal and External Validity and Experimental Design (1 of 2)</vt:lpstr>
      <vt:lpstr>11.2: Internal and External Validity and Experimental Design (2 of 2)</vt:lpstr>
      <vt:lpstr>11.3: Controlling Extraneous Variables (1 of 2)</vt:lpstr>
      <vt:lpstr>11.3: Controlling Extraneous Variables (2 of 2)</vt:lpstr>
      <vt:lpstr>Summary: Pre- and True Experimental Research Methods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731</cp:revision>
  <dcterms:created xsi:type="dcterms:W3CDTF">2014-10-10T17:07:42Z</dcterms:created>
  <dcterms:modified xsi:type="dcterms:W3CDTF">2017-06-09T08:35:21Z</dcterms:modified>
  <cp:category>Salkind</cp:category>
  <cp:contentStatus>Salkind</cp:contentStatus>
</cp:coreProperties>
</file>