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59" r:id="rId1"/>
    <p:sldMasterId id="2147483846" r:id="rId2"/>
  </p:sldMasterIdLst>
  <p:notesMasterIdLst>
    <p:notesMasterId r:id="rId8"/>
  </p:notesMasterIdLst>
  <p:handoutMasterIdLst>
    <p:handoutMasterId r:id="rId9"/>
  </p:handoutMasterIdLst>
  <p:sldIdLst>
    <p:sldId id="426" r:id="rId3"/>
    <p:sldId id="427" r:id="rId4"/>
    <p:sldId id="428" r:id="rId5"/>
    <p:sldId id="429" r:id="rId6"/>
    <p:sldId id="430" r:id="rId7"/>
  </p:sldIdLst>
  <p:sldSz cx="9144000" cy="6858000" type="screen4x3"/>
  <p:notesSz cx="6648450" cy="9810750"/>
  <p:custDataLst>
    <p:tags r:id="rId10"/>
  </p:custData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9pPr>
  </p:defaultTextStyle>
  <p:modifyVerifier cryptProviderType="rsaFull" cryptAlgorithmClass="hash" cryptAlgorithmType="typeAny" cryptAlgorithmSid="4" spinCount="100000" saltData="P/GRZHnkZdXN8mCzD5Dhvg==" hashData="UA1K5U+8gOsiLcfwMlCfX8XqvcA=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99"/>
    <a:srgbClr val="0033CC"/>
    <a:srgbClr val="66CCFF"/>
    <a:srgbClr val="003366"/>
    <a:srgbClr val="FF0000"/>
    <a:srgbClr val="0099FF"/>
    <a:srgbClr val="99CCFF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765" autoAdjust="0"/>
    <p:restoredTop sz="94671" autoAdjust="0"/>
  </p:normalViewPr>
  <p:slideViewPr>
    <p:cSldViewPr>
      <p:cViewPr>
        <p:scale>
          <a:sx n="81" d="100"/>
          <a:sy n="81" d="100"/>
        </p:scale>
        <p:origin x="-1008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56"/>
    </p:cViewPr>
  </p:sorterViewPr>
  <p:notesViewPr>
    <p:cSldViewPr>
      <p:cViewPr varScale="1">
        <p:scale>
          <a:sx n="87" d="100"/>
          <a:sy n="87" d="100"/>
        </p:scale>
        <p:origin x="-2268" y="-84"/>
      </p:cViewPr>
      <p:guideLst>
        <p:guide orient="horz" pos="3090"/>
        <p:guide pos="2093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tags" Target="tags/tag1.xml"/><Relationship Id="rId4" Type="http://schemas.openxmlformats.org/officeDocument/2006/relationships/slide" Target="slides/slide2.xml"/><Relationship Id="rId9" Type="http://schemas.openxmlformats.org/officeDocument/2006/relationships/handoutMaster" Target="handoutMasters/handoutMaster1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handoutMasters/_rels/handoutMaster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1313" cy="49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67138" y="0"/>
            <a:ext cx="2881312" cy="49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5410" name="Rectangle 2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1793875" y="9344025"/>
            <a:ext cx="3070225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100" b="1">
                <a:latin typeface="Arial" charset="0"/>
              </a:defRPr>
            </a:lvl1pPr>
          </a:lstStyle>
          <a:p>
            <a:pPr>
              <a:defRPr/>
            </a:pPr>
            <a:fld id="{329E3596-5C21-45B6-9F45-75E1C82F56B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pic>
        <p:nvPicPr>
          <p:cNvPr id="27653" name="Picture 3" descr="BPP_blacktin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2163" y="9461500"/>
            <a:ext cx="566737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16216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1313" cy="49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67138" y="0"/>
            <a:ext cx="2881312" cy="49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66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71538" y="735013"/>
            <a:ext cx="4906962" cy="36798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7413" y="4659313"/>
            <a:ext cx="4873625" cy="441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26630" name="Rectangle 8"/>
          <p:cNvSpPr>
            <a:spLocks noChangeArrowheads="1"/>
          </p:cNvSpPr>
          <p:nvPr/>
        </p:nvSpPr>
        <p:spPr bwMode="auto">
          <a:xfrm>
            <a:off x="1793875" y="9344025"/>
            <a:ext cx="3070225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fld id="{C4850515-E9EA-4606-8BB2-285DFAFAA650}" type="slidenum">
              <a:rPr lang="en-GB" altLang="en-US" sz="1100" b="1"/>
              <a:pPr algn="ctr" eaLnBrk="1" hangingPunct="1"/>
              <a:t>‹#›</a:t>
            </a:fld>
            <a:endParaRPr lang="en-GB" altLang="en-US" sz="1100" b="1"/>
          </a:p>
        </p:txBody>
      </p:sp>
      <p:pic>
        <p:nvPicPr>
          <p:cNvPr id="26631" name="Picture 9" descr="BPP_blacktin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2163" y="9461500"/>
            <a:ext cx="566737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56482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3765916" y="9318510"/>
            <a:ext cx="2880995" cy="490538"/>
          </a:xfrm>
          <a:prstGeom prst="rect">
            <a:avLst/>
          </a:prstGeom>
        </p:spPr>
        <p:txBody>
          <a:bodyPr/>
          <a:lstStyle/>
          <a:p>
            <a:fld id="{824A3AD1-6191-444C-A9A6-E7CF176871A7}" type="slidenum">
              <a:rPr lang="en-GB" smtClean="0">
                <a:solidFill>
                  <a:prstClr val="black"/>
                </a:solidFill>
              </a:rPr>
              <a:pPr/>
              <a:t>5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4037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Line 21"/>
          <p:cNvSpPr>
            <a:spLocks noChangeShapeType="1"/>
          </p:cNvSpPr>
          <p:nvPr/>
        </p:nvSpPr>
        <p:spPr bwMode="auto">
          <a:xfrm>
            <a:off x="0" y="1052513"/>
            <a:ext cx="9144000" cy="1587"/>
          </a:xfrm>
          <a:prstGeom prst="line">
            <a:avLst/>
          </a:prstGeom>
          <a:noFill/>
          <a:ln w="127000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" name="Rectangle 13"/>
          <p:cNvSpPr>
            <a:spLocks noChangeArrowheads="1"/>
          </p:cNvSpPr>
          <p:nvPr/>
        </p:nvSpPr>
        <p:spPr bwMode="auto">
          <a:xfrm>
            <a:off x="0" y="0"/>
            <a:ext cx="4572000" cy="908050"/>
          </a:xfrm>
          <a:prstGeom prst="rect">
            <a:avLst/>
          </a:prstGeom>
          <a:solidFill>
            <a:srgbClr val="0033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en-GB" altLang="en-US" sz="3600">
              <a:solidFill>
                <a:srgbClr val="FFFF99"/>
              </a:solidFill>
            </a:endParaRPr>
          </a:p>
        </p:txBody>
      </p:sp>
      <p:sp>
        <p:nvSpPr>
          <p:cNvPr id="5" name="Line 23"/>
          <p:cNvSpPr>
            <a:spLocks noChangeShapeType="1"/>
          </p:cNvSpPr>
          <p:nvPr/>
        </p:nvSpPr>
        <p:spPr bwMode="auto">
          <a:xfrm>
            <a:off x="0" y="935038"/>
            <a:ext cx="9144000" cy="0"/>
          </a:xfrm>
          <a:prstGeom prst="line">
            <a:avLst/>
          </a:prstGeom>
          <a:noFill/>
          <a:ln w="38100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6" name="Picture 2" descr="Law_V2_pages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17" b="85695"/>
          <a:stretch>
            <a:fillRect/>
          </a:stretch>
        </p:blipFill>
        <p:spPr bwMode="auto">
          <a:xfrm>
            <a:off x="4427538" y="0"/>
            <a:ext cx="4716462" cy="887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25"/>
          <p:cNvSpPr>
            <a:spLocks noChangeArrowheads="1"/>
          </p:cNvSpPr>
          <p:nvPr/>
        </p:nvSpPr>
        <p:spPr bwMode="auto">
          <a:xfrm>
            <a:off x="1692275" y="6110288"/>
            <a:ext cx="7451725" cy="747712"/>
          </a:xfrm>
          <a:prstGeom prst="rect">
            <a:avLst/>
          </a:prstGeom>
          <a:solidFill>
            <a:srgbClr val="0033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/>
            <a:endParaRPr lang="en-GB" altLang="en-US" sz="500" b="1">
              <a:solidFill>
                <a:srgbClr val="000066"/>
              </a:solidFill>
            </a:endParaRPr>
          </a:p>
          <a:p>
            <a:pPr algn="ctr"/>
            <a:r>
              <a:rPr lang="en-GB" altLang="en-US" sz="1800" b="1">
                <a:solidFill>
                  <a:srgbClr val="000066"/>
                </a:solidFill>
              </a:rPr>
              <a:t>				</a:t>
            </a:r>
            <a:r>
              <a:rPr lang="en-GB" altLang="en-US" sz="2000" b="1">
                <a:solidFill>
                  <a:schemeClr val="bg1"/>
                </a:solidFill>
                <a:latin typeface="Gill Sans MT" pitchFamily="34" charset="0"/>
              </a:rPr>
              <a:t>www.bppbusiness.com</a:t>
            </a:r>
          </a:p>
          <a:p>
            <a:endParaRPr lang="en-GB" altLang="en-US" sz="1800"/>
          </a:p>
        </p:txBody>
      </p:sp>
      <p:pic>
        <p:nvPicPr>
          <p:cNvPr id="8" name="Picture 26" descr="BPP_UC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800" y="5949950"/>
            <a:ext cx="1370013" cy="836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 Box 27"/>
          <p:cNvSpPr txBox="1">
            <a:spLocks noChangeArrowheads="1"/>
          </p:cNvSpPr>
          <p:nvPr/>
        </p:nvSpPr>
        <p:spPr bwMode="auto">
          <a:xfrm>
            <a:off x="36513" y="5589588"/>
            <a:ext cx="910748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defRPr/>
            </a:pPr>
            <a:endParaRPr lang="en-GB" sz="1800" smtClean="0"/>
          </a:p>
        </p:txBody>
      </p:sp>
      <p:sp>
        <p:nvSpPr>
          <p:cNvPr id="20582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763713" y="1268413"/>
            <a:ext cx="6832600" cy="1752600"/>
          </a:xfrm>
        </p:spPr>
        <p:txBody>
          <a:bodyPr/>
          <a:lstStyle>
            <a:lvl1pPr marL="0" indent="0" algn="r">
              <a:buFontTx/>
              <a:buNone/>
              <a:defRPr sz="4800"/>
            </a:lvl1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929070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</a:t>
            </a:r>
            <a:fld id="{1B7CEDE9-3F09-4F6B-86F4-30B8E8F1A75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708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</a:t>
            </a:r>
            <a:fld id="{CEA9480F-2FC9-42BA-A99A-A782D7F1B24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0448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850" y="981075"/>
            <a:ext cx="4171950" cy="48244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1075"/>
            <a:ext cx="4171950" cy="48244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</a:t>
            </a:r>
            <a:fld id="{0681825C-2644-47D3-B9C3-DFD8FC02483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4465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</a:t>
            </a:r>
            <a:fld id="{3B1EA7A1-8AD0-44D6-A897-BBF83FB786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8" name="Rectangle 1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710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</a:t>
            </a:r>
            <a:fld id="{A2E36BB3-16F8-49A3-87F6-6F5CB213625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975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</a:t>
            </a:r>
            <a:fld id="{B5ADE873-9FA6-4BE7-AA78-34397C9E28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330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</a:t>
            </a:r>
            <a:fld id="{F024A4BB-F030-4554-BBF9-E017D8DBF6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89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</a:t>
            </a:r>
            <a:fld id="{3C10321C-9298-4E5D-84AA-94DDA32713D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66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</a:t>
            </a:r>
            <a:fld id="{D9D4A2A6-7696-4F19-8424-A11E710E858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410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96075" y="274638"/>
            <a:ext cx="2124075" cy="5530850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23850" y="274638"/>
            <a:ext cx="6219825" cy="55308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</a:t>
            </a:r>
            <a:fld id="{FF652D86-1D03-4012-B6AD-5607D03DB5F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6149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767F2-F8F9-499E-9280-5511678B8C7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18/02/2015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9DE3D-83D6-43CD-A8AE-824A23A27C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27871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767F2-F8F9-499E-9280-5511678B8C7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18/02/2015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9DE3D-83D6-43CD-A8AE-824A23A27C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5790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767F2-F8F9-499E-9280-5511678B8C7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18/02/2015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9DE3D-83D6-43CD-A8AE-824A23A27C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07970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767F2-F8F9-499E-9280-5511678B8C7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18/02/2015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9DE3D-83D6-43CD-A8AE-824A23A27C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1828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767F2-F8F9-499E-9280-5511678B8C7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18/02/2015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9DE3D-83D6-43CD-A8AE-824A23A27C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6900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767F2-F8F9-499E-9280-5511678B8C7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18/02/2015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9DE3D-83D6-43CD-A8AE-824A23A27C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55996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767F2-F8F9-499E-9280-5511678B8C7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18/02/2015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9DE3D-83D6-43CD-A8AE-824A23A27C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48627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767F2-F8F9-499E-9280-5511678B8C7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18/02/2015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9DE3D-83D6-43CD-A8AE-824A23A27C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81729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767F2-F8F9-499E-9280-5511678B8C7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18/02/2015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9DE3D-83D6-43CD-A8AE-824A23A27C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215289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767F2-F8F9-499E-9280-5511678B8C7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18/02/2015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9DE3D-83D6-43CD-A8AE-824A23A27C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706687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767F2-F8F9-499E-9280-5511678B8C7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18/02/2015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9DE3D-83D6-43CD-A8AE-824A23A27C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5934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323850" y="981075"/>
            <a:ext cx="8496300" cy="482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20480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250825" y="6337300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 b="1">
                <a:solidFill>
                  <a:schemeClr val="accent2"/>
                </a:solidFill>
                <a:latin typeface="Arial" charset="0"/>
              </a:defRPr>
            </a:lvl1pPr>
          </a:lstStyle>
          <a:p>
            <a:pPr>
              <a:defRPr/>
            </a:pPr>
            <a:r>
              <a:rPr lang="en-US"/>
              <a:t>Slide </a:t>
            </a:r>
            <a:fld id="{3BAD7CD5-3ABE-47F6-9DCF-72191D7520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pic>
        <p:nvPicPr>
          <p:cNvPr id="1028" name="Picture 10" descr="BPP_cmyk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5994400"/>
            <a:ext cx="11017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11" name="Rectangle 11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1">
                <a:solidFill>
                  <a:schemeClr val="accent2"/>
                </a:solidFill>
                <a:latin typeface="Arial" charset="0"/>
              </a:defRPr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  <p:sp>
        <p:nvSpPr>
          <p:cNvPr id="1030" name="Rectangle 3"/>
          <p:cNvSpPr>
            <a:spLocks noChangeArrowheads="1"/>
          </p:cNvSpPr>
          <p:nvPr/>
        </p:nvSpPr>
        <p:spPr bwMode="auto">
          <a:xfrm>
            <a:off x="0" y="0"/>
            <a:ext cx="4572000" cy="908050"/>
          </a:xfrm>
          <a:prstGeom prst="rect">
            <a:avLst/>
          </a:prstGeom>
          <a:solidFill>
            <a:srgbClr val="0033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en-GB" altLang="en-US" sz="3600">
              <a:solidFill>
                <a:srgbClr val="FFFF99"/>
              </a:solidFill>
            </a:endParaRPr>
          </a:p>
        </p:txBody>
      </p:sp>
      <p:sp>
        <p:nvSpPr>
          <p:cNvPr id="1031" name="Line 13"/>
          <p:cNvSpPr>
            <a:spLocks noChangeShapeType="1"/>
          </p:cNvSpPr>
          <p:nvPr/>
        </p:nvSpPr>
        <p:spPr bwMode="auto">
          <a:xfrm>
            <a:off x="0" y="935038"/>
            <a:ext cx="9144000" cy="0"/>
          </a:xfrm>
          <a:prstGeom prst="line">
            <a:avLst/>
          </a:prstGeom>
          <a:noFill/>
          <a:ln w="38100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1032" name="Picture 2" descr="Law_V2_pages4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17" b="85695"/>
          <a:stretch>
            <a:fillRect/>
          </a:stretch>
        </p:blipFill>
        <p:spPr bwMode="auto">
          <a:xfrm>
            <a:off x="4427538" y="0"/>
            <a:ext cx="4716462" cy="887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33" name="Rectangle 15"/>
          <p:cNvSpPr>
            <a:spLocks noChangeArrowheads="1"/>
          </p:cNvSpPr>
          <p:nvPr/>
        </p:nvSpPr>
        <p:spPr bwMode="auto">
          <a:xfrm>
            <a:off x="1692275" y="5957888"/>
            <a:ext cx="7451725" cy="900112"/>
          </a:xfrm>
          <a:prstGeom prst="rect">
            <a:avLst/>
          </a:prstGeom>
          <a:solidFill>
            <a:srgbClr val="0033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endParaRPr lang="en-GB" altLang="en-US" sz="500" b="1">
              <a:solidFill>
                <a:srgbClr val="000066"/>
              </a:solidFill>
            </a:endParaRPr>
          </a:p>
          <a:p>
            <a:pPr algn="ctr" eaLnBrk="1" hangingPunct="1">
              <a:spcBef>
                <a:spcPct val="50000"/>
              </a:spcBef>
            </a:pPr>
            <a:r>
              <a:rPr lang="en-GB" altLang="en-US" sz="1800" b="1">
                <a:solidFill>
                  <a:srgbClr val="000066"/>
                </a:solidFill>
              </a:rPr>
              <a:t>				</a:t>
            </a:r>
            <a:r>
              <a:rPr lang="en-GB" altLang="en-US" sz="2000" b="1">
                <a:solidFill>
                  <a:schemeClr val="bg1"/>
                </a:solidFill>
                <a:latin typeface="Gill Sans MT" pitchFamily="34" charset="0"/>
              </a:rPr>
              <a:t>www.bppbusiness.com</a:t>
            </a:r>
          </a:p>
          <a:p>
            <a:pPr algn="ctr" eaLnBrk="1" hangingPunct="1">
              <a:spcBef>
                <a:spcPct val="50000"/>
              </a:spcBef>
            </a:pPr>
            <a:endParaRPr lang="en-GB" altLang="en-US" sz="1200" b="1">
              <a:solidFill>
                <a:schemeClr val="bg1"/>
              </a:solidFill>
              <a:latin typeface="Gill Sans MT" pitchFamily="34" charset="0"/>
            </a:endParaRPr>
          </a:p>
        </p:txBody>
      </p:sp>
      <p:pic>
        <p:nvPicPr>
          <p:cNvPr id="1034" name="Picture 16" descr="BPP_UC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288" y="5954713"/>
            <a:ext cx="1370012" cy="836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35" name="Text Box 17"/>
          <p:cNvSpPr txBox="1">
            <a:spLocks noChangeArrowheads="1"/>
          </p:cNvSpPr>
          <p:nvPr/>
        </p:nvSpPr>
        <p:spPr bwMode="auto">
          <a:xfrm>
            <a:off x="0" y="5594350"/>
            <a:ext cx="9107488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endParaRPr lang="en-GB" sz="1800" smtClean="0"/>
          </a:p>
        </p:txBody>
      </p:sp>
      <p:sp>
        <p:nvSpPr>
          <p:cNvPr id="1036" name="Line 19"/>
          <p:cNvSpPr>
            <a:spLocks noChangeShapeType="1"/>
          </p:cNvSpPr>
          <p:nvPr/>
        </p:nvSpPr>
        <p:spPr bwMode="auto">
          <a:xfrm>
            <a:off x="0" y="1052513"/>
            <a:ext cx="9144000" cy="1587"/>
          </a:xfrm>
          <a:prstGeom prst="line">
            <a:avLst/>
          </a:prstGeom>
          <a:noFill/>
          <a:ln w="127000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2" r:id="rId1"/>
    <p:sldLayoutId id="2147483833" r:id="rId2"/>
    <p:sldLayoutId id="2147483834" r:id="rId3"/>
    <p:sldLayoutId id="2147483835" r:id="rId4"/>
    <p:sldLayoutId id="2147483836" r:id="rId5"/>
    <p:sldLayoutId id="2147483837" r:id="rId6"/>
    <p:sldLayoutId id="2147483838" r:id="rId7"/>
    <p:sldLayoutId id="2147483839" r:id="rId8"/>
    <p:sldLayoutId id="2147483840" r:id="rId9"/>
    <p:sldLayoutId id="2147483841" r:id="rId10"/>
    <p:sldLayoutId id="2147483842" r:id="rId11"/>
  </p:sldLayoutIdLst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FFFF99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FFFF99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FFFF99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FFFF99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FFFF99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rgbClr val="FFFF99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rgbClr val="FFFF99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rgbClr val="FFFF99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rgbClr val="FFFF99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accent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accent2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accent2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accent2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accent2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accent2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accent2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accent2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accent2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fld id="{038767F2-F8F9-499E-9280-5511678B8C74}" type="datetimeFigureOut">
              <a:rPr lang="en-GB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t>18/02/2015</a:t>
            </a:fld>
            <a:endParaRPr lang="en-GB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fld id="{6709DE3D-83D6-43CD-A8AE-824A23A27CB0}" type="slidenum">
              <a:rPr lang="en-GB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6636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7" r:id="rId1"/>
    <p:sldLayoutId id="2147483848" r:id="rId2"/>
    <p:sldLayoutId id="2147483849" r:id="rId3"/>
    <p:sldLayoutId id="2147483850" r:id="rId4"/>
    <p:sldLayoutId id="2147483851" r:id="rId5"/>
    <p:sldLayoutId id="2147483852" r:id="rId6"/>
    <p:sldLayoutId id="2147483853" r:id="rId7"/>
    <p:sldLayoutId id="2147483854" r:id="rId8"/>
    <p:sldLayoutId id="2147483855" r:id="rId9"/>
    <p:sldLayoutId id="2147483856" r:id="rId10"/>
    <p:sldLayoutId id="214748385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ags" Target="../tags/tag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ags" Target="../tags/tag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microsoft.com/office/2007/relationships/media" Target="../media/media1.wav"/><Relationship Id="rId7" Type="http://schemas.openxmlformats.org/officeDocument/2006/relationships/oleObject" Target="../embeddings/oleObject1.bin"/><Relationship Id="rId2" Type="http://schemas.openxmlformats.org/officeDocument/2006/relationships/tags" Target="../tags/tag6.xml"/><Relationship Id="rId1" Type="http://schemas.openxmlformats.org/officeDocument/2006/relationships/vmlDrawing" Target="../drawings/vmlDrawing1.vml"/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18.xml"/><Relationship Id="rId4" Type="http://schemas.openxmlformats.org/officeDocument/2006/relationships/audio" Target="../media/media1.wav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Accounting Fundamentals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solidFill>
                  <a:schemeClr val="accent5">
                    <a:lumMod val="75000"/>
                  </a:schemeClr>
                </a:solidFill>
              </a:rPr>
              <a:t>Value Added Tax</a:t>
            </a:r>
            <a:endParaRPr lang="en-GB" sz="36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44765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468313" y="116890"/>
            <a:ext cx="8229600" cy="569912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sz="3600" b="1" dirty="0" smtClean="0">
                <a:solidFill>
                  <a:srgbClr val="4BACC6">
                    <a:lumMod val="75000"/>
                  </a:srgbClr>
                </a:solidFill>
              </a:rPr>
              <a:t>What is VAT?</a:t>
            </a:r>
            <a:endParaRPr lang="en-US" sz="3600" b="1" dirty="0">
              <a:solidFill>
                <a:srgbClr val="4BACC6">
                  <a:lumMod val="75000"/>
                </a:srgbClr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71467" y="620688"/>
            <a:ext cx="7704856" cy="27084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eaLnBrk="1" fontAlgn="auto" hangingPunct="1">
              <a:lnSpc>
                <a:spcPts val="34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GB" sz="1800" b="1" dirty="0" smtClean="0">
                <a:solidFill>
                  <a:prstClr val="black"/>
                </a:solidFill>
                <a:latin typeface="Calibri"/>
              </a:rPr>
              <a:t>VAT is a tax charged on the supply of most goods and services in the UK.</a:t>
            </a:r>
          </a:p>
          <a:p>
            <a:pPr marL="342900" indent="-342900" eaLnBrk="1" fontAlgn="auto" hangingPunct="1">
              <a:lnSpc>
                <a:spcPts val="34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GB" sz="1800" b="1" dirty="0" smtClean="0">
                <a:solidFill>
                  <a:prstClr val="black"/>
                </a:solidFill>
                <a:latin typeface="Calibri"/>
              </a:rPr>
              <a:t>Some goods and services are not taxable, for example postal services and some businesses are exempted.</a:t>
            </a:r>
          </a:p>
          <a:p>
            <a:pPr marL="342900" indent="-342900" eaLnBrk="1" fontAlgn="auto" hangingPunct="1">
              <a:lnSpc>
                <a:spcPts val="34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GB" sz="1800" b="1" dirty="0" smtClean="0">
                <a:solidFill>
                  <a:prstClr val="black"/>
                </a:solidFill>
                <a:latin typeface="Calibri"/>
              </a:rPr>
              <a:t>VAT is administered in the UK by HM Revenue and Customs.</a:t>
            </a:r>
          </a:p>
          <a:p>
            <a:pPr marL="342900" indent="-342900" eaLnBrk="1" fontAlgn="auto" hangingPunct="1">
              <a:lnSpc>
                <a:spcPts val="34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GB" sz="1800" b="1" dirty="0" smtClean="0">
                <a:solidFill>
                  <a:prstClr val="black"/>
                </a:solidFill>
                <a:latin typeface="Calibri"/>
              </a:rPr>
              <a:t>VAT is the tax paid by the </a:t>
            </a:r>
            <a:r>
              <a:rPr lang="en-GB" sz="1800" b="1" dirty="0" smtClean="0">
                <a:solidFill>
                  <a:srgbClr val="0070C0"/>
                </a:solidFill>
                <a:latin typeface="Calibri"/>
              </a:rPr>
              <a:t>ultimate consumer </a:t>
            </a:r>
            <a:r>
              <a:rPr lang="en-GB" sz="1800" b="1" dirty="0" smtClean="0">
                <a:solidFill>
                  <a:prstClr val="black"/>
                </a:solidFill>
                <a:latin typeface="Calibri"/>
              </a:rPr>
              <a:t>of the goods but everyone in the supply chain must account for and settle their net VAT bill each quarter.</a:t>
            </a:r>
            <a:endParaRPr lang="en-US" sz="1800" b="1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6" name="Picture 5" descr="Y:\Graphics\Powerpoint\PE_UK\PE312-WOOD_12e\Final files\GIF\ch19\ex19.1.gif"/>
          <p:cNvPicPr/>
          <p:nvPr/>
        </p:nvPicPr>
        <p:blipFill rotWithShape="1">
          <a:blip r:embed="rId3" cstate="print"/>
          <a:srcRect t="7949"/>
          <a:stretch/>
        </p:blipFill>
        <p:spPr bwMode="auto">
          <a:xfrm>
            <a:off x="827584" y="3329123"/>
            <a:ext cx="7344816" cy="3427064"/>
          </a:xfrm>
          <a:prstGeom prst="rect">
            <a:avLst/>
          </a:prstGeom>
          <a:noFill/>
          <a:ln w="57150" cap="rnd" cmpd="dbl">
            <a:solidFill>
              <a:schemeClr val="tx1"/>
            </a:solidFill>
            <a:beve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17884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4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5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115557"/>
            <a:ext cx="8229600" cy="569912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 fontScale="8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1" dirty="0" smtClean="0">
                <a:solidFill>
                  <a:srgbClr val="00B0F0"/>
                </a:solidFill>
              </a:rPr>
              <a:t>VAT rates</a:t>
            </a:r>
            <a:endParaRPr lang="en-US" b="1" dirty="0">
              <a:solidFill>
                <a:srgbClr val="00B0F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92273" y="715917"/>
            <a:ext cx="7776864" cy="15881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800" dirty="0" smtClean="0">
                <a:solidFill>
                  <a:prstClr val="black"/>
                </a:solidFill>
                <a:latin typeface="Calibri"/>
              </a:rPr>
              <a:t>Currently 20%.</a:t>
            </a:r>
          </a:p>
          <a:p>
            <a:pPr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800" dirty="0" smtClean="0">
                <a:solidFill>
                  <a:prstClr val="black"/>
                </a:solidFill>
                <a:latin typeface="Calibri"/>
              </a:rPr>
              <a:t>There is a reduced rate of 5% for domestic fuel and power</a:t>
            </a:r>
            <a:r>
              <a:rPr lang="en-US" sz="1800" dirty="0" smtClean="0">
                <a:solidFill>
                  <a:prstClr val="black"/>
                </a:solidFill>
                <a:latin typeface="Calibri"/>
              </a:rPr>
              <a:t>, and the installation of some energy-saving materials.</a:t>
            </a:r>
          </a:p>
          <a:p>
            <a:pPr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800" dirty="0" smtClean="0">
                <a:solidFill>
                  <a:prstClr val="black"/>
                </a:solidFill>
                <a:latin typeface="Calibri"/>
              </a:rPr>
              <a:t>There is a zero rate on items like some food sold in a supermarket.</a:t>
            </a:r>
          </a:p>
          <a:p>
            <a:pPr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800" dirty="0" smtClean="0">
                <a:solidFill>
                  <a:prstClr val="black"/>
                </a:solidFill>
                <a:latin typeface="Calibri"/>
              </a:rPr>
              <a:t>The VAT on the value of goods and services sold is known as </a:t>
            </a:r>
            <a:r>
              <a:rPr lang="en-GB" sz="1800" dirty="0" smtClean="0">
                <a:solidFill>
                  <a:srgbClr val="00B0F0"/>
                </a:solidFill>
                <a:latin typeface="Calibri"/>
              </a:rPr>
              <a:t>output</a:t>
            </a:r>
            <a:r>
              <a:rPr lang="en-GB" sz="1800" dirty="0" smtClean="0">
                <a:solidFill>
                  <a:prstClr val="black"/>
                </a:solidFill>
                <a:latin typeface="Calibri"/>
              </a:rPr>
              <a:t> tax.</a:t>
            </a:r>
          </a:p>
          <a:p>
            <a:pPr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800" dirty="0" smtClean="0">
                <a:solidFill>
                  <a:prstClr val="black"/>
                </a:solidFill>
                <a:latin typeface="Calibri"/>
              </a:rPr>
              <a:t>The VAT on the value of goods and services supplied is known as </a:t>
            </a:r>
            <a:r>
              <a:rPr lang="en-GB" sz="1800" dirty="0" smtClean="0">
                <a:solidFill>
                  <a:srgbClr val="00B050"/>
                </a:solidFill>
                <a:latin typeface="Calibri"/>
              </a:rPr>
              <a:t>input</a:t>
            </a:r>
            <a:r>
              <a:rPr lang="en-GB" sz="1800" dirty="0" smtClean="0">
                <a:solidFill>
                  <a:srgbClr val="00B0F0"/>
                </a:solidFill>
                <a:latin typeface="Calibri"/>
              </a:rPr>
              <a:t> </a:t>
            </a:r>
            <a:r>
              <a:rPr lang="en-GB" sz="1800" dirty="0" smtClean="0">
                <a:solidFill>
                  <a:prstClr val="black"/>
                </a:solidFill>
                <a:latin typeface="Calibri"/>
              </a:rPr>
              <a:t>tax.</a:t>
            </a:r>
            <a:endParaRPr lang="en-GB" sz="1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867591" y="254252"/>
            <a:ext cx="340881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2400" b="1" dirty="0" smtClean="0">
                <a:solidFill>
                  <a:srgbClr val="0070C0"/>
                </a:solidFill>
                <a:latin typeface="Calibri"/>
              </a:rPr>
              <a:t>VAT in the sales day book</a:t>
            </a:r>
            <a:endParaRPr lang="en-GB" sz="2400" b="1" dirty="0">
              <a:solidFill>
                <a:srgbClr val="0070C0"/>
              </a:solidFill>
              <a:latin typeface="Calibri"/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6826182"/>
              </p:ext>
            </p:extLst>
          </p:nvPr>
        </p:nvGraphicFramePr>
        <p:xfrm>
          <a:off x="592273" y="685138"/>
          <a:ext cx="7416827" cy="234124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95351"/>
                <a:gridCol w="720080"/>
                <a:gridCol w="212499"/>
                <a:gridCol w="1371677"/>
                <a:gridCol w="864096"/>
                <a:gridCol w="1008112"/>
                <a:gridCol w="936104"/>
                <a:gridCol w="864096"/>
                <a:gridCol w="844812"/>
              </a:tblGrid>
              <a:tr h="190500"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dirty="0">
                          <a:effectLst/>
                          <a:latin typeface="+mj-lt"/>
                        </a:rPr>
                        <a:t>Sales Day Book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dirty="0" smtClean="0">
                          <a:effectLst/>
                          <a:latin typeface="+mj-lt"/>
                        </a:rPr>
                        <a:t>p.44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en-GB"/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effectLst/>
                          <a:latin typeface="+mj-lt"/>
                        </a:rPr>
                        <a:t>2014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en-GB"/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  <a:latin typeface="+mj-lt"/>
                        </a:rPr>
                        <a:t>Inv. No.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  <a:latin typeface="+mj-lt"/>
                        </a:rPr>
                        <a:t>Folio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  <a:latin typeface="+mj-lt"/>
                        </a:rPr>
                        <a:t>Net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  <a:latin typeface="+mj-lt"/>
                        </a:rPr>
                        <a:t>VAT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  <a:latin typeface="+mj-lt"/>
                        </a:rPr>
                        <a:t>Gross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  <a:latin typeface="+mj-lt"/>
                        </a:rPr>
                        <a:t>July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effectLst/>
                          <a:latin typeface="+mj-lt"/>
                        </a:rPr>
                        <a:t>2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dirty="0">
                          <a:effectLst/>
                          <a:latin typeface="+mj-lt"/>
                        </a:rPr>
                        <a:t>Constantine Bros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  <a:latin typeface="+mj-lt"/>
                        </a:rPr>
                        <a:t>2012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  <a:latin typeface="+mj-lt"/>
                        </a:rPr>
                        <a:t>SL 82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  <a:latin typeface="+mj-lt"/>
                        </a:rPr>
                        <a:t>500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  <a:latin typeface="+mj-lt"/>
                        </a:rPr>
                        <a:t>100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  <a:latin typeface="+mj-lt"/>
                        </a:rPr>
                        <a:t>600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effectLst/>
                          <a:latin typeface="+mj-lt"/>
                        </a:rPr>
                        <a:t>10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dirty="0">
                          <a:effectLst/>
                          <a:latin typeface="+mj-lt"/>
                        </a:rPr>
                        <a:t>Cretan Pottery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effectLst/>
                          <a:latin typeface="+mj-lt"/>
                        </a:rPr>
                        <a:t>2013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  <a:latin typeface="+mj-lt"/>
                        </a:rPr>
                        <a:t>SL 89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  <a:latin typeface="+mj-lt"/>
                        </a:rPr>
                        <a:t>360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  <a:latin typeface="+mj-lt"/>
                        </a:rPr>
                        <a:t>72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  <a:latin typeface="+mj-lt"/>
                        </a:rPr>
                        <a:t>432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effectLst/>
                          <a:latin typeface="+mj-lt"/>
                        </a:rPr>
                        <a:t>17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dirty="0">
                          <a:effectLst/>
                          <a:latin typeface="+mj-lt"/>
                        </a:rPr>
                        <a:t>Paul Evans Ltd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  <a:latin typeface="+mj-lt"/>
                        </a:rPr>
                        <a:t>2014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  <a:latin typeface="+mj-lt"/>
                        </a:rPr>
                        <a:t>SL 184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  <a:latin typeface="+mj-lt"/>
                        </a:rPr>
                        <a:t>980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  <a:latin typeface="+mj-lt"/>
                        </a:rPr>
                        <a:t>196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  <a:latin typeface="+mj-lt"/>
                        </a:rPr>
                        <a:t>1176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  <a:latin typeface="+mj-lt"/>
                        </a:rPr>
                        <a:t>31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dirty="0">
                          <a:effectLst/>
                          <a:latin typeface="+mj-lt"/>
                        </a:rPr>
                        <a:t>Roland </a:t>
                      </a:r>
                      <a:r>
                        <a:rPr lang="en-GB" sz="1600" b="1" u="none" strike="noStrike" dirty="0" err="1">
                          <a:effectLst/>
                          <a:latin typeface="+mj-lt"/>
                        </a:rPr>
                        <a:t>Bushell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  <a:latin typeface="+mj-lt"/>
                        </a:rPr>
                        <a:t>2015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  <a:latin typeface="+mj-lt"/>
                        </a:rPr>
                        <a:t>SL 228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  <a:latin typeface="+mj-lt"/>
                        </a:rPr>
                        <a:t>150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  <a:latin typeface="+mj-lt"/>
                        </a:rPr>
                        <a:t>30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  <a:latin typeface="+mj-lt"/>
                        </a:rPr>
                        <a:t>180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dirty="0">
                          <a:effectLst/>
                          <a:latin typeface="+mj-lt"/>
                        </a:rPr>
                        <a:t>Transferred to GL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  <a:latin typeface="+mj-lt"/>
                        </a:rPr>
                        <a:t>1990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  <a:latin typeface="+mj-lt"/>
                        </a:rPr>
                        <a:t>398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  <a:latin typeface="+mj-lt"/>
                        </a:rPr>
                        <a:t>2388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effectLst/>
                          <a:latin typeface="+mj-lt"/>
                        </a:rPr>
                        <a:t>GL 95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effectLst/>
                          <a:latin typeface="+mj-lt"/>
                        </a:rPr>
                        <a:t>GL 101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6341373"/>
              </p:ext>
            </p:extLst>
          </p:nvPr>
        </p:nvGraphicFramePr>
        <p:xfrm>
          <a:off x="323528" y="3469070"/>
          <a:ext cx="4664210" cy="334327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05087"/>
                <a:gridCol w="361865"/>
                <a:gridCol w="1396201"/>
                <a:gridCol w="739165"/>
                <a:gridCol w="657036"/>
                <a:gridCol w="904856"/>
              </a:tblGrid>
              <a:tr h="216024"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u="none" strike="noStrike" kern="1200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Constantine </a:t>
                      </a:r>
                      <a:endParaRPr lang="en-GB" sz="1400" b="1" i="0" u="none" strike="noStrike" dirty="0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smtClean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     Bros</a:t>
                      </a:r>
                      <a:endParaRPr lang="en-GB" sz="1400" b="1" i="0" u="none" strike="noStrike" dirty="0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2014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Folio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€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>
                          <a:effectLst/>
                        </a:rPr>
                        <a:t>July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>
                          <a:effectLst/>
                        </a:rPr>
                        <a:t>2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Sales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SB 44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600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1" i="0" u="none" strike="noStrike" dirty="0" smtClean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Cretan</a:t>
                      </a:r>
                      <a:endParaRPr lang="en-GB" sz="1400" b="1" i="0" u="none" strike="noStrike" dirty="0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 dirty="0" smtClean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Pottery</a:t>
                      </a:r>
                      <a:endParaRPr lang="en-GB" sz="1400" b="1" i="0" u="none" strike="noStrike" dirty="0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2014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>
                          <a:effectLst/>
                        </a:rPr>
                        <a:t>Folio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>
                          <a:effectLst/>
                        </a:rPr>
                        <a:t>July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>
                          <a:effectLst/>
                        </a:rPr>
                        <a:t>10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Sales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SB 44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 smtClean="0">
                          <a:effectLst/>
                        </a:rPr>
                        <a:t>432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1" i="0" u="none" strike="noStrike" dirty="0" smtClean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Paul</a:t>
                      </a:r>
                      <a:r>
                        <a:rPr lang="en-GB" sz="1400" b="1" i="0" u="none" strike="noStrike" baseline="0" dirty="0" smtClean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 Evans </a:t>
                      </a:r>
                      <a:endParaRPr lang="en-GB" sz="1400" b="1" i="0" u="none" strike="noStrike" dirty="0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 dirty="0" smtClean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Ltd</a:t>
                      </a:r>
                      <a:endParaRPr lang="en-GB" sz="1400" b="1" i="0" u="none" strike="noStrike" dirty="0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2014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Folio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>
                          <a:effectLst/>
                        </a:rPr>
                        <a:t>July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>
                          <a:effectLst/>
                        </a:rPr>
                        <a:t>17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>
                          <a:effectLst/>
                        </a:rPr>
                        <a:t>Sales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 smtClean="0">
                          <a:effectLst/>
                        </a:rPr>
                        <a:t>SB 44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 smtClean="0">
                          <a:effectLst/>
                        </a:rPr>
                        <a:t>1176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1" i="0" u="none" strike="noStrike" dirty="0" smtClean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Roland </a:t>
                      </a:r>
                      <a:endParaRPr lang="en-GB" sz="1400" b="1" i="0" u="none" strike="noStrike" dirty="0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 dirty="0" err="1" smtClean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Bushell</a:t>
                      </a:r>
                      <a:endParaRPr lang="en-GB" sz="1400" b="1" i="0" u="none" strike="noStrike" dirty="0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2014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Folio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>
                          <a:effectLst/>
                        </a:rPr>
                        <a:t>July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>
                          <a:effectLst/>
                        </a:rPr>
                        <a:t>31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Sales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SB 44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180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Rectangle 7"/>
          <p:cNvSpPr/>
          <p:nvPr/>
        </p:nvSpPr>
        <p:spPr>
          <a:xfrm>
            <a:off x="1680050" y="3068960"/>
            <a:ext cx="263283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fontAlgn="b" hangingPunct="1">
              <a:spcBef>
                <a:spcPts val="0"/>
              </a:spcBef>
              <a:spcAft>
                <a:spcPts val="0"/>
              </a:spcAft>
            </a:pPr>
            <a:r>
              <a:rPr lang="en-GB" sz="2000" b="1" dirty="0" smtClean="0">
                <a:solidFill>
                  <a:srgbClr val="C00000"/>
                </a:solidFill>
                <a:latin typeface="Calibri"/>
              </a:rPr>
              <a:t>VAT in the Sales Ledger</a:t>
            </a:r>
            <a:endParaRPr lang="en-GB" sz="2000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652120" y="3068960"/>
            <a:ext cx="292535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2000" b="1" dirty="0">
                <a:solidFill>
                  <a:srgbClr val="C0504D">
                    <a:lumMod val="75000"/>
                  </a:srgbClr>
                </a:solidFill>
                <a:latin typeface="Calibri"/>
              </a:rPr>
              <a:t>VAT in the General Ledger</a:t>
            </a:r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9849121"/>
              </p:ext>
            </p:extLst>
          </p:nvPr>
        </p:nvGraphicFramePr>
        <p:xfrm>
          <a:off x="5076056" y="3469070"/>
          <a:ext cx="3906912" cy="177355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34796"/>
                <a:gridCol w="648072"/>
                <a:gridCol w="360040"/>
                <a:gridCol w="1296144"/>
                <a:gridCol w="461017"/>
                <a:gridCol w="506843"/>
              </a:tblGrid>
              <a:tr h="190500"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1" u="none" strike="noStrike" dirty="0">
                          <a:effectLst/>
                        </a:rPr>
                        <a:t>Sales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u="none" strike="noStrike" dirty="0" smtClean="0">
                          <a:effectLst/>
                        </a:rPr>
                        <a:t>p. 95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2014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Folio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€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July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31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Credit Sales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SB 44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1990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1" u="none" strike="noStrike" dirty="0">
                          <a:effectLst/>
                        </a:rPr>
                        <a:t>VAT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p. 101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2014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Folio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July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31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Sales Day Book: VAT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SB 44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398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4251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" decel="100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1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allAtOnce"/>
      <p:bldP spid="4" grpId="0"/>
      <p:bldP spid="8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4828392"/>
              </p:ext>
            </p:extLst>
          </p:nvPr>
        </p:nvGraphicFramePr>
        <p:xfrm>
          <a:off x="744893" y="615675"/>
          <a:ext cx="7560840" cy="20269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97189"/>
                <a:gridCol w="797189"/>
                <a:gridCol w="1980517"/>
                <a:gridCol w="797189"/>
                <a:gridCol w="797189"/>
                <a:gridCol w="797189"/>
                <a:gridCol w="797189"/>
                <a:gridCol w="797189"/>
              </a:tblGrid>
              <a:tr h="190500"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dirty="0">
                          <a:effectLst/>
                        </a:rPr>
                        <a:t>Purchase Day Book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dirty="0" smtClean="0">
                          <a:effectLst/>
                        </a:rPr>
                        <a:t>p.12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effectLst/>
                        </a:rPr>
                        <a:t>2014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Folio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Net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VAT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Gross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July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effectLst/>
                        </a:rPr>
                        <a:t>1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dirty="0">
                          <a:effectLst/>
                        </a:rPr>
                        <a:t>e-Manchester Ltd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PL 26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169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33.8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202.8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effectLst/>
                        </a:rPr>
                        <a:t>11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dirty="0">
                          <a:effectLst/>
                        </a:rPr>
                        <a:t>Alexander Bros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PL 37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158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31.6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189.6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23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dirty="0">
                          <a:effectLst/>
                        </a:rPr>
                        <a:t>Philips Associates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effectLst/>
                        </a:rPr>
                        <a:t>PL 68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effectLst/>
                        </a:rPr>
                        <a:t>96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19.2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115.2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30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dirty="0">
                          <a:effectLst/>
                        </a:rPr>
                        <a:t>Dave Hughes Ltd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PL 199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sng" strike="noStrike" dirty="0">
                          <a:effectLst/>
                        </a:rPr>
                        <a:t>57</a:t>
                      </a:r>
                      <a:endParaRPr lang="en-GB" sz="1600" b="1" i="0" u="sng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sng" strike="noStrike" dirty="0">
                          <a:effectLst/>
                        </a:rPr>
                        <a:t>11.4</a:t>
                      </a:r>
                      <a:endParaRPr lang="en-GB" sz="1600" b="1" i="0" u="sng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sng" strike="noStrike" dirty="0">
                          <a:effectLst/>
                        </a:rPr>
                        <a:t>68.4</a:t>
                      </a:r>
                      <a:endParaRPr lang="en-GB" sz="1600" b="1" i="0" u="sng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dirty="0">
                          <a:effectLst/>
                        </a:rPr>
                        <a:t>Transferred to GL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effectLst/>
                        </a:rPr>
                        <a:t>480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effectLst/>
                        </a:rPr>
                        <a:t>96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576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effectLst/>
                        </a:rPr>
                        <a:t>GL 76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effectLst/>
                        </a:rPr>
                        <a:t>GL 101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sp>
        <p:nvSpPr>
          <p:cNvPr id="3" name="Rectangle 2"/>
          <p:cNvSpPr/>
          <p:nvPr/>
        </p:nvSpPr>
        <p:spPr>
          <a:xfrm>
            <a:off x="2539752" y="116632"/>
            <a:ext cx="460151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b="1" dirty="0" smtClean="0">
                <a:solidFill>
                  <a:srgbClr val="4BACC6">
                    <a:lumMod val="75000"/>
                  </a:srgbClr>
                </a:solidFill>
                <a:latin typeface="Calibri"/>
              </a:rPr>
              <a:t>VAT in the Purchase Day book</a:t>
            </a:r>
            <a:endParaRPr lang="en-GB" b="1" dirty="0">
              <a:solidFill>
                <a:srgbClr val="4BACC6">
                  <a:lumMod val="75000"/>
                </a:srgbClr>
              </a:solidFill>
              <a:latin typeface="Calibri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79173" y="2564904"/>
            <a:ext cx="28512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800" b="1" dirty="0">
                <a:solidFill>
                  <a:srgbClr val="EEECE1">
                    <a:lumMod val="50000"/>
                  </a:srgbClr>
                </a:solidFill>
                <a:latin typeface="Calibri"/>
              </a:rPr>
              <a:t>VAT in the Purchases Ledger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4804556"/>
              </p:ext>
            </p:extLst>
          </p:nvPr>
        </p:nvGraphicFramePr>
        <p:xfrm>
          <a:off x="251520" y="2874052"/>
          <a:ext cx="4968552" cy="334327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52128"/>
                <a:gridCol w="885766"/>
                <a:gridCol w="482386"/>
                <a:gridCol w="864096"/>
                <a:gridCol w="864096"/>
                <a:gridCol w="720080"/>
              </a:tblGrid>
              <a:tr h="188311">
                <a:tc>
                  <a:txBody>
                    <a:bodyPr/>
                    <a:lstStyle/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e-Manchester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Ltd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188311"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2014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Folio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€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188311"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July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1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Purchases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PB 12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202.8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82783"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188311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 smtClean="0">
                          <a:effectLst/>
                        </a:rPr>
                        <a:t>Alexander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Bros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188311"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2014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Folio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188311"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July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>
                          <a:effectLst/>
                        </a:rPr>
                        <a:t>11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Purchases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>
                          <a:effectLst/>
                        </a:rPr>
                        <a:t>PB 12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>
                          <a:effectLst/>
                        </a:rPr>
                        <a:t>189.6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127347"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188311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Philips 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Associates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188311"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2014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Folio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188311"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July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23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Purchases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PB 12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>
                          <a:effectLst/>
                        </a:rPr>
                        <a:t>115.2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99903"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188311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Dave Hughes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Ltd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188311"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2014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Folio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188311"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>
                          <a:effectLst/>
                        </a:rPr>
                        <a:t>July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30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</a:rPr>
                        <a:t>Purchases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PB 12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68.4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Rectangle 5"/>
          <p:cNvSpPr/>
          <p:nvPr/>
        </p:nvSpPr>
        <p:spPr>
          <a:xfrm>
            <a:off x="5652120" y="3717032"/>
            <a:ext cx="26426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800" b="1" dirty="0">
                <a:solidFill>
                  <a:srgbClr val="EEECE1">
                    <a:lumMod val="50000"/>
                  </a:srgbClr>
                </a:solidFill>
                <a:latin typeface="Calibri"/>
              </a:rPr>
              <a:t>VAT in the General Ledger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2310822"/>
              </p:ext>
            </p:extLst>
          </p:nvPr>
        </p:nvGraphicFramePr>
        <p:xfrm>
          <a:off x="5377072" y="4221088"/>
          <a:ext cx="3528392" cy="66865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09110"/>
                <a:gridCol w="326994"/>
                <a:gridCol w="1368152"/>
                <a:gridCol w="648072"/>
                <a:gridCol w="576064"/>
              </a:tblGrid>
              <a:tr h="190500"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 dirty="0">
                        <a:solidFill>
                          <a:srgbClr val="FFFF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 dirty="0">
                        <a:solidFill>
                          <a:srgbClr val="FFFF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solidFill>
                            <a:srgbClr val="FFFF00"/>
                          </a:solidFill>
                          <a:effectLst/>
                        </a:rPr>
                        <a:t>Purchases</a:t>
                      </a:r>
                      <a:endParaRPr lang="en-GB" sz="1400" b="1" i="0" u="none" strike="noStrike" dirty="0">
                        <a:solidFill>
                          <a:srgbClr val="FFFF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solidFill>
                            <a:srgbClr val="FFFF00"/>
                          </a:solidFill>
                          <a:effectLst/>
                        </a:rPr>
                        <a:t>p. 76</a:t>
                      </a:r>
                      <a:endParaRPr lang="en-GB" sz="1400" b="1" i="0" u="none" strike="noStrike" dirty="0">
                        <a:solidFill>
                          <a:srgbClr val="FFFF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 dirty="0">
                        <a:solidFill>
                          <a:srgbClr val="FFFF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solidFill>
                            <a:srgbClr val="FFFF00"/>
                          </a:solidFill>
                          <a:effectLst/>
                        </a:rPr>
                        <a:t>2014</a:t>
                      </a:r>
                      <a:endParaRPr lang="en-GB" sz="1400" b="1" i="0" u="none" strike="noStrike" dirty="0">
                        <a:solidFill>
                          <a:srgbClr val="FFFF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>
                        <a:solidFill>
                          <a:srgbClr val="FFFF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 dirty="0">
                        <a:solidFill>
                          <a:srgbClr val="FFFF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solidFill>
                            <a:srgbClr val="FFFF00"/>
                          </a:solidFill>
                          <a:effectLst/>
                        </a:rPr>
                        <a:t>Folio</a:t>
                      </a:r>
                      <a:endParaRPr lang="en-GB" sz="1400" b="1" i="0" u="none" strike="noStrike" dirty="0">
                        <a:solidFill>
                          <a:srgbClr val="FFFF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solidFill>
                            <a:srgbClr val="FFFF00"/>
                          </a:solidFill>
                          <a:effectLst/>
                        </a:rPr>
                        <a:t>€</a:t>
                      </a:r>
                      <a:endParaRPr lang="en-GB" sz="1400" b="1" i="0" u="none" strike="noStrike" dirty="0">
                        <a:solidFill>
                          <a:srgbClr val="FFFF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>
                          <a:solidFill>
                            <a:srgbClr val="FFFF00"/>
                          </a:solidFill>
                          <a:effectLst/>
                        </a:rPr>
                        <a:t>July</a:t>
                      </a:r>
                      <a:endParaRPr lang="en-GB" sz="1400" b="1" i="0" u="none" strike="noStrike">
                        <a:solidFill>
                          <a:srgbClr val="FFFF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1" u="none" strike="noStrike">
                          <a:solidFill>
                            <a:srgbClr val="FFFF00"/>
                          </a:solidFill>
                          <a:effectLst/>
                        </a:rPr>
                        <a:t>31</a:t>
                      </a:r>
                      <a:endParaRPr lang="en-GB" sz="1400" b="1" i="0" u="none" strike="noStrike">
                        <a:solidFill>
                          <a:srgbClr val="FFFF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solidFill>
                            <a:srgbClr val="FFFF00"/>
                          </a:solidFill>
                          <a:effectLst/>
                        </a:rPr>
                        <a:t>Credit Purchases</a:t>
                      </a:r>
                      <a:endParaRPr lang="en-GB" sz="1400" b="1" i="0" u="none" strike="noStrike" dirty="0">
                        <a:solidFill>
                          <a:srgbClr val="FFFF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solidFill>
                            <a:srgbClr val="FFFF00"/>
                          </a:solidFill>
                          <a:effectLst/>
                        </a:rPr>
                        <a:t>PB 12</a:t>
                      </a:r>
                      <a:endParaRPr lang="en-GB" sz="1400" b="1" i="0" u="none" strike="noStrike" dirty="0">
                        <a:solidFill>
                          <a:srgbClr val="FFFF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solidFill>
                            <a:srgbClr val="FFFF00"/>
                          </a:solidFill>
                          <a:effectLst/>
                        </a:rPr>
                        <a:t>480</a:t>
                      </a:r>
                      <a:endParaRPr lang="en-GB" sz="1400" b="1" i="0" u="none" strike="noStrike" dirty="0">
                        <a:solidFill>
                          <a:srgbClr val="FFFF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6219550"/>
              </p:ext>
            </p:extLst>
          </p:nvPr>
        </p:nvGraphicFramePr>
        <p:xfrm>
          <a:off x="3851920" y="6287637"/>
          <a:ext cx="4968552" cy="51511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33467"/>
                <a:gridCol w="214605"/>
                <a:gridCol w="792088"/>
                <a:gridCol w="504056"/>
                <a:gridCol w="360040"/>
                <a:gridCol w="72008"/>
                <a:gridCol w="432048"/>
                <a:gridCol w="360040"/>
                <a:gridCol w="792088"/>
                <a:gridCol w="648072"/>
                <a:gridCol w="360040"/>
              </a:tblGrid>
              <a:tr h="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2014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Folio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€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2014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Folio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€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</a:tr>
              <a:tr h="29222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>
                          <a:effectLst/>
                        </a:rPr>
                        <a:t>July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1" u="none" strike="noStrike" dirty="0">
                          <a:effectLst/>
                        </a:rPr>
                        <a:t>31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 smtClean="0">
                          <a:effectLst/>
                        </a:rPr>
                        <a:t>P D B: </a:t>
                      </a:r>
                      <a:r>
                        <a:rPr lang="en-GB" sz="1400" b="1" u="none" strike="noStrike" dirty="0">
                          <a:effectLst/>
                        </a:rPr>
                        <a:t>VAT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 smtClean="0">
                          <a:effectLst/>
                        </a:rPr>
                        <a:t>p.12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96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July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31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 smtClean="0">
                          <a:effectLst/>
                        </a:rPr>
                        <a:t>S D B: </a:t>
                      </a:r>
                      <a:r>
                        <a:rPr lang="en-GB" sz="1400" b="1" u="none" strike="noStrike" dirty="0">
                          <a:effectLst/>
                        </a:rPr>
                        <a:t>VAT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SB 44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398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sp>
        <p:nvSpPr>
          <p:cNvPr id="9" name="Rectangle 8"/>
          <p:cNvSpPr/>
          <p:nvPr/>
        </p:nvSpPr>
        <p:spPr>
          <a:xfrm>
            <a:off x="5930833" y="5877272"/>
            <a:ext cx="5967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800" b="1" dirty="0">
                <a:solidFill>
                  <a:srgbClr val="EEECE1">
                    <a:lumMod val="50000"/>
                  </a:srgbClr>
                </a:solidFill>
                <a:latin typeface="Calibri"/>
              </a:rPr>
              <a:t>VAT </a:t>
            </a: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5318375" y="2859797"/>
            <a:ext cx="3310136" cy="222538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auto">
              <a:spcAft>
                <a:spcPts val="0"/>
              </a:spcAft>
            </a:pPr>
            <a:r>
              <a:rPr lang="en-GB" sz="2000" b="1" dirty="0" smtClean="0">
                <a:solidFill>
                  <a:prstClr val="black"/>
                </a:solidFill>
              </a:rPr>
              <a:t>          </a:t>
            </a:r>
            <a:r>
              <a:rPr lang="en-GB" sz="2000" b="1" u="sng" dirty="0" smtClean="0">
                <a:solidFill>
                  <a:prstClr val="black"/>
                </a:solidFill>
              </a:rPr>
              <a:t>Balance Sheet (extract)</a:t>
            </a:r>
          </a:p>
          <a:p>
            <a:pPr algn="l" fontAlgn="auto">
              <a:spcAft>
                <a:spcPts val="0"/>
              </a:spcAft>
            </a:pPr>
            <a:r>
              <a:rPr lang="en-GB" sz="2000" b="1" i="1" dirty="0" smtClean="0">
                <a:solidFill>
                  <a:srgbClr val="92D050"/>
                </a:solidFill>
              </a:rPr>
              <a:t>Current Liabilities</a:t>
            </a:r>
          </a:p>
          <a:p>
            <a:pPr algn="l" fontAlgn="auto">
              <a:spcAft>
                <a:spcPts val="0"/>
              </a:spcAft>
            </a:pPr>
            <a:r>
              <a:rPr lang="en-GB" sz="2000" b="1" dirty="0" smtClean="0">
                <a:solidFill>
                  <a:prstClr val="black"/>
                </a:solidFill>
              </a:rPr>
              <a:t>Creditors	1,000</a:t>
            </a:r>
          </a:p>
          <a:p>
            <a:pPr algn="l" fontAlgn="auto">
              <a:spcAft>
                <a:spcPts val="0"/>
              </a:spcAft>
            </a:pPr>
            <a:r>
              <a:rPr lang="en-GB" sz="2000" b="1" dirty="0" smtClean="0">
                <a:solidFill>
                  <a:srgbClr val="00B0F0"/>
                </a:solidFill>
              </a:rPr>
              <a:t>VAT liability	302</a:t>
            </a:r>
            <a:endParaRPr lang="en-GB" sz="2000" b="1" dirty="0">
              <a:solidFill>
                <a:srgbClr val="00B0F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82947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6" grpId="1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539552" y="908720"/>
            <a:ext cx="8382000" cy="838200"/>
          </a:xfrm>
          <a:prstGeom prst="rect">
            <a:avLst/>
          </a:prstGeo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>
            <a:lvl1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  <a:cs typeface="Arial" charset="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  <a:cs typeface="Arial" charset="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  <a:cs typeface="Arial" charset="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US" sz="3600" b="1" kern="0" dirty="0" smtClean="0">
                <a:solidFill>
                  <a:srgbClr val="1F497D">
                    <a:lumMod val="40000"/>
                    <a:lumOff val="6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Thank You for Your Attention</a:t>
            </a:r>
            <a:endParaRPr lang="en-US" sz="3600" b="1" kern="0" dirty="0">
              <a:solidFill>
                <a:srgbClr val="1F497D">
                  <a:lumMod val="40000"/>
                  <a:lumOff val="6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971600" y="2564904"/>
            <a:ext cx="302433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3200" dirty="0" smtClean="0">
                <a:solidFill>
                  <a:srgbClr val="1F497D"/>
                </a:solidFill>
                <a:latin typeface="Calibri"/>
              </a:rPr>
              <a:t>Any Questions?</a:t>
            </a:r>
            <a:endParaRPr lang="en-US" sz="3200" dirty="0">
              <a:solidFill>
                <a:srgbClr val="1F497D"/>
              </a:solidFill>
              <a:latin typeface="Calibri"/>
            </a:endParaRPr>
          </a:p>
        </p:txBody>
      </p:sp>
      <p:graphicFrame>
        <p:nvGraphicFramePr>
          <p:cNvPr id="4" name="Object 3">
            <a:hlinkClick r:id="" action="ppaction://ole?verb=0"/>
          </p:cNvPr>
          <p:cNvGraphicFramePr>
            <a:graphicFrameLocks/>
          </p:cNvGraphicFramePr>
          <p:nvPr/>
        </p:nvGraphicFramePr>
        <p:xfrm>
          <a:off x="5113338" y="1985963"/>
          <a:ext cx="2905125" cy="4130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63" name="Clip" r:id="rId7" imgW="2905125" imgH="4130675" progId="MS_ClipArt_Gallery.2">
                  <p:embed/>
                </p:oleObj>
              </mc:Choice>
              <mc:Fallback>
                <p:oleObj name="Clip" r:id="rId7" imgW="2905125" imgH="4130675" progId="MS_ClipArt_Gallery.2">
                  <p:embed/>
                  <p:pic>
                    <p:nvPicPr>
                      <p:cNvPr id="0" name=""/>
                      <p:cNvPicPr>
                        <a:picLocks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13338" y="1985963"/>
                        <a:ext cx="2905125" cy="41306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" name="j0214098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400442" y="6093296"/>
            <a:ext cx="609600" cy="609600"/>
          </a:xfrm>
          <a:prstGeom prst="rect">
            <a:avLst/>
          </a:prstGeom>
        </p:spPr>
      </p:pic>
    </p:spTree>
    <p:custDataLst>
      <p:tags r:id="rId2"/>
    </p:custDataLst>
    <p:extLst>
      <p:ext uri="{BB962C8B-B14F-4D97-AF65-F5344CB8AC3E}">
        <p14:creationId xmlns:p14="http://schemas.microsoft.com/office/powerpoint/2010/main" val="1445246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474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3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  <p:tag name="ARTICULATE_SLIDE_COUNT" val="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Custom Design">
  <a:themeElements>
    <a:clrScheme name="Custom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ustom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99"/>
        </a:solidFill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108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99"/>
        </a:solidFill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108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5144</TotalTime>
  <Words>479</Words>
  <Application>Microsoft Office PowerPoint</Application>
  <PresentationFormat>On-screen Show (4:3)</PresentationFormat>
  <Paragraphs>227</Paragraphs>
  <Slides>5</Slides>
  <Notes>1</Notes>
  <HiddenSlides>0</HiddenSlides>
  <MMClips>1</MMClips>
  <ScaleCrop>false</ScaleCrop>
  <HeadingPairs>
    <vt:vector size="6" baseType="variant"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Custom Design</vt:lpstr>
      <vt:lpstr>Office Theme</vt:lpstr>
      <vt:lpstr>Clip</vt:lpstr>
      <vt:lpstr>Accounting Fundamentals</vt:lpstr>
      <vt:lpstr>PowerPoint Presentation</vt:lpstr>
      <vt:lpstr>PowerPoint Presentation</vt:lpstr>
      <vt:lpstr>PowerPoint Presentation</vt:lpstr>
      <vt:lpstr>PowerPoint Presentation</vt:lpstr>
    </vt:vector>
  </TitlesOfParts>
  <Company>BPP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Accounting for Business</dc:title>
  <dc:creator>A</dc:creator>
  <cp:lastModifiedBy>User</cp:lastModifiedBy>
  <cp:revision>348</cp:revision>
  <cp:lastPrinted>1601-01-01T00:00:00Z</cp:lastPrinted>
  <dcterms:created xsi:type="dcterms:W3CDTF">2002-01-09T11:27:07Z</dcterms:created>
  <dcterms:modified xsi:type="dcterms:W3CDTF">2015-02-18T13:57:17Z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rticulateGUID">
    <vt:lpwstr>C01A84EC-9AAB-48F8-8F3C-20E050EA4822</vt:lpwstr>
  </property>
  <property fmtid="{D5CDD505-2E9C-101B-9397-08002B2CF9AE}" pid="3" name="ArticulatePath">
    <vt:lpwstr>Value Added tax</vt:lpwstr>
  </property>
</Properties>
</file>