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  <p:sldMasterId id="2147484122" r:id="rId4"/>
    <p:sldMasterId id="2147484135" r:id="rId5"/>
  </p:sldMasterIdLst>
  <p:notesMasterIdLst>
    <p:notesMasterId r:id="rId20"/>
  </p:notesMasterIdLst>
  <p:handoutMasterIdLst>
    <p:handoutMasterId r:id="rId21"/>
  </p:handoutMasterIdLst>
  <p:sldIdLst>
    <p:sldId id="474" r:id="rId6"/>
    <p:sldId id="475" r:id="rId7"/>
    <p:sldId id="498" r:id="rId8"/>
    <p:sldId id="307" r:id="rId9"/>
    <p:sldId id="313" r:id="rId10"/>
    <p:sldId id="519" r:id="rId11"/>
    <p:sldId id="372" r:id="rId12"/>
    <p:sldId id="520" r:id="rId13"/>
    <p:sldId id="521" r:id="rId14"/>
    <p:sldId id="523" r:id="rId15"/>
    <p:sldId id="268" r:id="rId16"/>
    <p:sldId id="427" r:id="rId17"/>
    <p:sldId id="426" r:id="rId18"/>
    <p:sldId id="403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DCE9"/>
    <a:srgbClr val="FDFFB9"/>
    <a:srgbClr val="FFA3FA"/>
    <a:srgbClr val="D9F3CB"/>
    <a:srgbClr val="F3F08A"/>
    <a:srgbClr val="F5FF41"/>
    <a:srgbClr val="D3DC34"/>
    <a:srgbClr val="A6FFB2"/>
    <a:srgbClr val="D42CD5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151"/>
    <p:restoredTop sz="95940" autoAdjust="0"/>
  </p:normalViewPr>
  <p:slideViewPr>
    <p:cSldViewPr snapToGrid="0" snapToObjects="1">
      <p:cViewPr varScale="1">
        <p:scale>
          <a:sx n="72" d="100"/>
          <a:sy n="72" d="100"/>
        </p:scale>
        <p:origin x="216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slideMaster" Target="slideMasters/slideMaster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8210B4-A524-4427-804D-B58EB5A81ED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16749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8 Segments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9B328-75EF-4903-B932-E7F60FD8E0D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56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458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11/11/20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 rot="16200000">
            <a:off x="5541263" y="-3828877"/>
            <a:ext cx="1450260" cy="11851216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377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4979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" name="Google Shape;208;p13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209" name="Google Shape;209;p13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" name="Google Shape;210;p13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11" name="Google Shape;211;p13"/>
          <p:cNvSpPr txBox="1">
            <a:spLocks noGrp="1"/>
          </p:cNvSpPr>
          <p:nvPr>
            <p:ph type="body" idx="1"/>
          </p:nvPr>
        </p:nvSpPr>
        <p:spPr>
          <a:xfrm>
            <a:off x="1083967" y="5367067"/>
            <a:ext cx="10024000" cy="52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304792" algn="ctr" rtl="0">
              <a:spcBef>
                <a:spcPts val="480"/>
              </a:spcBef>
              <a:spcAft>
                <a:spcPts val="0"/>
              </a:spcAft>
              <a:buSzPts val="1800"/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2" name="Google Shape;212;p13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6166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4978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3449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7540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902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62146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30880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89503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315000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385961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84846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58013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95093" y="802300"/>
            <a:ext cx="7491353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95093" y="3531206"/>
            <a:ext cx="7491353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95092" y="329309"/>
            <a:ext cx="4115056" cy="309201"/>
          </a:xfrm>
        </p:spPr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912938" y="798973"/>
            <a:ext cx="1069340" cy="503578"/>
          </a:xfrm>
        </p:spPr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3195093" y="3528542"/>
            <a:ext cx="749135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294754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33" name="Straight Connector 32"/>
          <p:cNvCxnSpPr/>
          <p:nvPr/>
        </p:nvCxnSpPr>
        <p:spPr>
          <a:xfrm>
            <a:off x="1924655" y="1847088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32164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4655" y="1756130"/>
            <a:ext cx="7489336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4656" y="3806197"/>
            <a:ext cx="748933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1924655" y="3804985"/>
            <a:ext cx="748933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91535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4655" y="804891"/>
            <a:ext cx="8761791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4654" y="2013936"/>
            <a:ext cx="4167828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8909" y="2013937"/>
            <a:ext cx="4167536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33" name="Straight Connector 32"/>
          <p:cNvCxnSpPr/>
          <p:nvPr/>
        </p:nvCxnSpPr>
        <p:spPr>
          <a:xfrm>
            <a:off x="1924655" y="1847088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618877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924655" y="1847088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4655" y="804165"/>
            <a:ext cx="8761792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4655" y="2019551"/>
            <a:ext cx="4167688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4655" y="2824271"/>
            <a:ext cx="4167688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8909" y="2023005"/>
            <a:ext cx="416753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8909" y="2821491"/>
            <a:ext cx="416753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4258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924655" y="1847088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26383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52650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8723" y="798973"/>
            <a:ext cx="323460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2208" y="798974"/>
            <a:ext cx="5104237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18723" y="3205493"/>
            <a:ext cx="3236492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17" name="Straight Connector 16"/>
          <p:cNvCxnSpPr/>
          <p:nvPr/>
        </p:nvCxnSpPr>
        <p:spPr>
          <a:xfrm>
            <a:off x="1922331" y="3205491"/>
            <a:ext cx="32310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615217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6662002" y="482172"/>
            <a:ext cx="4681849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5531" y="1129513"/>
            <a:ext cx="432658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20171" y="1122544"/>
            <a:ext cx="2979997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4656" y="3145992"/>
            <a:ext cx="4320381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915552" y="5469858"/>
            <a:ext cx="4336560" cy="320123"/>
          </a:xfrm>
        </p:spPr>
        <p:txBody>
          <a:bodyPr/>
          <a:lstStyle>
            <a:lvl1pPr algn="l">
              <a:defRPr/>
            </a:lvl1pPr>
          </a:lstStyle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16707" y="318642"/>
            <a:ext cx="4335404" cy="320931"/>
          </a:xfrm>
        </p:spPr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31" name="Straight Connector 30"/>
          <p:cNvCxnSpPr/>
          <p:nvPr/>
        </p:nvCxnSpPr>
        <p:spPr>
          <a:xfrm>
            <a:off x="1921708" y="3143605"/>
            <a:ext cx="43226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6217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924655" y="1847088"/>
            <a:ext cx="87617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93650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24038" y="798975"/>
            <a:ext cx="1470703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24655" y="798975"/>
            <a:ext cx="7068127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9224037" y="798975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603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9" r:id="rId22"/>
    <p:sldLayoutId id="2147484120" r:id="rId23"/>
    <p:sldLayoutId id="2147484121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EF0202-BB45-884D-A997-F82D89F5EA84}" type="datetimeFigureOut">
              <a:rPr lang="en-US" smtClean="0"/>
              <a:t>11/11/20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389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3" r:id="rId1"/>
    <p:sldLayoutId id="2147484124" r:id="rId2"/>
    <p:sldLayoutId id="2147484125" r:id="rId3"/>
    <p:sldLayoutId id="2147484126" r:id="rId4"/>
    <p:sldLayoutId id="2147484127" r:id="rId5"/>
    <p:sldLayoutId id="2147484128" r:id="rId6"/>
    <p:sldLayoutId id="2147484129" r:id="rId7"/>
    <p:sldLayoutId id="2147484130" r:id="rId8"/>
    <p:sldLayoutId id="2147484131" r:id="rId9"/>
    <p:sldLayoutId id="2147484132" r:id="rId10"/>
    <p:sldLayoutId id="21474841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12192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4"/>
            <a:ext cx="12192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4655" y="804521"/>
            <a:ext cx="8761791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4655" y="2015734"/>
            <a:ext cx="8761791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28723" y="330370"/>
            <a:ext cx="3157723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EAE7C-DAE4-0643-A213-ED7DDFC12C0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11/11/20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4655" y="329309"/>
            <a:ext cx="537867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0300" y="798973"/>
            <a:ext cx="1060995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F6473CD-2DAB-F341-B9DB-2B73574D0D3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4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6" r:id="rId1"/>
    <p:sldLayoutId id="2147484137" r:id="rId2"/>
    <p:sldLayoutId id="2147484138" r:id="rId3"/>
    <p:sldLayoutId id="2147484139" r:id="rId4"/>
    <p:sldLayoutId id="2147484140" r:id="rId5"/>
    <p:sldLayoutId id="2147484141" r:id="rId6"/>
    <p:sldLayoutId id="2147484142" r:id="rId7"/>
    <p:sldLayoutId id="2147484143" r:id="rId8"/>
    <p:sldLayoutId id="2147484144" r:id="rId9"/>
    <p:sldLayoutId id="2147484145" r:id="rId10"/>
    <p:sldLayoutId id="2147484146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Relationship Id="rId5" Type="http://schemas.openxmlformats.org/officeDocument/2006/relationships/hyperlink" Target="http://resources.hwb.wales.gov.uk/VTC/2009-10/welsh/tinopolis/swf/main/default.htm" TargetMode="Externa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0.xml"/><Relationship Id="rId5" Type="http://schemas.microsoft.com/office/2007/relationships/hdphoto" Target="../media/hdphoto1.wdp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hyperlink" Target="http://resources.hwb.wales.gov.uk/VTC/2012-13/20032013/you-and-me/cym/ar-lein/index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resources.hwb.wales.gov.uk/VTC/2012-13/20032013/you-and-me/cym/ar-lein/index.html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resources.hwb.wales.gov.uk/VTC/2012-13/20032013/you-and-me/cym/ar-lein/index.html" TargetMode="Externa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C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8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12.11.2020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8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502784"/>
            <a:ext cx="5799629" cy="58980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MEICRODDYSGU – </a:t>
            </a:r>
            <a:r>
              <a:rPr lang="en-US" sz="28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Stori</a:t>
            </a:r>
            <a:r>
              <a:rPr lang="en-US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 Huw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Rheolaidd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Regular Past Tense Verbs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8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707594" y="2157612"/>
            <a:ext cx="3437872" cy="1516365"/>
          </a:xfrm>
          <a:prstGeom prst="wedgeRoundRectCallout">
            <a:avLst>
              <a:gd name="adj1" fmla="val -62149"/>
              <a:gd name="adj2" fmla="val 4157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Berfau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Rheolaidd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Regular Past Tense Verbs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031170" y="2746123"/>
            <a:ext cx="4457700" cy="4111877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375A31-410F-2049-BB7C-B4D9F42CCA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7939" y="4180871"/>
            <a:ext cx="3143234" cy="1757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EB18C5E-D2AF-458C-AAB5-58AF894D095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1733751"/>
              </p:ext>
            </p:extLst>
          </p:nvPr>
        </p:nvGraphicFramePr>
        <p:xfrm>
          <a:off x="304800" y="1013791"/>
          <a:ext cx="5691809" cy="241520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>
                  <a:txBody>
                    <a:bodyPr/>
                    <a:lstStyle/>
                    <a:p>
                      <a:r>
                        <a:rPr lang="en-GB" sz="2800" b="1" dirty="0" err="1"/>
                        <a:t>Mynd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b="0" dirty="0"/>
                        <a:t>‘to go’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/>
                        <a:t>Est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73FB7119-F042-4E85-838F-A8F2A9A9B60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84490270"/>
              </p:ext>
            </p:extLst>
          </p:nvPr>
        </p:nvGraphicFramePr>
        <p:xfrm>
          <a:off x="304800" y="3768879"/>
          <a:ext cx="5691809" cy="241520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595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322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>
                  <a:txBody>
                    <a:bodyPr/>
                    <a:lstStyle/>
                    <a:p>
                      <a:r>
                        <a:rPr lang="en-GB" sz="2800" b="1" dirty="0" err="1"/>
                        <a:t>Gwneud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b="0" dirty="0"/>
                        <a:t>‘to do/make’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Gwnes</a:t>
                      </a:r>
                      <a:r>
                        <a:rPr lang="en-GB" sz="2800" b="0" baseline="0" dirty="0"/>
                        <a:t> </a:t>
                      </a:r>
                      <a:r>
                        <a:rPr lang="en-GB" sz="2800" b="0" baseline="0" dirty="0" err="1"/>
                        <a:t>i</a:t>
                      </a:r>
                      <a:endParaRPr lang="en-GB" sz="28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Gwnaethon</a:t>
                      </a:r>
                      <a:r>
                        <a:rPr lang="en-GB" sz="2800" b="0" baseline="0" dirty="0"/>
                        <a:t> </a:t>
                      </a:r>
                      <a:r>
                        <a:rPr lang="en-GB" sz="2800" b="0" baseline="0" dirty="0" err="1"/>
                        <a:t>ni</a:t>
                      </a:r>
                      <a:endParaRPr lang="en-GB" sz="28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Gwnest</a:t>
                      </a:r>
                      <a:r>
                        <a:rPr lang="en-GB" sz="2800" b="0" dirty="0"/>
                        <a:t> </a:t>
                      </a:r>
                      <a:r>
                        <a:rPr lang="en-GB" sz="2800" b="0" dirty="0" err="1"/>
                        <a:t>ti</a:t>
                      </a:r>
                      <a:endParaRPr lang="en-GB" sz="28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Gwnaethoch</a:t>
                      </a:r>
                      <a:r>
                        <a:rPr lang="en-GB" sz="2800" b="0" dirty="0"/>
                        <a:t> chi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Gwnaeth</a:t>
                      </a:r>
                      <a:r>
                        <a:rPr lang="en-GB" sz="2800" b="0" baseline="0" dirty="0"/>
                        <a:t> e / hi</a:t>
                      </a:r>
                      <a:endParaRPr lang="en-GB" sz="28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Gwnaethon</a:t>
                      </a:r>
                      <a:r>
                        <a:rPr lang="en-GB" sz="2800" b="0" dirty="0"/>
                        <a:t> </a:t>
                      </a:r>
                      <a:r>
                        <a:rPr lang="en-GB" sz="2800" b="0" dirty="0" err="1"/>
                        <a:t>nhw</a:t>
                      </a:r>
                      <a:endParaRPr lang="en-GB" sz="28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75AA9B5-77D6-49C7-A57D-A43BAA78F71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440779"/>
              </p:ext>
            </p:extLst>
          </p:nvPr>
        </p:nvGraphicFramePr>
        <p:xfrm>
          <a:off x="6195391" y="1013791"/>
          <a:ext cx="5691809" cy="241520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>
                  <a:txBody>
                    <a:bodyPr/>
                    <a:lstStyle/>
                    <a:p>
                      <a:r>
                        <a:rPr lang="en-GB" sz="2800" b="1" dirty="0"/>
                        <a:t>Cael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b="0" dirty="0"/>
                        <a:t>‘to have’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Ces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Cawson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Cafodd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8" name="Content Placeholder 6">
            <a:extLst>
              <a:ext uri="{FF2B5EF4-FFF2-40B4-BE49-F238E27FC236}">
                <a16:creationId xmlns:a16="http://schemas.microsoft.com/office/drawing/2014/main" id="{1C70FE4E-7B1D-4CB7-AAD1-61192A0EDCD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71757152"/>
              </p:ext>
            </p:extLst>
          </p:nvPr>
        </p:nvGraphicFramePr>
        <p:xfrm>
          <a:off x="6255030" y="3768879"/>
          <a:ext cx="5691809" cy="2405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2625">
                <a:tc>
                  <a:txBody>
                    <a:bodyPr/>
                    <a:lstStyle/>
                    <a:p>
                      <a:r>
                        <a:rPr lang="en-GB" sz="2800" b="1" dirty="0" err="1"/>
                        <a:t>Dod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800" b="0" dirty="0"/>
                        <a:t>‘to come’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Des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3212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00089" y="2002222"/>
            <a:ext cx="109442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GB" sz="2800" dirty="0" err="1">
                <a:solidFill>
                  <a:srgbClr val="B71E42"/>
                </a:solidFill>
                <a:latin typeface="Segoe Print" panose="02000800000000000000" pitchFamily="2" charset="0"/>
              </a:rPr>
              <a:t>berfenw</a:t>
            </a:r>
            <a:r>
              <a:rPr lang="en-GB" sz="28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	-	</a:t>
            </a:r>
            <a:r>
              <a:rPr lang="en-GB" sz="2000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verb-noun (dictionary form of doing word).</a:t>
            </a:r>
          </a:p>
          <a:p>
            <a:pPr defTabSz="457200"/>
            <a:r>
              <a:rPr lang="en-GB" sz="2800" dirty="0" err="1">
                <a:solidFill>
                  <a:srgbClr val="B71E42"/>
                </a:solidFill>
                <a:latin typeface="Segoe Print" panose="02000800000000000000" pitchFamily="2" charset="0"/>
              </a:rPr>
              <a:t>bonyn</a:t>
            </a:r>
            <a:r>
              <a:rPr lang="en-GB" sz="28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	     -   </a:t>
            </a:r>
            <a:r>
              <a:rPr lang="en-GB" sz="2000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stem (the part we add an ending to).</a:t>
            </a:r>
          </a:p>
          <a:p>
            <a:pPr defTabSz="457200"/>
            <a:r>
              <a:rPr lang="en-GB" sz="2800" dirty="0" err="1">
                <a:solidFill>
                  <a:srgbClr val="B71E42"/>
                </a:solidFill>
                <a:latin typeface="Segoe Print" panose="02000800000000000000" pitchFamily="2" charset="0"/>
              </a:rPr>
              <a:t>terfyniad</a:t>
            </a:r>
            <a:r>
              <a:rPr lang="en-GB" sz="28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     -	</a:t>
            </a:r>
            <a:r>
              <a:rPr lang="en-GB" sz="2000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ending  (the part that tells us when/who).</a:t>
            </a:r>
          </a:p>
          <a:p>
            <a:pPr defTabSz="457200"/>
            <a:endParaRPr lang="en-GB" sz="2800" dirty="0">
              <a:solidFill>
                <a:srgbClr val="DFDBD5">
                  <a:lumMod val="25000"/>
                </a:srgbClr>
              </a:solidFill>
              <a:latin typeface="Segoe Print" panose="02000800000000000000" pitchFamily="2" charset="0"/>
            </a:endParaRPr>
          </a:p>
          <a:p>
            <a:pPr defTabSz="457200"/>
            <a:r>
              <a:rPr lang="en-GB" sz="28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</a:t>
            </a:r>
            <a:r>
              <a:rPr lang="en-GB" sz="28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berfenw</a:t>
            </a:r>
            <a:r>
              <a:rPr lang="en-GB" sz="28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	</a:t>
            </a:r>
            <a:r>
              <a:rPr lang="en-GB" sz="28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bonyn</a:t>
            </a:r>
            <a:r>
              <a:rPr lang="en-GB" sz="28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	</a:t>
            </a:r>
            <a:r>
              <a:rPr lang="en-GB" sz="28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terfyniad</a:t>
            </a:r>
            <a:r>
              <a:rPr lang="en-GB" sz="28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     </a:t>
            </a:r>
            <a:r>
              <a:rPr lang="en-GB" sz="28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berf</a:t>
            </a:r>
            <a:r>
              <a:rPr lang="en-GB" sz="28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8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gryno</a:t>
            </a:r>
            <a:endParaRPr lang="en-GB" sz="2800" dirty="0">
              <a:solidFill>
                <a:srgbClr val="DFDBD5">
                  <a:lumMod val="25000"/>
                </a:srgbClr>
              </a:solidFill>
              <a:latin typeface="Segoe Print" panose="02000800000000000000" pitchFamily="2" charset="0"/>
            </a:endParaRPr>
          </a:p>
          <a:p>
            <a:pPr defTabSz="457200"/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	</a:t>
            </a:r>
            <a:r>
              <a:rPr lang="en-GB" sz="2800" i="1" dirty="0" err="1">
                <a:solidFill>
                  <a:srgbClr val="7030A0"/>
                </a:solidFill>
                <a:latin typeface="Segoe Print" panose="02000800000000000000" pitchFamily="2" charset="0"/>
              </a:rPr>
              <a:t>darllen</a:t>
            </a:r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		  </a:t>
            </a:r>
            <a:r>
              <a:rPr lang="en-GB" sz="2800" i="1" dirty="0" err="1">
                <a:solidFill>
                  <a:srgbClr val="7030A0"/>
                </a:solidFill>
                <a:latin typeface="Segoe Print" panose="02000800000000000000" pitchFamily="2" charset="0"/>
              </a:rPr>
              <a:t>darllen</a:t>
            </a:r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		-ais </a:t>
            </a:r>
            <a:r>
              <a:rPr lang="en-GB" sz="2800" i="1" dirty="0" err="1">
                <a:solidFill>
                  <a:srgbClr val="7030A0"/>
                </a:solidFill>
                <a:latin typeface="Segoe Print" panose="02000800000000000000" pitchFamily="2" charset="0"/>
              </a:rPr>
              <a:t>i</a:t>
            </a:r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			   </a:t>
            </a:r>
            <a:r>
              <a:rPr lang="en-GB" sz="2800" i="1" dirty="0" err="1">
                <a:solidFill>
                  <a:srgbClr val="7030A0"/>
                </a:solidFill>
                <a:latin typeface="Segoe Print" panose="02000800000000000000" pitchFamily="2" charset="0"/>
              </a:rPr>
              <a:t>darllenais</a:t>
            </a:r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r>
              <a:rPr lang="en-GB" sz="2800" i="1" dirty="0" err="1">
                <a:solidFill>
                  <a:srgbClr val="7030A0"/>
                </a:solidFill>
                <a:latin typeface="Segoe Print" panose="02000800000000000000" pitchFamily="2" charset="0"/>
              </a:rPr>
              <a:t>i</a:t>
            </a:r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	</a:t>
            </a:r>
          </a:p>
          <a:p>
            <a:pPr defTabSz="457200"/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	</a:t>
            </a:r>
            <a:r>
              <a:rPr lang="en-GB" sz="2800" i="1" dirty="0" err="1">
                <a:solidFill>
                  <a:srgbClr val="7030A0"/>
                </a:solidFill>
                <a:latin typeface="Segoe Print" panose="02000800000000000000" pitchFamily="2" charset="0"/>
              </a:rPr>
              <a:t>codi</a:t>
            </a:r>
            <a:r>
              <a:rPr lang="en-GB" sz="2800" i="1" dirty="0">
                <a:solidFill>
                  <a:srgbClr val="DFDBD5">
                    <a:lumMod val="50000"/>
                  </a:srgbClr>
                </a:solidFill>
                <a:latin typeface="Segoe Print" panose="02000800000000000000" pitchFamily="2" charset="0"/>
              </a:rPr>
              <a:t>			   </a:t>
            </a:r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cod-</a:t>
            </a:r>
            <a:r>
              <a:rPr lang="en-GB" sz="2800" i="1" dirty="0">
                <a:solidFill>
                  <a:srgbClr val="DFDBD5">
                    <a:lumMod val="50000"/>
                  </a:srgbClr>
                </a:solidFill>
                <a:latin typeface="Segoe Print" panose="02000800000000000000" pitchFamily="2" charset="0"/>
              </a:rPr>
              <a:t>		   </a:t>
            </a:r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-odd hi</a:t>
            </a:r>
            <a:r>
              <a:rPr lang="en-GB" sz="2800" i="1" dirty="0">
                <a:solidFill>
                  <a:srgbClr val="DFDBD5">
                    <a:lumMod val="50000"/>
                  </a:srgbClr>
                </a:solidFill>
                <a:latin typeface="Segoe Print" panose="02000800000000000000" pitchFamily="2" charset="0"/>
              </a:rPr>
              <a:t>	        	</a:t>
            </a:r>
            <a:r>
              <a:rPr lang="en-GB" sz="2800" i="1" dirty="0" err="1">
                <a:solidFill>
                  <a:srgbClr val="7030A0"/>
                </a:solidFill>
                <a:latin typeface="Segoe Print" panose="02000800000000000000" pitchFamily="2" charset="0"/>
              </a:rPr>
              <a:t>cododd</a:t>
            </a:r>
            <a:r>
              <a:rPr lang="en-GB" sz="2800" i="1" dirty="0">
                <a:solidFill>
                  <a:srgbClr val="7030A0"/>
                </a:solidFill>
                <a:latin typeface="Segoe Print" panose="02000800000000000000" pitchFamily="2" charset="0"/>
              </a:rPr>
              <a:t> hi</a:t>
            </a: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1CA09C8C-1636-B944-9794-61479EC1C62D}"/>
              </a:ext>
            </a:extLst>
          </p:cNvPr>
          <p:cNvSpPr txBox="1">
            <a:spLocks/>
          </p:cNvSpPr>
          <p:nvPr/>
        </p:nvSpPr>
        <p:spPr>
          <a:xfrm>
            <a:off x="0" y="359267"/>
            <a:ext cx="12192000" cy="12836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>
                <a:latin typeface="Ink Free" panose="03080402000500000000" pitchFamily="66" charset="0"/>
              </a:rPr>
              <a:t>SUT MAE GWNEUD BERF GRYNO?</a:t>
            </a:r>
          </a:p>
          <a:p>
            <a:pPr algn="ctr"/>
            <a:r>
              <a:rPr lang="en-US" sz="4000" b="1" cap="none" dirty="0">
                <a:latin typeface="Ink Free" panose="03080402000500000000" pitchFamily="66" charset="0"/>
              </a:rPr>
              <a:t>CONSISE VERBS</a:t>
            </a:r>
          </a:p>
        </p:txBody>
      </p:sp>
    </p:spTree>
    <p:extLst>
      <p:ext uri="{BB962C8B-B14F-4D97-AF65-F5344CB8AC3E}">
        <p14:creationId xmlns:p14="http://schemas.microsoft.com/office/powerpoint/2010/main" val="348492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685"/>
    </mc:Choice>
    <mc:Fallback xmlns="">
      <p:transition spd="slow" advTm="11468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64" name="Group 63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8" name="Rectangle 67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AB7FBA4E-6AE8-1B42-8275-1D2A3480F4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5184" y="847178"/>
            <a:ext cx="6599667" cy="4431581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itle 6">
            <a:extLst>
              <a:ext uri="{FF2B5EF4-FFF2-40B4-BE49-F238E27FC236}">
                <a16:creationId xmlns:a16="http://schemas.microsoft.com/office/drawing/2014/main" id="{6E2F75E3-3AA7-BD4E-B5D5-E1E0F8235B0B}"/>
              </a:ext>
            </a:extLst>
          </p:cNvPr>
          <p:cNvSpPr txBox="1">
            <a:spLocks/>
          </p:cNvSpPr>
          <p:nvPr/>
        </p:nvSpPr>
        <p:spPr>
          <a:xfrm>
            <a:off x="260718" y="-1"/>
            <a:ext cx="3211145" cy="27989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cap="none" dirty="0" err="1">
                <a:latin typeface="Ink Free" panose="03080402000500000000" pitchFamily="66" charset="0"/>
              </a:rPr>
              <a:t>Bonyn</a:t>
            </a:r>
            <a:r>
              <a:rPr lang="en-US" sz="4000" b="1" cap="none" dirty="0">
                <a:latin typeface="Ink Free" panose="03080402000500000000" pitchFamily="66" charset="0"/>
              </a:rPr>
              <a:t> y </a:t>
            </a:r>
            <a:r>
              <a:rPr lang="en-US" sz="4000" b="1" cap="none" dirty="0" err="1">
                <a:latin typeface="Ink Free" panose="03080402000500000000" pitchFamily="66" charset="0"/>
              </a:rPr>
              <a:t>ferf</a:t>
            </a:r>
            <a:endParaRPr lang="en-US" sz="4000" b="1" cap="none" dirty="0">
              <a:latin typeface="Ink Free" panose="03080402000500000000" pitchFamily="66" charset="0"/>
            </a:endParaRPr>
          </a:p>
          <a:p>
            <a:r>
              <a:rPr lang="en-US" sz="4000" b="1" cap="none" dirty="0">
                <a:latin typeface="Ink Free" panose="03080402000500000000" pitchFamily="66" charset="0"/>
              </a:rPr>
              <a:t> </a:t>
            </a:r>
          </a:p>
          <a:p>
            <a:r>
              <a:rPr lang="en-US" sz="4000" b="1" cap="none" dirty="0">
                <a:latin typeface="Ink Free" panose="03080402000500000000" pitchFamily="66" charset="0"/>
              </a:rPr>
              <a:t>Regular Verb Stems</a:t>
            </a:r>
          </a:p>
        </p:txBody>
      </p:sp>
    </p:spTree>
    <p:extLst>
      <p:ext uri="{BB962C8B-B14F-4D97-AF65-F5344CB8AC3E}">
        <p14:creationId xmlns:p14="http://schemas.microsoft.com/office/powerpoint/2010/main" val="206421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409"/>
    </mc:Choice>
    <mc:Fallback xmlns="">
      <p:transition spd="slow" advTm="17040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2955" y="828000"/>
            <a:ext cx="4177456" cy="5202000"/>
          </a:xfrm>
          <a:prstGeom prst="rect">
            <a:avLst/>
          </a:prstGeom>
        </p:spPr>
      </p:pic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45A8C67C-7C98-C840-8CB3-984DA61401E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66456649"/>
              </p:ext>
            </p:extLst>
          </p:nvPr>
        </p:nvGraphicFramePr>
        <p:xfrm>
          <a:off x="3471863" y="312833"/>
          <a:ext cx="5012638" cy="54171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44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82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7571"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Person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Terfyniad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1. fi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-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ais</a:t>
                      </a:r>
                      <a:r>
                        <a:rPr lang="en-US" sz="3500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2.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-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aist</a:t>
                      </a:r>
                      <a:r>
                        <a:rPr lang="en-US" sz="3500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3.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fe</a:t>
                      </a:r>
                      <a:r>
                        <a:rPr lang="en-US" sz="3500" dirty="0">
                          <a:latin typeface="Segoe Print" panose="02000800000000000000" pitchFamily="2" charset="0"/>
                        </a:rPr>
                        <a:t>/hi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500" dirty="0">
                          <a:latin typeface="Segoe Print" panose="02000800000000000000" pitchFamily="2" charset="0"/>
                        </a:rPr>
                        <a:t>- odd e/hi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4.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- on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5. chi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-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och</a:t>
                      </a:r>
                      <a:r>
                        <a:rPr lang="en-US" sz="3500" dirty="0">
                          <a:latin typeface="Segoe Print" panose="02000800000000000000" pitchFamily="2" charset="0"/>
                        </a:rPr>
                        <a:t> chi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6.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500" dirty="0">
                          <a:latin typeface="Segoe Print" panose="02000800000000000000" pitchFamily="2" charset="0"/>
                        </a:rPr>
                        <a:t>- on </a:t>
                      </a:r>
                      <a:r>
                        <a:rPr lang="en-US" sz="3500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Title 6">
            <a:extLst>
              <a:ext uri="{FF2B5EF4-FFF2-40B4-BE49-F238E27FC236}">
                <a16:creationId xmlns:a16="http://schemas.microsoft.com/office/drawing/2014/main" id="{B1B6ED3A-23AA-D547-80C8-2DAE98CBB2A2}"/>
              </a:ext>
            </a:extLst>
          </p:cNvPr>
          <p:cNvSpPr txBox="1">
            <a:spLocks/>
          </p:cNvSpPr>
          <p:nvPr/>
        </p:nvSpPr>
        <p:spPr>
          <a:xfrm>
            <a:off x="260718" y="0"/>
            <a:ext cx="3211145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cap="none" dirty="0" err="1">
                <a:latin typeface="Ink Free" panose="03080402000500000000" pitchFamily="66" charset="0"/>
              </a:rPr>
              <a:t>Terfyniadau</a:t>
            </a:r>
            <a:r>
              <a:rPr lang="en-US" sz="4000" b="1" cap="none" dirty="0">
                <a:latin typeface="Ink Free" panose="03080402000500000000" pitchFamily="66" charset="0"/>
              </a:rPr>
              <a:t> </a:t>
            </a:r>
          </a:p>
          <a:p>
            <a:r>
              <a:rPr lang="en-US" sz="4000" b="1" cap="none" dirty="0">
                <a:latin typeface="Ink Free" panose="03080402000500000000" pitchFamily="66" charset="0"/>
              </a:rPr>
              <a:t>Verb Endings</a:t>
            </a:r>
          </a:p>
        </p:txBody>
      </p:sp>
    </p:spTree>
    <p:extLst>
      <p:ext uri="{BB962C8B-B14F-4D97-AF65-F5344CB8AC3E}">
        <p14:creationId xmlns:p14="http://schemas.microsoft.com/office/powerpoint/2010/main" val="2959908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446"/>
    </mc:Choice>
    <mc:Fallback xmlns="">
      <p:transition spd="slow" advTm="10144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1864500D-0AC6-E245-B17E-79D83C6EAE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7" t="18845" r="23085" b="14395"/>
          <a:stretch/>
        </p:blipFill>
        <p:spPr>
          <a:xfrm>
            <a:off x="3877846" y="1671333"/>
            <a:ext cx="6775213" cy="2288923"/>
          </a:xfrm>
          <a:prstGeom prst="rect">
            <a:avLst/>
          </a:prstGeom>
        </p:spPr>
      </p:pic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C8CEDC41-E118-744A-AFB6-106998FCDA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7758"/>
          <a:stretch/>
        </p:blipFill>
        <p:spPr>
          <a:xfrm>
            <a:off x="197223" y="4119474"/>
            <a:ext cx="8623881" cy="2288923"/>
          </a:xfrm>
          <a:prstGeom prst="rect">
            <a:avLst/>
          </a:prstGeom>
        </p:spPr>
      </p:pic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1D250BE6-ED6D-7F4F-BEC3-C7A7893A27F0}"/>
              </a:ext>
            </a:extLst>
          </p:cNvPr>
          <p:cNvSpPr/>
          <p:nvPr/>
        </p:nvSpPr>
        <p:spPr>
          <a:xfrm>
            <a:off x="197224" y="244761"/>
            <a:ext cx="6755194" cy="1269498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6">
            <a:extLst>
              <a:ext uri="{FF2B5EF4-FFF2-40B4-BE49-F238E27FC236}">
                <a16:creationId xmlns:a16="http://schemas.microsoft.com/office/drawing/2014/main" id="{19260104-BCF4-7643-9E28-68893D4652BF}"/>
              </a:ext>
            </a:extLst>
          </p:cNvPr>
          <p:cNvSpPr txBox="1">
            <a:spLocks/>
          </p:cNvSpPr>
          <p:nvPr/>
        </p:nvSpPr>
        <p:spPr>
          <a:xfrm>
            <a:off x="355601" y="85543"/>
            <a:ext cx="6596818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Beth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wnest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ti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ddoe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882142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D3922AAC-A743-634F-B36C-008D5FE93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17" y="1911537"/>
            <a:ext cx="10938565" cy="2783914"/>
          </a:xfrm>
          <a:prstGeom prst="rect">
            <a:avLst/>
          </a:prstGeom>
        </p:spPr>
      </p:pic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18AD4635-4672-E341-8BE5-CFEBEF0DC608}"/>
              </a:ext>
            </a:extLst>
          </p:cNvPr>
          <p:cNvSpPr/>
          <p:nvPr/>
        </p:nvSpPr>
        <p:spPr>
          <a:xfrm>
            <a:off x="197224" y="352335"/>
            <a:ext cx="6755194" cy="1269498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68C7156A-3BFF-A647-8F83-762A95A7AC38}"/>
              </a:ext>
            </a:extLst>
          </p:cNvPr>
          <p:cNvSpPr txBox="1">
            <a:spLocks/>
          </p:cNvSpPr>
          <p:nvPr/>
        </p:nvSpPr>
        <p:spPr>
          <a:xfrm>
            <a:off x="355601" y="282762"/>
            <a:ext cx="6596818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Beth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wnest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ti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ddoe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? </a:t>
            </a:r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6E2AD6DE-D291-DF46-A16A-A02D6AABBEDC}"/>
              </a:ext>
            </a:extLst>
          </p:cNvPr>
          <p:cNvSpPr/>
          <p:nvPr/>
        </p:nvSpPr>
        <p:spPr>
          <a:xfrm>
            <a:off x="4810088" y="4899186"/>
            <a:ext cx="5140736" cy="1269498"/>
          </a:xfrm>
          <a:prstGeom prst="wedgeRoundRectCallout">
            <a:avLst>
              <a:gd name="adj1" fmla="val 42427"/>
              <a:gd name="adj2" fmla="val 9764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67CACF-FC21-864F-A9DD-AE3F000CBF8F}"/>
              </a:ext>
            </a:extLst>
          </p:cNvPr>
          <p:cNvSpPr txBox="1"/>
          <p:nvPr/>
        </p:nvSpPr>
        <p:spPr>
          <a:xfrm>
            <a:off x="5277555" y="4899187"/>
            <a:ext cx="4099527" cy="12694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ymlaciais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cerddais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yfais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ddŵr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US" altLang="en-US" sz="2000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009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chematic&#10;&#10;Description automatically generated">
            <a:extLst>
              <a:ext uri="{FF2B5EF4-FFF2-40B4-BE49-F238E27FC236}">
                <a16:creationId xmlns:a16="http://schemas.microsoft.com/office/drawing/2014/main" id="{F5680031-A41E-2D41-AC1B-C1E0A594A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9456" y="3429000"/>
            <a:ext cx="3609086" cy="2676401"/>
          </a:xfrm>
          <a:prstGeom prst="rect">
            <a:avLst/>
          </a:prstGeom>
        </p:spPr>
      </p:pic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244DE16-0C84-EF40-83E1-7304DD0E2F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9940" y="143436"/>
            <a:ext cx="4448119" cy="2716306"/>
          </a:xfrm>
          <a:prstGeom prst="rect">
            <a:avLst/>
          </a:prstGeom>
        </p:spPr>
      </p:pic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1EFFA33-7104-5448-AC65-8DC166F23D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150" y="2708226"/>
            <a:ext cx="6651812" cy="405162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D68B286-800A-274B-801D-A3C594BEB813}"/>
              </a:ext>
            </a:extLst>
          </p:cNvPr>
          <p:cNvSpPr txBox="1"/>
          <p:nvPr/>
        </p:nvSpPr>
        <p:spPr>
          <a:xfrm>
            <a:off x="369090" y="143436"/>
            <a:ext cx="5099381" cy="24742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berfau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arlein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Online </a:t>
            </a:r>
            <a:r>
              <a:rPr lang="en-US" altLang="en-US" sz="2000" b="1" i="1" dirty="0" err="1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activites</a:t>
            </a: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to practice these patterns :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000" u="sng" dirty="0">
                <a:hlinkClick r:id="rId5"/>
              </a:rPr>
              <a:t>http://resources.hwb.wales.gov.uk/VTC/2009-10/welsh/tinopolis/swf/main/default.htm</a:t>
            </a:r>
            <a:endParaRPr lang="en-US" sz="2000" dirty="0"/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65D011B-E8D2-E74B-985F-05A6C3864BC3}"/>
              </a:ext>
            </a:extLst>
          </p:cNvPr>
          <p:cNvCxnSpPr>
            <a:cxnSpLocks/>
          </p:cNvCxnSpPr>
          <p:nvPr/>
        </p:nvCxnSpPr>
        <p:spPr>
          <a:xfrm flipV="1">
            <a:off x="5289168" y="1810871"/>
            <a:ext cx="2050288" cy="427459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48C37F8-BCD6-AF4E-9AB9-27E2DF4ED104}"/>
              </a:ext>
            </a:extLst>
          </p:cNvPr>
          <p:cNvCxnSpPr>
            <a:cxnSpLocks/>
          </p:cNvCxnSpPr>
          <p:nvPr/>
        </p:nvCxnSpPr>
        <p:spPr>
          <a:xfrm>
            <a:off x="7575168" y="2024601"/>
            <a:ext cx="1215757" cy="1812293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EFA07A9-36DD-FE49-B0D2-1E420987E487}"/>
              </a:ext>
            </a:extLst>
          </p:cNvPr>
          <p:cNvCxnSpPr>
            <a:cxnSpLocks/>
          </p:cNvCxnSpPr>
          <p:nvPr/>
        </p:nvCxnSpPr>
        <p:spPr>
          <a:xfrm flipH="1">
            <a:off x="2707341" y="4821402"/>
            <a:ext cx="5475705" cy="1113233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 17">
            <a:extLst>
              <a:ext uri="{FF2B5EF4-FFF2-40B4-BE49-F238E27FC236}">
                <a16:creationId xmlns:a16="http://schemas.microsoft.com/office/drawing/2014/main" id="{192FE6E4-3546-B841-8708-0FFA5252311B}"/>
              </a:ext>
            </a:extLst>
          </p:cNvPr>
          <p:cNvSpPr/>
          <p:nvPr/>
        </p:nvSpPr>
        <p:spPr>
          <a:xfrm>
            <a:off x="559454" y="5468471"/>
            <a:ext cx="2936913" cy="986117"/>
          </a:xfrm>
          <a:custGeom>
            <a:avLst/>
            <a:gdLst>
              <a:gd name="connsiteX0" fmla="*/ 2524405 w 2936913"/>
              <a:gd name="connsiteY0" fmla="*/ 107576 h 986117"/>
              <a:gd name="connsiteX1" fmla="*/ 1502428 w 2936913"/>
              <a:gd name="connsiteY1" fmla="*/ 17929 h 986117"/>
              <a:gd name="connsiteX2" fmla="*/ 1179699 w 2936913"/>
              <a:gd name="connsiteY2" fmla="*/ 0 h 986117"/>
              <a:gd name="connsiteX3" fmla="*/ 928687 w 2936913"/>
              <a:gd name="connsiteY3" fmla="*/ 17929 h 986117"/>
              <a:gd name="connsiteX4" fmla="*/ 785252 w 2936913"/>
              <a:gd name="connsiteY4" fmla="*/ 53788 h 986117"/>
              <a:gd name="connsiteX5" fmla="*/ 713534 w 2936913"/>
              <a:gd name="connsiteY5" fmla="*/ 71717 h 986117"/>
              <a:gd name="connsiteX6" fmla="*/ 534240 w 2936913"/>
              <a:gd name="connsiteY6" fmla="*/ 107576 h 986117"/>
              <a:gd name="connsiteX7" fmla="*/ 444593 w 2936913"/>
              <a:gd name="connsiteY7" fmla="*/ 125505 h 986117"/>
              <a:gd name="connsiteX8" fmla="*/ 390805 w 2936913"/>
              <a:gd name="connsiteY8" fmla="*/ 143435 h 986117"/>
              <a:gd name="connsiteX9" fmla="*/ 211511 w 2936913"/>
              <a:gd name="connsiteY9" fmla="*/ 197223 h 986117"/>
              <a:gd name="connsiteX10" fmla="*/ 157722 w 2936913"/>
              <a:gd name="connsiteY10" fmla="*/ 215153 h 986117"/>
              <a:gd name="connsiteX11" fmla="*/ 103934 w 2936913"/>
              <a:gd name="connsiteY11" fmla="*/ 233082 h 986117"/>
              <a:gd name="connsiteX12" fmla="*/ 50146 w 2936913"/>
              <a:gd name="connsiteY12" fmla="*/ 268941 h 986117"/>
              <a:gd name="connsiteX13" fmla="*/ 32217 w 2936913"/>
              <a:gd name="connsiteY13" fmla="*/ 609600 h 986117"/>
              <a:gd name="connsiteX14" fmla="*/ 68075 w 2936913"/>
              <a:gd name="connsiteY14" fmla="*/ 663388 h 986117"/>
              <a:gd name="connsiteX15" fmla="*/ 121864 w 2936913"/>
              <a:gd name="connsiteY15" fmla="*/ 770964 h 986117"/>
              <a:gd name="connsiteX16" fmla="*/ 229440 w 2936913"/>
              <a:gd name="connsiteY16" fmla="*/ 842682 h 986117"/>
              <a:gd name="connsiteX17" fmla="*/ 408734 w 2936913"/>
              <a:gd name="connsiteY17" fmla="*/ 914400 h 986117"/>
              <a:gd name="connsiteX18" fmla="*/ 480452 w 2936913"/>
              <a:gd name="connsiteY18" fmla="*/ 932329 h 986117"/>
              <a:gd name="connsiteX19" fmla="*/ 677675 w 2936913"/>
              <a:gd name="connsiteY19" fmla="*/ 950258 h 986117"/>
              <a:gd name="connsiteX20" fmla="*/ 1036264 w 2936913"/>
              <a:gd name="connsiteY20" fmla="*/ 968188 h 986117"/>
              <a:gd name="connsiteX21" fmla="*/ 1269346 w 2936913"/>
              <a:gd name="connsiteY21" fmla="*/ 986117 h 986117"/>
              <a:gd name="connsiteX22" fmla="*/ 2094099 w 2936913"/>
              <a:gd name="connsiteY22" fmla="*/ 968188 h 986117"/>
              <a:gd name="connsiteX23" fmla="*/ 2165817 w 2936913"/>
              <a:gd name="connsiteY23" fmla="*/ 950258 h 986117"/>
              <a:gd name="connsiteX24" fmla="*/ 2273393 w 2936913"/>
              <a:gd name="connsiteY24" fmla="*/ 932329 h 986117"/>
              <a:gd name="connsiteX25" fmla="*/ 2327181 w 2936913"/>
              <a:gd name="connsiteY25" fmla="*/ 914400 h 986117"/>
              <a:gd name="connsiteX26" fmla="*/ 2416828 w 2936913"/>
              <a:gd name="connsiteY26" fmla="*/ 896470 h 986117"/>
              <a:gd name="connsiteX27" fmla="*/ 2470617 w 2936913"/>
              <a:gd name="connsiteY27" fmla="*/ 878541 h 986117"/>
              <a:gd name="connsiteX28" fmla="*/ 2578193 w 2936913"/>
              <a:gd name="connsiteY28" fmla="*/ 860611 h 986117"/>
              <a:gd name="connsiteX29" fmla="*/ 2667840 w 2936913"/>
              <a:gd name="connsiteY29" fmla="*/ 842682 h 986117"/>
              <a:gd name="connsiteX30" fmla="*/ 2793346 w 2936913"/>
              <a:gd name="connsiteY30" fmla="*/ 806823 h 986117"/>
              <a:gd name="connsiteX31" fmla="*/ 2865064 w 2936913"/>
              <a:gd name="connsiteY31" fmla="*/ 788894 h 986117"/>
              <a:gd name="connsiteX32" fmla="*/ 2936781 w 2936913"/>
              <a:gd name="connsiteY32" fmla="*/ 681317 h 986117"/>
              <a:gd name="connsiteX33" fmla="*/ 2918852 w 2936913"/>
              <a:gd name="connsiteY33" fmla="*/ 430305 h 986117"/>
              <a:gd name="connsiteX34" fmla="*/ 2882993 w 2936913"/>
              <a:gd name="connsiteY34" fmla="*/ 322729 h 986117"/>
              <a:gd name="connsiteX35" fmla="*/ 2829205 w 2936913"/>
              <a:gd name="connsiteY35" fmla="*/ 268941 h 986117"/>
              <a:gd name="connsiteX36" fmla="*/ 2614052 w 2936913"/>
              <a:gd name="connsiteY36" fmla="*/ 161364 h 986117"/>
              <a:gd name="connsiteX37" fmla="*/ 2452687 w 2936913"/>
              <a:gd name="connsiteY37" fmla="*/ 143435 h 986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2936913" h="986117">
                <a:moveTo>
                  <a:pt x="2524405" y="107576"/>
                </a:moveTo>
                <a:lnTo>
                  <a:pt x="1502428" y="17929"/>
                </a:lnTo>
                <a:cubicBezTo>
                  <a:pt x="1395029" y="9337"/>
                  <a:pt x="1287441" y="0"/>
                  <a:pt x="1179699" y="0"/>
                </a:cubicBezTo>
                <a:cubicBezTo>
                  <a:pt x="1095815" y="0"/>
                  <a:pt x="1012358" y="11953"/>
                  <a:pt x="928687" y="17929"/>
                </a:cubicBezTo>
                <a:cubicBezTo>
                  <a:pt x="832574" y="49966"/>
                  <a:pt x="915062" y="24941"/>
                  <a:pt x="785252" y="53788"/>
                </a:cubicBezTo>
                <a:cubicBezTo>
                  <a:pt x="761197" y="59134"/>
                  <a:pt x="737629" y="66554"/>
                  <a:pt x="713534" y="71717"/>
                </a:cubicBezTo>
                <a:cubicBezTo>
                  <a:pt x="653939" y="84487"/>
                  <a:pt x="594005" y="95623"/>
                  <a:pt x="534240" y="107576"/>
                </a:cubicBezTo>
                <a:cubicBezTo>
                  <a:pt x="504358" y="113552"/>
                  <a:pt x="473503" y="115868"/>
                  <a:pt x="444593" y="125505"/>
                </a:cubicBezTo>
                <a:cubicBezTo>
                  <a:pt x="426664" y="131482"/>
                  <a:pt x="408977" y="138243"/>
                  <a:pt x="390805" y="143435"/>
                </a:cubicBezTo>
                <a:cubicBezTo>
                  <a:pt x="201115" y="197632"/>
                  <a:pt x="467176" y="112000"/>
                  <a:pt x="211511" y="197223"/>
                </a:cubicBezTo>
                <a:lnTo>
                  <a:pt x="157722" y="215153"/>
                </a:lnTo>
                <a:lnTo>
                  <a:pt x="103934" y="233082"/>
                </a:lnTo>
                <a:cubicBezTo>
                  <a:pt x="86005" y="245035"/>
                  <a:pt x="65383" y="253704"/>
                  <a:pt x="50146" y="268941"/>
                </a:cubicBezTo>
                <a:cubicBezTo>
                  <a:pt x="-39214" y="358301"/>
                  <a:pt x="14519" y="497512"/>
                  <a:pt x="32217" y="609600"/>
                </a:cubicBezTo>
                <a:cubicBezTo>
                  <a:pt x="35578" y="630885"/>
                  <a:pt x="58438" y="644115"/>
                  <a:pt x="68075" y="663388"/>
                </a:cubicBezTo>
                <a:cubicBezTo>
                  <a:pt x="92232" y="711702"/>
                  <a:pt x="76191" y="731000"/>
                  <a:pt x="121864" y="770964"/>
                </a:cubicBezTo>
                <a:cubicBezTo>
                  <a:pt x="154298" y="799344"/>
                  <a:pt x="190893" y="823408"/>
                  <a:pt x="229440" y="842682"/>
                </a:cubicBezTo>
                <a:cubicBezTo>
                  <a:pt x="303630" y="879777"/>
                  <a:pt x="320117" y="892246"/>
                  <a:pt x="408734" y="914400"/>
                </a:cubicBezTo>
                <a:cubicBezTo>
                  <a:pt x="432640" y="920376"/>
                  <a:pt x="456026" y="929072"/>
                  <a:pt x="480452" y="932329"/>
                </a:cubicBezTo>
                <a:cubicBezTo>
                  <a:pt x="545885" y="941053"/>
                  <a:pt x="611800" y="946008"/>
                  <a:pt x="677675" y="950258"/>
                </a:cubicBezTo>
                <a:cubicBezTo>
                  <a:pt x="797106" y="957963"/>
                  <a:pt x="916804" y="960948"/>
                  <a:pt x="1036264" y="968188"/>
                </a:cubicBezTo>
                <a:cubicBezTo>
                  <a:pt x="1114045" y="972902"/>
                  <a:pt x="1191652" y="980141"/>
                  <a:pt x="1269346" y="986117"/>
                </a:cubicBezTo>
                <a:lnTo>
                  <a:pt x="2094099" y="968188"/>
                </a:lnTo>
                <a:cubicBezTo>
                  <a:pt x="2118721" y="967203"/>
                  <a:pt x="2141654" y="955091"/>
                  <a:pt x="2165817" y="950258"/>
                </a:cubicBezTo>
                <a:cubicBezTo>
                  <a:pt x="2201464" y="943128"/>
                  <a:pt x="2237905" y="940215"/>
                  <a:pt x="2273393" y="932329"/>
                </a:cubicBezTo>
                <a:cubicBezTo>
                  <a:pt x="2291842" y="928229"/>
                  <a:pt x="2308846" y="918984"/>
                  <a:pt x="2327181" y="914400"/>
                </a:cubicBezTo>
                <a:cubicBezTo>
                  <a:pt x="2356745" y="907009"/>
                  <a:pt x="2387264" y="903861"/>
                  <a:pt x="2416828" y="896470"/>
                </a:cubicBezTo>
                <a:cubicBezTo>
                  <a:pt x="2435163" y="891886"/>
                  <a:pt x="2452168" y="882641"/>
                  <a:pt x="2470617" y="878541"/>
                </a:cubicBezTo>
                <a:cubicBezTo>
                  <a:pt x="2506105" y="870655"/>
                  <a:pt x="2542426" y="867114"/>
                  <a:pt x="2578193" y="860611"/>
                </a:cubicBezTo>
                <a:cubicBezTo>
                  <a:pt x="2608176" y="855160"/>
                  <a:pt x="2638092" y="849293"/>
                  <a:pt x="2667840" y="842682"/>
                </a:cubicBezTo>
                <a:cubicBezTo>
                  <a:pt x="2793969" y="814654"/>
                  <a:pt x="2688512" y="836776"/>
                  <a:pt x="2793346" y="806823"/>
                </a:cubicBezTo>
                <a:cubicBezTo>
                  <a:pt x="2817040" y="800053"/>
                  <a:pt x="2841158" y="794870"/>
                  <a:pt x="2865064" y="788894"/>
                </a:cubicBezTo>
                <a:cubicBezTo>
                  <a:pt x="2888970" y="753035"/>
                  <a:pt x="2939851" y="724304"/>
                  <a:pt x="2936781" y="681317"/>
                </a:cubicBezTo>
                <a:cubicBezTo>
                  <a:pt x="2930805" y="597646"/>
                  <a:pt x="2931295" y="513261"/>
                  <a:pt x="2918852" y="430305"/>
                </a:cubicBezTo>
                <a:cubicBezTo>
                  <a:pt x="2913245" y="392925"/>
                  <a:pt x="2909720" y="349456"/>
                  <a:pt x="2882993" y="322729"/>
                </a:cubicBezTo>
                <a:cubicBezTo>
                  <a:pt x="2865064" y="304800"/>
                  <a:pt x="2849220" y="284508"/>
                  <a:pt x="2829205" y="268941"/>
                </a:cubicBezTo>
                <a:cubicBezTo>
                  <a:pt x="2769775" y="222717"/>
                  <a:pt x="2692703" y="170103"/>
                  <a:pt x="2614052" y="161364"/>
                </a:cubicBezTo>
                <a:lnTo>
                  <a:pt x="2452687" y="143435"/>
                </a:ln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564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BG">
            <a:extLst>
              <a:ext uri="{FF2B5EF4-FFF2-40B4-BE49-F238E27FC236}">
                <a16:creationId xmlns:a16="http://schemas.microsoft.com/office/drawing/2014/main" id="{D40854B3-7181-4797-8793-E6FF00A29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Tekhnologic Logo">
            <a:extLst>
              <a:ext uri="{FF2B5EF4-FFF2-40B4-BE49-F238E27FC236}">
                <a16:creationId xmlns:a16="http://schemas.microsoft.com/office/drawing/2014/main" id="{C5D662CC-1BE3-434A-87C6-6DCBC37C88A8}"/>
              </a:ext>
            </a:extLst>
          </p:cNvPr>
          <p:cNvGrpSpPr/>
          <p:nvPr/>
        </p:nvGrpSpPr>
        <p:grpSpPr>
          <a:xfrm>
            <a:off x="5685616" y="6661025"/>
            <a:ext cx="820768" cy="180000"/>
            <a:chOff x="5464435" y="6630924"/>
            <a:chExt cx="820768" cy="180000"/>
          </a:xfrm>
        </p:grpSpPr>
        <p:pic>
          <p:nvPicPr>
            <p:cNvPr id="26" name="Image">
              <a:extLst>
                <a:ext uri="{FF2B5EF4-FFF2-40B4-BE49-F238E27FC236}">
                  <a16:creationId xmlns:a16="http://schemas.microsoft.com/office/drawing/2014/main" id="{B6C46ED3-364F-42FD-9E9B-2627FCCB1D4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7" name="Text">
              <a:extLst>
                <a:ext uri="{FF2B5EF4-FFF2-40B4-BE49-F238E27FC236}">
                  <a16:creationId xmlns:a16="http://schemas.microsoft.com/office/drawing/2014/main" id="{8C8A5E28-D2DF-40B5-802B-38576B3EE85E}"/>
                </a:ext>
              </a:extLst>
            </p:cNvPr>
            <p:cNvSpPr/>
            <p:nvPr/>
          </p:nvSpPr>
          <p:spPr>
            <a:xfrm>
              <a:off x="5624766" y="6651674"/>
              <a:ext cx="660437" cy="138499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/>
              <a:r>
                <a:rPr lang="en-US" sz="900" b="1" cap="none" spc="0" dirty="0">
                  <a:ln w="0"/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28" name="Spinner BG">
            <a:extLst>
              <a:ext uri="{FF2B5EF4-FFF2-40B4-BE49-F238E27FC236}">
                <a16:creationId xmlns:a16="http://schemas.microsoft.com/office/drawing/2014/main" id="{E7247EFC-DA6F-4517-958E-60940FA8DC84}"/>
              </a:ext>
            </a:extLst>
          </p:cNvPr>
          <p:cNvSpPr/>
          <p:nvPr/>
        </p:nvSpPr>
        <p:spPr>
          <a:xfrm>
            <a:off x="2856000" y="189000"/>
            <a:ext cx="6480000" cy="6480000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nchor">
            <a:extLst>
              <a:ext uri="{FF2B5EF4-FFF2-40B4-BE49-F238E27FC236}">
                <a16:creationId xmlns:a16="http://schemas.microsoft.com/office/drawing/2014/main" id="{B316AF16-047B-4F82-AB9C-1224E1DDA737}"/>
              </a:ext>
            </a:extLst>
          </p:cNvPr>
          <p:cNvSpPr/>
          <p:nvPr/>
        </p:nvSpPr>
        <p:spPr>
          <a:xfrm>
            <a:off x="5196000" y="2529000"/>
            <a:ext cx="1800000" cy="1800000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1" name="Spinning Wheel 8">
            <a:extLst>
              <a:ext uri="{FF2B5EF4-FFF2-40B4-BE49-F238E27FC236}">
                <a16:creationId xmlns:a16="http://schemas.microsoft.com/office/drawing/2014/main" id="{E921064C-EBBA-4E80-AB6A-A190838B5F84}"/>
              </a:ext>
            </a:extLst>
          </p:cNvPr>
          <p:cNvGrpSpPr/>
          <p:nvPr/>
        </p:nvGrpSpPr>
        <p:grpSpPr>
          <a:xfrm>
            <a:off x="2815164" y="143576"/>
            <a:ext cx="6566993" cy="6572859"/>
            <a:chOff x="2815164" y="143576"/>
            <a:chExt cx="6566993" cy="6572859"/>
          </a:xfrm>
        </p:grpSpPr>
        <p:sp>
          <p:nvSpPr>
            <p:cNvPr id="32" name="Segment 8">
              <a:extLst>
                <a:ext uri="{FF2B5EF4-FFF2-40B4-BE49-F238E27FC236}">
                  <a16:creationId xmlns:a16="http://schemas.microsoft.com/office/drawing/2014/main" id="{D20BC89B-AB14-4202-B21D-9F98D737CFDE}"/>
                </a:ext>
              </a:extLst>
            </p:cNvPr>
            <p:cNvSpPr/>
            <p:nvPr/>
          </p:nvSpPr>
          <p:spPr>
            <a:xfrm rot="2700000">
              <a:off x="4336406" y="283644"/>
              <a:ext cx="2449781" cy="2169646"/>
            </a:xfrm>
            <a:custGeom>
              <a:avLst/>
              <a:gdLst>
                <a:gd name="connsiteX0" fmla="*/ 896254 w 2449781"/>
                <a:gd name="connsiteY0" fmla="*/ 0 h 2169646"/>
                <a:gd name="connsiteX1" fmla="*/ 2449781 w 2449781"/>
                <a:gd name="connsiteY1" fmla="*/ 1553527 h 2169646"/>
                <a:gd name="connsiteX2" fmla="*/ 2197019 w 2449781"/>
                <a:gd name="connsiteY2" fmla="*/ 2163747 h 2169646"/>
                <a:gd name="connsiteX3" fmla="*/ 2197585 w 2449781"/>
                <a:gd name="connsiteY3" fmla="*/ 2169646 h 2169646"/>
                <a:gd name="connsiteX4" fmla="*/ 282 w 2449781"/>
                <a:gd name="connsiteY4" fmla="*/ 2169646 h 2169646"/>
                <a:gd name="connsiteX5" fmla="*/ 0 w 2449781"/>
                <a:gd name="connsiteY5" fmla="*/ 2163747 h 2169646"/>
                <a:gd name="connsiteX6" fmla="*/ 896254 w 2449781"/>
                <a:gd name="connsiteY6" fmla="*/ 0 h 2169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49781" h="2169646">
                  <a:moveTo>
                    <a:pt x="896254" y="0"/>
                  </a:moveTo>
                  <a:lnTo>
                    <a:pt x="2449781" y="1553527"/>
                  </a:lnTo>
                  <a:cubicBezTo>
                    <a:pt x="2281273" y="1722035"/>
                    <a:pt x="2197020" y="1942891"/>
                    <a:pt x="2197019" y="2163747"/>
                  </a:cubicBezTo>
                  <a:lnTo>
                    <a:pt x="2197585" y="2169646"/>
                  </a:lnTo>
                  <a:lnTo>
                    <a:pt x="282" y="2169646"/>
                  </a:lnTo>
                  <a:lnTo>
                    <a:pt x="0" y="2163747"/>
                  </a:lnTo>
                  <a:cubicBezTo>
                    <a:pt x="1" y="1380625"/>
                    <a:pt x="298752" y="597502"/>
                    <a:pt x="896254" y="0"/>
                  </a:cubicBezTo>
                  <a:close/>
                </a:path>
              </a:pathLst>
            </a:custGeom>
            <a:solidFill>
              <a:srgbClr val="FFFF00"/>
            </a:solidFill>
            <a:ln w="635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Segment 7">
              <a:extLst>
                <a:ext uri="{FF2B5EF4-FFF2-40B4-BE49-F238E27FC236}">
                  <a16:creationId xmlns:a16="http://schemas.microsoft.com/office/drawing/2014/main" id="{33F905B7-1DEB-4661-98A9-311BA29BA9EA}"/>
                </a:ext>
              </a:extLst>
            </p:cNvPr>
            <p:cNvSpPr/>
            <p:nvPr/>
          </p:nvSpPr>
          <p:spPr>
            <a:xfrm rot="2700000">
              <a:off x="2805840" y="1822658"/>
              <a:ext cx="2448722" cy="2153595"/>
            </a:xfrm>
            <a:custGeom>
              <a:avLst/>
              <a:gdLst>
                <a:gd name="connsiteX0" fmla="*/ 0 w 2448722"/>
                <a:gd name="connsiteY0" fmla="*/ 0 h 2153595"/>
                <a:gd name="connsiteX1" fmla="*/ 2197476 w 2448722"/>
                <a:gd name="connsiteY1" fmla="*/ 0 h 2153595"/>
                <a:gd name="connsiteX2" fmla="*/ 2212363 w 2448722"/>
                <a:gd name="connsiteY2" fmla="*/ 155325 h 2153595"/>
                <a:gd name="connsiteX3" fmla="*/ 2390086 w 2448722"/>
                <a:gd name="connsiteY3" fmla="*/ 535179 h 2153595"/>
                <a:gd name="connsiteX4" fmla="*/ 2448722 w 2448722"/>
                <a:gd name="connsiteY4" fmla="*/ 600051 h 2153595"/>
                <a:gd name="connsiteX5" fmla="*/ 895179 w 2448722"/>
                <a:gd name="connsiteY5" fmla="*/ 2153595 h 2153595"/>
                <a:gd name="connsiteX6" fmla="*/ 787270 w 2448722"/>
                <a:gd name="connsiteY6" fmla="*/ 2040086 h 2153595"/>
                <a:gd name="connsiteX7" fmla="*/ 13551 w 2448722"/>
                <a:gd name="connsiteY7" fmla="*/ 283810 h 2153595"/>
                <a:gd name="connsiteX8" fmla="*/ 0 w 2448722"/>
                <a:gd name="connsiteY8" fmla="*/ 0 h 2153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722" h="2153595">
                  <a:moveTo>
                    <a:pt x="0" y="0"/>
                  </a:moveTo>
                  <a:lnTo>
                    <a:pt x="2197476" y="0"/>
                  </a:lnTo>
                  <a:lnTo>
                    <a:pt x="2212363" y="155325"/>
                  </a:lnTo>
                  <a:cubicBezTo>
                    <a:pt x="2238693" y="291316"/>
                    <a:pt x="2297933" y="422193"/>
                    <a:pt x="2390086" y="535179"/>
                  </a:cubicBezTo>
                  <a:lnTo>
                    <a:pt x="2448722" y="600051"/>
                  </a:lnTo>
                  <a:lnTo>
                    <a:pt x="895179" y="2153595"/>
                  </a:lnTo>
                  <a:lnTo>
                    <a:pt x="787270" y="2040086"/>
                  </a:lnTo>
                  <a:cubicBezTo>
                    <a:pt x="332141" y="1536353"/>
                    <a:pt x="74235" y="917740"/>
                    <a:pt x="13551" y="28381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7030A0"/>
            </a:solidFill>
            <a:ln w="635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Segment 6">
              <a:extLst>
                <a:ext uri="{FF2B5EF4-FFF2-40B4-BE49-F238E27FC236}">
                  <a16:creationId xmlns:a16="http://schemas.microsoft.com/office/drawing/2014/main" id="{FE539E03-1C95-4FAD-94E2-4E0EA4D283E2}"/>
                </a:ext>
              </a:extLst>
            </p:cNvPr>
            <p:cNvSpPr/>
            <p:nvPr/>
          </p:nvSpPr>
          <p:spPr>
            <a:xfrm rot="2700000">
              <a:off x="2950172" y="2744681"/>
              <a:ext cx="2177951" cy="2447968"/>
            </a:xfrm>
            <a:custGeom>
              <a:avLst/>
              <a:gdLst>
                <a:gd name="connsiteX0" fmla="*/ 0 w 2177951"/>
                <a:gd name="connsiteY0" fmla="*/ 1553575 h 2447968"/>
                <a:gd name="connsiteX1" fmla="*/ 1553575 w 2177951"/>
                <a:gd name="connsiteY1" fmla="*/ 0 h 2447968"/>
                <a:gd name="connsiteX2" fmla="*/ 1617112 w 2177951"/>
                <a:gd name="connsiteY2" fmla="*/ 57429 h 2447968"/>
                <a:gd name="connsiteX3" fmla="*/ 2161790 w 2177951"/>
                <a:gd name="connsiteY3" fmla="*/ 250949 h 2447968"/>
                <a:gd name="connsiteX4" fmla="*/ 2177951 w 2177951"/>
                <a:gd name="connsiteY4" fmla="*/ 249400 h 2447968"/>
                <a:gd name="connsiteX5" fmla="*/ 2177951 w 2177951"/>
                <a:gd name="connsiteY5" fmla="*/ 2447197 h 2447968"/>
                <a:gd name="connsiteX6" fmla="*/ 2161790 w 2177951"/>
                <a:gd name="connsiteY6" fmla="*/ 2447968 h 2447968"/>
                <a:gd name="connsiteX7" fmla="*/ 112205 w 2177951"/>
                <a:gd name="connsiteY7" fmla="*/ 1660245 h 2447968"/>
                <a:gd name="connsiteX8" fmla="*/ 0 w 2177951"/>
                <a:gd name="connsiteY8" fmla="*/ 1553575 h 244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7951" h="2447968">
                  <a:moveTo>
                    <a:pt x="0" y="1553575"/>
                  </a:moveTo>
                  <a:lnTo>
                    <a:pt x="1553575" y="0"/>
                  </a:lnTo>
                  <a:lnTo>
                    <a:pt x="1617112" y="57429"/>
                  </a:lnTo>
                  <a:cubicBezTo>
                    <a:pt x="1775291" y="186442"/>
                    <a:pt x="1968540" y="250949"/>
                    <a:pt x="2161790" y="250949"/>
                  </a:cubicBezTo>
                  <a:lnTo>
                    <a:pt x="2177951" y="249400"/>
                  </a:lnTo>
                  <a:lnTo>
                    <a:pt x="2177951" y="2447197"/>
                  </a:lnTo>
                  <a:lnTo>
                    <a:pt x="2161790" y="2447968"/>
                  </a:lnTo>
                  <a:cubicBezTo>
                    <a:pt x="1427612" y="2447968"/>
                    <a:pt x="693435" y="2185394"/>
                    <a:pt x="112205" y="1660245"/>
                  </a:cubicBezTo>
                  <a:lnTo>
                    <a:pt x="0" y="1553575"/>
                  </a:lnTo>
                  <a:close/>
                </a:path>
              </a:pathLst>
            </a:custGeom>
            <a:solidFill>
              <a:srgbClr val="FFC000"/>
            </a:solidFill>
            <a:ln w="63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Segment 5">
              <a:extLst>
                <a:ext uri="{FF2B5EF4-FFF2-40B4-BE49-F238E27FC236}">
                  <a16:creationId xmlns:a16="http://schemas.microsoft.com/office/drawing/2014/main" id="{1929078E-1E45-4548-A344-70624D576E9C}"/>
                </a:ext>
              </a:extLst>
            </p:cNvPr>
            <p:cNvSpPr/>
            <p:nvPr/>
          </p:nvSpPr>
          <p:spPr>
            <a:xfrm rot="2700000">
              <a:off x="4498473" y="4274424"/>
              <a:ext cx="2142680" cy="2447628"/>
            </a:xfrm>
            <a:custGeom>
              <a:avLst/>
              <a:gdLst>
                <a:gd name="connsiteX0" fmla="*/ 0 w 2142680"/>
                <a:gd name="connsiteY0" fmla="*/ 249658 h 2447628"/>
                <a:gd name="connsiteX1" fmla="*/ 145062 w 2142680"/>
                <a:gd name="connsiteY1" fmla="*/ 235754 h 2447628"/>
                <a:gd name="connsiteX2" fmla="*/ 524917 w 2142680"/>
                <a:gd name="connsiteY2" fmla="*/ 58032 h 2447628"/>
                <a:gd name="connsiteX3" fmla="*/ 589120 w 2142680"/>
                <a:gd name="connsiteY3" fmla="*/ 0 h 2447628"/>
                <a:gd name="connsiteX4" fmla="*/ 2142680 w 2142680"/>
                <a:gd name="connsiteY4" fmla="*/ 1553559 h 2447628"/>
                <a:gd name="connsiteX5" fmla="*/ 2029824 w 2142680"/>
                <a:gd name="connsiteY5" fmla="*/ 1660848 h 2447628"/>
                <a:gd name="connsiteX6" fmla="*/ 273547 w 2142680"/>
                <a:gd name="connsiteY6" fmla="*/ 2434567 h 2447628"/>
                <a:gd name="connsiteX7" fmla="*/ 0 w 2142680"/>
                <a:gd name="connsiteY7" fmla="*/ 2447628 h 2447628"/>
                <a:gd name="connsiteX8" fmla="*/ 0 w 2142680"/>
                <a:gd name="connsiteY8" fmla="*/ 249658 h 2447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2680" h="2447628">
                  <a:moveTo>
                    <a:pt x="0" y="249658"/>
                  </a:moveTo>
                  <a:lnTo>
                    <a:pt x="145062" y="235754"/>
                  </a:lnTo>
                  <a:cubicBezTo>
                    <a:pt x="281053" y="209425"/>
                    <a:pt x="411931" y="150184"/>
                    <a:pt x="524917" y="58032"/>
                  </a:cubicBezTo>
                  <a:lnTo>
                    <a:pt x="589120" y="0"/>
                  </a:lnTo>
                  <a:lnTo>
                    <a:pt x="2142680" y="1553559"/>
                  </a:lnTo>
                  <a:lnTo>
                    <a:pt x="2029824" y="1660848"/>
                  </a:lnTo>
                  <a:cubicBezTo>
                    <a:pt x="1526090" y="2115977"/>
                    <a:pt x="907477" y="2373883"/>
                    <a:pt x="273547" y="2434567"/>
                  </a:cubicBezTo>
                  <a:lnTo>
                    <a:pt x="0" y="2447628"/>
                  </a:lnTo>
                  <a:lnTo>
                    <a:pt x="0" y="249658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Segment 4">
              <a:extLst>
                <a:ext uri="{FF2B5EF4-FFF2-40B4-BE49-F238E27FC236}">
                  <a16:creationId xmlns:a16="http://schemas.microsoft.com/office/drawing/2014/main" id="{21180D1E-FED8-4EAE-9B9B-263A0B6C9DA2}"/>
                </a:ext>
              </a:extLst>
            </p:cNvPr>
            <p:cNvSpPr/>
            <p:nvPr/>
          </p:nvSpPr>
          <p:spPr>
            <a:xfrm rot="2700000">
              <a:off x="5404598" y="4411870"/>
              <a:ext cx="2448487" cy="2160643"/>
            </a:xfrm>
            <a:custGeom>
              <a:avLst/>
              <a:gdLst>
                <a:gd name="connsiteX0" fmla="*/ 251381 w 2448487"/>
                <a:gd name="connsiteY0" fmla="*/ 0 h 2160643"/>
                <a:gd name="connsiteX1" fmla="*/ 2448487 w 2448487"/>
                <a:gd name="connsiteY1" fmla="*/ 1 h 2160643"/>
                <a:gd name="connsiteX2" fmla="*/ 2434569 w 2448487"/>
                <a:gd name="connsiteY2" fmla="*/ 291509 h 2160643"/>
                <a:gd name="connsiteX3" fmla="*/ 1660850 w 2448487"/>
                <a:gd name="connsiteY3" fmla="*/ 2047785 h 2160643"/>
                <a:gd name="connsiteX4" fmla="*/ 1553559 w 2448487"/>
                <a:gd name="connsiteY4" fmla="*/ 2160643 h 2160643"/>
                <a:gd name="connsiteX5" fmla="*/ 0 w 2448487"/>
                <a:gd name="connsiteY5" fmla="*/ 607083 h 2160643"/>
                <a:gd name="connsiteX6" fmla="*/ 58034 w 2448487"/>
                <a:gd name="connsiteY6" fmla="*/ 542878 h 2160643"/>
                <a:gd name="connsiteX7" fmla="*/ 235756 w 2448487"/>
                <a:gd name="connsiteY7" fmla="*/ 163024 h 2160643"/>
                <a:gd name="connsiteX8" fmla="*/ 251381 w 2448487"/>
                <a:gd name="connsiteY8" fmla="*/ 0 h 2160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487" h="2160643">
                  <a:moveTo>
                    <a:pt x="251381" y="0"/>
                  </a:moveTo>
                  <a:lnTo>
                    <a:pt x="2448487" y="1"/>
                  </a:lnTo>
                  <a:lnTo>
                    <a:pt x="2434569" y="291509"/>
                  </a:lnTo>
                  <a:cubicBezTo>
                    <a:pt x="2373884" y="925439"/>
                    <a:pt x="2115979" y="1544052"/>
                    <a:pt x="1660850" y="2047785"/>
                  </a:cubicBezTo>
                  <a:lnTo>
                    <a:pt x="1553559" y="2160643"/>
                  </a:lnTo>
                  <a:lnTo>
                    <a:pt x="0" y="607083"/>
                  </a:lnTo>
                  <a:lnTo>
                    <a:pt x="58034" y="542878"/>
                  </a:lnTo>
                  <a:cubicBezTo>
                    <a:pt x="150186" y="429893"/>
                    <a:pt x="209427" y="299015"/>
                    <a:pt x="235756" y="163024"/>
                  </a:cubicBezTo>
                  <a:lnTo>
                    <a:pt x="251381" y="0"/>
                  </a:lnTo>
                  <a:close/>
                </a:path>
              </a:pathLst>
            </a:custGeom>
            <a:solidFill>
              <a:srgbClr val="00B0F0"/>
            </a:solidFill>
            <a:ln w="63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Segment 3">
              <a:extLst>
                <a:ext uri="{FF2B5EF4-FFF2-40B4-BE49-F238E27FC236}">
                  <a16:creationId xmlns:a16="http://schemas.microsoft.com/office/drawing/2014/main" id="{F5BB40EF-1594-42AB-954D-75E904090D19}"/>
                </a:ext>
              </a:extLst>
            </p:cNvPr>
            <p:cNvSpPr/>
            <p:nvPr/>
          </p:nvSpPr>
          <p:spPr>
            <a:xfrm rot="2700000">
              <a:off x="6933676" y="2878448"/>
              <a:ext cx="2451031" cy="2163188"/>
            </a:xfrm>
            <a:custGeom>
              <a:avLst/>
              <a:gdLst>
                <a:gd name="connsiteX0" fmla="*/ 0 w 2451031"/>
                <a:gd name="connsiteY0" fmla="*/ 1553560 h 2163188"/>
                <a:gd name="connsiteX1" fmla="*/ 1553559 w 2451031"/>
                <a:gd name="connsiteY1" fmla="*/ 0 h 2163188"/>
                <a:gd name="connsiteX2" fmla="*/ 1554863 w 2451031"/>
                <a:gd name="connsiteY2" fmla="*/ 1240 h 2163188"/>
                <a:gd name="connsiteX3" fmla="*/ 2437113 w 2451031"/>
                <a:gd name="connsiteY3" fmla="*/ 1871678 h 2163188"/>
                <a:gd name="connsiteX4" fmla="*/ 2451031 w 2451031"/>
                <a:gd name="connsiteY4" fmla="*/ 2163188 h 2163188"/>
                <a:gd name="connsiteX5" fmla="*/ 253925 w 2451031"/>
                <a:gd name="connsiteY5" fmla="*/ 2163188 h 2163188"/>
                <a:gd name="connsiteX6" fmla="*/ 238300 w 2451031"/>
                <a:gd name="connsiteY6" fmla="*/ 2000163 h 2163188"/>
                <a:gd name="connsiteX7" fmla="*/ 1336 w 2451031"/>
                <a:gd name="connsiteY7" fmla="*/ 1554767 h 2163188"/>
                <a:gd name="connsiteX8" fmla="*/ 0 w 2451031"/>
                <a:gd name="connsiteY8" fmla="*/ 1553560 h 216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031" h="2163188">
                  <a:moveTo>
                    <a:pt x="0" y="1553560"/>
                  </a:moveTo>
                  <a:lnTo>
                    <a:pt x="1553559" y="0"/>
                  </a:lnTo>
                  <a:lnTo>
                    <a:pt x="1554863" y="1240"/>
                  </a:lnTo>
                  <a:cubicBezTo>
                    <a:pt x="2077678" y="524055"/>
                    <a:pt x="2371761" y="1188984"/>
                    <a:pt x="2437113" y="1871678"/>
                  </a:cubicBezTo>
                  <a:lnTo>
                    <a:pt x="2451031" y="2163188"/>
                  </a:lnTo>
                  <a:lnTo>
                    <a:pt x="253925" y="2163188"/>
                  </a:lnTo>
                  <a:lnTo>
                    <a:pt x="238300" y="2000163"/>
                  </a:lnTo>
                  <a:cubicBezTo>
                    <a:pt x="206705" y="1836975"/>
                    <a:pt x="127717" y="1681148"/>
                    <a:pt x="1336" y="1554767"/>
                  </a:cubicBezTo>
                  <a:lnTo>
                    <a:pt x="0" y="1553560"/>
                  </a:lnTo>
                  <a:close/>
                </a:path>
              </a:pathLst>
            </a:custGeom>
            <a:solidFill>
              <a:srgbClr val="FF3399"/>
            </a:solidFill>
            <a:ln w="6350"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Segment 2">
              <a:extLst>
                <a:ext uri="{FF2B5EF4-FFF2-40B4-BE49-F238E27FC236}">
                  <a16:creationId xmlns:a16="http://schemas.microsoft.com/office/drawing/2014/main" id="{6970B667-AB1B-4963-AAF4-E765CDEC26EB}"/>
                </a:ext>
              </a:extLst>
            </p:cNvPr>
            <p:cNvSpPr/>
            <p:nvPr/>
          </p:nvSpPr>
          <p:spPr>
            <a:xfrm rot="2700000">
              <a:off x="7080107" y="1671349"/>
              <a:ext cx="2158032" cy="2446069"/>
            </a:xfrm>
            <a:custGeom>
              <a:avLst/>
              <a:gdLst>
                <a:gd name="connsiteX0" fmla="*/ 0 w 2158032"/>
                <a:gd name="connsiteY0" fmla="*/ 0 h 2446069"/>
                <a:gd name="connsiteX1" fmla="*/ 291508 w 2158032"/>
                <a:gd name="connsiteY1" fmla="*/ 13918 h 2446069"/>
                <a:gd name="connsiteX2" fmla="*/ 2047785 w 2158032"/>
                <a:gd name="connsiteY2" fmla="*/ 787637 h 2446069"/>
                <a:gd name="connsiteX3" fmla="*/ 2158032 w 2158032"/>
                <a:gd name="connsiteY3" fmla="*/ 892446 h 2446069"/>
                <a:gd name="connsiteX4" fmla="*/ 604409 w 2158032"/>
                <a:gd name="connsiteY4" fmla="*/ 2446069 h 2446069"/>
                <a:gd name="connsiteX5" fmla="*/ 542878 w 2158032"/>
                <a:gd name="connsiteY5" fmla="*/ 2390453 h 2446069"/>
                <a:gd name="connsiteX6" fmla="*/ 163023 w 2158032"/>
                <a:gd name="connsiteY6" fmla="*/ 2212731 h 2446069"/>
                <a:gd name="connsiteX7" fmla="*/ 0 w 2158032"/>
                <a:gd name="connsiteY7" fmla="*/ 2197105 h 2446069"/>
                <a:gd name="connsiteX8" fmla="*/ 0 w 2158032"/>
                <a:gd name="connsiteY8" fmla="*/ 0 h 2446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8032" h="2446069">
                  <a:moveTo>
                    <a:pt x="0" y="0"/>
                  </a:moveTo>
                  <a:lnTo>
                    <a:pt x="291508" y="13918"/>
                  </a:lnTo>
                  <a:cubicBezTo>
                    <a:pt x="925438" y="74602"/>
                    <a:pt x="1544052" y="332508"/>
                    <a:pt x="2047785" y="787637"/>
                  </a:cubicBezTo>
                  <a:lnTo>
                    <a:pt x="2158032" y="892446"/>
                  </a:lnTo>
                  <a:lnTo>
                    <a:pt x="604409" y="2446069"/>
                  </a:lnTo>
                  <a:lnTo>
                    <a:pt x="542878" y="2390453"/>
                  </a:lnTo>
                  <a:cubicBezTo>
                    <a:pt x="429892" y="2298301"/>
                    <a:pt x="299014" y="2239060"/>
                    <a:pt x="163023" y="2212731"/>
                  </a:cubicBezTo>
                  <a:lnTo>
                    <a:pt x="0" y="2197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050"/>
            </a:solidFill>
            <a:ln w="63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Segment 1">
              <a:extLst>
                <a:ext uri="{FF2B5EF4-FFF2-40B4-BE49-F238E27FC236}">
                  <a16:creationId xmlns:a16="http://schemas.microsoft.com/office/drawing/2014/main" id="{6AC31196-611C-45F8-9AAB-64E751271C66}"/>
                </a:ext>
              </a:extLst>
            </p:cNvPr>
            <p:cNvSpPr/>
            <p:nvPr/>
          </p:nvSpPr>
          <p:spPr>
            <a:xfrm rot="2700000">
              <a:off x="5550063" y="142205"/>
              <a:ext cx="2159337" cy="2447277"/>
            </a:xfrm>
            <a:custGeom>
              <a:avLst/>
              <a:gdLst>
                <a:gd name="connsiteX0" fmla="*/ 0 w 2159337"/>
                <a:gd name="connsiteY0" fmla="*/ 893686 h 2447277"/>
                <a:gd name="connsiteX1" fmla="*/ 111552 w 2159337"/>
                <a:gd name="connsiteY1" fmla="*/ 787637 h 2447277"/>
                <a:gd name="connsiteX2" fmla="*/ 1867828 w 2159337"/>
                <a:gd name="connsiteY2" fmla="*/ 13918 h 2447277"/>
                <a:gd name="connsiteX3" fmla="*/ 2159337 w 2159337"/>
                <a:gd name="connsiteY3" fmla="*/ 0 h 2447277"/>
                <a:gd name="connsiteX4" fmla="*/ 2159337 w 2159337"/>
                <a:gd name="connsiteY4" fmla="*/ 2197105 h 2447277"/>
                <a:gd name="connsiteX5" fmla="*/ 1996313 w 2159337"/>
                <a:gd name="connsiteY5" fmla="*/ 2212731 h 2447277"/>
                <a:gd name="connsiteX6" fmla="*/ 1616459 w 2159337"/>
                <a:gd name="connsiteY6" fmla="*/ 2390453 h 2447277"/>
                <a:gd name="connsiteX7" fmla="*/ 1553591 w 2159337"/>
                <a:gd name="connsiteY7" fmla="*/ 2447277 h 2447277"/>
                <a:gd name="connsiteX8" fmla="*/ 0 w 2159337"/>
                <a:gd name="connsiteY8" fmla="*/ 893686 h 2447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9337" h="2447277">
                  <a:moveTo>
                    <a:pt x="0" y="893686"/>
                  </a:moveTo>
                  <a:lnTo>
                    <a:pt x="111552" y="787637"/>
                  </a:lnTo>
                  <a:cubicBezTo>
                    <a:pt x="615285" y="332508"/>
                    <a:pt x="1233898" y="74602"/>
                    <a:pt x="1867828" y="13918"/>
                  </a:cubicBezTo>
                  <a:lnTo>
                    <a:pt x="2159337" y="0"/>
                  </a:lnTo>
                  <a:lnTo>
                    <a:pt x="2159337" y="2197105"/>
                  </a:lnTo>
                  <a:lnTo>
                    <a:pt x="1996313" y="2212731"/>
                  </a:lnTo>
                  <a:cubicBezTo>
                    <a:pt x="1860322" y="2239060"/>
                    <a:pt x="1729444" y="2298301"/>
                    <a:pt x="1616459" y="2390453"/>
                  </a:cubicBezTo>
                  <a:lnTo>
                    <a:pt x="1553591" y="2447277"/>
                  </a:lnTo>
                  <a:lnTo>
                    <a:pt x="0" y="893686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Segment 8 Text">
              <a:extLst>
                <a:ext uri="{FF2B5EF4-FFF2-40B4-BE49-F238E27FC236}">
                  <a16:creationId xmlns:a16="http://schemas.microsoft.com/office/drawing/2014/main" id="{38E89541-5CDE-4327-83D8-57D2940845E0}"/>
                </a:ext>
              </a:extLst>
            </p:cNvPr>
            <p:cNvSpPr/>
            <p:nvPr/>
          </p:nvSpPr>
          <p:spPr>
            <a:xfrm rot="14832960">
              <a:off x="4276441" y="1226701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1" name="Segment 7 Text">
              <a:extLst>
                <a:ext uri="{FF2B5EF4-FFF2-40B4-BE49-F238E27FC236}">
                  <a16:creationId xmlns:a16="http://schemas.microsoft.com/office/drawing/2014/main" id="{03846760-DDAD-454B-BD73-1BDCE93E0255}"/>
                </a:ext>
              </a:extLst>
            </p:cNvPr>
            <p:cNvSpPr/>
            <p:nvPr/>
          </p:nvSpPr>
          <p:spPr>
            <a:xfrm rot="12040397">
              <a:off x="3190845" y="229671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2" name="Segment 6 Text">
              <a:extLst>
                <a:ext uri="{FF2B5EF4-FFF2-40B4-BE49-F238E27FC236}">
                  <a16:creationId xmlns:a16="http://schemas.microsoft.com/office/drawing/2014/main" id="{696CFC48-119A-4B20-9B4E-A1F6C7F15525}"/>
                </a:ext>
              </a:extLst>
            </p:cNvPr>
            <p:cNvSpPr/>
            <p:nvPr/>
          </p:nvSpPr>
          <p:spPr>
            <a:xfrm rot="9272001">
              <a:off x="3255932" y="3815630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3" name="Segment 5 Text">
              <a:extLst>
                <a:ext uri="{FF2B5EF4-FFF2-40B4-BE49-F238E27FC236}">
                  <a16:creationId xmlns:a16="http://schemas.microsoft.com/office/drawing/2014/main" id="{3C4264AC-7BD2-4091-B6B1-2E05EA921A47}"/>
                </a:ext>
              </a:extLst>
            </p:cNvPr>
            <p:cNvSpPr/>
            <p:nvPr/>
          </p:nvSpPr>
          <p:spPr>
            <a:xfrm rot="6885915">
              <a:off x="4248349" y="4806505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0" name="Segment 4 Text">
              <a:extLst>
                <a:ext uri="{FF2B5EF4-FFF2-40B4-BE49-F238E27FC236}">
                  <a16:creationId xmlns:a16="http://schemas.microsoft.com/office/drawing/2014/main" id="{FDE67F57-E493-4F0E-A4CB-8589AEF36208}"/>
                </a:ext>
              </a:extLst>
            </p:cNvPr>
            <p:cNvSpPr/>
            <p:nvPr/>
          </p:nvSpPr>
          <p:spPr>
            <a:xfrm rot="4023253">
              <a:off x="5776442" y="4808983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1" name="Segment 3 Text">
              <a:extLst>
                <a:ext uri="{FF2B5EF4-FFF2-40B4-BE49-F238E27FC236}">
                  <a16:creationId xmlns:a16="http://schemas.microsoft.com/office/drawing/2014/main" id="{97AEC5D1-1E94-4E28-877D-B501EFB3F7BC}"/>
                </a:ext>
              </a:extLst>
            </p:cNvPr>
            <p:cNvSpPr/>
            <p:nvPr/>
          </p:nvSpPr>
          <p:spPr>
            <a:xfrm rot="1130371">
              <a:off x="6840010" y="371912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2" name="Segment 2 Text">
              <a:extLst>
                <a:ext uri="{FF2B5EF4-FFF2-40B4-BE49-F238E27FC236}">
                  <a16:creationId xmlns:a16="http://schemas.microsoft.com/office/drawing/2014/main" id="{9931ED56-B927-49A1-9E88-4C39D7FA065C}"/>
                </a:ext>
              </a:extLst>
            </p:cNvPr>
            <p:cNvSpPr/>
            <p:nvPr/>
          </p:nvSpPr>
          <p:spPr>
            <a:xfrm rot="20520957">
              <a:off x="6824007" y="233091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5" name="Segment 1 Text">
              <a:extLst>
                <a:ext uri="{FF2B5EF4-FFF2-40B4-BE49-F238E27FC236}">
                  <a16:creationId xmlns:a16="http://schemas.microsoft.com/office/drawing/2014/main" id="{33DA8D27-CF9A-4A9C-9DF7-5BAB6D52717F}"/>
                </a:ext>
              </a:extLst>
            </p:cNvPr>
            <p:cNvSpPr/>
            <p:nvPr/>
          </p:nvSpPr>
          <p:spPr>
            <a:xfrm rot="17752461">
              <a:off x="5861225" y="124048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</p:grpSp>
      <p:grpSp>
        <p:nvGrpSpPr>
          <p:cNvPr id="67" name="Spin Button">
            <a:extLst>
              <a:ext uri="{FF2B5EF4-FFF2-40B4-BE49-F238E27FC236}">
                <a16:creationId xmlns:a16="http://schemas.microsoft.com/office/drawing/2014/main" id="{1972FA71-9F7D-4B81-B488-7F26645D57CD}"/>
              </a:ext>
            </a:extLst>
          </p:cNvPr>
          <p:cNvGrpSpPr/>
          <p:nvPr/>
        </p:nvGrpSpPr>
        <p:grpSpPr>
          <a:xfrm>
            <a:off x="5196000" y="2529000"/>
            <a:ext cx="1800000" cy="1800000"/>
            <a:chOff x="5196000" y="2529000"/>
            <a:chExt cx="1800000" cy="1800000"/>
          </a:xfrm>
        </p:grpSpPr>
        <p:sp>
          <p:nvSpPr>
            <p:cNvPr id="51" name="Spin Button">
              <a:extLst>
                <a:ext uri="{FF2B5EF4-FFF2-40B4-BE49-F238E27FC236}">
                  <a16:creationId xmlns:a16="http://schemas.microsoft.com/office/drawing/2014/main" id="{B7650D7D-7FCB-4A79-BFAA-6C32C5E3579F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rmAutofit/>
            </a:bodyPr>
            <a:lstStyle/>
            <a:p>
              <a:pPr algn="ctr"/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63" name="Arrow: Curved Down 62">
              <a:extLst>
                <a:ext uri="{FF2B5EF4-FFF2-40B4-BE49-F238E27FC236}">
                  <a16:creationId xmlns:a16="http://schemas.microsoft.com/office/drawing/2014/main" id="{B210A41A-0C7E-475B-831B-931895C7011C}"/>
                </a:ext>
              </a:extLst>
            </p:cNvPr>
            <p:cNvSpPr/>
            <p:nvPr/>
          </p:nvSpPr>
          <p:spPr>
            <a:xfrm>
              <a:off x="5392462" y="2664749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64" name="Arrow: Curved Down 63">
              <a:extLst>
                <a:ext uri="{FF2B5EF4-FFF2-40B4-BE49-F238E27FC236}">
                  <a16:creationId xmlns:a16="http://schemas.microsoft.com/office/drawing/2014/main" id="{1CA3CB84-AD33-4099-80E9-01351CE5DBB5}"/>
                </a:ext>
              </a:extLst>
            </p:cNvPr>
            <p:cNvSpPr/>
            <p:nvPr/>
          </p:nvSpPr>
          <p:spPr>
            <a:xfrm flipH="1" flipV="1">
              <a:off x="5384979" y="3672555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48" name="Marker">
            <a:extLst>
              <a:ext uri="{FF2B5EF4-FFF2-40B4-BE49-F238E27FC236}">
                <a16:creationId xmlns:a16="http://schemas.microsoft.com/office/drawing/2014/main" id="{6F381C54-25EF-445D-B869-A54C62C08DBE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D3C2BF-0DDA-5942-A9A7-352D8B55727E}"/>
              </a:ext>
            </a:extLst>
          </p:cNvPr>
          <p:cNvSpPr txBox="1"/>
          <p:nvPr/>
        </p:nvSpPr>
        <p:spPr>
          <a:xfrm>
            <a:off x="336878" y="2572425"/>
            <a:ext cx="209778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Newidiwch y geiriau i wneud gêm i ymarfer berfau’r gorffennol.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6AECE05-0331-4941-B884-302F7F3D5D6A}"/>
              </a:ext>
            </a:extLst>
          </p:cNvPr>
          <p:cNvSpPr txBox="1"/>
          <p:nvPr/>
        </p:nvSpPr>
        <p:spPr>
          <a:xfrm>
            <a:off x="9621551" y="2458051"/>
            <a:ext cx="209778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Change the words to create a game to practice using past tense verbs. </a:t>
            </a:r>
          </a:p>
        </p:txBody>
      </p:sp>
    </p:spTree>
    <p:extLst>
      <p:ext uri="{BB962C8B-B14F-4D97-AF65-F5344CB8AC3E}">
        <p14:creationId xmlns:p14="http://schemas.microsoft.com/office/powerpoint/2010/main" val="47179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9FAD45F-DBF9-844A-B5B6-F514DF5293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7638751"/>
              </p:ext>
            </p:extLst>
          </p:nvPr>
        </p:nvGraphicFramePr>
        <p:xfrm>
          <a:off x="1872342" y="2912339"/>
          <a:ext cx="9550400" cy="34611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75200">
                  <a:extLst>
                    <a:ext uri="{9D8B030D-6E8A-4147-A177-3AD203B41FA5}">
                      <a16:colId xmlns:a16="http://schemas.microsoft.com/office/drawing/2014/main" val="3042991045"/>
                    </a:ext>
                  </a:extLst>
                </a:gridCol>
                <a:gridCol w="4775200">
                  <a:extLst>
                    <a:ext uri="{9D8B030D-6E8A-4147-A177-3AD203B41FA5}">
                      <a16:colId xmlns:a16="http://schemas.microsoft.com/office/drawing/2014/main" val="120231837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deffro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dihuno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, </a:t>
                      </a:r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wake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723107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fuan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gynnar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, </a:t>
                      </a:r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early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1259408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gwydraid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a glass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973985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bwrdd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gwyn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rhyngweithiol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interactive whiteboard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2669134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bwydo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feed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160850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gosod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bwrdd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lay the table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5447185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byddaf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... (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byddaf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i’n</a:t>
                      </a:r>
                      <a:r>
                        <a:rPr lang="en-US" sz="2400" b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...)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 will...</a:t>
                      </a:r>
                    </a:p>
                  </a:txBody>
                  <a:tcPr marL="121920" marR="121920" marT="60960" marB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9523434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5B38086A-7486-B440-8153-E37D3826EABD}"/>
              </a:ext>
            </a:extLst>
          </p:cNvPr>
          <p:cNvSpPr/>
          <p:nvPr/>
        </p:nvSpPr>
        <p:spPr>
          <a:xfrm>
            <a:off x="1498308" y="1919758"/>
            <a:ext cx="9615453" cy="99258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Geirfa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Stori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Diwrnod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Huw</a:t>
            </a:r>
          </a:p>
        </p:txBody>
      </p:sp>
      <p:pic>
        <p:nvPicPr>
          <p:cNvPr id="5" name="Picture 4">
            <a:hlinkClick r:id="rId4"/>
            <a:extLst>
              <a:ext uri="{FF2B5EF4-FFF2-40B4-BE49-F238E27FC236}">
                <a16:creationId xmlns:a16="http://schemas.microsoft.com/office/drawing/2014/main" id="{D3AF6678-E320-6046-AF61-0A396AEF7D3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225" b="83272"/>
          <a:stretch/>
        </p:blipFill>
        <p:spPr>
          <a:xfrm>
            <a:off x="729960" y="881130"/>
            <a:ext cx="3508919" cy="707632"/>
          </a:xfrm>
          <a:prstGeom prst="rect">
            <a:avLst/>
          </a:prstGeom>
        </p:spPr>
      </p:pic>
      <p:pic>
        <p:nvPicPr>
          <p:cNvPr id="2" name="A486 17" descr="A486 17">
            <a:hlinkClick r:id="" action="ppaction://media"/>
            <a:extLst>
              <a:ext uri="{FF2B5EF4-FFF2-40B4-BE49-F238E27FC236}">
                <a16:creationId xmlns:a16="http://schemas.microsoft.com/office/drawing/2014/main" id="{5A948770-F494-A641-9D64-0EB73A9638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26724" y="610668"/>
            <a:ext cx="812800" cy="8128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5853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0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36F24846-815F-4345-BBD4-AAB7B9ADA0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82" y="3215032"/>
            <a:ext cx="3604539" cy="2499742"/>
          </a:xfrm>
          <a:prstGeom prst="rect">
            <a:avLst/>
          </a:prstGeom>
        </p:spPr>
      </p:pic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5201DF7D-DB81-E342-827D-010F5864719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225" b="83272"/>
          <a:stretch/>
        </p:blipFill>
        <p:spPr>
          <a:xfrm>
            <a:off x="360715" y="2101731"/>
            <a:ext cx="3863275" cy="7790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A920AB-8049-D64F-B0CE-6430B1CCBC66}"/>
              </a:ext>
            </a:extLst>
          </p:cNvPr>
          <p:cNvSpPr txBox="1"/>
          <p:nvPr/>
        </p:nvSpPr>
        <p:spPr>
          <a:xfrm>
            <a:off x="4895358" y="1984236"/>
            <a:ext cx="6404040" cy="10140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meicroddysgu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: /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Microteaching activity 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ABA340-037A-A341-8A62-9545A1D1B05F}"/>
              </a:ext>
            </a:extLst>
          </p:cNvPr>
          <p:cNvSpPr txBox="1"/>
          <p:nvPr/>
        </p:nvSpPr>
        <p:spPr>
          <a:xfrm>
            <a:off x="4249640" y="3215032"/>
            <a:ext cx="7695477" cy="345539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1.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arwain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/ You will be taking turns to lead this activity :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Rhoi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lluniau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trefn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US" altLang="en-US" sz="20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in order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). </a:t>
            </a:r>
            <a:endParaRPr lang="en-US" altLang="en-US" sz="20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2.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ofyn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Huw.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e.e.</a:t>
            </a: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Take it in turns to ask questions about Huw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wnaeth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bore?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aeth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ysgol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Wnaeth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Mam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gyda’r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llestri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3310022-6A29-5B4E-9816-79C6563BB9C3}"/>
              </a:ext>
            </a:extLst>
          </p:cNvPr>
          <p:cNvSpPr/>
          <p:nvPr/>
        </p:nvSpPr>
        <p:spPr>
          <a:xfrm>
            <a:off x="0" y="230193"/>
            <a:ext cx="12192000" cy="168507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Paratowch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at </a:t>
            </a:r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sesiwn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wythnos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nesa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/</a:t>
            </a:r>
          </a:p>
          <a:p>
            <a:pPr algn="ctr"/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Prepare for next week’s session </a:t>
            </a:r>
          </a:p>
          <a:p>
            <a:pPr algn="ctr"/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(10.11.20) :</a:t>
            </a:r>
          </a:p>
        </p:txBody>
      </p:sp>
    </p:spTree>
    <p:extLst>
      <p:ext uri="{BB962C8B-B14F-4D97-AF65-F5344CB8AC3E}">
        <p14:creationId xmlns:p14="http://schemas.microsoft.com/office/powerpoint/2010/main" val="24693409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69090" y="1323338"/>
            <a:ext cx="7669407" cy="249677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ddarllen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stori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Diwrnod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Huw’.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grwpiau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byddwch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stori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fynd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wefan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HWB.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In groups we will be reading the story. You can practice before next week by clicking on the link in the picture. </a:t>
            </a: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AB3A14-B24A-9149-B8FB-6A295BD2292F}"/>
              </a:ext>
            </a:extLst>
          </p:cNvPr>
          <p:cNvSpPr/>
          <p:nvPr/>
        </p:nvSpPr>
        <p:spPr>
          <a:xfrm>
            <a:off x="466630" y="303158"/>
            <a:ext cx="7669407" cy="8079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Gweithgaredd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Mini </a:t>
            </a:r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Meicro</a:t>
            </a:r>
            <a:endParaRPr lang="en-GB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1" name="Picture 10">
            <a:hlinkClick r:id="rId2"/>
            <a:extLst>
              <a:ext uri="{FF2B5EF4-FFF2-40B4-BE49-F238E27FC236}">
                <a16:creationId xmlns:a16="http://schemas.microsoft.com/office/drawing/2014/main" id="{D364237F-CDA7-5041-A037-756EB5CCD3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7548" y="3200448"/>
            <a:ext cx="3009661" cy="224143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AB449A1-90AB-7142-B2CD-8BDF59BFA924}"/>
              </a:ext>
            </a:extLst>
          </p:cNvPr>
          <p:cNvSpPr txBox="1"/>
          <p:nvPr/>
        </p:nvSpPr>
        <p:spPr>
          <a:xfrm>
            <a:off x="369090" y="3931902"/>
            <a:ext cx="7669407" cy="99258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bydd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grŵp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dudalen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un.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Everyone will take their turn to read one page. </a:t>
            </a: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BC8454-5E70-9E43-B39D-FE8E369B4F12}"/>
              </a:ext>
            </a:extLst>
          </p:cNvPr>
          <p:cNvSpPr txBox="1"/>
          <p:nvPr/>
        </p:nvSpPr>
        <p:spPr>
          <a:xfrm>
            <a:off x="369090" y="5413187"/>
            <a:ext cx="7734145" cy="99258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 have recorded some key vocabulary on the next page: </a:t>
            </a: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6" name="Picture 15">
            <a:hlinkClick r:id="rId2"/>
            <a:extLst>
              <a:ext uri="{FF2B5EF4-FFF2-40B4-BE49-F238E27FC236}">
                <a16:creationId xmlns:a16="http://schemas.microsoft.com/office/drawing/2014/main" id="{1099F5D8-5524-384D-A636-41D0C528E2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5475" y="311672"/>
            <a:ext cx="3534441" cy="2682218"/>
          </a:xfrm>
          <a:prstGeom prst="rect">
            <a:avLst/>
          </a:prstGeom>
        </p:spPr>
      </p:pic>
      <p:sp>
        <p:nvSpPr>
          <p:cNvPr id="17" name="Freeform 16">
            <a:extLst>
              <a:ext uri="{FF2B5EF4-FFF2-40B4-BE49-F238E27FC236}">
                <a16:creationId xmlns:a16="http://schemas.microsoft.com/office/drawing/2014/main" id="{85A9A1D7-B3FA-8948-AEDD-836047138666}"/>
              </a:ext>
            </a:extLst>
          </p:cNvPr>
          <p:cNvSpPr/>
          <p:nvPr/>
        </p:nvSpPr>
        <p:spPr>
          <a:xfrm>
            <a:off x="10162997" y="1464945"/>
            <a:ext cx="1706919" cy="1293464"/>
          </a:xfrm>
          <a:custGeom>
            <a:avLst/>
            <a:gdLst>
              <a:gd name="connsiteX0" fmla="*/ 785191 w 924339"/>
              <a:gd name="connsiteY0" fmla="*/ 49696 h 834887"/>
              <a:gd name="connsiteX1" fmla="*/ 675861 w 924339"/>
              <a:gd name="connsiteY1" fmla="*/ 9940 h 834887"/>
              <a:gd name="connsiteX2" fmla="*/ 646043 w 924339"/>
              <a:gd name="connsiteY2" fmla="*/ 0 h 834887"/>
              <a:gd name="connsiteX3" fmla="*/ 228600 w 924339"/>
              <a:gd name="connsiteY3" fmla="*/ 9940 h 834887"/>
              <a:gd name="connsiteX4" fmla="*/ 198782 w 924339"/>
              <a:gd name="connsiteY4" fmla="*/ 19879 h 834887"/>
              <a:gd name="connsiteX5" fmla="*/ 139147 w 924339"/>
              <a:gd name="connsiteY5" fmla="*/ 59635 h 834887"/>
              <a:gd name="connsiteX6" fmla="*/ 69574 w 924339"/>
              <a:gd name="connsiteY6" fmla="*/ 159027 h 834887"/>
              <a:gd name="connsiteX7" fmla="*/ 29817 w 924339"/>
              <a:gd name="connsiteY7" fmla="*/ 228600 h 834887"/>
              <a:gd name="connsiteX8" fmla="*/ 9939 w 924339"/>
              <a:gd name="connsiteY8" fmla="*/ 298174 h 834887"/>
              <a:gd name="connsiteX9" fmla="*/ 0 w 924339"/>
              <a:gd name="connsiteY9" fmla="*/ 327992 h 834887"/>
              <a:gd name="connsiteX10" fmla="*/ 9939 w 924339"/>
              <a:gd name="connsiteY10" fmla="*/ 566531 h 834887"/>
              <a:gd name="connsiteX11" fmla="*/ 29817 w 924339"/>
              <a:gd name="connsiteY11" fmla="*/ 646044 h 834887"/>
              <a:gd name="connsiteX12" fmla="*/ 79513 w 924339"/>
              <a:gd name="connsiteY12" fmla="*/ 695740 h 834887"/>
              <a:gd name="connsiteX13" fmla="*/ 109330 w 924339"/>
              <a:gd name="connsiteY13" fmla="*/ 725557 h 834887"/>
              <a:gd name="connsiteX14" fmla="*/ 129208 w 924339"/>
              <a:gd name="connsiteY14" fmla="*/ 755374 h 834887"/>
              <a:gd name="connsiteX15" fmla="*/ 168965 w 924339"/>
              <a:gd name="connsiteY15" fmla="*/ 775253 h 834887"/>
              <a:gd name="connsiteX16" fmla="*/ 198782 w 924339"/>
              <a:gd name="connsiteY16" fmla="*/ 795131 h 834887"/>
              <a:gd name="connsiteX17" fmla="*/ 258417 w 924339"/>
              <a:gd name="connsiteY17" fmla="*/ 815009 h 834887"/>
              <a:gd name="connsiteX18" fmla="*/ 288234 w 924339"/>
              <a:gd name="connsiteY18" fmla="*/ 824948 h 834887"/>
              <a:gd name="connsiteX19" fmla="*/ 318052 w 924339"/>
              <a:gd name="connsiteY19" fmla="*/ 834887 h 834887"/>
              <a:gd name="connsiteX20" fmla="*/ 546652 w 924339"/>
              <a:gd name="connsiteY20" fmla="*/ 815009 h 834887"/>
              <a:gd name="connsiteX21" fmla="*/ 606287 w 924339"/>
              <a:gd name="connsiteY21" fmla="*/ 795131 h 834887"/>
              <a:gd name="connsiteX22" fmla="*/ 636104 w 924339"/>
              <a:gd name="connsiteY22" fmla="*/ 785192 h 834887"/>
              <a:gd name="connsiteX23" fmla="*/ 735495 w 924339"/>
              <a:gd name="connsiteY23" fmla="*/ 715618 h 834887"/>
              <a:gd name="connsiteX24" fmla="*/ 755374 w 924339"/>
              <a:gd name="connsiteY24" fmla="*/ 685800 h 834887"/>
              <a:gd name="connsiteX25" fmla="*/ 785191 w 924339"/>
              <a:gd name="connsiteY25" fmla="*/ 665922 h 834887"/>
              <a:gd name="connsiteX26" fmla="*/ 834887 w 924339"/>
              <a:gd name="connsiteY26" fmla="*/ 616227 h 834887"/>
              <a:gd name="connsiteX27" fmla="*/ 854765 w 924339"/>
              <a:gd name="connsiteY27" fmla="*/ 576470 h 834887"/>
              <a:gd name="connsiteX28" fmla="*/ 874643 w 924339"/>
              <a:gd name="connsiteY28" fmla="*/ 546653 h 834887"/>
              <a:gd name="connsiteX29" fmla="*/ 894521 w 924339"/>
              <a:gd name="connsiteY29" fmla="*/ 487018 h 834887"/>
              <a:gd name="connsiteX30" fmla="*/ 914400 w 924339"/>
              <a:gd name="connsiteY30" fmla="*/ 427383 h 834887"/>
              <a:gd name="connsiteX31" fmla="*/ 924339 w 924339"/>
              <a:gd name="connsiteY31" fmla="*/ 397566 h 834887"/>
              <a:gd name="connsiteX32" fmla="*/ 914400 w 924339"/>
              <a:gd name="connsiteY32" fmla="*/ 248479 h 834887"/>
              <a:gd name="connsiteX33" fmla="*/ 874643 w 924339"/>
              <a:gd name="connsiteY33" fmla="*/ 159027 h 834887"/>
              <a:gd name="connsiteX34" fmla="*/ 854765 w 924339"/>
              <a:gd name="connsiteY34" fmla="*/ 139148 h 834887"/>
              <a:gd name="connsiteX35" fmla="*/ 834887 w 924339"/>
              <a:gd name="connsiteY35" fmla="*/ 109331 h 834887"/>
              <a:gd name="connsiteX36" fmla="*/ 765313 w 924339"/>
              <a:gd name="connsiteY36" fmla="*/ 49696 h 834887"/>
              <a:gd name="connsiteX37" fmla="*/ 785191 w 924339"/>
              <a:gd name="connsiteY37" fmla="*/ 49696 h 8348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924339" h="834887">
                <a:moveTo>
                  <a:pt x="785191" y="49696"/>
                </a:moveTo>
                <a:cubicBezTo>
                  <a:pt x="716033" y="22033"/>
                  <a:pt x="752429" y="35463"/>
                  <a:pt x="675861" y="9940"/>
                </a:cubicBezTo>
                <a:lnTo>
                  <a:pt x="646043" y="0"/>
                </a:lnTo>
                <a:cubicBezTo>
                  <a:pt x="506895" y="3313"/>
                  <a:pt x="367650" y="3760"/>
                  <a:pt x="228600" y="9940"/>
                </a:cubicBezTo>
                <a:cubicBezTo>
                  <a:pt x="218133" y="10405"/>
                  <a:pt x="207941" y="14791"/>
                  <a:pt x="198782" y="19879"/>
                </a:cubicBezTo>
                <a:cubicBezTo>
                  <a:pt x="177898" y="31481"/>
                  <a:pt x="139147" y="59635"/>
                  <a:pt x="139147" y="59635"/>
                </a:cubicBezTo>
                <a:cubicBezTo>
                  <a:pt x="94989" y="118514"/>
                  <a:pt x="118529" y="85596"/>
                  <a:pt x="69574" y="159027"/>
                </a:cubicBezTo>
                <a:cubicBezTo>
                  <a:pt x="49608" y="188976"/>
                  <a:pt x="44951" y="193286"/>
                  <a:pt x="29817" y="228600"/>
                </a:cubicBezTo>
                <a:cubicBezTo>
                  <a:pt x="19605" y="252428"/>
                  <a:pt x="17143" y="272959"/>
                  <a:pt x="9939" y="298174"/>
                </a:cubicBezTo>
                <a:cubicBezTo>
                  <a:pt x="7061" y="308248"/>
                  <a:pt x="3313" y="318053"/>
                  <a:pt x="0" y="327992"/>
                </a:cubicBezTo>
                <a:cubicBezTo>
                  <a:pt x="3313" y="407505"/>
                  <a:pt x="2511" y="487296"/>
                  <a:pt x="9939" y="566531"/>
                </a:cubicBezTo>
                <a:cubicBezTo>
                  <a:pt x="12489" y="593732"/>
                  <a:pt x="10499" y="626726"/>
                  <a:pt x="29817" y="646044"/>
                </a:cubicBezTo>
                <a:lnTo>
                  <a:pt x="79513" y="695740"/>
                </a:lnTo>
                <a:cubicBezTo>
                  <a:pt x="89452" y="705679"/>
                  <a:pt x="101533" y="713862"/>
                  <a:pt x="109330" y="725557"/>
                </a:cubicBezTo>
                <a:cubicBezTo>
                  <a:pt x="115956" y="735496"/>
                  <a:pt x="120031" y="747727"/>
                  <a:pt x="129208" y="755374"/>
                </a:cubicBezTo>
                <a:cubicBezTo>
                  <a:pt x="140590" y="764859"/>
                  <a:pt x="156101" y="767902"/>
                  <a:pt x="168965" y="775253"/>
                </a:cubicBezTo>
                <a:cubicBezTo>
                  <a:pt x="179336" y="781180"/>
                  <a:pt x="187866" y="790280"/>
                  <a:pt x="198782" y="795131"/>
                </a:cubicBezTo>
                <a:cubicBezTo>
                  <a:pt x="217930" y="803641"/>
                  <a:pt x="238539" y="808383"/>
                  <a:pt x="258417" y="815009"/>
                </a:cubicBezTo>
                <a:lnTo>
                  <a:pt x="288234" y="824948"/>
                </a:lnTo>
                <a:lnTo>
                  <a:pt x="318052" y="834887"/>
                </a:lnTo>
                <a:cubicBezTo>
                  <a:pt x="426413" y="829184"/>
                  <a:pt x="466139" y="839162"/>
                  <a:pt x="546652" y="815009"/>
                </a:cubicBezTo>
                <a:cubicBezTo>
                  <a:pt x="566722" y="808988"/>
                  <a:pt x="586409" y="801757"/>
                  <a:pt x="606287" y="795131"/>
                </a:cubicBezTo>
                <a:lnTo>
                  <a:pt x="636104" y="785192"/>
                </a:lnTo>
                <a:cubicBezTo>
                  <a:pt x="645843" y="778699"/>
                  <a:pt x="720779" y="730334"/>
                  <a:pt x="735495" y="715618"/>
                </a:cubicBezTo>
                <a:cubicBezTo>
                  <a:pt x="743942" y="707171"/>
                  <a:pt x="746927" y="694247"/>
                  <a:pt x="755374" y="685800"/>
                </a:cubicBezTo>
                <a:cubicBezTo>
                  <a:pt x="763821" y="677353"/>
                  <a:pt x="776201" y="673788"/>
                  <a:pt x="785191" y="665922"/>
                </a:cubicBezTo>
                <a:cubicBezTo>
                  <a:pt x="802821" y="650496"/>
                  <a:pt x="834887" y="616227"/>
                  <a:pt x="834887" y="616227"/>
                </a:cubicBezTo>
                <a:cubicBezTo>
                  <a:pt x="841513" y="602975"/>
                  <a:pt x="847414" y="589334"/>
                  <a:pt x="854765" y="576470"/>
                </a:cubicBezTo>
                <a:cubicBezTo>
                  <a:pt x="860691" y="566099"/>
                  <a:pt x="869792" y="557569"/>
                  <a:pt x="874643" y="546653"/>
                </a:cubicBezTo>
                <a:cubicBezTo>
                  <a:pt x="883153" y="527505"/>
                  <a:pt x="887895" y="506896"/>
                  <a:pt x="894521" y="487018"/>
                </a:cubicBezTo>
                <a:lnTo>
                  <a:pt x="914400" y="427383"/>
                </a:lnTo>
                <a:lnTo>
                  <a:pt x="924339" y="397566"/>
                </a:lnTo>
                <a:cubicBezTo>
                  <a:pt x="921026" y="347870"/>
                  <a:pt x="921444" y="297784"/>
                  <a:pt x="914400" y="248479"/>
                </a:cubicBezTo>
                <a:cubicBezTo>
                  <a:pt x="909603" y="214899"/>
                  <a:pt x="895393" y="184965"/>
                  <a:pt x="874643" y="159027"/>
                </a:cubicBezTo>
                <a:cubicBezTo>
                  <a:pt x="868789" y="151710"/>
                  <a:pt x="860619" y="146465"/>
                  <a:pt x="854765" y="139148"/>
                </a:cubicBezTo>
                <a:cubicBezTo>
                  <a:pt x="847303" y="129820"/>
                  <a:pt x="842661" y="118400"/>
                  <a:pt x="834887" y="109331"/>
                </a:cubicBezTo>
                <a:cubicBezTo>
                  <a:pt x="809244" y="79414"/>
                  <a:pt x="796345" y="68315"/>
                  <a:pt x="765313" y="49696"/>
                </a:cubicBezTo>
                <a:cubicBezTo>
                  <a:pt x="758960" y="45884"/>
                  <a:pt x="752060" y="43070"/>
                  <a:pt x="785191" y="49696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9A43538-5B53-B34D-A82B-942EB84970EC}"/>
              </a:ext>
            </a:extLst>
          </p:cNvPr>
          <p:cNvCxnSpPr>
            <a:cxnSpLocks/>
          </p:cNvCxnSpPr>
          <p:nvPr/>
        </p:nvCxnSpPr>
        <p:spPr>
          <a:xfrm flipH="1">
            <a:off x="11206252" y="2758409"/>
            <a:ext cx="570395" cy="650641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Icon&#10;&#10;Description automatically generated">
            <a:extLst>
              <a:ext uri="{FF2B5EF4-FFF2-40B4-BE49-F238E27FC236}">
                <a16:creationId xmlns:a16="http://schemas.microsoft.com/office/drawing/2014/main" id="{42CD45EF-F7CF-044C-97D3-A54C9A573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938" y="5648444"/>
            <a:ext cx="1405141" cy="1095752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AF6E2EE-1E56-3249-81CC-96B206741B80}"/>
              </a:ext>
            </a:extLst>
          </p:cNvPr>
          <p:cNvCxnSpPr>
            <a:cxnSpLocks/>
          </p:cNvCxnSpPr>
          <p:nvPr/>
        </p:nvCxnSpPr>
        <p:spPr>
          <a:xfrm flipH="1">
            <a:off x="10662988" y="5318932"/>
            <a:ext cx="706935" cy="659025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0626EBC-C747-AF42-B574-614844840B2A}"/>
              </a:ext>
            </a:extLst>
          </p:cNvPr>
          <p:cNvCxnSpPr>
            <a:cxnSpLocks/>
          </p:cNvCxnSpPr>
          <p:nvPr/>
        </p:nvCxnSpPr>
        <p:spPr>
          <a:xfrm flipV="1">
            <a:off x="7814873" y="1874431"/>
            <a:ext cx="1434363" cy="328040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1151983"/>
      </p:ext>
    </p:extLst>
  </p:cSld>
  <p:clrMapOvr>
    <a:masterClrMapping/>
  </p:clrMapOvr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5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668</Words>
  <Application>Microsoft Macintosh PowerPoint</Application>
  <PresentationFormat>Widescreen</PresentationFormat>
  <Paragraphs>156</Paragraphs>
  <Slides>14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14</vt:i4>
      </vt:variant>
    </vt:vector>
  </HeadingPairs>
  <TitlesOfParts>
    <vt:vector size="30" baseType="lpstr">
      <vt:lpstr>Arial</vt:lpstr>
      <vt:lpstr>Calibri</vt:lpstr>
      <vt:lpstr>Calibri Light</vt:lpstr>
      <vt:lpstr>Cavolini</vt:lpstr>
      <vt:lpstr>Century Gothic</vt:lpstr>
      <vt:lpstr>Garamond</vt:lpstr>
      <vt:lpstr>Gill Sans MT</vt:lpstr>
      <vt:lpstr>Ink Free</vt:lpstr>
      <vt:lpstr>MV Boli</vt:lpstr>
      <vt:lpstr>Segoe Print</vt:lpstr>
      <vt:lpstr>Tw Cen MT</vt:lpstr>
      <vt:lpstr>Cover and End Slide Master</vt:lpstr>
      <vt:lpstr>Contents Slide Master</vt:lpstr>
      <vt:lpstr>Section Break Slide Master</vt:lpstr>
      <vt:lpstr>Savon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7</cp:revision>
  <dcterms:created xsi:type="dcterms:W3CDTF">2020-11-11T19:03:30Z</dcterms:created>
  <dcterms:modified xsi:type="dcterms:W3CDTF">2020-11-11T19:52:10Z</dcterms:modified>
</cp:coreProperties>
</file>