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780" r:id="rId1"/>
  </p:sldMasterIdLst>
  <p:notesMasterIdLst>
    <p:notesMasterId r:id="rId16"/>
  </p:notesMasterIdLst>
  <p:sldIdLst>
    <p:sldId id="270" r:id="rId2"/>
    <p:sldId id="273" r:id="rId3"/>
    <p:sldId id="257" r:id="rId4"/>
    <p:sldId id="258" r:id="rId5"/>
    <p:sldId id="259" r:id="rId6"/>
    <p:sldId id="260" r:id="rId7"/>
    <p:sldId id="261" r:id="rId8"/>
    <p:sldId id="263" r:id="rId9"/>
    <p:sldId id="264" r:id="rId10"/>
    <p:sldId id="265" r:id="rId11"/>
    <p:sldId id="266" r:id="rId12"/>
    <p:sldId id="267" r:id="rId13"/>
    <p:sldId id="268" r:id="rId14"/>
    <p:sldId id="269" r:id="rId15"/>
  </p:sldIdLst>
  <p:sldSz cx="18288000" cy="10287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iezgqLyLRfLNcD/bLl5Em1hBlZ7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3FBB72D-F11D-4955-9D60-4FD3260CD925}">
  <a:tblStyle styleId="{73FBB72D-F11D-4955-9D60-4FD3260CD925}"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3"/>
    <p:restoredTop sz="94624"/>
  </p:normalViewPr>
  <p:slideViewPr>
    <p:cSldViewPr snapToGrid="0">
      <p:cViewPr varScale="1">
        <p:scale>
          <a:sx n="60" d="100"/>
          <a:sy n="60" d="100"/>
        </p:scale>
        <p:origin x="200" y="52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solidFill>
                <a:schemeClr val="dk1"/>
              </a:solidFill>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07118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dirty="0">
              <a:solidFill>
                <a:schemeClr val="dk1"/>
              </a:solidFill>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8686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Hello everyone, today I will present a business idea based on renewable (solar) energy sources. </a:t>
            </a:r>
            <a:r>
              <a:rPr lang="en-US" sz="1200" b="1" i="1">
                <a:solidFill>
                  <a:schemeClr val="dk1"/>
                </a:solidFill>
                <a:latin typeface="Times New Roman"/>
                <a:ea typeface="Times New Roman"/>
                <a:cs typeface="Times New Roman"/>
                <a:sym typeface="Times New Roman"/>
              </a:rPr>
              <a:t>Sunrayz Energies</a:t>
            </a:r>
            <a:r>
              <a:rPr lang="en-US" sz="1200">
                <a:solidFill>
                  <a:schemeClr val="dk1"/>
                </a:solidFill>
                <a:latin typeface="Times New Roman"/>
                <a:ea typeface="Times New Roman"/>
                <a:cs typeface="Times New Roman"/>
                <a:sym typeface="Times New Roman"/>
              </a:rPr>
              <a:t> will operate within the Indian solar lighting system  industry and offer both household and commercial lighting solutions coherently. The company will not only ensure cutting the dependence on nonrenewable energy sources but also provide smooth light/panel installation and low maintenance costs. Hence, it can be concluded that </a:t>
            </a:r>
            <a:r>
              <a:rPr lang="en-US" sz="1200" b="1" i="1">
                <a:solidFill>
                  <a:schemeClr val="dk1"/>
                </a:solidFill>
                <a:latin typeface="Times New Roman"/>
                <a:ea typeface="Times New Roman"/>
                <a:cs typeface="Times New Roman"/>
                <a:sym typeface="Times New Roman"/>
              </a:rPr>
              <a:t>Sunrayz Energies </a:t>
            </a:r>
            <a:r>
              <a:rPr lang="en-US" sz="1200">
                <a:solidFill>
                  <a:schemeClr val="dk1"/>
                </a:solidFill>
                <a:latin typeface="Times New Roman"/>
                <a:ea typeface="Times New Roman"/>
                <a:cs typeface="Times New Roman"/>
                <a:sym typeface="Times New Roman"/>
              </a:rPr>
              <a:t>will offer extensive products and services to obtain a competitive edge. </a:t>
            </a:r>
            <a:endParaRPr>
              <a:solidFill>
                <a:schemeClr val="dk1"/>
              </a:solidFill>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would like to discuss the ownership, staffing, and physical location strategy of </a:t>
            </a:r>
            <a:r>
              <a:rPr lang="en-US" sz="1200" b="1" i="1">
                <a:solidFill>
                  <a:schemeClr val="dk1"/>
                </a:solidFill>
                <a:latin typeface="Times New Roman"/>
                <a:ea typeface="Times New Roman"/>
                <a:cs typeface="Times New Roman"/>
                <a:sym typeface="Times New Roman"/>
              </a:rPr>
              <a:t>Sunrayz Energies</a:t>
            </a:r>
            <a:r>
              <a:rPr lang="en-US" sz="1200">
                <a:solidFill>
                  <a:schemeClr val="dk1"/>
                </a:solidFill>
                <a:latin typeface="Times New Roman"/>
                <a:ea typeface="Times New Roman"/>
                <a:cs typeface="Times New Roman"/>
                <a:sym typeface="Times New Roman"/>
              </a:rPr>
              <a:t>. An advanced business plan involves a detailed assessment of the business idea, such as identifying the market, cash flow forecasts and ownership strategy (Blackwell, 2008). In the case of </a:t>
            </a:r>
            <a:r>
              <a:rPr lang="en-US" sz="1200" b="1" i="1">
                <a:solidFill>
                  <a:schemeClr val="dk1"/>
                </a:solidFill>
                <a:latin typeface="Times New Roman"/>
                <a:ea typeface="Times New Roman"/>
                <a:cs typeface="Times New Roman"/>
                <a:sym typeface="Times New Roman"/>
              </a:rPr>
              <a:t>Sunrayz Energies</a:t>
            </a:r>
            <a:r>
              <a:rPr lang="en-US" sz="1200">
                <a:solidFill>
                  <a:schemeClr val="dk1"/>
                </a:solidFill>
                <a:latin typeface="Times New Roman"/>
                <a:ea typeface="Times New Roman"/>
                <a:cs typeface="Times New Roman"/>
                <a:sym typeface="Times New Roman"/>
              </a:rPr>
              <a:t>, the company will follow an ordinary partnership and direct recruitment strategy. Additionally, the organisation will open physical stores across the big cities and later shift to franchising tactics. </a:t>
            </a:r>
            <a:endParaRPr/>
          </a:p>
        </p:txBody>
      </p:sp>
      <p:sp>
        <p:nvSpPr>
          <p:cNvPr id="115" name="Google Shape;115;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Here, I would like to discuss the legal entity and requirements for the business. </a:t>
            </a:r>
            <a:r>
              <a:rPr lang="en-US" sz="1200" b="1" i="1">
                <a:solidFill>
                  <a:schemeClr val="dk1"/>
                </a:solidFill>
                <a:latin typeface="Times New Roman"/>
                <a:ea typeface="Times New Roman"/>
                <a:cs typeface="Times New Roman"/>
                <a:sym typeface="Times New Roman"/>
              </a:rPr>
              <a:t>Sunrayz Energies </a:t>
            </a:r>
            <a:r>
              <a:rPr lang="en-US" sz="1200">
                <a:solidFill>
                  <a:schemeClr val="dk1"/>
                </a:solidFill>
                <a:latin typeface="Times New Roman"/>
                <a:ea typeface="Times New Roman"/>
                <a:cs typeface="Times New Roman"/>
                <a:sym typeface="Times New Roman"/>
              </a:rPr>
              <a:t>will register under Udyam Registration and protect its intellectual property by patenting. Additionally, the firm will even create a business logo with a distinct colour palette to create a specific identity for the business in the marketplace.</a:t>
            </a:r>
            <a:endParaRPr/>
          </a:p>
        </p:txBody>
      </p:sp>
      <p:sp>
        <p:nvSpPr>
          <p:cNvPr id="129" name="Google Shape;129;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rgbClr val="000000"/>
              </a:buClr>
              <a:buSzPts val="1100"/>
              <a:buFont typeface="Arial"/>
              <a:buNone/>
              <a:tabLst/>
              <a:defRPr/>
            </a:pPr>
            <a:r>
              <a:rPr lang="en-US" sz="1200" dirty="0">
                <a:solidFill>
                  <a:schemeClr val="dk1"/>
                </a:solidFill>
                <a:latin typeface="Times New Roman"/>
                <a:ea typeface="Times New Roman"/>
                <a:cs typeface="Times New Roman"/>
                <a:sym typeface="Times New Roman"/>
              </a:rPr>
              <a:t>In this particular slide, I am going to discuss the Unique Selling Point (USP) of the business by showing the services of competitors like Adani Solar and EMMVEE of </a:t>
            </a:r>
            <a:r>
              <a:rPr lang="en-US" sz="1200" dirty="0" err="1">
                <a:solidFill>
                  <a:schemeClr val="dk1"/>
                </a:solidFill>
                <a:latin typeface="Times New Roman"/>
                <a:ea typeface="Times New Roman"/>
                <a:cs typeface="Times New Roman"/>
                <a:sym typeface="Times New Roman"/>
              </a:rPr>
              <a:t>Sunrazy</a:t>
            </a:r>
            <a:r>
              <a:rPr lang="en-US" sz="1200" dirty="0">
                <a:solidFill>
                  <a:schemeClr val="dk1"/>
                </a:solidFill>
                <a:latin typeface="Times New Roman"/>
                <a:ea typeface="Times New Roman"/>
                <a:cs typeface="Times New Roman"/>
                <a:sym typeface="Times New Roman"/>
              </a:rPr>
              <a:t> Energies. In this regard, it can be mentioned that the business plan will follow the major criteria that can help to meet the needs of customers by offering the fastest delivery option, and customised services with the best quality and affordability. </a:t>
            </a:r>
            <a:r>
              <a:rPr lang="en-US" sz="1200" dirty="0" err="1">
                <a:solidFill>
                  <a:schemeClr val="dk1"/>
                </a:solidFill>
                <a:latin typeface="Times New Roman"/>
                <a:ea typeface="Times New Roman"/>
                <a:cs typeface="Times New Roman"/>
                <a:sym typeface="Times New Roman"/>
              </a:rPr>
              <a:t>Sunrazy</a:t>
            </a:r>
            <a:r>
              <a:rPr lang="en-US" sz="1200" dirty="0">
                <a:solidFill>
                  <a:schemeClr val="dk1"/>
                </a:solidFill>
                <a:latin typeface="Times New Roman"/>
                <a:ea typeface="Times New Roman"/>
                <a:cs typeface="Times New Roman"/>
                <a:sym typeface="Times New Roman"/>
              </a:rPr>
              <a:t> Energies aims to offer innovative and sustainable solar solutions that not only reduce carbon footprint but also reduce energy bills by using low-powered lighting solutions with low maintenance which is the major USP of the business. </a:t>
            </a:r>
            <a:r>
              <a:rPr lang="en-US" sz="1100" dirty="0">
                <a:solidFill>
                  <a:schemeClr val="dk1"/>
                </a:solidFill>
                <a:latin typeface="Times New Roman"/>
                <a:ea typeface="Times New Roman"/>
                <a:cs typeface="Times New Roman"/>
                <a:sym typeface="Times New Roman"/>
              </a:rPr>
              <a:t>I have also discussed the SWOT analysis of the business plan in this particular slide and identified the factors that can become an opportunity and threat for the company. Long, (2020), stated that in-depth market research and suitable planning are important for the effective execution of the business. Therefore the SWOT analysis of the business plan helps to point out the factors that need to be improved to achieve the goals.  </a:t>
            </a:r>
            <a:endParaRPr lang="en-US" dirty="0"/>
          </a:p>
          <a:p>
            <a:pPr marL="0" lvl="0" indent="0" algn="just" rtl="0">
              <a:lnSpc>
                <a:spcPct val="150000"/>
              </a:lnSpc>
              <a:spcBef>
                <a:spcPts val="0"/>
              </a:spcBef>
              <a:spcAft>
                <a:spcPts val="0"/>
              </a:spcAft>
              <a:buNone/>
            </a:pPr>
            <a:endParaRPr dirty="0"/>
          </a:p>
        </p:txBody>
      </p:sp>
      <p:sp>
        <p:nvSpPr>
          <p:cNvPr id="141" name="Google Shape;14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am going to discuss the market research, trends and competition in the solar energy industry in India. As per the report of Statista (2023), the production of the solar energy market is projected to grow by 7.13% within CAGR 2023-2028 which significantly uplifts the market (Fernández, 2023). Moreover, the trend of solar power production market growth is expected to grow by 280 gigawatts by the year 2030, which significantly enhances the market competition. In the Indian marketplace the major competitors of Sunrazy Energies, are Adani Solar and EMMVEE which may become a threat to the business idea.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2" name="Google Shape;15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discussed the target market segment of the company and I have highlighted the marketing process of Sunrayz Energies.  The study of Khan (2023), shows that in India the daily electricity demand is 217 GigaWatt and during the summer the demand increases by 6.7%. Moreover, during the summer, there is a 1.7% to 2.5% gap in demand fulfilling the required electricity. Thus, Sunrayz Energies will bring the solution for mitigating the issues of high electricity demand especially due to the summer, and provide alternative energy sources. The rising energy price is one of the major issues in India and it is affecting the affordability of high-energy consumption for the lower and middle-income families. Moreover, climate change and increasing maintenance wages of the commercial sectors are the influential factors behind adopting solar energy sources (Crail, 2023). The study (Crail, 2023), also suggested that renewable energy sources are comparatively lower in price than traditional energy sources. Thus, targeting low and middle-income people from domestic regions and the commercial sector that needs high energy loads can be beneficial for ensuring potential business growth. The study of Blackwell (2011), highlighted that a marketing plan is one of the essential aspects of Business that helps in developing the customer base of an organisation. In this context, Online platforms such as Facebook, and Instagram, have been chosen for the initial campaign, and then the store base sales and online orders will be delivered to the customer base.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87" name="Google Shape;18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2a26fc3d5e1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discussed the pricing strategy of the company and chosen Value-based pricing by analysing its benefits. The study by Stobierski (2020), highlighted that value-based pricing allows a business to set competitive pricing based on the current market and customer demand and results in providing a significant competitive edge. Thus, value-based pricing is based on the customer demand and the prices of competitor companies will be applied to price selection of the products and services.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99" name="Google Shape;199;g2a26fc3d5e1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2a26fc3d5e1_1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discussed the logistics operation for the company. I have chosen Flipkart and Amazon for online delivery of the products. According to Statista (2023a), Flipkart and Amazon have 48% and 52% market share across the Indian region. Thus choosing Amazon and Flipkart for the online delivery of the products can be beneficial for reaching the target customer base.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a:solidFill>
                <a:schemeClr val="dk1"/>
              </a:solidFill>
            </a:endParaRPr>
          </a:p>
        </p:txBody>
      </p:sp>
      <p:sp>
        <p:nvSpPr>
          <p:cNvPr id="215" name="Google Shape;215;g2a26fc3d5e1_1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g2a26fc3d5e1_2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created a Facebook page and an Instagram page to increase the visibility of Sunrayz Energies among audiences in India. According to Baker (2008); Li, Larimo and Leonidou (2020), social media marketing strategy conceptualises customer engagement through consuming, contributing and creating. In this context, it can be interpreted that Sunrayz Energies will increase its customer base through the mentioned components in terms of posting insightful information about its brand proposition, value and attractive insights. The content marketing will be highly effective for increasing its visibility on its website, Facebook and Instagram pages which will also increase the organisational visibility in a broad spectrum.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33" name="Google Shape;233;g2a26fc3d5e1_2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g2a26fc3d5e1_2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analysed the funding and financial projection of Sunrayz Energies through the cycle of start-up financing. According to Carrete and Faria (2019), there are six stages for ensuring startup financing. Sunrayz Energies will increase its revenue by the increment of the investment through a second expansion of the customer base with time. As per Boyarchenko (2021), startup valuation and funding depend on the initial capital and probability of success of the organisation. In this context, it has been analysed that Sunrayz Energies will get funding from angel investors, private institutions and venture capital based on its probability of success and its capital investment. A financial project will be set for the organisation in terms of attracting investors for the organisation.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solidFill>
                <a:schemeClr val="dk1"/>
              </a:solidFill>
              <a:latin typeface="Times New Roman"/>
              <a:ea typeface="Times New Roman"/>
              <a:cs typeface="Times New Roman"/>
              <a:sym typeface="Times New Roman"/>
            </a:endParaRPr>
          </a:p>
        </p:txBody>
      </p:sp>
      <p:sp>
        <p:nvSpPr>
          <p:cNvPr id="252" name="Google Shape;252;g2a26fc3d5e1_2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
        <p:cNvGrpSpPr/>
        <p:nvPr/>
      </p:nvGrpSpPr>
      <p:grpSpPr>
        <a:xfrm>
          <a:off x="0" y="0"/>
          <a:ext cx="0" cy="0"/>
          <a:chOff x="0" y="0"/>
          <a:chExt cx="0" cy="0"/>
        </a:xfrm>
      </p:grpSpPr>
      <p:sp>
        <p:nvSpPr>
          <p:cNvPr id="268" name="Google Shape;268;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In this slide, I have mentioned the test, certificates, patents and copyrights-related protocols which will be followed in Sunrayz Energies. The appropriate utilisation of the acts and norms is beneficial for the organisation in terms of avoiding legal issues.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69" name="Google Shape;26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2a26fc3d5e1_2_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8" name="Google Shape;288;g2a26fc3d5e1_2_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1683544"/>
            <a:ext cx="13716000" cy="3581400"/>
          </a:xfrm>
        </p:spPr>
        <p:txBody>
          <a:bodyPr anchor="b"/>
          <a:lstStyle>
            <a:lvl1pPr algn="ctr">
              <a:defRPr sz="9000"/>
            </a:lvl1pPr>
          </a:lstStyle>
          <a:p>
            <a:r>
              <a:rPr lang="en-GB"/>
              <a:t>Click to edit Master title style</a:t>
            </a:r>
            <a:endParaRPr lang="en-US" dirty="0"/>
          </a:p>
        </p:txBody>
      </p:sp>
      <p:sp>
        <p:nvSpPr>
          <p:cNvPr id="3" name="Subtitle 2"/>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3506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211932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47775" y="2564607"/>
            <a:ext cx="15773400" cy="4279106"/>
          </a:xfrm>
        </p:spPr>
        <p:txBody>
          <a:bodyPr anchor="b"/>
          <a:lstStyle>
            <a:lvl1pPr>
              <a:defRPr sz="9000"/>
            </a:lvl1pPr>
          </a:lstStyle>
          <a:p>
            <a:r>
              <a:rPr lang="en-GB"/>
              <a:t>Click to edit Master title style</a:t>
            </a:r>
            <a:endParaRPr lang="en-US" dirty="0"/>
          </a:p>
        </p:txBody>
      </p:sp>
      <p:sp>
        <p:nvSpPr>
          <p:cNvPr id="3" name="Text Placeholder 2"/>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641297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258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38149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9682" y="547688"/>
            <a:ext cx="15773400" cy="1988345"/>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44397211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82546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4919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dirty="0"/>
          </a:p>
        </p:txBody>
      </p:sp>
      <p:sp>
        <p:nvSpPr>
          <p:cNvPr id="3" name="Content Placeholder 2"/>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549448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774782" y="1481138"/>
            <a:ext cx="9258300" cy="7310438"/>
          </a:xfrm>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04156256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574678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087350" y="547687"/>
            <a:ext cx="3943350" cy="8717757"/>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547687"/>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75656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B79B7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57300" y="2738437"/>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441366309"/>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sldNum="0" hdr="0" ftr="0" dt="0"/>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mailto:hello.sunrayz@gmail.com" TargetMode="Externa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g"/><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g"/></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5.png"/><Relationship Id="rId4" Type="http://schemas.openxmlformats.org/officeDocument/2006/relationships/image" Target="../media/image4.jpg"/></Relationships>
</file>

<file path=ppt/slides/_rels/slide11.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6.jpg"/><Relationship Id="rId7" Type="http://schemas.openxmlformats.org/officeDocument/2006/relationships/hyperlink" Target="https://www.instagram.com/sunrayzenergies/"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hyperlink" Target="https://www.facebook.com/profile.php?id=6155421096389" TargetMode="Externa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1026" name="Picture 2">
            <a:extLst>
              <a:ext uri="{FF2B5EF4-FFF2-40B4-BE49-F238E27FC236}">
                <a16:creationId xmlns:a16="http://schemas.microsoft.com/office/drawing/2014/main" id="{71C7A69A-FB6E-7463-61D6-49994F57E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552825" cy="1419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9C24181-4A67-ABCD-A124-FE4B3DC7C27B}"/>
              </a:ext>
            </a:extLst>
          </p:cNvPr>
          <p:cNvSpPr txBox="1"/>
          <p:nvPr/>
        </p:nvSpPr>
        <p:spPr>
          <a:xfrm>
            <a:off x="304800" y="2723512"/>
            <a:ext cx="9144000" cy="6740307"/>
          </a:xfrm>
          <a:prstGeom prst="rect">
            <a:avLst/>
          </a:prstGeom>
          <a:noFill/>
        </p:spPr>
        <p:txBody>
          <a:bodyPr wrap="square">
            <a:sp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LEVEL 7 ASSESSMENT SPECIFICATION</a:t>
            </a:r>
            <a:endParaRPr lang="en-IN" sz="3200" b="0" dirty="0">
              <a:effectLst/>
            </a:endParaRPr>
          </a:p>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Module code: LCMB7004</a:t>
            </a:r>
            <a:endParaRPr lang="en-IN" sz="3200" b="0" dirty="0">
              <a:effectLst/>
            </a:endParaRPr>
          </a:p>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Module: Entrepreneurship</a:t>
            </a:r>
            <a:endParaRPr lang="en-IN" sz="3200" b="0" dirty="0">
              <a:effectLst/>
            </a:endParaRPr>
          </a:p>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Assignment Title: Component 2- Individual Presentation</a:t>
            </a:r>
            <a:endParaRPr lang="en-IN" sz="3200" b="0" dirty="0">
              <a:effectLst/>
            </a:endParaRPr>
          </a:p>
          <a:p>
            <a:pPr algn="ctr" rtl="0">
              <a:spcBef>
                <a:spcPts val="0"/>
              </a:spcBef>
              <a:spcAft>
                <a:spcPts val="0"/>
              </a:spcAft>
            </a:pPr>
            <a:br>
              <a:rPr lang="en-IN" sz="3200" b="0" dirty="0">
                <a:effectLst/>
              </a:rPr>
            </a:br>
            <a:r>
              <a:rPr lang="en-IN" sz="3200" b="1" i="0" u="none" strike="noStrike" dirty="0">
                <a:solidFill>
                  <a:srgbClr val="000000"/>
                </a:solidFill>
                <a:effectLst/>
                <a:latin typeface="Times New Roman" panose="02020603050405020304" pitchFamily="18" charset="0"/>
              </a:rPr>
              <a:t>Renewable energy business idea- Sunrayz Energies</a:t>
            </a:r>
            <a:endParaRPr lang="en-IN" sz="3200" b="0" dirty="0">
              <a:effectLst/>
            </a:endParaRPr>
          </a:p>
          <a:p>
            <a:pPr algn="ctr" rtl="0">
              <a:spcBef>
                <a:spcPts val="0"/>
              </a:spcBef>
              <a:spcAft>
                <a:spcPts val="0"/>
              </a:spcAft>
            </a:pPr>
            <a:br>
              <a:rPr lang="en-IN" sz="3200" b="0" dirty="0">
                <a:effectLst/>
              </a:rPr>
            </a:br>
            <a:br>
              <a:rPr lang="en-IN" sz="3200" b="0" dirty="0">
                <a:effectLst/>
              </a:rPr>
            </a:br>
            <a:br>
              <a:rPr lang="en-IN" sz="3200" b="0" dirty="0">
                <a:effectLst/>
              </a:rPr>
            </a:br>
            <a:r>
              <a:rPr lang="en-IN" sz="3200" b="1" i="1" u="none" strike="noStrike" dirty="0">
                <a:solidFill>
                  <a:srgbClr val="000000"/>
                </a:solidFill>
                <a:effectLst/>
                <a:latin typeface="Times New Roman" panose="02020603050405020304" pitchFamily="18" charset="0"/>
              </a:rPr>
              <a:t>Student Name:</a:t>
            </a:r>
            <a:r>
              <a:rPr lang="ar-SA" sz="3200" b="1" i="1" dirty="0">
                <a:latin typeface="Times New Roman" panose="02020603050405020304" pitchFamily="18" charset="0"/>
              </a:rPr>
              <a:t> </a:t>
            </a:r>
            <a:r>
              <a:rPr lang="en-US" sz="3200" b="1" i="1" dirty="0">
                <a:latin typeface="Times New Roman" panose="02020603050405020304" pitchFamily="18" charset="0"/>
              </a:rPr>
              <a:t>HASHIL AMBALAPARAMBAN</a:t>
            </a:r>
            <a:endParaRPr lang="en-IN" sz="3200" b="0" i="1" dirty="0">
              <a:effectLst/>
            </a:endParaRPr>
          </a:p>
          <a:p>
            <a:pPr algn="ctr" rtl="0">
              <a:spcBef>
                <a:spcPts val="0"/>
              </a:spcBef>
              <a:spcAft>
                <a:spcPts val="0"/>
              </a:spcAft>
            </a:pPr>
            <a:r>
              <a:rPr lang="en-IN" sz="3200" b="1" i="1" u="none" strike="noStrike" dirty="0">
                <a:solidFill>
                  <a:srgbClr val="000000"/>
                </a:solidFill>
                <a:effectLst/>
                <a:latin typeface="Times New Roman" panose="02020603050405020304" pitchFamily="18" charset="0"/>
              </a:rPr>
              <a:t>Student ID:</a:t>
            </a:r>
            <a:r>
              <a:rPr lang="en-IN" sz="3200" b="1" i="0" u="none" strike="noStrike" dirty="0">
                <a:solidFill>
                  <a:srgbClr val="000000"/>
                </a:solidFill>
                <a:effectLst/>
                <a:latin typeface="Times New Roman" panose="02020603050405020304" pitchFamily="18" charset="0"/>
              </a:rPr>
              <a:t> 2241163</a:t>
            </a:r>
            <a:endParaRPr lang="en-IN" sz="3200" b="0" dirty="0">
              <a:effectLst/>
            </a:endParaRPr>
          </a:p>
          <a:p>
            <a:br>
              <a:rPr lang="en-IN" sz="2400" dirty="0"/>
            </a:br>
            <a:endParaRPr lang="en-IN" sz="2400" dirty="0"/>
          </a:p>
        </p:txBody>
      </p:sp>
      <p:sp>
        <p:nvSpPr>
          <p:cNvPr id="7" name="TextBox 6">
            <a:extLst>
              <a:ext uri="{FF2B5EF4-FFF2-40B4-BE49-F238E27FC236}">
                <a16:creationId xmlns:a16="http://schemas.microsoft.com/office/drawing/2014/main" id="{7732FC35-C8D5-2960-7E42-218417CA5BA0}"/>
              </a:ext>
            </a:extLst>
          </p:cNvPr>
          <p:cNvSpPr txBox="1"/>
          <p:nvPr/>
        </p:nvSpPr>
        <p:spPr>
          <a:xfrm>
            <a:off x="4572000" y="4992543"/>
            <a:ext cx="9144000" cy="307777"/>
          </a:xfrm>
          <a:prstGeom prst="rect">
            <a:avLst/>
          </a:prstGeom>
          <a:noFill/>
        </p:spPr>
        <p:txBody>
          <a:bodyPr wrap="square">
            <a:spAutoFit/>
          </a:bodyPr>
          <a:lstStyle/>
          <a:p>
            <a:r>
              <a:rPr lang="en-IN" b="0" dirty="0">
                <a:effectLst/>
              </a:rPr>
              <a:t> </a:t>
            </a:r>
            <a:endParaRPr lang="en-IN" dirty="0"/>
          </a:p>
        </p:txBody>
      </p:sp>
      <p:pic>
        <p:nvPicPr>
          <p:cNvPr id="9" name="Picture 8">
            <a:extLst>
              <a:ext uri="{FF2B5EF4-FFF2-40B4-BE49-F238E27FC236}">
                <a16:creationId xmlns:a16="http://schemas.microsoft.com/office/drawing/2014/main" id="{52DBFEDA-B4A4-1925-903B-2265807EB6FE}"/>
              </a:ext>
            </a:extLst>
          </p:cNvPr>
          <p:cNvPicPr>
            <a:picLocks noChangeAspect="1"/>
          </p:cNvPicPr>
          <p:nvPr/>
        </p:nvPicPr>
        <p:blipFill>
          <a:blip r:embed="rId4"/>
          <a:stretch>
            <a:fillRect/>
          </a:stretch>
        </p:blipFill>
        <p:spPr>
          <a:xfrm>
            <a:off x="8936855" y="0"/>
            <a:ext cx="9351145" cy="10177120"/>
          </a:xfrm>
          <a:prstGeom prst="rect">
            <a:avLst/>
          </a:prstGeom>
        </p:spPr>
      </p:pic>
    </p:spTree>
    <p:extLst>
      <p:ext uri="{BB962C8B-B14F-4D97-AF65-F5344CB8AC3E}">
        <p14:creationId xmlns:p14="http://schemas.microsoft.com/office/powerpoint/2010/main" val="2484782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pic>
        <p:nvPicPr>
          <p:cNvPr id="1026" name="Picture 2">
            <a:extLst>
              <a:ext uri="{FF2B5EF4-FFF2-40B4-BE49-F238E27FC236}">
                <a16:creationId xmlns:a16="http://schemas.microsoft.com/office/drawing/2014/main" id="{71C7A69A-FB6E-7463-61D6-49994F57E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552825" cy="14192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732FC35-C8D5-2960-7E42-218417CA5BA0}"/>
              </a:ext>
            </a:extLst>
          </p:cNvPr>
          <p:cNvSpPr txBox="1"/>
          <p:nvPr/>
        </p:nvSpPr>
        <p:spPr>
          <a:xfrm>
            <a:off x="4572000" y="4992543"/>
            <a:ext cx="9144000" cy="307777"/>
          </a:xfrm>
          <a:prstGeom prst="rect">
            <a:avLst/>
          </a:prstGeom>
          <a:noFill/>
        </p:spPr>
        <p:txBody>
          <a:bodyPr wrap="square">
            <a:spAutoFit/>
          </a:bodyPr>
          <a:lstStyle/>
          <a:p>
            <a:r>
              <a:rPr lang="en-IN" b="0" dirty="0">
                <a:effectLst/>
              </a:rPr>
              <a:t> </a:t>
            </a:r>
            <a:endParaRPr lang="en-IN" dirty="0"/>
          </a:p>
        </p:txBody>
      </p:sp>
      <p:pic>
        <p:nvPicPr>
          <p:cNvPr id="9" name="Picture 8">
            <a:extLst>
              <a:ext uri="{FF2B5EF4-FFF2-40B4-BE49-F238E27FC236}">
                <a16:creationId xmlns:a16="http://schemas.microsoft.com/office/drawing/2014/main" id="{52DBFEDA-B4A4-1925-903B-2265807EB6FE}"/>
              </a:ext>
            </a:extLst>
          </p:cNvPr>
          <p:cNvPicPr>
            <a:picLocks noChangeAspect="1"/>
          </p:cNvPicPr>
          <p:nvPr/>
        </p:nvPicPr>
        <p:blipFill>
          <a:blip r:embed="rId4"/>
          <a:stretch>
            <a:fillRect/>
          </a:stretch>
        </p:blipFill>
        <p:spPr>
          <a:xfrm>
            <a:off x="8936855" y="0"/>
            <a:ext cx="9351145" cy="10177120"/>
          </a:xfrm>
          <a:prstGeom prst="rect">
            <a:avLst/>
          </a:prstGeom>
        </p:spPr>
      </p:pic>
      <p:sp>
        <p:nvSpPr>
          <p:cNvPr id="2" name="TextBox 1">
            <a:extLst>
              <a:ext uri="{FF2B5EF4-FFF2-40B4-BE49-F238E27FC236}">
                <a16:creationId xmlns:a16="http://schemas.microsoft.com/office/drawing/2014/main" id="{473B108A-6DBB-2AE2-1CD5-C2E953E07E5A}"/>
              </a:ext>
            </a:extLst>
          </p:cNvPr>
          <p:cNvSpPr txBox="1"/>
          <p:nvPr/>
        </p:nvSpPr>
        <p:spPr>
          <a:xfrm>
            <a:off x="1446028" y="3019647"/>
            <a:ext cx="4295553" cy="646331"/>
          </a:xfrm>
          <a:prstGeom prst="rect">
            <a:avLst/>
          </a:prstGeom>
          <a:noFill/>
        </p:spPr>
        <p:txBody>
          <a:bodyPr wrap="square" rtlCol="0">
            <a:spAutoFit/>
          </a:bodyPr>
          <a:lstStyle/>
          <a:p>
            <a:pPr marL="0" algn="r" defTabSz="457200" rtl="1" eaLnBrk="1" latinLnBrk="0" hangingPunct="1"/>
            <a:r>
              <a:rPr lang="en-US" sz="3600" dirty="0">
                <a:latin typeface="Times New Roman" panose="02020603050405020304" pitchFamily="18" charset="0"/>
                <a:cs typeface="Times New Roman" panose="02020603050405020304" pitchFamily="18" charset="0"/>
              </a:rPr>
              <a:t>INTRODUCTION</a:t>
            </a:r>
          </a:p>
        </p:txBody>
      </p:sp>
      <p:sp>
        <p:nvSpPr>
          <p:cNvPr id="6" name="TextBox 5">
            <a:extLst>
              <a:ext uri="{FF2B5EF4-FFF2-40B4-BE49-F238E27FC236}">
                <a16:creationId xmlns:a16="http://schemas.microsoft.com/office/drawing/2014/main" id="{31E0B2EE-C821-61D8-D99A-D39DC05F2DCA}"/>
              </a:ext>
            </a:extLst>
          </p:cNvPr>
          <p:cNvSpPr txBox="1"/>
          <p:nvPr/>
        </p:nvSpPr>
        <p:spPr>
          <a:xfrm>
            <a:off x="595423" y="4146698"/>
            <a:ext cx="6251943" cy="2954655"/>
          </a:xfrm>
          <a:prstGeom prst="rect">
            <a:avLst/>
          </a:prstGeom>
          <a:noFill/>
        </p:spPr>
        <p:txBody>
          <a:bodyPr wrap="square" rtlCol="0">
            <a:spAutoFit/>
          </a:bodyPr>
          <a:lstStyle/>
          <a:p>
            <a:pPr marL="0" algn="l" defTabSz="457200" rtl="0" eaLnBrk="1" latinLnBrk="0" hangingPunct="1"/>
            <a:r>
              <a:rPr lang="en-US" dirty="0">
                <a:latin typeface="Times New Roman" panose="02020603050405020304" pitchFamily="18" charset="0"/>
                <a:cs typeface="Times New Roman" panose="02020603050405020304" pitchFamily="18" charset="0"/>
              </a:rPr>
              <a:t>The sunrays energies mainly focus on the Indian market in order to utilize solar energy to produce power to meet the </a:t>
            </a:r>
            <a:r>
              <a:rPr lang="en-US" dirty="0" err="1">
                <a:latin typeface="Times New Roman" panose="02020603050405020304" pitchFamily="18" charset="0"/>
                <a:cs typeface="Times New Roman" panose="02020603050405020304" pitchFamily="18" charset="0"/>
              </a:rPr>
              <a:t>shotage.It</a:t>
            </a:r>
            <a:r>
              <a:rPr lang="en-US" dirty="0">
                <a:latin typeface="Times New Roman" panose="02020603050405020304" pitchFamily="18" charset="0"/>
                <a:cs typeface="Times New Roman" panose="02020603050405020304" pitchFamily="18" charset="0"/>
              </a:rPr>
              <a:t> demonstrates a systematic </a:t>
            </a:r>
            <a:r>
              <a:rPr lang="en-US" dirty="0" err="1">
                <a:latin typeface="Times New Roman" panose="02020603050405020304" pitchFamily="18" charset="0"/>
                <a:cs typeface="Times New Roman" panose="02020603050405020304" pitchFamily="18" charset="0"/>
              </a:rPr>
              <a:t>wayv</a:t>
            </a:r>
            <a:r>
              <a:rPr lang="en-US" dirty="0">
                <a:latin typeface="Times New Roman" panose="02020603050405020304" pitchFamily="18" charset="0"/>
                <a:cs typeface="Times New Roman" panose="02020603050405020304" pitchFamily="18" charset="0"/>
              </a:rPr>
              <a:t> to convert the </a:t>
            </a:r>
            <a:r>
              <a:rPr lang="en-US" dirty="0" err="1">
                <a:latin typeface="Times New Roman" panose="02020603050405020304" pitchFamily="18" charset="0"/>
                <a:cs typeface="Times New Roman" panose="02020603050405020304" pitchFamily="18" charset="0"/>
              </a:rPr>
              <a:t>gooids</a:t>
            </a:r>
            <a:r>
              <a:rPr lang="en-US" dirty="0">
                <a:latin typeface="Times New Roman" panose="02020603050405020304" pitchFamily="18" charset="0"/>
                <a:cs typeface="Times New Roman" panose="02020603050405020304" pitchFamily="18" charset="0"/>
              </a:rPr>
              <a:t> and services into commercial </a:t>
            </a:r>
            <a:r>
              <a:rPr lang="en-US" dirty="0" err="1">
                <a:latin typeface="Times New Roman" panose="02020603050405020304" pitchFamily="18" charset="0"/>
                <a:cs typeface="Times New Roman" panose="02020603050405020304" pitchFamily="18" charset="0"/>
              </a:rPr>
              <a:t>ssolutions</a:t>
            </a:r>
            <a:r>
              <a:rPr lang="en-US" dirty="0">
                <a:latin typeface="Times New Roman" panose="02020603050405020304" pitchFamily="18" charset="0"/>
                <a:cs typeface="Times New Roman" panose="02020603050405020304" pitchFamily="18" charset="0"/>
              </a:rPr>
              <a:t> and domestic </a:t>
            </a:r>
            <a:r>
              <a:rPr lang="en-US" dirty="0" err="1">
                <a:latin typeface="Times New Roman" panose="02020603050405020304" pitchFamily="18" charset="0"/>
                <a:cs typeface="Times New Roman" panose="02020603050405020304" pitchFamily="18" charset="0"/>
              </a:rPr>
              <a:t>lightsIt</a:t>
            </a:r>
            <a:r>
              <a:rPr lang="en-US" dirty="0">
                <a:latin typeface="Times New Roman" panose="02020603050405020304" pitchFamily="18" charset="0"/>
                <a:cs typeface="Times New Roman" panose="02020603050405020304" pitchFamily="18" charset="0"/>
              </a:rPr>
              <a:t> make sense to high powered solar panels for commercial </a:t>
            </a:r>
            <a:r>
              <a:rPr lang="en-US" dirty="0" err="1">
                <a:latin typeface="Times New Roman" panose="02020603050405020304" pitchFamily="18" charset="0"/>
                <a:cs typeface="Times New Roman" panose="02020603050405020304" pitchFamily="18" charset="0"/>
              </a:rPr>
              <a:t>usage,as</a:t>
            </a:r>
            <a:r>
              <a:rPr lang="en-US" dirty="0">
                <a:latin typeface="Times New Roman" panose="02020603050405020304" pitchFamily="18" charset="0"/>
                <a:cs typeface="Times New Roman" panose="02020603050405020304" pitchFamily="18" charset="0"/>
              </a:rPr>
              <a:t> well as led </a:t>
            </a:r>
            <a:r>
              <a:rPr lang="en-US" dirty="0" err="1">
                <a:latin typeface="Times New Roman" panose="02020603050405020304" pitchFamily="18" charset="0"/>
                <a:cs typeface="Times New Roman" panose="02020603050405020304" pitchFamily="18" charset="0"/>
              </a:rPr>
              <a:t>light,portable</a:t>
            </a:r>
            <a:r>
              <a:rPr lang="en-US" dirty="0">
                <a:latin typeface="Times New Roman" panose="02020603050405020304" pitchFamily="18" charset="0"/>
                <a:cs typeface="Times New Roman" panose="02020603050405020304" pitchFamily="18" charset="0"/>
              </a:rPr>
              <a:t> lights, solar outdoor and indoor </a:t>
            </a:r>
            <a:r>
              <a:rPr lang="en-US" dirty="0" err="1">
                <a:latin typeface="Times New Roman" panose="02020603050405020304" pitchFamily="18" charset="0"/>
                <a:cs typeface="Times New Roman" panose="02020603050405020304" pitchFamily="18" charset="0"/>
              </a:rPr>
              <a:t>lights.Our</a:t>
            </a:r>
            <a:r>
              <a:rPr lang="en-US" dirty="0">
                <a:latin typeface="Times New Roman" panose="02020603050405020304" pitchFamily="18" charset="0"/>
                <a:cs typeface="Times New Roman" panose="02020603050405020304" pitchFamily="18" charset="0"/>
              </a:rPr>
              <a:t> main aim to save energy by less expensive power with quality and safety and easy installation </a:t>
            </a:r>
            <a:r>
              <a:rPr lang="en-US" sz="2400" dirty="0">
                <a:latin typeface="Times New Roman" panose="02020603050405020304" pitchFamily="18" charset="0"/>
                <a:cs typeface="Times New Roman" panose="02020603050405020304" pitchFamily="18" charset="0"/>
              </a:rPr>
              <a:t>and</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maintainance.The</a:t>
            </a:r>
            <a:r>
              <a:rPr lang="en-US" dirty="0">
                <a:latin typeface="Times New Roman" panose="02020603050405020304" pitchFamily="18" charset="0"/>
                <a:cs typeface="Times New Roman" panose="02020603050405020304" pitchFamily="18" charset="0"/>
              </a:rPr>
              <a:t> strategies and plan implantation and the functioning of business explained in the upcoming slides.</a:t>
            </a:r>
          </a:p>
        </p:txBody>
      </p:sp>
    </p:spTree>
    <p:extLst>
      <p:ext uri="{BB962C8B-B14F-4D97-AF65-F5344CB8AC3E}">
        <p14:creationId xmlns:p14="http://schemas.microsoft.com/office/powerpoint/2010/main" val="643582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2"/>
          <p:cNvSpPr/>
          <p:nvPr/>
        </p:nvSpPr>
        <p:spPr>
          <a:xfrm>
            <a:off x="920550" y="3693275"/>
            <a:ext cx="5619750" cy="5127604"/>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3">
              <a:alphaModFix/>
            </a:blip>
            <a:stretch>
              <a:fillRect l="-12763" r="-43273"/>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7" name="Google Shape;97;p2"/>
          <p:cNvGrpSpPr/>
          <p:nvPr/>
        </p:nvGrpSpPr>
        <p:grpSpPr>
          <a:xfrm>
            <a:off x="662101" y="3427276"/>
            <a:ext cx="6136640" cy="5937260"/>
            <a:chOff x="0" y="0"/>
            <a:chExt cx="812800" cy="812800"/>
          </a:xfrm>
        </p:grpSpPr>
        <p:sp>
          <p:nvSpPr>
            <p:cNvPr id="98" name="Google Shape;98;p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DFD0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txBox="1"/>
            <p:nvPr/>
          </p:nvSpPr>
          <p:spPr>
            <a:xfrm>
              <a:off x="76200" y="9525"/>
              <a:ext cx="660400" cy="727075"/>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00" name="Google Shape;100;p2"/>
          <p:cNvGrpSpPr/>
          <p:nvPr/>
        </p:nvGrpSpPr>
        <p:grpSpPr>
          <a:xfrm>
            <a:off x="675042" y="657181"/>
            <a:ext cx="4357177" cy="4357177"/>
            <a:chOff x="0" y="0"/>
            <a:chExt cx="812800" cy="812800"/>
          </a:xfrm>
        </p:grpSpPr>
        <p:sp>
          <p:nvSpPr>
            <p:cNvPr id="101" name="Google Shape;101;p2"/>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DFD0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txBox="1"/>
            <p:nvPr/>
          </p:nvSpPr>
          <p:spPr>
            <a:xfrm>
              <a:off x="76200" y="9525"/>
              <a:ext cx="660400" cy="727075"/>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3" name="Google Shape;103;p2"/>
          <p:cNvSpPr/>
          <p:nvPr/>
        </p:nvSpPr>
        <p:spPr>
          <a:xfrm>
            <a:off x="920556" y="902703"/>
            <a:ext cx="3866188" cy="3866172"/>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4">
              <a:alphaModFix/>
            </a:blip>
            <a:stretch>
              <a:fillRect l="-18622" r="-31374"/>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4" name="Google Shape;104;p2"/>
          <p:cNvGrpSpPr/>
          <p:nvPr/>
        </p:nvGrpSpPr>
        <p:grpSpPr>
          <a:xfrm>
            <a:off x="6986050" y="8092975"/>
            <a:ext cx="11249026" cy="2194026"/>
            <a:chOff x="0" y="-66675"/>
            <a:chExt cx="2219706" cy="879475"/>
          </a:xfrm>
        </p:grpSpPr>
        <p:sp>
          <p:nvSpPr>
            <p:cNvPr id="105" name="Google Shape;105;p2"/>
            <p:cNvSpPr/>
            <p:nvPr/>
          </p:nvSpPr>
          <p:spPr>
            <a:xfrm>
              <a:off x="0" y="0"/>
              <a:ext cx="2219706" cy="812800"/>
            </a:xfrm>
            <a:custGeom>
              <a:avLst/>
              <a:gdLst/>
              <a:ahLst/>
              <a:cxnLst/>
              <a:rect l="l" t="t" r="r" b="b"/>
              <a:pathLst>
                <a:path w="2219706" h="812800" extrusionOk="0">
                  <a:moveTo>
                    <a:pt x="0" y="0"/>
                  </a:moveTo>
                  <a:lnTo>
                    <a:pt x="2219706" y="0"/>
                  </a:lnTo>
                  <a:lnTo>
                    <a:pt x="2219706" y="812800"/>
                  </a:lnTo>
                  <a:lnTo>
                    <a:pt x="0" y="812800"/>
                  </a:lnTo>
                  <a:close/>
                </a:path>
              </a:pathLst>
            </a:custGeom>
            <a:solidFill>
              <a:srgbClr val="2B130C">
                <a:alpha val="11764"/>
              </a:srgbClr>
            </a:solidFill>
            <a:ln>
              <a:noFill/>
            </a:ln>
          </p:spPr>
          <p:txBody>
            <a:bodyPr/>
            <a:lstStyle/>
            <a:p>
              <a:endParaRPr lang="en-US"/>
            </a:p>
          </p:txBody>
        </p:sp>
        <p:sp>
          <p:nvSpPr>
            <p:cNvPr id="106" name="Google Shape;106;p2"/>
            <p:cNvSpPr txBox="1"/>
            <p:nvPr/>
          </p:nvSpPr>
          <p:spPr>
            <a:xfrm>
              <a:off x="0" y="-66675"/>
              <a:ext cx="2219706" cy="879475"/>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07" name="Google Shape;107;p2"/>
          <p:cNvSpPr/>
          <p:nvPr/>
        </p:nvSpPr>
        <p:spPr>
          <a:xfrm>
            <a:off x="6986059" y="7258350"/>
            <a:ext cx="1093914" cy="1093914"/>
          </a:xfrm>
          <a:custGeom>
            <a:avLst/>
            <a:gdLst/>
            <a:ahLst/>
            <a:cxnLst/>
            <a:rect l="l" t="t" r="r" b="b"/>
            <a:pathLst>
              <a:path w="1093914" h="1093914" extrusionOk="0">
                <a:moveTo>
                  <a:pt x="0" y="0"/>
                </a:moveTo>
                <a:lnTo>
                  <a:pt x="1093915" y="0"/>
                </a:lnTo>
                <a:lnTo>
                  <a:pt x="1093915" y="1093915"/>
                </a:lnTo>
                <a:lnTo>
                  <a:pt x="0" y="1093915"/>
                </a:lnTo>
                <a:lnTo>
                  <a:pt x="0" y="0"/>
                </a:lnTo>
                <a:close/>
              </a:path>
            </a:pathLst>
          </a:custGeom>
          <a:blipFill rotWithShape="1">
            <a:blip r:embed="rId5">
              <a:alphaModFix/>
            </a:blip>
            <a:stretch>
              <a:fillRect/>
            </a:stretch>
          </a:blipFill>
          <a:ln>
            <a:noFill/>
          </a:ln>
        </p:spPr>
        <p:txBody>
          <a:bodyPr/>
          <a:lstStyle/>
          <a:p>
            <a:endParaRPr lang="en-US"/>
          </a:p>
        </p:txBody>
      </p:sp>
      <p:sp>
        <p:nvSpPr>
          <p:cNvPr id="108" name="Google Shape;108;p2"/>
          <p:cNvSpPr txBox="1"/>
          <p:nvPr/>
        </p:nvSpPr>
        <p:spPr>
          <a:xfrm>
            <a:off x="920550" y="-31946"/>
            <a:ext cx="17261825" cy="830997"/>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dk1"/>
                </a:solidFill>
                <a:latin typeface="Times New Roman"/>
                <a:ea typeface="Times New Roman"/>
                <a:cs typeface="Times New Roman"/>
                <a:sym typeface="Times New Roman"/>
              </a:rPr>
              <a:t>OVERVIEW OF THE BUSINESS IDEA, PRODUCTS AND SERVICES</a:t>
            </a:r>
            <a:endParaRPr sz="3600" dirty="0"/>
          </a:p>
        </p:txBody>
      </p:sp>
      <p:sp>
        <p:nvSpPr>
          <p:cNvPr id="109" name="Google Shape;109;p2"/>
          <p:cNvSpPr txBox="1"/>
          <p:nvPr/>
        </p:nvSpPr>
        <p:spPr>
          <a:xfrm>
            <a:off x="6706325" y="690900"/>
            <a:ext cx="6658200" cy="66957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1800" b="1">
                <a:solidFill>
                  <a:srgbClr val="FFD966"/>
                </a:solidFill>
                <a:latin typeface="Times New Roman"/>
                <a:ea typeface="Times New Roman"/>
                <a:cs typeface="Times New Roman"/>
                <a:sym typeface="Times New Roman"/>
              </a:rPr>
              <a:t>Business idea</a:t>
            </a:r>
            <a:endParaRPr sz="1800" b="1">
              <a:solidFill>
                <a:srgbClr val="FFD966"/>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b="1" i="1">
                <a:solidFill>
                  <a:schemeClr val="dk1"/>
                </a:solidFill>
                <a:latin typeface="Times New Roman"/>
                <a:ea typeface="Times New Roman"/>
                <a:cs typeface="Times New Roman"/>
                <a:sym typeface="Times New Roman"/>
              </a:rPr>
              <a:t>Sunrayz Energies</a:t>
            </a:r>
            <a:r>
              <a:rPr lang="en-US" sz="1800">
                <a:solidFill>
                  <a:schemeClr val="dk1"/>
                </a:solidFill>
                <a:latin typeface="Times New Roman"/>
                <a:ea typeface="Times New Roman"/>
                <a:cs typeface="Times New Roman"/>
                <a:sym typeface="Times New Roman"/>
              </a:rPr>
              <a:t> will operate in the Indian solar lighting system industry. </a:t>
            </a:r>
            <a:endParaRPr sz="18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800" b="1">
                <a:solidFill>
                  <a:srgbClr val="FFD966"/>
                </a:solidFill>
                <a:latin typeface="Times New Roman"/>
                <a:ea typeface="Times New Roman"/>
                <a:cs typeface="Times New Roman"/>
                <a:sym typeface="Times New Roman"/>
              </a:rPr>
              <a:t>Motivation</a:t>
            </a:r>
            <a:endParaRPr sz="1800" b="1">
              <a:solidFill>
                <a:srgbClr val="FFD966"/>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The declined electricity supply resulted in rising power cuts in India since 2022 (Times of India, 2022).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b="1" i="1">
                <a:solidFill>
                  <a:schemeClr val="dk1"/>
                </a:solidFill>
                <a:latin typeface="Times New Roman"/>
                <a:ea typeface="Times New Roman"/>
                <a:cs typeface="Times New Roman"/>
                <a:sym typeface="Times New Roman"/>
              </a:rPr>
              <a:t>Sunrayz Energies</a:t>
            </a:r>
            <a:r>
              <a:rPr lang="en-US" sz="1800">
                <a:solidFill>
                  <a:schemeClr val="dk1"/>
                </a:solidFill>
                <a:latin typeface="Times New Roman"/>
                <a:ea typeface="Times New Roman"/>
                <a:cs typeface="Times New Roman"/>
                <a:sym typeface="Times New Roman"/>
              </a:rPr>
              <a:t> will help to resolve issues by generating electricity from solar energy. </a:t>
            </a:r>
            <a:endParaRPr sz="18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800" b="1">
                <a:solidFill>
                  <a:srgbClr val="FFD966"/>
                </a:solidFill>
                <a:latin typeface="Times New Roman"/>
                <a:ea typeface="Times New Roman"/>
                <a:cs typeface="Times New Roman"/>
                <a:sym typeface="Times New Roman"/>
              </a:rPr>
              <a:t>Products/services</a:t>
            </a:r>
            <a:endParaRPr sz="1800" b="1">
              <a:solidFill>
                <a:srgbClr val="FFD966"/>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The products/services of the business will be divided into 2 main categories, such as </a:t>
            </a:r>
            <a:r>
              <a:rPr lang="en-US" sz="1800" b="1" i="1">
                <a:solidFill>
                  <a:schemeClr val="dk1"/>
                </a:solidFill>
                <a:latin typeface="Times New Roman"/>
                <a:ea typeface="Times New Roman"/>
                <a:cs typeface="Times New Roman"/>
                <a:sym typeface="Times New Roman"/>
              </a:rPr>
              <a:t>household lights</a:t>
            </a:r>
            <a:r>
              <a:rPr lang="en-US" sz="1800">
                <a:solidFill>
                  <a:schemeClr val="dk1"/>
                </a:solidFill>
                <a:latin typeface="Times New Roman"/>
                <a:ea typeface="Times New Roman"/>
                <a:cs typeface="Times New Roman"/>
                <a:sym typeface="Times New Roman"/>
              </a:rPr>
              <a:t> and </a:t>
            </a:r>
            <a:r>
              <a:rPr lang="en-US" sz="1800" b="1" i="1">
                <a:solidFill>
                  <a:schemeClr val="dk1"/>
                </a:solidFill>
                <a:latin typeface="Times New Roman"/>
                <a:ea typeface="Times New Roman"/>
                <a:cs typeface="Times New Roman"/>
                <a:sym typeface="Times New Roman"/>
              </a:rPr>
              <a:t>commercial solutions</a:t>
            </a:r>
            <a:r>
              <a:rPr lang="en-US"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The </a:t>
            </a:r>
            <a:r>
              <a:rPr lang="en-US" sz="1800" b="1" i="1">
                <a:solidFill>
                  <a:schemeClr val="dk1"/>
                </a:solidFill>
                <a:latin typeface="Times New Roman"/>
                <a:ea typeface="Times New Roman"/>
                <a:cs typeface="Times New Roman"/>
                <a:sym typeface="Times New Roman"/>
              </a:rPr>
              <a:t>household lights</a:t>
            </a:r>
            <a:r>
              <a:rPr lang="en-US" sz="1800">
                <a:solidFill>
                  <a:schemeClr val="dk1"/>
                </a:solidFill>
                <a:latin typeface="Times New Roman"/>
                <a:ea typeface="Times New Roman"/>
                <a:cs typeface="Times New Roman"/>
                <a:sym typeface="Times New Roman"/>
              </a:rPr>
              <a:t> section will include portable lights, LED lights, solar panels and solar lanterns. </a:t>
            </a:r>
            <a:endParaRPr sz="1800">
              <a:solidFill>
                <a:schemeClr val="dk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dk1"/>
              </a:buClr>
              <a:buSzPts val="1800"/>
              <a:buFont typeface="Times New Roman"/>
              <a:buChar char="●"/>
            </a:pPr>
            <a:r>
              <a:rPr lang="en-US" sz="1800">
                <a:solidFill>
                  <a:schemeClr val="dk1"/>
                </a:solidFill>
                <a:latin typeface="Times New Roman"/>
                <a:ea typeface="Times New Roman"/>
                <a:cs typeface="Times New Roman"/>
                <a:sym typeface="Times New Roman"/>
              </a:rPr>
              <a:t>The </a:t>
            </a:r>
            <a:r>
              <a:rPr lang="en-US" sz="1800" b="1" i="1">
                <a:solidFill>
                  <a:schemeClr val="dk1"/>
                </a:solidFill>
                <a:latin typeface="Times New Roman"/>
                <a:ea typeface="Times New Roman"/>
                <a:cs typeface="Times New Roman"/>
                <a:sym typeface="Times New Roman"/>
              </a:rPr>
              <a:t>commercial solutions</a:t>
            </a:r>
            <a:r>
              <a:rPr lang="en-US" sz="1800">
                <a:solidFill>
                  <a:schemeClr val="dk1"/>
                </a:solidFill>
                <a:latin typeface="Times New Roman"/>
                <a:ea typeface="Times New Roman"/>
                <a:cs typeface="Times New Roman"/>
                <a:sym typeface="Times New Roman"/>
              </a:rPr>
              <a:t> will feature solar-powered street/outdoor lights and high-powered solar panels and lights for industrial purposes. </a:t>
            </a:r>
            <a:endParaRPr sz="2000"/>
          </a:p>
        </p:txBody>
      </p:sp>
      <p:pic>
        <p:nvPicPr>
          <p:cNvPr id="110" name="Google Shape;110;p2"/>
          <p:cNvPicPr preferRelativeResize="0"/>
          <p:nvPr/>
        </p:nvPicPr>
        <p:blipFill>
          <a:blip r:embed="rId6">
            <a:alphaModFix/>
          </a:blip>
          <a:stretch>
            <a:fillRect/>
          </a:stretch>
        </p:blipFill>
        <p:spPr>
          <a:xfrm>
            <a:off x="13593600" y="1109975"/>
            <a:ext cx="4641575" cy="2319025"/>
          </a:xfrm>
          <a:prstGeom prst="rect">
            <a:avLst/>
          </a:prstGeom>
          <a:noFill/>
          <a:ln>
            <a:noFill/>
          </a:ln>
        </p:spPr>
      </p:pic>
      <p:sp>
        <p:nvSpPr>
          <p:cNvPr id="111" name="Google Shape;111;p2"/>
          <p:cNvSpPr txBox="1"/>
          <p:nvPr/>
        </p:nvSpPr>
        <p:spPr>
          <a:xfrm>
            <a:off x="7527175" y="8321250"/>
            <a:ext cx="10760700" cy="18516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600" b="1">
                <a:solidFill>
                  <a:srgbClr val="FFD966"/>
                </a:solidFill>
                <a:latin typeface="Times New Roman"/>
                <a:ea typeface="Times New Roman"/>
                <a:cs typeface="Times New Roman"/>
                <a:sym typeface="Times New Roman"/>
              </a:rPr>
              <a:t>Objectives</a:t>
            </a:r>
            <a:endParaRPr sz="1600" b="1">
              <a:solidFill>
                <a:srgbClr val="FFD966"/>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US" sz="1700">
                <a:solidFill>
                  <a:schemeClr val="dk1"/>
                </a:solidFill>
                <a:latin typeface="Times New Roman"/>
                <a:ea typeface="Times New Roman"/>
                <a:cs typeface="Times New Roman"/>
                <a:sym typeface="Times New Roman"/>
              </a:rPr>
              <a:t>To save energy by redefining solar energy as a replacement for present non-renewable energy. </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US" sz="1700">
                <a:solidFill>
                  <a:schemeClr val="dk1"/>
                </a:solidFill>
                <a:latin typeface="Times New Roman"/>
                <a:ea typeface="Times New Roman"/>
                <a:cs typeface="Times New Roman"/>
                <a:sym typeface="Times New Roman"/>
              </a:rPr>
              <a:t>To curb power supply expenses by using low-powered lighting solutions, such as CFL/LED lamps. </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US" sz="1700">
                <a:solidFill>
                  <a:schemeClr val="dk1"/>
                </a:solidFill>
                <a:latin typeface="Times New Roman"/>
                <a:ea typeface="Times New Roman"/>
                <a:cs typeface="Times New Roman"/>
                <a:sym typeface="Times New Roman"/>
              </a:rPr>
              <a:t>To ensure optimal safety and quality while reducing the dependence on non-renewable energy sources. </a:t>
            </a:r>
            <a:endParaRPr sz="1700">
              <a:solidFill>
                <a:schemeClr val="dk1"/>
              </a:solidFill>
              <a:latin typeface="Times New Roman"/>
              <a:ea typeface="Times New Roman"/>
              <a:cs typeface="Times New Roman"/>
              <a:sym typeface="Times New Roman"/>
            </a:endParaRPr>
          </a:p>
          <a:p>
            <a:pPr marL="457200" lvl="0" indent="-336550" algn="just" rtl="0">
              <a:lnSpc>
                <a:spcPct val="150000"/>
              </a:lnSpc>
              <a:spcBef>
                <a:spcPts val="0"/>
              </a:spcBef>
              <a:spcAft>
                <a:spcPts val="0"/>
              </a:spcAft>
              <a:buClr>
                <a:schemeClr val="dk1"/>
              </a:buClr>
              <a:buSzPts val="1700"/>
              <a:buFont typeface="Times New Roman"/>
              <a:buChar char="●"/>
            </a:pPr>
            <a:r>
              <a:rPr lang="en-US" sz="1700">
                <a:solidFill>
                  <a:schemeClr val="dk1"/>
                </a:solidFill>
                <a:latin typeface="Times New Roman"/>
                <a:ea typeface="Times New Roman"/>
                <a:cs typeface="Times New Roman"/>
                <a:sym typeface="Times New Roman"/>
              </a:rPr>
              <a:t>To offer smooth installation and low maintenance costs for the lights. </a:t>
            </a:r>
            <a:endParaRPr sz="3700">
              <a:solidFill>
                <a:schemeClr val="dk1"/>
              </a:solidFill>
              <a:latin typeface="Calibri"/>
              <a:ea typeface="Calibri"/>
              <a:cs typeface="Calibri"/>
              <a:sym typeface="Calibri"/>
            </a:endParaRPr>
          </a:p>
        </p:txBody>
      </p:sp>
      <p:pic>
        <p:nvPicPr>
          <p:cNvPr id="112" name="Google Shape;112;p2"/>
          <p:cNvPicPr preferRelativeResize="0"/>
          <p:nvPr/>
        </p:nvPicPr>
        <p:blipFill rotWithShape="1">
          <a:blip r:embed="rId7">
            <a:alphaModFix/>
          </a:blip>
          <a:srcRect b="13711"/>
          <a:stretch/>
        </p:blipFill>
        <p:spPr>
          <a:xfrm>
            <a:off x="13593600" y="3520425"/>
            <a:ext cx="4641574" cy="3866176"/>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grpSp>
        <p:nvGrpSpPr>
          <p:cNvPr id="117" name="Google Shape;117;p3"/>
          <p:cNvGrpSpPr/>
          <p:nvPr/>
        </p:nvGrpSpPr>
        <p:grpSpPr>
          <a:xfrm>
            <a:off x="38404" y="8434167"/>
            <a:ext cx="18288000" cy="1935766"/>
            <a:chOff x="0" y="-66675"/>
            <a:chExt cx="4816593" cy="509831"/>
          </a:xfrm>
        </p:grpSpPr>
        <p:sp>
          <p:nvSpPr>
            <p:cNvPr id="118" name="Google Shape;118;p3"/>
            <p:cNvSpPr/>
            <p:nvPr/>
          </p:nvSpPr>
          <p:spPr>
            <a:xfrm>
              <a:off x="0" y="0"/>
              <a:ext cx="4816592" cy="443156"/>
            </a:xfrm>
            <a:custGeom>
              <a:avLst/>
              <a:gdLst/>
              <a:ahLst/>
              <a:cxnLst/>
              <a:rect l="l" t="t" r="r" b="b"/>
              <a:pathLst>
                <a:path w="4816592" h="443156" extrusionOk="0">
                  <a:moveTo>
                    <a:pt x="0" y="0"/>
                  </a:moveTo>
                  <a:lnTo>
                    <a:pt x="4816592" y="0"/>
                  </a:lnTo>
                  <a:lnTo>
                    <a:pt x="4816592" y="443156"/>
                  </a:lnTo>
                  <a:lnTo>
                    <a:pt x="0" y="443156"/>
                  </a:lnTo>
                  <a:close/>
                </a:path>
              </a:pathLst>
            </a:custGeom>
            <a:solidFill>
              <a:srgbClr val="2B130C">
                <a:alpha val="13333"/>
              </a:srgbClr>
            </a:solidFill>
            <a:ln>
              <a:noFill/>
            </a:ln>
          </p:spPr>
          <p:txBody>
            <a:bodyPr/>
            <a:lstStyle/>
            <a:p>
              <a:endParaRPr lang="en-US"/>
            </a:p>
          </p:txBody>
        </p:sp>
        <p:sp>
          <p:nvSpPr>
            <p:cNvPr id="119" name="Google Shape;119;p3"/>
            <p:cNvSpPr txBox="1"/>
            <p:nvPr/>
          </p:nvSpPr>
          <p:spPr>
            <a:xfrm>
              <a:off x="0" y="-66675"/>
              <a:ext cx="4816593" cy="509831"/>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20" name="Google Shape;120;p3"/>
          <p:cNvGrpSpPr/>
          <p:nvPr/>
        </p:nvGrpSpPr>
        <p:grpSpPr>
          <a:xfrm>
            <a:off x="3" y="1170075"/>
            <a:ext cx="6171849" cy="6333463"/>
            <a:chOff x="-156812" y="-5088"/>
            <a:chExt cx="6663624" cy="6360176"/>
          </a:xfrm>
        </p:grpSpPr>
        <p:sp>
          <p:nvSpPr>
            <p:cNvPr id="121" name="Google Shape;121;p3"/>
            <p:cNvSpPr/>
            <p:nvPr/>
          </p:nvSpPr>
          <p:spPr>
            <a:xfrm flipH="1">
              <a:off x="-156812" y="-5088"/>
              <a:ext cx="6663624" cy="6360176"/>
            </a:xfrm>
            <a:custGeom>
              <a:avLst/>
              <a:gdLst/>
              <a:ahLst/>
              <a:cxnLst/>
              <a:rect l="l" t="t" r="r" b="b"/>
              <a:pathLst>
                <a:path w="6663624" h="6360176" extrusionOk="0">
                  <a:moveTo>
                    <a:pt x="3331812" y="5088"/>
                  </a:moveTo>
                  <a:lnTo>
                    <a:pt x="3331812" y="5088"/>
                  </a:lnTo>
                  <a:cubicBezTo>
                    <a:pt x="4469513" y="0"/>
                    <a:pt x="5522976" y="604036"/>
                    <a:pt x="6093300" y="1588475"/>
                  </a:cubicBezTo>
                  <a:cubicBezTo>
                    <a:pt x="6663624" y="2572913"/>
                    <a:pt x="6663624" y="3787263"/>
                    <a:pt x="6093300" y="4771701"/>
                  </a:cubicBezTo>
                  <a:cubicBezTo>
                    <a:pt x="5522976" y="5756140"/>
                    <a:pt x="4469513" y="6360176"/>
                    <a:pt x="3331812" y="6355088"/>
                  </a:cubicBezTo>
                  <a:cubicBezTo>
                    <a:pt x="2194111" y="6360176"/>
                    <a:pt x="1140649" y="5756140"/>
                    <a:pt x="570325" y="4771701"/>
                  </a:cubicBezTo>
                  <a:cubicBezTo>
                    <a:pt x="0" y="3787263"/>
                    <a:pt x="0" y="2572913"/>
                    <a:pt x="570325" y="1588475"/>
                  </a:cubicBezTo>
                  <a:cubicBezTo>
                    <a:pt x="1140649" y="604036"/>
                    <a:pt x="2194111" y="0"/>
                    <a:pt x="3331812" y="5088"/>
                  </a:cubicBezTo>
                  <a:close/>
                </a:path>
              </a:pathLst>
            </a:custGeom>
            <a:blipFill rotWithShape="1">
              <a:blip r:embed="rId3">
                <a:alphaModFix/>
              </a:blip>
              <a:stretch>
                <a:fillRect l="-3251" r="-4616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3"/>
            <p:cNvSpPr/>
            <p:nvPr/>
          </p:nvSpPr>
          <p:spPr>
            <a:xfrm>
              <a:off x="0" y="0"/>
              <a:ext cx="3175000" cy="6350000"/>
            </a:xfrm>
            <a:custGeom>
              <a:avLst/>
              <a:gdLst/>
              <a:ahLst/>
              <a:cxnLst/>
              <a:rect l="l" t="t" r="r" b="b"/>
              <a:pathLst>
                <a:path w="3175000" h="6350000" extrusionOk="0">
                  <a:moveTo>
                    <a:pt x="0" y="3175000"/>
                  </a:moveTo>
                  <a:cubicBezTo>
                    <a:pt x="0" y="4928870"/>
                    <a:pt x="1421130" y="6350000"/>
                    <a:pt x="3175000" y="6350000"/>
                  </a:cubicBezTo>
                  <a:lnTo>
                    <a:pt x="3175000" y="0"/>
                  </a:lnTo>
                  <a:cubicBezTo>
                    <a:pt x="1421130" y="0"/>
                    <a:pt x="0" y="1421130"/>
                    <a:pt x="0" y="3175000"/>
                  </a:cubicBezTo>
                  <a:close/>
                </a:path>
              </a:pathLst>
            </a:custGeom>
            <a:solidFill>
              <a:srgbClr val="B79B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3" name="Google Shape;123;p3"/>
          <p:cNvSpPr txBox="1"/>
          <p:nvPr/>
        </p:nvSpPr>
        <p:spPr>
          <a:xfrm>
            <a:off x="3401475" y="0"/>
            <a:ext cx="13301700" cy="554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dk1"/>
                </a:solidFill>
                <a:latin typeface="Times New Roman"/>
                <a:ea typeface="Times New Roman"/>
                <a:cs typeface="Times New Roman"/>
                <a:sym typeface="Times New Roman"/>
              </a:rPr>
              <a:t>OWNERSHIP, STAFFING AND PHYSICAL LOCATION</a:t>
            </a:r>
            <a:endParaRPr sz="3600" dirty="0"/>
          </a:p>
        </p:txBody>
      </p:sp>
      <p:sp>
        <p:nvSpPr>
          <p:cNvPr id="124" name="Google Shape;124;p3"/>
          <p:cNvSpPr txBox="1"/>
          <p:nvPr/>
        </p:nvSpPr>
        <p:spPr>
          <a:xfrm>
            <a:off x="6171850" y="884950"/>
            <a:ext cx="11451000" cy="6618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1900" b="1" dirty="0">
                <a:solidFill>
                  <a:srgbClr val="FFD966"/>
                </a:solidFill>
                <a:latin typeface="Times New Roman"/>
                <a:ea typeface="Times New Roman"/>
                <a:cs typeface="Times New Roman"/>
                <a:sym typeface="Times New Roman"/>
              </a:rPr>
              <a:t>Ownership</a:t>
            </a:r>
            <a:endParaRPr sz="1900" b="1" dirty="0">
              <a:solidFill>
                <a:srgbClr val="FFD966"/>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a:solidFill>
                  <a:schemeClr val="dk1"/>
                </a:solidFill>
                <a:latin typeface="Times New Roman"/>
                <a:ea typeface="Times New Roman"/>
                <a:cs typeface="Times New Roman"/>
                <a:sym typeface="Times New Roman"/>
              </a:rPr>
              <a:t>Ordinary Partnership in a business ensures equal distribution of responsibilities to obtain competitive advantage (</a:t>
            </a:r>
            <a:r>
              <a:rPr lang="en-US" sz="1900" dirty="0" err="1">
                <a:solidFill>
                  <a:schemeClr val="dk1"/>
                </a:solidFill>
                <a:latin typeface="Times New Roman"/>
                <a:ea typeface="Times New Roman"/>
                <a:cs typeface="Times New Roman"/>
                <a:sym typeface="Times New Roman"/>
              </a:rPr>
              <a:t>Tsutsumi</a:t>
            </a:r>
            <a:r>
              <a:rPr lang="en-US" sz="1900" dirty="0">
                <a:solidFill>
                  <a:schemeClr val="dk1"/>
                </a:solidFill>
                <a:latin typeface="Times New Roman"/>
                <a:ea typeface="Times New Roman"/>
                <a:cs typeface="Times New Roman"/>
                <a:sym typeface="Times New Roman"/>
              </a:rPr>
              <a:t>, </a:t>
            </a:r>
            <a:r>
              <a:rPr lang="en-US" sz="1900" dirty="0" err="1">
                <a:solidFill>
                  <a:schemeClr val="dk1"/>
                </a:solidFill>
                <a:latin typeface="Times New Roman"/>
                <a:ea typeface="Times New Roman"/>
                <a:cs typeface="Times New Roman"/>
                <a:sym typeface="Times New Roman"/>
              </a:rPr>
              <a:t>Fenerich</a:t>
            </a:r>
            <a:r>
              <a:rPr lang="en-US" sz="1900" dirty="0">
                <a:solidFill>
                  <a:schemeClr val="dk1"/>
                </a:solidFill>
                <a:latin typeface="Times New Roman"/>
                <a:ea typeface="Times New Roman"/>
                <a:cs typeface="Times New Roman"/>
                <a:sym typeface="Times New Roman"/>
              </a:rPr>
              <a:t> and Silva, 2019).</a:t>
            </a:r>
            <a:endParaRPr sz="1900" dirty="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a:solidFill>
                  <a:schemeClr val="dk1"/>
                </a:solidFill>
                <a:latin typeface="Times New Roman"/>
                <a:ea typeface="Times New Roman"/>
                <a:cs typeface="Times New Roman"/>
                <a:sym typeface="Times New Roman"/>
              </a:rPr>
              <a:t> It will help the firm reduce risks by curbing responsibilities. </a:t>
            </a:r>
            <a:endParaRPr sz="1900" dirty="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err="1">
                <a:solidFill>
                  <a:schemeClr val="dk1"/>
                </a:solidFill>
                <a:latin typeface="Times New Roman"/>
                <a:ea typeface="Times New Roman"/>
                <a:cs typeface="Times New Roman"/>
                <a:sym typeface="Times New Roman"/>
              </a:rPr>
              <a:t>Sunrayz</a:t>
            </a:r>
            <a:r>
              <a:rPr lang="en-US" sz="1900" dirty="0">
                <a:solidFill>
                  <a:schemeClr val="dk1"/>
                </a:solidFill>
                <a:latin typeface="Times New Roman"/>
                <a:ea typeface="Times New Roman"/>
                <a:cs typeface="Times New Roman"/>
                <a:sym typeface="Times New Roman"/>
              </a:rPr>
              <a:t> Energies will follow ordinary partnerships by partnering with local solar-powered light manufacturing businesses. </a:t>
            </a:r>
            <a:endParaRPr sz="1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900" b="1" dirty="0">
                <a:solidFill>
                  <a:srgbClr val="FFD966"/>
                </a:solidFill>
                <a:latin typeface="Times New Roman"/>
                <a:ea typeface="Times New Roman"/>
                <a:cs typeface="Times New Roman"/>
                <a:sym typeface="Times New Roman"/>
              </a:rPr>
              <a:t>Staffing</a:t>
            </a:r>
            <a:endParaRPr sz="1900" b="1" dirty="0">
              <a:solidFill>
                <a:srgbClr val="FFD966"/>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err="1">
                <a:solidFill>
                  <a:schemeClr val="dk1"/>
                </a:solidFill>
                <a:latin typeface="Times New Roman"/>
                <a:ea typeface="Times New Roman"/>
                <a:cs typeface="Times New Roman"/>
                <a:sym typeface="Times New Roman"/>
              </a:rPr>
              <a:t>Sunrayz</a:t>
            </a:r>
            <a:r>
              <a:rPr lang="en-US" sz="1900" dirty="0">
                <a:solidFill>
                  <a:schemeClr val="dk1"/>
                </a:solidFill>
                <a:latin typeface="Times New Roman"/>
                <a:ea typeface="Times New Roman"/>
                <a:cs typeface="Times New Roman"/>
                <a:sym typeface="Times New Roman"/>
              </a:rPr>
              <a:t> Energies will integrate a Direct recruitment strategy to hire employees. </a:t>
            </a:r>
            <a:endParaRPr sz="1900" dirty="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a:solidFill>
                  <a:schemeClr val="dk1"/>
                </a:solidFill>
                <a:latin typeface="Times New Roman"/>
                <a:ea typeface="Times New Roman"/>
                <a:cs typeface="Times New Roman"/>
                <a:sym typeface="Times New Roman"/>
              </a:rPr>
              <a:t>The company will recruit 40-50 employees for the first 2 years. </a:t>
            </a:r>
            <a:endParaRPr sz="1900" dirty="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a:solidFill>
                  <a:schemeClr val="dk1"/>
                </a:solidFill>
                <a:latin typeface="Times New Roman"/>
                <a:ea typeface="Times New Roman"/>
                <a:cs typeface="Times New Roman"/>
                <a:sym typeface="Times New Roman"/>
              </a:rPr>
              <a:t>Offer intensive training and knowledge to improve customer service. </a:t>
            </a:r>
            <a:endParaRPr sz="19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900" b="1" dirty="0">
                <a:solidFill>
                  <a:srgbClr val="FFD966"/>
                </a:solidFill>
                <a:latin typeface="Times New Roman"/>
                <a:ea typeface="Times New Roman"/>
                <a:cs typeface="Times New Roman"/>
                <a:sym typeface="Times New Roman"/>
              </a:rPr>
              <a:t>Physical location</a:t>
            </a:r>
            <a:endParaRPr sz="1900" b="1" dirty="0">
              <a:solidFill>
                <a:srgbClr val="FFD966"/>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err="1">
                <a:solidFill>
                  <a:schemeClr val="dk1"/>
                </a:solidFill>
                <a:latin typeface="Times New Roman"/>
                <a:ea typeface="Times New Roman"/>
                <a:cs typeface="Times New Roman"/>
                <a:sym typeface="Times New Roman"/>
              </a:rPr>
              <a:t>Sunrayz</a:t>
            </a:r>
            <a:r>
              <a:rPr lang="en-US" sz="1900" dirty="0">
                <a:solidFill>
                  <a:schemeClr val="dk1"/>
                </a:solidFill>
                <a:latin typeface="Times New Roman"/>
                <a:ea typeface="Times New Roman"/>
                <a:cs typeface="Times New Roman"/>
                <a:sym typeface="Times New Roman"/>
              </a:rPr>
              <a:t> Energies will open its direct stores in big cities of India, such as Delhi, Mumbai, Kolkata, and Bangalore. </a:t>
            </a:r>
            <a:endParaRPr sz="1900" dirty="0">
              <a:solidFill>
                <a:schemeClr val="dk1"/>
              </a:solidFill>
              <a:latin typeface="Times New Roman"/>
              <a:ea typeface="Times New Roman"/>
              <a:cs typeface="Times New Roman"/>
              <a:sym typeface="Times New Roman"/>
            </a:endParaRPr>
          </a:p>
          <a:p>
            <a:pPr marL="457200" lvl="0" indent="-349250" algn="just" rtl="0">
              <a:lnSpc>
                <a:spcPct val="150000"/>
              </a:lnSpc>
              <a:spcBef>
                <a:spcPts val="0"/>
              </a:spcBef>
              <a:spcAft>
                <a:spcPts val="0"/>
              </a:spcAft>
              <a:buClr>
                <a:schemeClr val="dk1"/>
              </a:buClr>
              <a:buSzPts val="1900"/>
              <a:buFont typeface="Times New Roman"/>
              <a:buChar char="●"/>
            </a:pPr>
            <a:r>
              <a:rPr lang="en-US" sz="1900" dirty="0" err="1">
                <a:solidFill>
                  <a:schemeClr val="dk1"/>
                </a:solidFill>
                <a:latin typeface="Times New Roman"/>
                <a:ea typeface="Times New Roman"/>
                <a:cs typeface="Times New Roman"/>
                <a:sym typeface="Times New Roman"/>
              </a:rPr>
              <a:t>Sunrayz</a:t>
            </a:r>
            <a:r>
              <a:rPr lang="en-US" sz="1900" dirty="0">
                <a:solidFill>
                  <a:schemeClr val="dk1"/>
                </a:solidFill>
                <a:latin typeface="Times New Roman"/>
                <a:ea typeface="Times New Roman"/>
                <a:cs typeface="Times New Roman"/>
                <a:sym typeface="Times New Roman"/>
              </a:rPr>
              <a:t> Energies will later shift in franchising strategy to offer its products/services across all urban and rural areas. </a:t>
            </a:r>
            <a:endParaRPr sz="1900" dirty="0">
              <a:solidFill>
                <a:schemeClr val="dk1"/>
              </a:solidFill>
            </a:endParaRPr>
          </a:p>
        </p:txBody>
      </p:sp>
      <p:pic>
        <p:nvPicPr>
          <p:cNvPr id="125" name="Google Shape;125;p3"/>
          <p:cNvPicPr preferRelativeResize="0"/>
          <p:nvPr/>
        </p:nvPicPr>
        <p:blipFill>
          <a:blip r:embed="rId4">
            <a:alphaModFix/>
          </a:blip>
          <a:stretch>
            <a:fillRect/>
          </a:stretch>
        </p:blipFill>
        <p:spPr>
          <a:xfrm>
            <a:off x="13023725" y="7275025"/>
            <a:ext cx="5264400" cy="3011970"/>
          </a:xfrm>
          <a:prstGeom prst="rect">
            <a:avLst/>
          </a:prstGeom>
          <a:noFill/>
          <a:ln>
            <a:noFill/>
          </a:ln>
        </p:spPr>
      </p:pic>
      <p:sp>
        <p:nvSpPr>
          <p:cNvPr id="126" name="Google Shape;126;p3"/>
          <p:cNvSpPr txBox="1"/>
          <p:nvPr/>
        </p:nvSpPr>
        <p:spPr>
          <a:xfrm>
            <a:off x="642950" y="8949700"/>
            <a:ext cx="7368300" cy="900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US" sz="3200">
                <a:solidFill>
                  <a:schemeClr val="lt1"/>
                </a:solidFill>
                <a:latin typeface="Times New Roman"/>
                <a:ea typeface="Times New Roman"/>
                <a:cs typeface="Times New Roman"/>
                <a:sym typeface="Times New Roman"/>
              </a:rPr>
              <a:t>Email: </a:t>
            </a:r>
            <a:r>
              <a:rPr lang="en-US" sz="3200">
                <a:solidFill>
                  <a:schemeClr val="lt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hello.sunrayz@gmail.com</a:t>
            </a:r>
            <a:r>
              <a:rPr lang="en-US" sz="3200">
                <a:solidFill>
                  <a:schemeClr val="lt1"/>
                </a:solidFill>
                <a:latin typeface="Times New Roman"/>
                <a:ea typeface="Times New Roman"/>
                <a:cs typeface="Times New Roman"/>
                <a:sym typeface="Times New Roman"/>
              </a:rPr>
              <a:t>                                                          Website: www.sunrayzsite.com</a:t>
            </a:r>
            <a:endParaRPr sz="32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grpSp>
        <p:nvGrpSpPr>
          <p:cNvPr id="131" name="Google Shape;131;p4"/>
          <p:cNvGrpSpPr/>
          <p:nvPr/>
        </p:nvGrpSpPr>
        <p:grpSpPr>
          <a:xfrm>
            <a:off x="0" y="0"/>
            <a:ext cx="18287924" cy="10184175"/>
            <a:chOff x="0" y="0"/>
            <a:chExt cx="24383898" cy="13578900"/>
          </a:xfrm>
        </p:grpSpPr>
        <p:sp>
          <p:nvSpPr>
            <p:cNvPr id="132" name="Google Shape;132;p4"/>
            <p:cNvSpPr/>
            <p:nvPr/>
          </p:nvSpPr>
          <p:spPr>
            <a:xfrm>
              <a:off x="0" y="0"/>
              <a:ext cx="10524600" cy="13578900"/>
            </a:xfrm>
            <a:prstGeom prst="rect">
              <a:avLst/>
            </a:prstGeom>
            <a:solidFill>
              <a:srgbClr val="B79B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3" name="Google Shape;133;p4"/>
            <p:cNvPicPr preferRelativeResize="0"/>
            <p:nvPr/>
          </p:nvPicPr>
          <p:blipFill rotWithShape="1">
            <a:blip r:embed="rId3">
              <a:alphaModFix/>
            </a:blip>
            <a:srcRect l="10558" r="10557"/>
            <a:stretch/>
          </p:blipFill>
          <p:spPr>
            <a:xfrm>
              <a:off x="10639066" y="137167"/>
              <a:ext cx="8026401" cy="4832934"/>
            </a:xfrm>
            <a:prstGeom prst="rect">
              <a:avLst/>
            </a:prstGeom>
            <a:noFill/>
            <a:ln>
              <a:noFill/>
            </a:ln>
          </p:spPr>
        </p:pic>
        <p:pic>
          <p:nvPicPr>
            <p:cNvPr id="134" name="Google Shape;134;p4"/>
            <p:cNvPicPr preferRelativeResize="0"/>
            <p:nvPr/>
          </p:nvPicPr>
          <p:blipFill rotWithShape="1">
            <a:blip r:embed="rId4">
              <a:alphaModFix/>
            </a:blip>
            <a:srcRect l="10509" r="10509"/>
            <a:stretch/>
          </p:blipFill>
          <p:spPr>
            <a:xfrm>
              <a:off x="10639067" y="4572000"/>
              <a:ext cx="7911834" cy="3842365"/>
            </a:xfrm>
            <a:prstGeom prst="rect">
              <a:avLst/>
            </a:prstGeom>
            <a:noFill/>
            <a:ln>
              <a:noFill/>
            </a:ln>
          </p:spPr>
        </p:pic>
        <p:pic>
          <p:nvPicPr>
            <p:cNvPr id="135" name="Google Shape;135;p4"/>
            <p:cNvPicPr preferRelativeResize="0"/>
            <p:nvPr/>
          </p:nvPicPr>
          <p:blipFill rotWithShape="1">
            <a:blip r:embed="rId5">
              <a:alphaModFix/>
            </a:blip>
            <a:srcRect l="2571" r="2572"/>
            <a:stretch/>
          </p:blipFill>
          <p:spPr>
            <a:xfrm>
              <a:off x="18665367" y="137167"/>
              <a:ext cx="5718532" cy="8277200"/>
            </a:xfrm>
            <a:prstGeom prst="rect">
              <a:avLst/>
            </a:prstGeom>
            <a:noFill/>
            <a:ln>
              <a:noFill/>
            </a:ln>
          </p:spPr>
        </p:pic>
      </p:grpSp>
      <p:sp>
        <p:nvSpPr>
          <p:cNvPr id="136" name="Google Shape;136;p4"/>
          <p:cNvSpPr txBox="1"/>
          <p:nvPr/>
        </p:nvSpPr>
        <p:spPr>
          <a:xfrm>
            <a:off x="188275" y="260775"/>
            <a:ext cx="8363100" cy="13854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dk1"/>
                </a:solidFill>
                <a:latin typeface="Times New Roman"/>
                <a:ea typeface="Times New Roman"/>
                <a:cs typeface="Times New Roman"/>
                <a:sym typeface="Times New Roman"/>
              </a:rPr>
              <a:t>LEGAL ENTITY AND REQUIREMENTS</a:t>
            </a:r>
            <a:endParaRPr sz="3600" dirty="0">
              <a:solidFill>
                <a:schemeClr val="dk1"/>
              </a:solidFill>
            </a:endParaRPr>
          </a:p>
        </p:txBody>
      </p:sp>
      <p:pic>
        <p:nvPicPr>
          <p:cNvPr id="137" name="Google Shape;137;p4"/>
          <p:cNvPicPr preferRelativeResize="0"/>
          <p:nvPr/>
        </p:nvPicPr>
        <p:blipFill>
          <a:blip r:embed="rId6">
            <a:alphaModFix/>
          </a:blip>
          <a:stretch>
            <a:fillRect/>
          </a:stretch>
        </p:blipFill>
        <p:spPr>
          <a:xfrm>
            <a:off x="7893375" y="6460325"/>
            <a:ext cx="10394550" cy="3826675"/>
          </a:xfrm>
          <a:prstGeom prst="rect">
            <a:avLst/>
          </a:prstGeom>
          <a:noFill/>
          <a:ln>
            <a:noFill/>
          </a:ln>
        </p:spPr>
      </p:pic>
      <p:sp>
        <p:nvSpPr>
          <p:cNvPr id="138" name="Google Shape;138;p4"/>
          <p:cNvSpPr txBox="1"/>
          <p:nvPr/>
        </p:nvSpPr>
        <p:spPr>
          <a:xfrm>
            <a:off x="188275" y="1751000"/>
            <a:ext cx="7280100" cy="83811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1500" b="1">
                <a:solidFill>
                  <a:srgbClr val="FFD966"/>
                </a:solidFill>
                <a:latin typeface="Times New Roman"/>
                <a:ea typeface="Times New Roman"/>
                <a:cs typeface="Times New Roman"/>
                <a:sym typeface="Times New Roman"/>
              </a:rPr>
              <a:t>Insurance</a:t>
            </a:r>
            <a:endParaRPr sz="1500" b="1">
              <a:solidFill>
                <a:srgbClr val="FFD966"/>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Insurance plays a significant role in businesses to curb the risk associated with business operations and supply chains (Njegomir and Rihter, 2015).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1" i="1">
                <a:solidFill>
                  <a:schemeClr val="dk1"/>
                </a:solidFill>
                <a:latin typeface="Times New Roman"/>
                <a:ea typeface="Times New Roman"/>
                <a:cs typeface="Times New Roman"/>
                <a:sym typeface="Times New Roman"/>
              </a:rPr>
              <a:t>Sunrayz Energies</a:t>
            </a:r>
            <a:r>
              <a:rPr lang="en-US" sz="1500">
                <a:solidFill>
                  <a:schemeClr val="dk1"/>
                </a:solidFill>
                <a:latin typeface="Times New Roman"/>
                <a:ea typeface="Times New Roman"/>
                <a:cs typeface="Times New Roman"/>
                <a:sym typeface="Times New Roman"/>
              </a:rPr>
              <a:t> will protect its operation, stakeholders, intellectual properties, products and services by obtaining SME insurance.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The insurance coverage will even help the firm to attract investors by featuring low risk. </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b="1">
                <a:solidFill>
                  <a:srgbClr val="FFD966"/>
                </a:solidFill>
                <a:latin typeface="Times New Roman"/>
                <a:ea typeface="Times New Roman"/>
                <a:cs typeface="Times New Roman"/>
                <a:sym typeface="Times New Roman"/>
              </a:rPr>
              <a:t>Licencing</a:t>
            </a:r>
            <a:endParaRPr sz="1500" b="1">
              <a:solidFill>
                <a:srgbClr val="FFD966"/>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1" i="1">
                <a:solidFill>
                  <a:schemeClr val="dk1"/>
                </a:solidFill>
                <a:latin typeface="Times New Roman"/>
                <a:ea typeface="Times New Roman"/>
                <a:cs typeface="Times New Roman"/>
                <a:sym typeface="Times New Roman"/>
              </a:rPr>
              <a:t>Udyam registration</a:t>
            </a:r>
            <a:r>
              <a:rPr lang="en-US" sz="1500">
                <a:solidFill>
                  <a:schemeClr val="dk1"/>
                </a:solidFill>
                <a:latin typeface="Times New Roman"/>
                <a:ea typeface="Times New Roman"/>
                <a:cs typeface="Times New Roman"/>
                <a:sym typeface="Times New Roman"/>
              </a:rPr>
              <a:t> is a free MSME business licensing and registration program for innovative entrepreneurship in India (The Government of India, 2023).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Udyam licensing offers collateral-free loans and special consideration for international trading (The Government of India, 2023).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Sunrayz Energies will integrate </a:t>
            </a:r>
            <a:r>
              <a:rPr lang="en-US" sz="1500" b="1" i="1">
                <a:solidFill>
                  <a:schemeClr val="dk1"/>
                </a:solidFill>
                <a:latin typeface="Times New Roman"/>
                <a:ea typeface="Times New Roman"/>
                <a:cs typeface="Times New Roman"/>
                <a:sym typeface="Times New Roman"/>
              </a:rPr>
              <a:t>Udyam Registration</a:t>
            </a:r>
            <a:r>
              <a:rPr lang="en-US" sz="1500">
                <a:solidFill>
                  <a:schemeClr val="dk1"/>
                </a:solidFill>
                <a:latin typeface="Times New Roman"/>
                <a:ea typeface="Times New Roman"/>
                <a:cs typeface="Times New Roman"/>
                <a:sym typeface="Times New Roman"/>
              </a:rPr>
              <a:t> and </a:t>
            </a:r>
            <a:r>
              <a:rPr lang="en-US" sz="1500" b="1" i="1">
                <a:solidFill>
                  <a:schemeClr val="dk1"/>
                </a:solidFill>
                <a:latin typeface="Times New Roman"/>
                <a:ea typeface="Times New Roman"/>
                <a:cs typeface="Times New Roman"/>
                <a:sym typeface="Times New Roman"/>
              </a:rPr>
              <a:t>Ordinary Partnership</a:t>
            </a:r>
            <a:r>
              <a:rPr lang="en-US" sz="1500">
                <a:solidFill>
                  <a:schemeClr val="dk1"/>
                </a:solidFill>
                <a:latin typeface="Times New Roman"/>
                <a:ea typeface="Times New Roman"/>
                <a:cs typeface="Times New Roman"/>
                <a:sym typeface="Times New Roman"/>
              </a:rPr>
              <a:t> to obtain an improved position in the marketplace. </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b="1">
                <a:solidFill>
                  <a:srgbClr val="FFD966"/>
                </a:solidFill>
                <a:latin typeface="Times New Roman"/>
                <a:ea typeface="Times New Roman"/>
                <a:cs typeface="Times New Roman"/>
                <a:sym typeface="Times New Roman"/>
              </a:rPr>
              <a:t>Patents</a:t>
            </a:r>
            <a:endParaRPr sz="1500" b="1">
              <a:solidFill>
                <a:srgbClr val="FFD966"/>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Patents help new businesses to protect intellectual properties and obtain a competitive edge (Hernández and Galvis, 2021).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1" i="1">
                <a:solidFill>
                  <a:schemeClr val="dk1"/>
                </a:solidFill>
                <a:latin typeface="Times New Roman"/>
                <a:ea typeface="Times New Roman"/>
                <a:cs typeface="Times New Roman"/>
                <a:sym typeface="Times New Roman"/>
              </a:rPr>
              <a:t>Sunrayz Energies</a:t>
            </a:r>
            <a:r>
              <a:rPr lang="en-US" sz="1500">
                <a:solidFill>
                  <a:schemeClr val="dk1"/>
                </a:solidFill>
                <a:latin typeface="Times New Roman"/>
                <a:ea typeface="Times New Roman"/>
                <a:cs typeface="Times New Roman"/>
                <a:sym typeface="Times New Roman"/>
              </a:rPr>
              <a:t> will protect innovative and cost-effective business solar energy solutions to stabilise a competitive place within the industry. </a:t>
            </a:r>
            <a:endParaRPr sz="15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US" sz="1500" b="1">
                <a:solidFill>
                  <a:srgbClr val="FFD966"/>
                </a:solidFill>
                <a:latin typeface="Times New Roman"/>
                <a:ea typeface="Times New Roman"/>
                <a:cs typeface="Times New Roman"/>
                <a:sym typeface="Times New Roman"/>
              </a:rPr>
              <a:t>Logo</a:t>
            </a:r>
            <a:r>
              <a:rPr lang="en-US" sz="1500">
                <a:solidFill>
                  <a:srgbClr val="FFD966"/>
                </a:solidFill>
                <a:latin typeface="Times New Roman"/>
                <a:ea typeface="Times New Roman"/>
                <a:cs typeface="Times New Roman"/>
                <a:sym typeface="Times New Roman"/>
              </a:rPr>
              <a:t> </a:t>
            </a:r>
            <a:endParaRPr sz="1500">
              <a:solidFill>
                <a:srgbClr val="FFD966"/>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a:solidFill>
                  <a:schemeClr val="dk1"/>
                </a:solidFill>
                <a:latin typeface="Times New Roman"/>
                <a:ea typeface="Times New Roman"/>
                <a:cs typeface="Times New Roman"/>
                <a:sym typeface="Times New Roman"/>
              </a:rPr>
              <a:t>The business logo helps brands create a separate identity in the industry (Kaur and Kaur, 2019). </a:t>
            </a:r>
            <a:endParaRPr sz="1500">
              <a:solidFill>
                <a:schemeClr val="dk1"/>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chemeClr val="dk1"/>
              </a:buClr>
              <a:buSzPts val="1500"/>
              <a:buFont typeface="Times New Roman"/>
              <a:buChar char="●"/>
            </a:pPr>
            <a:r>
              <a:rPr lang="en-US" sz="1500" b="1" i="1">
                <a:solidFill>
                  <a:schemeClr val="dk1"/>
                </a:solidFill>
                <a:latin typeface="Times New Roman"/>
                <a:ea typeface="Times New Roman"/>
                <a:cs typeface="Times New Roman"/>
                <a:sym typeface="Times New Roman"/>
              </a:rPr>
              <a:t>Sunrayz Energies</a:t>
            </a:r>
            <a:r>
              <a:rPr lang="en-US" sz="1500">
                <a:solidFill>
                  <a:schemeClr val="dk1"/>
                </a:solidFill>
                <a:latin typeface="Times New Roman"/>
                <a:ea typeface="Times New Roman"/>
                <a:cs typeface="Times New Roman"/>
                <a:sym typeface="Times New Roman"/>
              </a:rPr>
              <a:t> will develop a logo for the business with a distinct colour palette and tagline. </a:t>
            </a:r>
            <a:endParaRPr sz="15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grpSp>
        <p:nvGrpSpPr>
          <p:cNvPr id="143" name="Google Shape;143;p5"/>
          <p:cNvGrpSpPr/>
          <p:nvPr/>
        </p:nvGrpSpPr>
        <p:grpSpPr>
          <a:xfrm>
            <a:off x="0" y="5813440"/>
            <a:ext cx="18288000" cy="4885783"/>
            <a:chOff x="0" y="-66675"/>
            <a:chExt cx="4816593" cy="1286790"/>
          </a:xfrm>
        </p:grpSpPr>
        <p:sp>
          <p:nvSpPr>
            <p:cNvPr id="144" name="Google Shape;144;p5"/>
            <p:cNvSpPr/>
            <p:nvPr/>
          </p:nvSpPr>
          <p:spPr>
            <a:xfrm>
              <a:off x="0" y="0"/>
              <a:ext cx="4816592" cy="1220115"/>
            </a:xfrm>
            <a:custGeom>
              <a:avLst/>
              <a:gdLst/>
              <a:ahLst/>
              <a:cxnLst/>
              <a:rect l="l" t="t" r="r" b="b"/>
              <a:pathLst>
                <a:path w="4816592" h="1220115" extrusionOk="0">
                  <a:moveTo>
                    <a:pt x="0" y="0"/>
                  </a:moveTo>
                  <a:lnTo>
                    <a:pt x="4816592" y="0"/>
                  </a:lnTo>
                  <a:lnTo>
                    <a:pt x="4816592" y="1220115"/>
                  </a:lnTo>
                  <a:lnTo>
                    <a:pt x="0" y="1220115"/>
                  </a:lnTo>
                  <a:close/>
                </a:path>
              </a:pathLst>
            </a:custGeom>
            <a:solidFill>
              <a:srgbClr val="2B130C">
                <a:alpha val="13333"/>
              </a:srgbClr>
            </a:solidFill>
            <a:ln>
              <a:noFill/>
            </a:ln>
          </p:spPr>
          <p:txBody>
            <a:bodyPr/>
            <a:lstStyle/>
            <a:p>
              <a:endParaRPr lang="en-US"/>
            </a:p>
          </p:txBody>
        </p:sp>
        <p:sp>
          <p:nvSpPr>
            <p:cNvPr id="145" name="Google Shape;145;p5"/>
            <p:cNvSpPr txBox="1"/>
            <p:nvPr/>
          </p:nvSpPr>
          <p:spPr>
            <a:xfrm>
              <a:off x="0" y="-66675"/>
              <a:ext cx="4816593" cy="128679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46" name="Google Shape;146;p5"/>
          <p:cNvSpPr txBox="1"/>
          <p:nvPr/>
        </p:nvSpPr>
        <p:spPr>
          <a:xfrm>
            <a:off x="649818" y="117284"/>
            <a:ext cx="16797900" cy="830997"/>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dk1"/>
                </a:solidFill>
                <a:latin typeface="Times New Roman"/>
                <a:ea typeface="Times New Roman"/>
                <a:cs typeface="Times New Roman"/>
                <a:sym typeface="Times New Roman"/>
              </a:rPr>
              <a:t>UNIQUE SELLING POINT OF THE BUSINESS (USP) AND SWOT </a:t>
            </a:r>
            <a:endParaRPr sz="3600" dirty="0"/>
          </a:p>
        </p:txBody>
      </p:sp>
      <p:graphicFrame>
        <p:nvGraphicFramePr>
          <p:cNvPr id="147" name="Google Shape;147;p5"/>
          <p:cNvGraphicFramePr/>
          <p:nvPr>
            <p:extLst>
              <p:ext uri="{D42A27DB-BD31-4B8C-83A1-F6EECF244321}">
                <p14:modId xmlns:p14="http://schemas.microsoft.com/office/powerpoint/2010/main" val="4062426753"/>
              </p:ext>
            </p:extLst>
          </p:nvPr>
        </p:nvGraphicFramePr>
        <p:xfrm>
          <a:off x="168550" y="1098947"/>
          <a:ext cx="8883658" cy="7154100"/>
        </p:xfrm>
        <a:graphic>
          <a:graphicData uri="http://schemas.openxmlformats.org/drawingml/2006/table">
            <a:tbl>
              <a:tblPr>
                <a:noFill/>
                <a:tableStyleId>{73FBB72D-F11D-4955-9D60-4FD3260CD925}</a:tableStyleId>
              </a:tblPr>
              <a:tblGrid>
                <a:gridCol w="2961211">
                  <a:extLst>
                    <a:ext uri="{9D8B030D-6E8A-4147-A177-3AD203B41FA5}">
                      <a16:colId xmlns:a16="http://schemas.microsoft.com/office/drawing/2014/main" val="20000"/>
                    </a:ext>
                  </a:extLst>
                </a:gridCol>
                <a:gridCol w="3079684">
                  <a:extLst>
                    <a:ext uri="{9D8B030D-6E8A-4147-A177-3AD203B41FA5}">
                      <a16:colId xmlns:a16="http://schemas.microsoft.com/office/drawing/2014/main" val="20001"/>
                    </a:ext>
                  </a:extLst>
                </a:gridCol>
                <a:gridCol w="2842763">
                  <a:extLst>
                    <a:ext uri="{9D8B030D-6E8A-4147-A177-3AD203B41FA5}">
                      <a16:colId xmlns:a16="http://schemas.microsoft.com/office/drawing/2014/main" val="20002"/>
                    </a:ext>
                  </a:extLst>
                </a:gridCol>
              </a:tblGrid>
              <a:tr h="1170563">
                <a:tc>
                  <a:txBody>
                    <a:bodyPr/>
                    <a:lstStyle/>
                    <a:p>
                      <a:pPr marL="0" lvl="0" indent="0" algn="ctr" rtl="0">
                        <a:lnSpc>
                          <a:spcPct val="150000"/>
                        </a:lnSpc>
                        <a:spcBef>
                          <a:spcPts val="0"/>
                        </a:spcBef>
                        <a:spcAft>
                          <a:spcPts val="0"/>
                        </a:spcAft>
                        <a:buNone/>
                      </a:pPr>
                      <a:r>
                        <a:rPr lang="en-US" sz="1800" b="1">
                          <a:latin typeface="Times New Roman"/>
                          <a:ea typeface="Times New Roman"/>
                          <a:cs typeface="Times New Roman"/>
                          <a:sym typeface="Times New Roman"/>
                        </a:rPr>
                        <a:t>Competitor 1: Adani Solar</a:t>
                      </a:r>
                      <a:endParaRPr sz="1800" b="1">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solidFill>
                      <a:srgbClr val="F2E9DA"/>
                    </a:solidFill>
                  </a:tcPr>
                </a:tc>
                <a:tc>
                  <a:txBody>
                    <a:bodyPr/>
                    <a:lstStyle/>
                    <a:p>
                      <a:pPr marL="0" lvl="0" indent="0" algn="ctr" rtl="0">
                        <a:lnSpc>
                          <a:spcPct val="150000"/>
                        </a:lnSpc>
                        <a:spcBef>
                          <a:spcPts val="0"/>
                        </a:spcBef>
                        <a:spcAft>
                          <a:spcPts val="0"/>
                        </a:spcAft>
                        <a:buNone/>
                      </a:pPr>
                      <a:r>
                        <a:rPr lang="en-US" sz="1800" b="1" dirty="0">
                          <a:solidFill>
                            <a:schemeClr val="lt1"/>
                          </a:solidFill>
                          <a:latin typeface="Times New Roman"/>
                          <a:ea typeface="Times New Roman"/>
                          <a:cs typeface="Times New Roman"/>
                          <a:sym typeface="Times New Roman"/>
                        </a:rPr>
                        <a:t>My company: Sunrayz Energies </a:t>
                      </a:r>
                      <a:endParaRPr sz="1800" b="1" dirty="0">
                        <a:solidFill>
                          <a:schemeClr val="lt1"/>
                        </a:solidFill>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solidFill>
                      <a:srgbClr val="2B130C"/>
                    </a:solidFill>
                  </a:tcPr>
                </a:tc>
                <a:tc>
                  <a:txBody>
                    <a:bodyPr/>
                    <a:lstStyle/>
                    <a:p>
                      <a:pPr marL="0" lvl="0" indent="0" algn="ctr" rtl="0">
                        <a:lnSpc>
                          <a:spcPct val="150000"/>
                        </a:lnSpc>
                        <a:spcBef>
                          <a:spcPts val="0"/>
                        </a:spcBef>
                        <a:spcAft>
                          <a:spcPts val="0"/>
                        </a:spcAft>
                        <a:buNone/>
                      </a:pPr>
                      <a:r>
                        <a:rPr lang="en-US" sz="1800" b="1">
                          <a:latin typeface="Times New Roman"/>
                          <a:ea typeface="Times New Roman"/>
                          <a:cs typeface="Times New Roman"/>
                          <a:sym typeface="Times New Roman"/>
                        </a:rPr>
                        <a:t>Competitor 2: EMMVEE Solar</a:t>
                      </a:r>
                      <a:endParaRPr sz="1800" b="1">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solidFill>
                      <a:srgbClr val="F2E9DA"/>
                    </a:solidFill>
                  </a:tcPr>
                </a:tc>
                <a:extLst>
                  <a:ext uri="{0D108BD9-81ED-4DB2-BD59-A6C34878D82A}">
                    <a16:rowId xmlns:a16="http://schemas.microsoft.com/office/drawing/2014/main" val="10000"/>
                  </a:ext>
                </a:extLst>
              </a:tr>
              <a:tr h="5983537">
                <a:tc>
                  <a:txBody>
                    <a:bodyPr/>
                    <a:lstStyle/>
                    <a:p>
                      <a:pPr marL="457200" lvl="0" indent="-342900" algn="just" rtl="0">
                        <a:lnSpc>
                          <a:spcPct val="150000"/>
                        </a:lnSpc>
                        <a:spcBef>
                          <a:spcPts val="0"/>
                        </a:spcBef>
                        <a:spcAft>
                          <a:spcPts val="0"/>
                        </a:spcAft>
                        <a:buSzPts val="1800"/>
                        <a:buFont typeface="Times New Roman"/>
                        <a:buChar char="●"/>
                      </a:pPr>
                      <a:r>
                        <a:rPr lang="en-US" sz="1800">
                          <a:latin typeface="Times New Roman"/>
                          <a:ea typeface="Times New Roman"/>
                          <a:cs typeface="Times New Roman"/>
                          <a:sym typeface="Times New Roman"/>
                        </a:rPr>
                        <a:t>Fast delivery with a strong presence in various states and regions of India. </a:t>
                      </a:r>
                      <a:endParaRPr sz="180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US" sz="1800">
                          <a:latin typeface="Times New Roman"/>
                          <a:ea typeface="Times New Roman"/>
                          <a:cs typeface="Times New Roman"/>
                          <a:sym typeface="Times New Roman"/>
                        </a:rPr>
                        <a:t>Diversified portfolio of renewable energy sources with great quality (Adani Solar, 2023).</a:t>
                      </a:r>
                      <a:endParaRPr sz="1800">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tcPr>
                </a:tc>
                <a:tc>
                  <a:txBody>
                    <a:bodyPr/>
                    <a:lstStyle/>
                    <a:p>
                      <a:pPr marL="457200" lvl="0" indent="-342900" algn="just" rtl="0">
                        <a:lnSpc>
                          <a:spcPct val="150000"/>
                        </a:lnSpc>
                        <a:spcBef>
                          <a:spcPts val="0"/>
                        </a:spcBef>
                        <a:spcAft>
                          <a:spcPts val="0"/>
                        </a:spcAft>
                        <a:buClr>
                          <a:schemeClr val="lt1"/>
                        </a:buClr>
                        <a:buSzPts val="1800"/>
                        <a:buFont typeface="Times New Roman"/>
                        <a:buChar char="●"/>
                      </a:pPr>
                      <a:r>
                        <a:rPr lang="en-US" sz="1800" dirty="0">
                          <a:solidFill>
                            <a:schemeClr val="lt1"/>
                          </a:solidFill>
                          <a:latin typeface="Times New Roman"/>
                          <a:ea typeface="Times New Roman"/>
                          <a:cs typeface="Times New Roman"/>
                          <a:sym typeface="Times New Roman"/>
                        </a:rPr>
                        <a:t>Aims to operate the Indian solar energy-powered light manufacturing industry with the fastest delivery system.</a:t>
                      </a:r>
                      <a:endParaRPr sz="1800" dirty="0">
                        <a:solidFill>
                          <a:schemeClr val="lt1"/>
                        </a:solidFill>
                        <a:latin typeface="Times New Roman"/>
                        <a:ea typeface="Times New Roman"/>
                        <a:cs typeface="Times New Roman"/>
                        <a:sym typeface="Times New Roman"/>
                      </a:endParaRPr>
                    </a:p>
                    <a:p>
                      <a:pPr marL="457200" lvl="0" indent="-342900" algn="just" rtl="0">
                        <a:lnSpc>
                          <a:spcPct val="150000"/>
                        </a:lnSpc>
                        <a:spcBef>
                          <a:spcPts val="0"/>
                        </a:spcBef>
                        <a:spcAft>
                          <a:spcPts val="0"/>
                        </a:spcAft>
                        <a:buClr>
                          <a:schemeClr val="lt1"/>
                        </a:buClr>
                        <a:buSzPts val="1800"/>
                        <a:buFont typeface="Times New Roman"/>
                        <a:buChar char="●"/>
                      </a:pPr>
                      <a:r>
                        <a:rPr lang="en-US" sz="1800" dirty="0">
                          <a:solidFill>
                            <a:schemeClr val="lt1"/>
                          </a:solidFill>
                          <a:latin typeface="Times New Roman"/>
                          <a:ea typeface="Times New Roman"/>
                          <a:cs typeface="Times New Roman"/>
                          <a:sym typeface="Times New Roman"/>
                        </a:rPr>
                        <a:t>Best quality products </a:t>
                      </a:r>
                      <a:endParaRPr sz="1800" dirty="0">
                        <a:solidFill>
                          <a:schemeClr val="lt1"/>
                        </a:solidFill>
                        <a:latin typeface="Times New Roman"/>
                        <a:ea typeface="Times New Roman"/>
                        <a:cs typeface="Times New Roman"/>
                        <a:sym typeface="Times New Roman"/>
                      </a:endParaRPr>
                    </a:p>
                    <a:p>
                      <a:pPr marL="914400" lvl="1" indent="-342900" algn="just" rtl="0">
                        <a:lnSpc>
                          <a:spcPct val="150000"/>
                        </a:lnSpc>
                        <a:spcBef>
                          <a:spcPts val="0"/>
                        </a:spcBef>
                        <a:spcAft>
                          <a:spcPts val="0"/>
                        </a:spcAft>
                        <a:buClr>
                          <a:schemeClr val="lt1"/>
                        </a:buClr>
                        <a:buSzPts val="1800"/>
                        <a:buFont typeface="Times New Roman"/>
                        <a:buChar char="○"/>
                      </a:pPr>
                      <a:r>
                        <a:rPr lang="en-US" sz="1800" dirty="0">
                          <a:solidFill>
                            <a:schemeClr val="lt1"/>
                          </a:solidFill>
                          <a:latin typeface="Times New Roman"/>
                          <a:ea typeface="Times New Roman"/>
                          <a:cs typeface="Times New Roman"/>
                          <a:sym typeface="Times New Roman"/>
                        </a:rPr>
                        <a:t>Affordability </a:t>
                      </a:r>
                      <a:endParaRPr sz="1800" dirty="0">
                        <a:solidFill>
                          <a:schemeClr val="lt1"/>
                        </a:solidFill>
                        <a:latin typeface="Times New Roman"/>
                        <a:ea typeface="Times New Roman"/>
                        <a:cs typeface="Times New Roman"/>
                        <a:sym typeface="Times New Roman"/>
                      </a:endParaRPr>
                    </a:p>
                    <a:p>
                      <a:pPr marL="914400" lvl="1" indent="-342900" algn="just" rtl="0">
                        <a:lnSpc>
                          <a:spcPct val="150000"/>
                        </a:lnSpc>
                        <a:spcBef>
                          <a:spcPts val="0"/>
                        </a:spcBef>
                        <a:spcAft>
                          <a:spcPts val="0"/>
                        </a:spcAft>
                        <a:buClr>
                          <a:schemeClr val="lt1"/>
                        </a:buClr>
                        <a:buSzPts val="1800"/>
                        <a:buFont typeface="Times New Roman"/>
                        <a:buChar char="○"/>
                      </a:pPr>
                      <a:r>
                        <a:rPr lang="en-US" sz="1800" dirty="0">
                          <a:solidFill>
                            <a:schemeClr val="lt1"/>
                          </a:solidFill>
                          <a:latin typeface="Times New Roman"/>
                          <a:ea typeface="Times New Roman"/>
                          <a:cs typeface="Times New Roman"/>
                          <a:sym typeface="Times New Roman"/>
                        </a:rPr>
                        <a:t>Sustainable solar panels</a:t>
                      </a:r>
                      <a:endParaRPr sz="1800" dirty="0">
                        <a:solidFill>
                          <a:schemeClr val="lt1"/>
                        </a:solidFill>
                        <a:latin typeface="Times New Roman"/>
                        <a:ea typeface="Times New Roman"/>
                        <a:cs typeface="Times New Roman"/>
                        <a:sym typeface="Times New Roman"/>
                      </a:endParaRPr>
                    </a:p>
                    <a:p>
                      <a:pPr marL="914400" lvl="1" indent="-342900" algn="just" rtl="0">
                        <a:lnSpc>
                          <a:spcPct val="150000"/>
                        </a:lnSpc>
                        <a:spcBef>
                          <a:spcPts val="0"/>
                        </a:spcBef>
                        <a:spcAft>
                          <a:spcPts val="0"/>
                        </a:spcAft>
                        <a:buClr>
                          <a:schemeClr val="lt1"/>
                        </a:buClr>
                        <a:buSzPts val="1800"/>
                        <a:buFont typeface="Times New Roman"/>
                        <a:buChar char="○"/>
                      </a:pPr>
                      <a:r>
                        <a:rPr lang="en-US" sz="1800" dirty="0">
                          <a:solidFill>
                            <a:schemeClr val="lt1"/>
                          </a:solidFill>
                          <a:latin typeface="Times New Roman"/>
                          <a:ea typeface="Times New Roman"/>
                          <a:cs typeface="Times New Roman"/>
                          <a:sym typeface="Times New Roman"/>
                        </a:rPr>
                        <a:t>Innovation and customisation.  </a:t>
                      </a:r>
                      <a:endParaRPr sz="1800" dirty="0">
                        <a:solidFill>
                          <a:schemeClr val="lt1"/>
                        </a:solidFill>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solidFill>
                      <a:srgbClr val="2B130C"/>
                    </a:solidFill>
                  </a:tcPr>
                </a:tc>
                <a:tc>
                  <a:txBody>
                    <a:bodyPr/>
                    <a:lstStyle/>
                    <a:p>
                      <a:pPr marL="457200" lvl="0" indent="-342900" algn="just" rtl="0">
                        <a:lnSpc>
                          <a:spcPct val="150000"/>
                        </a:lnSpc>
                        <a:spcBef>
                          <a:spcPts val="0"/>
                        </a:spcBef>
                        <a:spcAft>
                          <a:spcPts val="0"/>
                        </a:spcAft>
                        <a:buSzPts val="1800"/>
                        <a:buFont typeface="Times New Roman"/>
                        <a:buChar char="●"/>
                      </a:pPr>
                      <a:r>
                        <a:rPr lang="en-US" sz="1800" dirty="0">
                          <a:latin typeface="Times New Roman"/>
                          <a:ea typeface="Times New Roman"/>
                          <a:cs typeface="Times New Roman"/>
                          <a:sym typeface="Times New Roman"/>
                        </a:rPr>
                        <a:t>Fast delivery with a network of dealers and distributors across India.</a:t>
                      </a:r>
                      <a:endParaRPr sz="1800" dirty="0">
                        <a:latin typeface="Times New Roman"/>
                        <a:ea typeface="Times New Roman"/>
                        <a:cs typeface="Times New Roman"/>
                        <a:sym typeface="Times New Roman"/>
                      </a:endParaRPr>
                    </a:p>
                    <a:p>
                      <a:pPr marL="457200" lvl="0" indent="-342900" algn="just" rtl="0">
                        <a:lnSpc>
                          <a:spcPct val="150000"/>
                        </a:lnSpc>
                        <a:spcBef>
                          <a:spcPts val="0"/>
                        </a:spcBef>
                        <a:spcAft>
                          <a:spcPts val="0"/>
                        </a:spcAft>
                        <a:buSzPts val="1800"/>
                        <a:buFont typeface="Times New Roman"/>
                        <a:buChar char="●"/>
                      </a:pPr>
                      <a:r>
                        <a:rPr lang="en-US" sz="1800" dirty="0">
                          <a:latin typeface="Times New Roman"/>
                          <a:ea typeface="Times New Roman"/>
                          <a:cs typeface="Times New Roman"/>
                          <a:sym typeface="Times New Roman"/>
                        </a:rPr>
                        <a:t>High-quality and reliable products within a reasonable price range and solar products include monocrystalline and polycrystalline solar modules (</a:t>
                      </a:r>
                      <a:r>
                        <a:rPr lang="en-US" sz="1800" dirty="0" err="1">
                          <a:latin typeface="Times New Roman"/>
                          <a:ea typeface="Times New Roman"/>
                          <a:cs typeface="Times New Roman"/>
                          <a:sym typeface="Times New Roman"/>
                        </a:rPr>
                        <a:t>Emmvee</a:t>
                      </a:r>
                      <a:r>
                        <a:rPr lang="en-US" sz="1800" dirty="0">
                          <a:latin typeface="Times New Roman"/>
                          <a:ea typeface="Times New Roman"/>
                          <a:cs typeface="Times New Roman"/>
                          <a:sym typeface="Times New Roman"/>
                        </a:rPr>
                        <a:t>, 2023).    </a:t>
                      </a:r>
                      <a:endParaRPr sz="1800" dirty="0">
                        <a:latin typeface="Times New Roman"/>
                        <a:ea typeface="Times New Roman"/>
                        <a:cs typeface="Times New Roman"/>
                        <a:sym typeface="Times New Roman"/>
                      </a:endParaRPr>
                    </a:p>
                  </a:txBody>
                  <a:tcPr marL="63500" marR="63500" marT="63500" marB="63500">
                    <a:lnL w="38100" cap="flat" cmpd="sng">
                      <a:solidFill>
                        <a:schemeClr val="lt1"/>
                      </a:solidFill>
                      <a:prstDash val="solid"/>
                      <a:round/>
                      <a:headEnd type="none" w="sm" len="sm"/>
                      <a:tailEnd type="none" w="sm" len="sm"/>
                    </a:lnL>
                    <a:lnR w="38100" cap="flat" cmpd="sng">
                      <a:solidFill>
                        <a:schemeClr val="lt1"/>
                      </a:solidFill>
                      <a:prstDash val="solid"/>
                      <a:round/>
                      <a:headEnd type="none" w="sm" len="sm"/>
                      <a:tailEnd type="none" w="sm" len="sm"/>
                    </a:lnR>
                    <a:lnT w="38100" cap="flat" cmpd="sng">
                      <a:solidFill>
                        <a:schemeClr val="lt1"/>
                      </a:solidFill>
                      <a:prstDash val="solid"/>
                      <a:round/>
                      <a:headEnd type="none" w="sm" len="sm"/>
                      <a:tailEnd type="none" w="sm" len="sm"/>
                    </a:lnT>
                    <a:lnB w="38100" cap="flat" cmpd="sng">
                      <a:solidFill>
                        <a:schemeClr val="lt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pic>
        <p:nvPicPr>
          <p:cNvPr id="148" name="Google Shape;148;p5"/>
          <p:cNvPicPr preferRelativeResize="0"/>
          <p:nvPr/>
        </p:nvPicPr>
        <p:blipFill>
          <a:blip r:embed="rId3">
            <a:alphaModFix/>
          </a:blip>
          <a:stretch>
            <a:fillRect/>
          </a:stretch>
        </p:blipFill>
        <p:spPr>
          <a:xfrm>
            <a:off x="9220758" y="1098947"/>
            <a:ext cx="8636425" cy="3732830"/>
          </a:xfrm>
          <a:prstGeom prst="rect">
            <a:avLst/>
          </a:prstGeom>
          <a:noFill/>
          <a:ln>
            <a:noFill/>
          </a:ln>
        </p:spPr>
      </p:pic>
      <p:sp>
        <p:nvSpPr>
          <p:cNvPr id="149" name="Google Shape;149;p5"/>
          <p:cNvSpPr txBox="1"/>
          <p:nvPr/>
        </p:nvSpPr>
        <p:spPr>
          <a:xfrm>
            <a:off x="11962212" y="4795743"/>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b="1" i="1" dirty="0">
                <a:solidFill>
                  <a:schemeClr val="dk1"/>
                </a:solidFill>
                <a:latin typeface="Times New Roman"/>
                <a:ea typeface="Times New Roman"/>
                <a:cs typeface="Times New Roman"/>
                <a:sym typeface="Times New Roman"/>
              </a:rPr>
              <a:t>Figure: Unique Selling Proposition</a:t>
            </a:r>
            <a:endParaRPr dirty="0"/>
          </a:p>
        </p:txBody>
      </p:sp>
      <p:graphicFrame>
        <p:nvGraphicFramePr>
          <p:cNvPr id="3" name="Table 2">
            <a:extLst>
              <a:ext uri="{FF2B5EF4-FFF2-40B4-BE49-F238E27FC236}">
                <a16:creationId xmlns:a16="http://schemas.microsoft.com/office/drawing/2014/main" id="{0722E9FC-28DE-D5C4-E2CB-9341524DB98B}"/>
              </a:ext>
            </a:extLst>
          </p:cNvPr>
          <p:cNvGraphicFramePr>
            <a:graphicFrameLocks noGrp="1"/>
          </p:cNvGraphicFramePr>
          <p:nvPr>
            <p:extLst>
              <p:ext uri="{D42A27DB-BD31-4B8C-83A1-F6EECF244321}">
                <p14:modId xmlns:p14="http://schemas.microsoft.com/office/powerpoint/2010/main" val="3032767974"/>
              </p:ext>
            </p:extLst>
          </p:nvPr>
        </p:nvGraphicFramePr>
        <p:xfrm>
          <a:off x="9466856" y="5304558"/>
          <a:ext cx="7990712" cy="4921884"/>
        </p:xfrm>
        <a:graphic>
          <a:graphicData uri="http://schemas.openxmlformats.org/drawingml/2006/table">
            <a:tbl>
              <a:tblPr>
                <a:noFill/>
                <a:tableStyleId>{73FBB72D-F11D-4955-9D60-4FD3260CD925}</a:tableStyleId>
              </a:tblPr>
              <a:tblGrid>
                <a:gridCol w="3835528">
                  <a:extLst>
                    <a:ext uri="{9D8B030D-6E8A-4147-A177-3AD203B41FA5}">
                      <a16:colId xmlns:a16="http://schemas.microsoft.com/office/drawing/2014/main" val="1591505469"/>
                    </a:ext>
                  </a:extLst>
                </a:gridCol>
                <a:gridCol w="4155184">
                  <a:extLst>
                    <a:ext uri="{9D8B030D-6E8A-4147-A177-3AD203B41FA5}">
                      <a16:colId xmlns:a16="http://schemas.microsoft.com/office/drawing/2014/main" val="1494965784"/>
                    </a:ext>
                  </a:extLst>
                </a:gridCol>
              </a:tblGrid>
              <a:tr h="381738">
                <a:tc>
                  <a:txBody>
                    <a:bodyPr/>
                    <a:lstStyle/>
                    <a:p>
                      <a:pPr marL="0" lvl="0" indent="0" algn="ctr" rtl="0">
                        <a:lnSpc>
                          <a:spcPct val="150000"/>
                        </a:lnSpc>
                        <a:spcBef>
                          <a:spcPts val="0"/>
                        </a:spcBef>
                        <a:spcAft>
                          <a:spcPts val="0"/>
                        </a:spcAft>
                        <a:buNone/>
                      </a:pPr>
                      <a:r>
                        <a:rPr lang="en-US" sz="1200" b="1" dirty="0">
                          <a:solidFill>
                            <a:schemeClr val="lt1"/>
                          </a:solidFill>
                          <a:latin typeface="Times New Roman"/>
                          <a:ea typeface="Times New Roman"/>
                          <a:cs typeface="Times New Roman"/>
                          <a:sym typeface="Times New Roman"/>
                        </a:rPr>
                        <a:t>Strength </a:t>
                      </a:r>
                      <a:endParaRPr sz="1200" b="1" dirty="0">
                        <a:solidFill>
                          <a:schemeClr val="lt1"/>
                        </a:solidFill>
                        <a:latin typeface="Times New Roman"/>
                        <a:ea typeface="Times New Roman"/>
                        <a:cs typeface="Times New Roman"/>
                        <a:sym typeface="Times New Roman"/>
                      </a:endParaRPr>
                    </a:p>
                  </a:txBody>
                  <a:tcPr marL="63500" marR="63500" marT="63500" marB="63500">
                    <a:solidFill>
                      <a:srgbClr val="2B130C"/>
                    </a:solidFill>
                  </a:tcPr>
                </a:tc>
                <a:tc>
                  <a:txBody>
                    <a:bodyPr/>
                    <a:lstStyle/>
                    <a:p>
                      <a:pPr marL="0" lvl="0" indent="0" algn="ctr" rtl="0">
                        <a:lnSpc>
                          <a:spcPct val="150000"/>
                        </a:lnSpc>
                        <a:spcBef>
                          <a:spcPts val="0"/>
                        </a:spcBef>
                        <a:spcAft>
                          <a:spcPts val="0"/>
                        </a:spcAft>
                        <a:buNone/>
                      </a:pPr>
                      <a:r>
                        <a:rPr lang="en-US" sz="1200" b="1">
                          <a:solidFill>
                            <a:schemeClr val="lt1"/>
                          </a:solidFill>
                          <a:latin typeface="Times New Roman"/>
                          <a:ea typeface="Times New Roman"/>
                          <a:cs typeface="Times New Roman"/>
                          <a:sym typeface="Times New Roman"/>
                        </a:rPr>
                        <a:t>Weakness </a:t>
                      </a:r>
                      <a:endParaRPr sz="1200" b="1">
                        <a:solidFill>
                          <a:schemeClr val="lt1"/>
                        </a:solidFill>
                        <a:latin typeface="Times New Roman"/>
                        <a:ea typeface="Times New Roman"/>
                        <a:cs typeface="Times New Roman"/>
                        <a:sym typeface="Times New Roman"/>
                      </a:endParaRPr>
                    </a:p>
                  </a:txBody>
                  <a:tcPr marL="63500" marR="63500" marT="63500" marB="63500">
                    <a:solidFill>
                      <a:srgbClr val="2B130C"/>
                    </a:solidFill>
                  </a:tcPr>
                </a:tc>
                <a:extLst>
                  <a:ext uri="{0D108BD9-81ED-4DB2-BD59-A6C34878D82A}">
                    <a16:rowId xmlns:a16="http://schemas.microsoft.com/office/drawing/2014/main" val="3203722385"/>
                  </a:ext>
                </a:extLst>
              </a:tr>
              <a:tr h="1833420">
                <a:tc>
                  <a:txBody>
                    <a:bodyPr/>
                    <a:lstStyle/>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Affordable, customised low-maintenance and sustainable solar solution.</a:t>
                      </a:r>
                      <a:endParaRPr sz="12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High-quality products with durability and reduced carbon footprint along with energy bill reduction.   </a:t>
                      </a:r>
                      <a:endParaRPr sz="1200" dirty="0">
                        <a:latin typeface="Times New Roman"/>
                        <a:ea typeface="Times New Roman"/>
                        <a:cs typeface="Times New Roman"/>
                        <a:sym typeface="Times New Roman"/>
                      </a:endParaRPr>
                    </a:p>
                  </a:txBody>
                  <a:tcPr marL="63500" marR="63500" marT="63500" marB="63500"/>
                </a:tc>
                <a:tc>
                  <a:txBody>
                    <a:bodyPr/>
                    <a:lstStyle/>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The lack of human and material resources at the initial stage for the execution of the business plan can impact its efficacy.  </a:t>
                      </a:r>
                      <a:endParaRPr sz="12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Limited financial resources are the major issue to the business plan. </a:t>
                      </a:r>
                      <a:endParaRPr sz="1200"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499599870"/>
                  </a:ext>
                </a:extLst>
              </a:tr>
              <a:tr h="381738">
                <a:tc>
                  <a:txBody>
                    <a:bodyPr/>
                    <a:lstStyle/>
                    <a:p>
                      <a:pPr marL="0" lvl="0" indent="0" algn="ctr" rtl="0">
                        <a:lnSpc>
                          <a:spcPct val="150000"/>
                        </a:lnSpc>
                        <a:spcBef>
                          <a:spcPts val="0"/>
                        </a:spcBef>
                        <a:spcAft>
                          <a:spcPts val="0"/>
                        </a:spcAft>
                        <a:buNone/>
                      </a:pPr>
                      <a:r>
                        <a:rPr lang="en-US" sz="1200" b="1">
                          <a:solidFill>
                            <a:schemeClr val="lt1"/>
                          </a:solidFill>
                          <a:latin typeface="Times New Roman"/>
                          <a:ea typeface="Times New Roman"/>
                          <a:cs typeface="Times New Roman"/>
                          <a:sym typeface="Times New Roman"/>
                        </a:rPr>
                        <a:t>Opportunities </a:t>
                      </a:r>
                      <a:endParaRPr sz="1200" b="1">
                        <a:solidFill>
                          <a:schemeClr val="lt1"/>
                        </a:solidFill>
                        <a:latin typeface="Times New Roman"/>
                        <a:ea typeface="Times New Roman"/>
                        <a:cs typeface="Times New Roman"/>
                        <a:sym typeface="Times New Roman"/>
                      </a:endParaRPr>
                    </a:p>
                  </a:txBody>
                  <a:tcPr marL="63500" marR="63500" marT="63500" marB="63500">
                    <a:solidFill>
                      <a:srgbClr val="2B130C"/>
                    </a:solidFill>
                  </a:tcPr>
                </a:tc>
                <a:tc>
                  <a:txBody>
                    <a:bodyPr/>
                    <a:lstStyle/>
                    <a:p>
                      <a:pPr marL="0" lvl="0" indent="0" algn="ctr" rtl="0">
                        <a:lnSpc>
                          <a:spcPct val="150000"/>
                        </a:lnSpc>
                        <a:spcBef>
                          <a:spcPts val="0"/>
                        </a:spcBef>
                        <a:spcAft>
                          <a:spcPts val="0"/>
                        </a:spcAft>
                        <a:buNone/>
                      </a:pPr>
                      <a:r>
                        <a:rPr lang="en-US" sz="1200" b="1" dirty="0">
                          <a:solidFill>
                            <a:schemeClr val="lt1"/>
                          </a:solidFill>
                          <a:latin typeface="Times New Roman"/>
                          <a:ea typeface="Times New Roman"/>
                          <a:cs typeface="Times New Roman"/>
                          <a:sym typeface="Times New Roman"/>
                        </a:rPr>
                        <a:t>Threats </a:t>
                      </a:r>
                      <a:endParaRPr sz="1200" b="1" dirty="0">
                        <a:solidFill>
                          <a:schemeClr val="lt1"/>
                        </a:solidFill>
                        <a:latin typeface="Times New Roman"/>
                        <a:ea typeface="Times New Roman"/>
                        <a:cs typeface="Times New Roman"/>
                        <a:sym typeface="Times New Roman"/>
                      </a:endParaRPr>
                    </a:p>
                  </a:txBody>
                  <a:tcPr marL="63500" marR="63500" marT="63500" marB="63500">
                    <a:solidFill>
                      <a:srgbClr val="2B130C"/>
                    </a:solidFill>
                  </a:tcPr>
                </a:tc>
                <a:extLst>
                  <a:ext uri="{0D108BD9-81ED-4DB2-BD59-A6C34878D82A}">
                    <a16:rowId xmlns:a16="http://schemas.microsoft.com/office/drawing/2014/main" val="1865749357"/>
                  </a:ext>
                </a:extLst>
              </a:tr>
              <a:tr h="2324988">
                <a:tc>
                  <a:txBody>
                    <a:bodyPr/>
                    <a:lstStyle/>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Growing demand for solar energies and sustainable solutions in an affordable range is the opportunity of the business plan (</a:t>
                      </a:r>
                      <a:r>
                        <a:rPr lang="en-GB" sz="1200" b="0" i="0" u="none" strike="noStrike" cap="none" dirty="0">
                          <a:solidFill>
                            <a:srgbClr val="000000"/>
                          </a:solidFill>
                          <a:effectLst/>
                          <a:latin typeface="Arial"/>
                          <a:ea typeface="Arial"/>
                          <a:cs typeface="Arial"/>
                          <a:sym typeface="Arial"/>
                        </a:rPr>
                        <a:t>Long, 2020).</a:t>
                      </a:r>
                      <a:endParaRPr sz="12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The technological utilisation for ensuring efficiency, maintaining affordability and reliability helps the business plan to create a place in the Indian marketplace.  </a:t>
                      </a:r>
                      <a:endParaRPr sz="1200" dirty="0">
                        <a:latin typeface="Times New Roman"/>
                        <a:ea typeface="Times New Roman"/>
                        <a:cs typeface="Times New Roman"/>
                        <a:sym typeface="Times New Roman"/>
                      </a:endParaRPr>
                    </a:p>
                  </a:txBody>
                  <a:tcPr marL="63500" marR="63500" marT="63500" marB="63500"/>
                </a:tc>
                <a:tc>
                  <a:txBody>
                    <a:bodyPr/>
                    <a:lstStyle/>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This startup may face challenges in establishing a brand name in the competitive solar market in India.</a:t>
                      </a:r>
                      <a:endParaRPr sz="1200" dirty="0">
                        <a:latin typeface="Times New Roman"/>
                        <a:ea typeface="Times New Roman"/>
                        <a:cs typeface="Times New Roman"/>
                        <a:sym typeface="Times New Roman"/>
                      </a:endParaRPr>
                    </a:p>
                    <a:p>
                      <a:pPr marL="457200" lvl="0" indent="-336550" algn="just" rtl="0">
                        <a:lnSpc>
                          <a:spcPct val="150000"/>
                        </a:lnSpc>
                        <a:spcBef>
                          <a:spcPts val="0"/>
                        </a:spcBef>
                        <a:spcAft>
                          <a:spcPts val="0"/>
                        </a:spcAft>
                        <a:buSzPts val="1700"/>
                        <a:buFont typeface="Times New Roman"/>
                        <a:buChar char="●"/>
                      </a:pPr>
                      <a:r>
                        <a:rPr lang="en-US" sz="1200" dirty="0">
                          <a:latin typeface="Times New Roman"/>
                          <a:ea typeface="Times New Roman"/>
                          <a:cs typeface="Times New Roman"/>
                          <a:sym typeface="Times New Roman"/>
                        </a:rPr>
                        <a:t>Legal and regulatory hurdles may impact operational activities and profitability. </a:t>
                      </a:r>
                      <a:endParaRPr sz="1200" dirty="0">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3061989922"/>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grpSp>
        <p:nvGrpSpPr>
          <p:cNvPr id="154" name="Google Shape;154;p6"/>
          <p:cNvGrpSpPr/>
          <p:nvPr/>
        </p:nvGrpSpPr>
        <p:grpSpPr>
          <a:xfrm>
            <a:off x="0" y="6420826"/>
            <a:ext cx="18288122" cy="3866167"/>
            <a:chOff x="0" y="-66675"/>
            <a:chExt cx="4816593" cy="910715"/>
          </a:xfrm>
        </p:grpSpPr>
        <p:sp>
          <p:nvSpPr>
            <p:cNvPr id="155" name="Google Shape;155;p6"/>
            <p:cNvSpPr/>
            <p:nvPr/>
          </p:nvSpPr>
          <p:spPr>
            <a:xfrm>
              <a:off x="0" y="0"/>
              <a:ext cx="4816592" cy="844040"/>
            </a:xfrm>
            <a:custGeom>
              <a:avLst/>
              <a:gdLst/>
              <a:ahLst/>
              <a:cxnLst/>
              <a:rect l="l" t="t" r="r" b="b"/>
              <a:pathLst>
                <a:path w="4816592" h="844040" extrusionOk="0">
                  <a:moveTo>
                    <a:pt x="0" y="0"/>
                  </a:moveTo>
                  <a:lnTo>
                    <a:pt x="4816592" y="0"/>
                  </a:lnTo>
                  <a:lnTo>
                    <a:pt x="4816592" y="844040"/>
                  </a:lnTo>
                  <a:lnTo>
                    <a:pt x="0" y="844040"/>
                  </a:lnTo>
                  <a:close/>
                </a:path>
              </a:pathLst>
            </a:custGeom>
            <a:solidFill>
              <a:srgbClr val="2B130C">
                <a:alpha val="13333"/>
              </a:srgbClr>
            </a:solidFill>
            <a:ln>
              <a:noFill/>
            </a:ln>
          </p:spPr>
          <p:txBody>
            <a:bodyPr/>
            <a:lstStyle/>
            <a:p>
              <a:endParaRPr lang="en-US"/>
            </a:p>
          </p:txBody>
        </p:sp>
        <p:sp>
          <p:nvSpPr>
            <p:cNvPr id="156" name="Google Shape;156;p6"/>
            <p:cNvSpPr txBox="1"/>
            <p:nvPr/>
          </p:nvSpPr>
          <p:spPr>
            <a:xfrm>
              <a:off x="0" y="-66675"/>
              <a:ext cx="4816593" cy="910715"/>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157" name="Google Shape;157;p6"/>
          <p:cNvGrpSpPr/>
          <p:nvPr/>
        </p:nvGrpSpPr>
        <p:grpSpPr>
          <a:xfrm>
            <a:off x="110366" y="1207050"/>
            <a:ext cx="6142101" cy="8229600"/>
            <a:chOff x="0" y="0"/>
            <a:chExt cx="4445000" cy="6350000"/>
          </a:xfrm>
        </p:grpSpPr>
        <p:sp>
          <p:nvSpPr>
            <p:cNvPr id="158" name="Google Shape;158;p6"/>
            <p:cNvSpPr/>
            <p:nvPr/>
          </p:nvSpPr>
          <p:spPr>
            <a:xfrm>
              <a:off x="0" y="0"/>
              <a:ext cx="4445000" cy="6350000"/>
            </a:xfrm>
            <a:custGeom>
              <a:avLst/>
              <a:gdLst/>
              <a:ahLst/>
              <a:cxnLst/>
              <a:rect l="l" t="t" r="r" b="b"/>
              <a:pathLst>
                <a:path w="4445000" h="6350000" extrusionOk="0">
                  <a:moveTo>
                    <a:pt x="2222500" y="6350000"/>
                  </a:moveTo>
                  <a:lnTo>
                    <a:pt x="2222500" y="6350000"/>
                  </a:lnTo>
                  <a:cubicBezTo>
                    <a:pt x="995680" y="6350000"/>
                    <a:pt x="0" y="5354320"/>
                    <a:pt x="0" y="4127500"/>
                  </a:cubicBezTo>
                  <a:lnTo>
                    <a:pt x="0" y="2222500"/>
                  </a:lnTo>
                  <a:cubicBezTo>
                    <a:pt x="0" y="995680"/>
                    <a:pt x="995680" y="0"/>
                    <a:pt x="2222500" y="0"/>
                  </a:cubicBezTo>
                  <a:lnTo>
                    <a:pt x="2222500" y="0"/>
                  </a:lnTo>
                  <a:cubicBezTo>
                    <a:pt x="3449320" y="0"/>
                    <a:pt x="4445000" y="995680"/>
                    <a:pt x="4445000" y="2222500"/>
                  </a:cubicBezTo>
                  <a:lnTo>
                    <a:pt x="4445000" y="4127500"/>
                  </a:lnTo>
                  <a:cubicBezTo>
                    <a:pt x="4445000" y="5354320"/>
                    <a:pt x="3449320" y="6350000"/>
                    <a:pt x="2222500" y="6350000"/>
                  </a:cubicBezTo>
                  <a:close/>
                </a:path>
              </a:pathLst>
            </a:custGeom>
            <a:solidFill>
              <a:srgbClr val="B79B70"/>
            </a:solidFill>
            <a:ln w="1270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6"/>
            <p:cNvSpPr/>
            <p:nvPr/>
          </p:nvSpPr>
          <p:spPr>
            <a:xfrm>
              <a:off x="0" y="0"/>
              <a:ext cx="4445000" cy="6350000"/>
            </a:xfrm>
            <a:custGeom>
              <a:avLst/>
              <a:gdLst/>
              <a:ahLst/>
              <a:cxnLst/>
              <a:rect l="l" t="t" r="r" b="b"/>
              <a:pathLst>
                <a:path w="4445000" h="6350000" extrusionOk="0">
                  <a:moveTo>
                    <a:pt x="2222500" y="19050"/>
                  </a:moveTo>
                  <a:cubicBezTo>
                    <a:pt x="2810510" y="19050"/>
                    <a:pt x="3364230" y="248920"/>
                    <a:pt x="3780790" y="664210"/>
                  </a:cubicBezTo>
                  <a:cubicBezTo>
                    <a:pt x="4197350" y="1079500"/>
                    <a:pt x="4425950" y="1633220"/>
                    <a:pt x="4425950" y="2222500"/>
                  </a:cubicBezTo>
                  <a:lnTo>
                    <a:pt x="4425950" y="4127500"/>
                  </a:lnTo>
                  <a:cubicBezTo>
                    <a:pt x="4425950" y="4715510"/>
                    <a:pt x="4196080" y="5269230"/>
                    <a:pt x="3780790" y="5685790"/>
                  </a:cubicBezTo>
                  <a:cubicBezTo>
                    <a:pt x="3365500" y="6102350"/>
                    <a:pt x="2811780" y="6330950"/>
                    <a:pt x="2222500" y="6330950"/>
                  </a:cubicBezTo>
                  <a:cubicBezTo>
                    <a:pt x="1633220" y="6330950"/>
                    <a:pt x="1080770" y="6101080"/>
                    <a:pt x="664210" y="5685790"/>
                  </a:cubicBezTo>
                  <a:cubicBezTo>
                    <a:pt x="247650" y="5270500"/>
                    <a:pt x="19050" y="4715510"/>
                    <a:pt x="19050" y="4127500"/>
                  </a:cubicBezTo>
                  <a:lnTo>
                    <a:pt x="19050" y="2222500"/>
                  </a:lnTo>
                  <a:cubicBezTo>
                    <a:pt x="19050" y="1634490"/>
                    <a:pt x="248920" y="1080770"/>
                    <a:pt x="664210" y="664210"/>
                  </a:cubicBezTo>
                  <a:cubicBezTo>
                    <a:pt x="1079500" y="247650"/>
                    <a:pt x="1634490" y="19050"/>
                    <a:pt x="2222500" y="19050"/>
                  </a:cubicBezTo>
                  <a:moveTo>
                    <a:pt x="2222500" y="0"/>
                  </a:moveTo>
                  <a:cubicBezTo>
                    <a:pt x="995680" y="0"/>
                    <a:pt x="0" y="995680"/>
                    <a:pt x="0" y="2222500"/>
                  </a:cubicBezTo>
                  <a:lnTo>
                    <a:pt x="0" y="4127500"/>
                  </a:lnTo>
                  <a:cubicBezTo>
                    <a:pt x="0" y="5354320"/>
                    <a:pt x="995680" y="6350000"/>
                    <a:pt x="2222500" y="6350000"/>
                  </a:cubicBezTo>
                  <a:cubicBezTo>
                    <a:pt x="3449320" y="6350000"/>
                    <a:pt x="4445000" y="5354320"/>
                    <a:pt x="4445000" y="4127500"/>
                  </a:cubicBezTo>
                  <a:lnTo>
                    <a:pt x="4445000" y="2222500"/>
                  </a:lnTo>
                  <a:cubicBezTo>
                    <a:pt x="4445000" y="995680"/>
                    <a:pt x="3449320" y="0"/>
                    <a:pt x="2222500" y="0"/>
                  </a:cubicBezTo>
                  <a:lnTo>
                    <a:pt x="2222500" y="0"/>
                  </a:lnTo>
                  <a:close/>
                </a:path>
              </a:pathLst>
            </a:custGeom>
            <a:solidFill>
              <a:srgbClr val="DFD0B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0" name="Google Shape;160;p6"/>
          <p:cNvSpPr/>
          <p:nvPr/>
        </p:nvSpPr>
        <p:spPr>
          <a:xfrm flipH="1">
            <a:off x="319679" y="1519788"/>
            <a:ext cx="5756275" cy="7604125"/>
          </a:xfrm>
          <a:custGeom>
            <a:avLst/>
            <a:gdLst/>
            <a:ahLst/>
            <a:cxnLst/>
            <a:rect l="l" t="t" r="r" b="b"/>
            <a:pathLst>
              <a:path w="4445000" h="6350000" extrusionOk="0">
                <a:moveTo>
                  <a:pt x="2222500" y="6350000"/>
                </a:moveTo>
                <a:lnTo>
                  <a:pt x="2222500" y="6350000"/>
                </a:lnTo>
                <a:cubicBezTo>
                  <a:pt x="3449320" y="6350000"/>
                  <a:pt x="4445000" y="5354320"/>
                  <a:pt x="4445000" y="4127500"/>
                </a:cubicBezTo>
                <a:lnTo>
                  <a:pt x="4445000" y="2222500"/>
                </a:lnTo>
                <a:cubicBezTo>
                  <a:pt x="4445000" y="995680"/>
                  <a:pt x="3449320" y="0"/>
                  <a:pt x="2222500" y="0"/>
                </a:cubicBezTo>
                <a:lnTo>
                  <a:pt x="2222500" y="0"/>
                </a:lnTo>
                <a:cubicBezTo>
                  <a:pt x="995680" y="0"/>
                  <a:pt x="0" y="995680"/>
                  <a:pt x="0" y="2222500"/>
                </a:cubicBezTo>
                <a:lnTo>
                  <a:pt x="0" y="4127500"/>
                </a:lnTo>
                <a:cubicBezTo>
                  <a:pt x="0" y="5354320"/>
                  <a:pt x="995680" y="6350000"/>
                  <a:pt x="2222500" y="6350000"/>
                </a:cubicBezTo>
                <a:close/>
              </a:path>
            </a:pathLst>
          </a:custGeom>
          <a:blipFill rotWithShape="1">
            <a:blip r:embed="rId3">
              <a:alphaModFix/>
            </a:blip>
            <a:stretch>
              <a:fillRect t="-2630" b="-2630"/>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 name="Google Shape;161;p6"/>
          <p:cNvGrpSpPr/>
          <p:nvPr/>
        </p:nvGrpSpPr>
        <p:grpSpPr>
          <a:xfrm>
            <a:off x="4162116" y="5035738"/>
            <a:ext cx="4357216" cy="4357216"/>
            <a:chOff x="0" y="0"/>
            <a:chExt cx="812800" cy="812800"/>
          </a:xfrm>
        </p:grpSpPr>
        <p:sp>
          <p:nvSpPr>
            <p:cNvPr id="162" name="Google Shape;162;p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DFD0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6"/>
            <p:cNvSpPr txBox="1"/>
            <p:nvPr/>
          </p:nvSpPr>
          <p:spPr>
            <a:xfrm>
              <a:off x="76200" y="9525"/>
              <a:ext cx="660400" cy="727075"/>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164" name="Google Shape;164;p6"/>
          <p:cNvSpPr/>
          <p:nvPr/>
        </p:nvSpPr>
        <p:spPr>
          <a:xfrm>
            <a:off x="4429739" y="5281260"/>
            <a:ext cx="3866188" cy="3866172"/>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4">
              <a:alphaModFix/>
            </a:blip>
            <a:stretch>
              <a:fillRect t="-6184" b="-43202"/>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6"/>
          <p:cNvSpPr txBox="1"/>
          <p:nvPr/>
        </p:nvSpPr>
        <p:spPr>
          <a:xfrm>
            <a:off x="3242613" y="202100"/>
            <a:ext cx="13142400" cy="554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dk1"/>
                </a:solidFill>
                <a:latin typeface="Times New Roman"/>
                <a:ea typeface="Times New Roman"/>
                <a:cs typeface="Times New Roman"/>
                <a:sym typeface="Times New Roman"/>
              </a:rPr>
              <a:t>MARKET RESEARCH, TRENDS AND COMPETITION</a:t>
            </a:r>
            <a:endParaRPr sz="3600" dirty="0"/>
          </a:p>
        </p:txBody>
      </p:sp>
      <p:sp>
        <p:nvSpPr>
          <p:cNvPr id="166" name="Google Shape;166;p6"/>
          <p:cNvSpPr txBox="1"/>
          <p:nvPr/>
        </p:nvSpPr>
        <p:spPr>
          <a:xfrm>
            <a:off x="7288586" y="1151956"/>
            <a:ext cx="10575795" cy="4062620"/>
          </a:xfrm>
          <a:prstGeom prst="rect">
            <a:avLst/>
          </a:prstGeom>
          <a:noFill/>
          <a:ln>
            <a:noFill/>
          </a:ln>
        </p:spPr>
        <p:txBody>
          <a:bodyPr spcFirstLastPara="1" wrap="square" lIns="91425" tIns="91425" rIns="91425" bIns="91425" anchor="t" anchorCtr="0">
            <a:spAutoFit/>
          </a:bodyPr>
          <a:lstStyle/>
          <a:p>
            <a:pPr marL="457200" lvl="0" indent="-361950" algn="just" rtl="0">
              <a:lnSpc>
                <a:spcPct val="150000"/>
              </a:lnSpc>
              <a:spcBef>
                <a:spcPts val="0"/>
              </a:spcBef>
              <a:spcAft>
                <a:spcPts val="0"/>
              </a:spcAft>
              <a:buClr>
                <a:schemeClr val="dk1"/>
              </a:buClr>
              <a:buSzPts val="2100"/>
              <a:buFont typeface="Times New Roman"/>
              <a:buChar char="●"/>
            </a:pPr>
            <a:r>
              <a:rPr lang="en-US" sz="2100" dirty="0">
                <a:solidFill>
                  <a:schemeClr val="dk1"/>
                </a:solidFill>
                <a:latin typeface="Times New Roman"/>
                <a:ea typeface="Times New Roman"/>
                <a:cs typeface="Times New Roman"/>
                <a:sym typeface="Times New Roman"/>
              </a:rPr>
              <a:t>The solar energy market is projected to amount to 39.95bn </a:t>
            </a:r>
            <a:r>
              <a:rPr lang="en-US" sz="2100" dirty="0" err="1">
                <a:solidFill>
                  <a:schemeClr val="dk1"/>
                </a:solidFill>
                <a:latin typeface="Times New Roman"/>
                <a:ea typeface="Times New Roman"/>
                <a:cs typeface="Times New Roman"/>
                <a:sym typeface="Times New Roman"/>
              </a:rPr>
              <a:t>KWh</a:t>
            </a:r>
            <a:r>
              <a:rPr lang="en-US" sz="2100" dirty="0">
                <a:solidFill>
                  <a:schemeClr val="dk1"/>
                </a:solidFill>
                <a:latin typeface="Times New Roman"/>
                <a:ea typeface="Times New Roman"/>
                <a:cs typeface="Times New Roman"/>
                <a:sym typeface="Times New Roman"/>
              </a:rPr>
              <a:t> in the year 2023 with the expected annual growth of 7.13%  within CAGR 2023-2028 (Statista, 2023). </a:t>
            </a:r>
            <a:endParaRPr sz="2100" dirty="0">
              <a:solidFill>
                <a:schemeClr val="dk1"/>
              </a:solidFill>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chemeClr val="dk1"/>
              </a:buClr>
              <a:buSzPts val="2100"/>
              <a:buFont typeface="Times New Roman"/>
              <a:buChar char="●"/>
            </a:pPr>
            <a:r>
              <a:rPr lang="en-US" sz="2100" dirty="0">
                <a:solidFill>
                  <a:schemeClr val="dk1"/>
                </a:solidFill>
                <a:latin typeface="Times New Roman"/>
                <a:ea typeface="Times New Roman"/>
                <a:cs typeface="Times New Roman"/>
                <a:sym typeface="Times New Roman"/>
              </a:rPr>
              <a:t>The trend of Solar electricity generation and solar power production in India is growing up to 95 terawatt-hours with a capacity of 63 gigawatts in 2022 (Fernández, 2023).</a:t>
            </a:r>
            <a:endParaRPr sz="2100" dirty="0">
              <a:solidFill>
                <a:schemeClr val="dk1"/>
              </a:solidFill>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chemeClr val="dk1"/>
              </a:buClr>
              <a:buSzPts val="2100"/>
              <a:buFont typeface="Times New Roman"/>
              <a:buChar char="●"/>
            </a:pPr>
            <a:r>
              <a:rPr lang="en-US" sz="2100" dirty="0">
                <a:solidFill>
                  <a:schemeClr val="dk1"/>
                </a:solidFill>
                <a:latin typeface="Times New Roman"/>
                <a:ea typeface="Times New Roman"/>
                <a:cs typeface="Times New Roman"/>
                <a:sym typeface="Times New Roman"/>
              </a:rPr>
              <a:t>The target of India is to grow its solar capacity installation and increase it to up to 280 gigawatts by the year 2030 (Fernández, 2023a). </a:t>
            </a:r>
            <a:endParaRPr sz="2100" dirty="0">
              <a:solidFill>
                <a:schemeClr val="dk1"/>
              </a:solidFill>
              <a:latin typeface="Times New Roman"/>
              <a:ea typeface="Times New Roman"/>
              <a:cs typeface="Times New Roman"/>
              <a:sym typeface="Times New Roman"/>
            </a:endParaRPr>
          </a:p>
          <a:p>
            <a:pPr marL="457200" lvl="0" indent="-361950" algn="just" rtl="0">
              <a:lnSpc>
                <a:spcPct val="150000"/>
              </a:lnSpc>
              <a:spcBef>
                <a:spcPts val="0"/>
              </a:spcBef>
              <a:spcAft>
                <a:spcPts val="0"/>
              </a:spcAft>
              <a:buClr>
                <a:schemeClr val="dk1"/>
              </a:buClr>
              <a:buSzPts val="2100"/>
              <a:buFont typeface="Times New Roman"/>
              <a:buChar char="●"/>
            </a:pPr>
            <a:r>
              <a:rPr lang="en-US" sz="2100" dirty="0">
                <a:solidFill>
                  <a:schemeClr val="dk1"/>
                </a:solidFill>
                <a:latin typeface="Times New Roman"/>
                <a:ea typeface="Times New Roman"/>
                <a:cs typeface="Times New Roman"/>
                <a:sym typeface="Times New Roman"/>
              </a:rPr>
              <a:t>The competitive market of the solar energy industry is intense and the rival </a:t>
            </a:r>
            <a:r>
              <a:rPr lang="en-US" sz="2100" dirty="0" err="1">
                <a:solidFill>
                  <a:schemeClr val="dk1"/>
                </a:solidFill>
                <a:latin typeface="Times New Roman"/>
                <a:ea typeface="Times New Roman"/>
                <a:cs typeface="Times New Roman"/>
                <a:sym typeface="Times New Roman"/>
              </a:rPr>
              <a:t>organisations</a:t>
            </a:r>
            <a:r>
              <a:rPr lang="en-US" sz="2100" dirty="0">
                <a:solidFill>
                  <a:schemeClr val="dk1"/>
                </a:solidFill>
                <a:latin typeface="Times New Roman"/>
                <a:ea typeface="Times New Roman"/>
                <a:cs typeface="Times New Roman"/>
                <a:sym typeface="Times New Roman"/>
              </a:rPr>
              <a:t> are Adani Solar and EMMVEE.  </a:t>
            </a:r>
            <a:endParaRPr sz="2300" dirty="0"/>
          </a:p>
        </p:txBody>
      </p:sp>
      <p:pic>
        <p:nvPicPr>
          <p:cNvPr id="167" name="Google Shape;167;p6"/>
          <p:cNvPicPr preferRelativeResize="0"/>
          <p:nvPr/>
        </p:nvPicPr>
        <p:blipFill>
          <a:blip r:embed="rId5">
            <a:alphaModFix/>
          </a:blip>
          <a:stretch>
            <a:fillRect/>
          </a:stretch>
        </p:blipFill>
        <p:spPr>
          <a:xfrm>
            <a:off x="8660198" y="5356100"/>
            <a:ext cx="4643651" cy="3547925"/>
          </a:xfrm>
          <a:prstGeom prst="rect">
            <a:avLst/>
          </a:prstGeom>
          <a:noFill/>
          <a:ln>
            <a:noFill/>
          </a:ln>
        </p:spPr>
      </p:pic>
      <p:pic>
        <p:nvPicPr>
          <p:cNvPr id="168" name="Google Shape;168;p6"/>
          <p:cNvPicPr preferRelativeResize="0"/>
          <p:nvPr/>
        </p:nvPicPr>
        <p:blipFill>
          <a:blip r:embed="rId6">
            <a:alphaModFix/>
          </a:blip>
          <a:stretch>
            <a:fillRect/>
          </a:stretch>
        </p:blipFill>
        <p:spPr>
          <a:xfrm>
            <a:off x="13640625" y="5358572"/>
            <a:ext cx="4327696" cy="3547938"/>
          </a:xfrm>
          <a:prstGeom prst="rect">
            <a:avLst/>
          </a:prstGeom>
          <a:noFill/>
          <a:ln>
            <a:noFill/>
          </a:ln>
        </p:spPr>
      </p:pic>
      <p:sp>
        <p:nvSpPr>
          <p:cNvPr id="169" name="Google Shape;169;p6"/>
          <p:cNvSpPr txBox="1"/>
          <p:nvPr/>
        </p:nvSpPr>
        <p:spPr>
          <a:xfrm>
            <a:off x="8786955" y="9023637"/>
            <a:ext cx="3866100" cy="738633"/>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b="1" i="1" dirty="0">
                <a:solidFill>
                  <a:schemeClr val="dk1"/>
                </a:solidFill>
                <a:latin typeface="Times New Roman"/>
                <a:ea typeface="Times New Roman"/>
                <a:cs typeface="Times New Roman"/>
                <a:sym typeface="Times New Roman"/>
              </a:rPr>
              <a:t>Figure: Solar power production in India 2010-2022</a:t>
            </a:r>
            <a:endParaRPr sz="1200" b="1" i="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US" sz="1200" dirty="0">
                <a:solidFill>
                  <a:schemeClr val="dk1"/>
                </a:solidFill>
                <a:latin typeface="Times New Roman"/>
                <a:ea typeface="Times New Roman"/>
                <a:cs typeface="Times New Roman"/>
                <a:sym typeface="Times New Roman"/>
              </a:rPr>
              <a:t>(Source: Fernández, 2023)</a:t>
            </a:r>
            <a:endParaRPr dirty="0"/>
          </a:p>
        </p:txBody>
      </p:sp>
      <p:sp>
        <p:nvSpPr>
          <p:cNvPr id="170" name="Google Shape;170;p6"/>
          <p:cNvSpPr txBox="1"/>
          <p:nvPr/>
        </p:nvSpPr>
        <p:spPr>
          <a:xfrm>
            <a:off x="13777523" y="9147432"/>
            <a:ext cx="4053900" cy="646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000" b="1" i="1" dirty="0">
                <a:solidFill>
                  <a:schemeClr val="dk1"/>
                </a:solidFill>
                <a:latin typeface="Times New Roman"/>
                <a:ea typeface="Times New Roman"/>
                <a:cs typeface="Times New Roman"/>
                <a:sym typeface="Times New Roman"/>
              </a:rPr>
              <a:t>Figure: Solar power capacity installation target in India 2018-2030</a:t>
            </a:r>
            <a:endParaRPr sz="1000" b="1" i="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US" sz="1000" dirty="0">
                <a:solidFill>
                  <a:schemeClr val="dk1"/>
                </a:solidFill>
                <a:latin typeface="Times New Roman"/>
                <a:ea typeface="Times New Roman"/>
                <a:cs typeface="Times New Roman"/>
                <a:sym typeface="Times New Roman"/>
              </a:rPr>
              <a:t>(Source: Fernández, 2023)</a:t>
            </a:r>
            <a:endParaRPr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10"/>
          <p:cNvSpPr/>
          <p:nvPr/>
        </p:nvSpPr>
        <p:spPr>
          <a:xfrm>
            <a:off x="0" y="0"/>
            <a:ext cx="18288000" cy="10287000"/>
          </a:xfrm>
          <a:custGeom>
            <a:avLst/>
            <a:gdLst/>
            <a:ahLst/>
            <a:cxnLst/>
            <a:rect l="l" t="t" r="r" b="b"/>
            <a:pathLst>
              <a:path w="18288000" h="10287000" extrusionOk="0">
                <a:moveTo>
                  <a:pt x="0" y="0"/>
                </a:moveTo>
                <a:lnTo>
                  <a:pt x="18288000" y="0"/>
                </a:lnTo>
                <a:lnTo>
                  <a:pt x="18288000" y="10287000"/>
                </a:lnTo>
                <a:lnTo>
                  <a:pt x="0" y="10287000"/>
                </a:lnTo>
                <a:lnTo>
                  <a:pt x="0" y="0"/>
                </a:lnTo>
                <a:close/>
              </a:path>
            </a:pathLst>
          </a:custGeom>
          <a:blipFill rotWithShape="1">
            <a:blip r:embed="rId3">
              <a:alphaModFix/>
            </a:blip>
            <a:stretch>
              <a:fillRect l="-9659" t="-27229" r="-429" b="-3248"/>
            </a:stretch>
          </a:blipFill>
          <a:ln>
            <a:noFill/>
          </a:ln>
        </p:spPr>
        <p:txBody>
          <a:bodyPr/>
          <a:lstStyle/>
          <a:p>
            <a:endParaRPr lang="en-US"/>
          </a:p>
        </p:txBody>
      </p:sp>
      <p:sp>
        <p:nvSpPr>
          <p:cNvPr id="190" name="Google Shape;190;p10"/>
          <p:cNvSpPr/>
          <p:nvPr/>
        </p:nvSpPr>
        <p:spPr>
          <a:xfrm>
            <a:off x="8883576" y="7729138"/>
            <a:ext cx="520837" cy="520837"/>
          </a:xfrm>
          <a:custGeom>
            <a:avLst/>
            <a:gdLst/>
            <a:ahLst/>
            <a:cxnLst/>
            <a:rect l="l" t="t" r="r" b="b"/>
            <a:pathLst>
              <a:path w="520837" h="520837" extrusionOk="0">
                <a:moveTo>
                  <a:pt x="0" y="0"/>
                </a:moveTo>
                <a:lnTo>
                  <a:pt x="520837" y="0"/>
                </a:lnTo>
                <a:lnTo>
                  <a:pt x="520837" y="520837"/>
                </a:lnTo>
                <a:lnTo>
                  <a:pt x="0" y="520837"/>
                </a:lnTo>
                <a:lnTo>
                  <a:pt x="0" y="0"/>
                </a:lnTo>
                <a:close/>
              </a:path>
            </a:pathLst>
          </a:custGeom>
          <a:blipFill rotWithShape="1">
            <a:blip r:embed="rId4">
              <a:alphaModFix/>
            </a:blip>
            <a:stretch>
              <a:fillRect/>
            </a:stretch>
          </a:blipFill>
          <a:ln>
            <a:noFill/>
          </a:ln>
        </p:spPr>
        <p:txBody>
          <a:bodyPr/>
          <a:lstStyle/>
          <a:p>
            <a:endParaRPr lang="en-US"/>
          </a:p>
        </p:txBody>
      </p:sp>
      <p:sp>
        <p:nvSpPr>
          <p:cNvPr id="191" name="Google Shape;191;p10"/>
          <p:cNvSpPr txBox="1"/>
          <p:nvPr/>
        </p:nvSpPr>
        <p:spPr>
          <a:xfrm>
            <a:off x="-317475" y="0"/>
            <a:ext cx="18773100" cy="1569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600" b="1" dirty="0">
                <a:solidFill>
                  <a:schemeClr val="lt1"/>
                </a:solidFill>
                <a:latin typeface="Times New Roman"/>
                <a:ea typeface="Times New Roman"/>
                <a:cs typeface="Times New Roman"/>
                <a:sym typeface="Times New Roman"/>
              </a:rPr>
              <a:t>MARKET SEGMENTATION, CUSTOMER PROFILING AND MARKETING STRATEGIES</a:t>
            </a:r>
            <a:endParaRPr sz="3600" dirty="0">
              <a:solidFill>
                <a:schemeClr val="lt1"/>
              </a:solidFill>
            </a:endParaRPr>
          </a:p>
        </p:txBody>
      </p:sp>
      <p:sp>
        <p:nvSpPr>
          <p:cNvPr id="192" name="Google Shape;192;p10"/>
          <p:cNvSpPr txBox="1"/>
          <p:nvPr/>
        </p:nvSpPr>
        <p:spPr>
          <a:xfrm>
            <a:off x="343575" y="2070250"/>
            <a:ext cx="7645200" cy="6095400"/>
          </a:xfrm>
          <a:prstGeom prst="rect">
            <a:avLst/>
          </a:prstGeom>
          <a:noFill/>
          <a:ln>
            <a:noFill/>
          </a:ln>
        </p:spPr>
        <p:txBody>
          <a:bodyPr spcFirstLastPara="1" wrap="square" lIns="91425" tIns="91425" rIns="91425" bIns="91425" anchor="t" anchorCtr="0">
            <a:spAutoFit/>
          </a:bodyPr>
          <a:lstStyle/>
          <a:p>
            <a:pPr marL="457200" lvl="0" indent="-381000" algn="just" rtl="0">
              <a:lnSpc>
                <a:spcPct val="150000"/>
              </a:lnSpc>
              <a:spcBef>
                <a:spcPts val="0"/>
              </a:spcBef>
              <a:spcAft>
                <a:spcPts val="0"/>
              </a:spcAft>
              <a:buClr>
                <a:schemeClr val="lt1"/>
              </a:buClr>
              <a:buSzPts val="2400"/>
              <a:buFont typeface="Times New Roman"/>
              <a:buChar char="●"/>
            </a:pPr>
            <a:r>
              <a:rPr lang="en-US" sz="2400">
                <a:solidFill>
                  <a:schemeClr val="lt1"/>
                </a:solidFill>
                <a:latin typeface="Times New Roman"/>
                <a:ea typeface="Times New Roman"/>
                <a:cs typeface="Times New Roman"/>
                <a:sym typeface="Times New Roman"/>
              </a:rPr>
              <a:t>The target market of the company will be India. </a:t>
            </a:r>
            <a:endParaRPr sz="2400">
              <a:solidFill>
                <a:schemeClr val="lt1"/>
              </a:solidFill>
              <a:latin typeface="Times New Roman"/>
              <a:ea typeface="Times New Roman"/>
              <a:cs typeface="Times New Roman"/>
              <a:sym typeface="Times New Roman"/>
            </a:endParaRPr>
          </a:p>
          <a:p>
            <a:pPr marL="457200" lvl="0" indent="-381000" algn="just" rtl="0">
              <a:lnSpc>
                <a:spcPct val="150000"/>
              </a:lnSpc>
              <a:spcBef>
                <a:spcPts val="0"/>
              </a:spcBef>
              <a:spcAft>
                <a:spcPts val="0"/>
              </a:spcAft>
              <a:buClr>
                <a:schemeClr val="lt1"/>
              </a:buClr>
              <a:buSzPts val="2400"/>
              <a:buFont typeface="Times New Roman"/>
              <a:buChar char="●"/>
            </a:pPr>
            <a:r>
              <a:rPr lang="en-US" sz="2400">
                <a:solidFill>
                  <a:schemeClr val="lt1"/>
                </a:solidFill>
                <a:latin typeface="Times New Roman"/>
                <a:ea typeface="Times New Roman"/>
                <a:cs typeface="Times New Roman"/>
                <a:sym typeface="Times New Roman"/>
              </a:rPr>
              <a:t>People from middle and lower-income and commercial places will be the target customers of the company </a:t>
            </a:r>
            <a:endParaRPr sz="2400">
              <a:solidFill>
                <a:schemeClr val="lt1"/>
              </a:solidFill>
              <a:latin typeface="Times New Roman"/>
              <a:ea typeface="Times New Roman"/>
              <a:cs typeface="Times New Roman"/>
              <a:sym typeface="Times New Roman"/>
            </a:endParaRPr>
          </a:p>
          <a:p>
            <a:pPr marL="457200" lvl="0" indent="-381000" algn="just" rtl="0">
              <a:lnSpc>
                <a:spcPct val="150000"/>
              </a:lnSpc>
              <a:spcBef>
                <a:spcPts val="0"/>
              </a:spcBef>
              <a:spcAft>
                <a:spcPts val="0"/>
              </a:spcAft>
              <a:buClr>
                <a:schemeClr val="lt1"/>
              </a:buClr>
              <a:buSzPts val="2400"/>
              <a:buFont typeface="Times New Roman"/>
              <a:buChar char="●"/>
            </a:pPr>
            <a:r>
              <a:rPr lang="en-US" sz="2400">
                <a:solidFill>
                  <a:schemeClr val="lt1"/>
                </a:solidFill>
                <a:latin typeface="Times New Roman"/>
                <a:ea typeface="Times New Roman"/>
                <a:cs typeface="Times New Roman"/>
                <a:sym typeface="Times New Roman"/>
              </a:rPr>
              <a:t>The target age group of the company will be from 25 to 50 years old. </a:t>
            </a:r>
            <a:endParaRPr sz="2400">
              <a:solidFill>
                <a:schemeClr val="lt1"/>
              </a:solidFill>
              <a:latin typeface="Times New Roman"/>
              <a:ea typeface="Times New Roman"/>
              <a:cs typeface="Times New Roman"/>
              <a:sym typeface="Times New Roman"/>
            </a:endParaRPr>
          </a:p>
          <a:p>
            <a:pPr marL="457200" lvl="0" indent="-381000" algn="just" rtl="0">
              <a:lnSpc>
                <a:spcPct val="150000"/>
              </a:lnSpc>
              <a:spcBef>
                <a:spcPts val="0"/>
              </a:spcBef>
              <a:spcAft>
                <a:spcPts val="0"/>
              </a:spcAft>
              <a:buClr>
                <a:schemeClr val="lt1"/>
              </a:buClr>
              <a:buSzPts val="2400"/>
              <a:buFont typeface="Times New Roman"/>
              <a:buChar char="●"/>
            </a:pPr>
            <a:r>
              <a:rPr lang="en-US" sz="2400">
                <a:solidFill>
                  <a:schemeClr val="lt1"/>
                </a:solidFill>
                <a:latin typeface="Times New Roman"/>
                <a:ea typeface="Times New Roman"/>
                <a:cs typeface="Times New Roman"/>
                <a:sym typeface="Times New Roman"/>
              </a:rPr>
              <a:t>The rural areas of India will be chosen for selling the products</a:t>
            </a:r>
            <a:endParaRPr sz="2400">
              <a:solidFill>
                <a:schemeClr val="lt1"/>
              </a:solidFill>
              <a:latin typeface="Times New Roman"/>
              <a:ea typeface="Times New Roman"/>
              <a:cs typeface="Times New Roman"/>
              <a:sym typeface="Times New Roman"/>
            </a:endParaRPr>
          </a:p>
          <a:p>
            <a:pPr marL="457200" lvl="0" indent="-381000" algn="just" rtl="0">
              <a:lnSpc>
                <a:spcPct val="150000"/>
              </a:lnSpc>
              <a:spcBef>
                <a:spcPts val="0"/>
              </a:spcBef>
              <a:spcAft>
                <a:spcPts val="0"/>
              </a:spcAft>
              <a:buClr>
                <a:schemeClr val="lt1"/>
              </a:buClr>
              <a:buSzPts val="2400"/>
              <a:buFont typeface="Times New Roman"/>
              <a:buChar char="●"/>
            </a:pPr>
            <a:r>
              <a:rPr lang="en-US" sz="2400">
                <a:solidFill>
                  <a:schemeClr val="lt1"/>
                </a:solidFill>
                <a:latin typeface="Times New Roman"/>
                <a:ea typeface="Times New Roman"/>
                <a:cs typeface="Times New Roman"/>
                <a:sym typeface="Times New Roman"/>
              </a:rPr>
              <a:t>Online campaign using Facebook, and Instagram will be conducted, and for selling the products stores in Delhi, Mumbai, Kolkata, and Bangalore will be opened initially followed by a social media marketing strategy. </a:t>
            </a:r>
            <a:endParaRPr sz="2400">
              <a:solidFill>
                <a:schemeClr val="lt1"/>
              </a:solidFill>
              <a:latin typeface="Times New Roman"/>
              <a:ea typeface="Times New Roman"/>
              <a:cs typeface="Times New Roman"/>
              <a:sym typeface="Times New Roman"/>
            </a:endParaRPr>
          </a:p>
        </p:txBody>
      </p:sp>
      <p:graphicFrame>
        <p:nvGraphicFramePr>
          <p:cNvPr id="193" name="Google Shape;193;p10"/>
          <p:cNvGraphicFramePr/>
          <p:nvPr/>
        </p:nvGraphicFramePr>
        <p:xfrm>
          <a:off x="8656250" y="6281700"/>
          <a:ext cx="9088825" cy="3374500"/>
        </p:xfrm>
        <a:graphic>
          <a:graphicData uri="http://schemas.openxmlformats.org/drawingml/2006/table">
            <a:tbl>
              <a:tblPr>
                <a:noFill/>
                <a:tableStyleId>{73FBB72D-F11D-4955-9D60-4FD3260CD925}</a:tableStyleId>
              </a:tblPr>
              <a:tblGrid>
                <a:gridCol w="3332575">
                  <a:extLst>
                    <a:ext uri="{9D8B030D-6E8A-4147-A177-3AD203B41FA5}">
                      <a16:colId xmlns:a16="http://schemas.microsoft.com/office/drawing/2014/main" val="20000"/>
                    </a:ext>
                  </a:extLst>
                </a:gridCol>
                <a:gridCol w="5756250">
                  <a:extLst>
                    <a:ext uri="{9D8B030D-6E8A-4147-A177-3AD203B41FA5}">
                      <a16:colId xmlns:a16="http://schemas.microsoft.com/office/drawing/2014/main" val="20001"/>
                    </a:ext>
                  </a:extLst>
                </a:gridCol>
              </a:tblGrid>
              <a:tr h="593575">
                <a:tc>
                  <a:txBody>
                    <a:bodyPr/>
                    <a:lstStyle/>
                    <a:p>
                      <a:pPr marL="0" lvl="0" indent="0" algn="ctr" rtl="0">
                        <a:lnSpc>
                          <a:spcPct val="150000"/>
                        </a:lnSpc>
                        <a:spcBef>
                          <a:spcPts val="0"/>
                        </a:spcBef>
                        <a:spcAft>
                          <a:spcPts val="0"/>
                        </a:spcAft>
                        <a:buNone/>
                      </a:pPr>
                      <a:r>
                        <a:rPr lang="en-US" sz="2000" b="1">
                          <a:solidFill>
                            <a:schemeClr val="lt1"/>
                          </a:solidFill>
                          <a:latin typeface="Times New Roman"/>
                          <a:ea typeface="Times New Roman"/>
                          <a:cs typeface="Times New Roman"/>
                          <a:sym typeface="Times New Roman"/>
                        </a:rPr>
                        <a:t>Marketing Mix Elements </a:t>
                      </a:r>
                      <a:endParaRPr sz="2000" b="1">
                        <a:solidFill>
                          <a:schemeClr val="lt1"/>
                        </a:solidFill>
                        <a:latin typeface="Times New Roman"/>
                        <a:ea typeface="Times New Roman"/>
                        <a:cs typeface="Times New Roman"/>
                        <a:sym typeface="Times New Roman"/>
                      </a:endParaRPr>
                    </a:p>
                  </a:txBody>
                  <a:tcPr marL="63500" marR="63500" marT="63500" marB="63500">
                    <a:solidFill>
                      <a:srgbClr val="B79B70"/>
                    </a:solidFill>
                  </a:tcPr>
                </a:tc>
                <a:tc>
                  <a:txBody>
                    <a:bodyPr/>
                    <a:lstStyle/>
                    <a:p>
                      <a:pPr marL="0" lvl="0" indent="0" algn="ctr" rtl="0">
                        <a:lnSpc>
                          <a:spcPct val="150000"/>
                        </a:lnSpc>
                        <a:spcBef>
                          <a:spcPts val="0"/>
                        </a:spcBef>
                        <a:spcAft>
                          <a:spcPts val="0"/>
                        </a:spcAft>
                        <a:buNone/>
                      </a:pPr>
                      <a:r>
                        <a:rPr lang="en-US" sz="2000" b="1">
                          <a:solidFill>
                            <a:schemeClr val="lt1"/>
                          </a:solidFill>
                          <a:latin typeface="Times New Roman"/>
                          <a:ea typeface="Times New Roman"/>
                          <a:cs typeface="Times New Roman"/>
                          <a:sym typeface="Times New Roman"/>
                        </a:rPr>
                        <a:t>Description</a:t>
                      </a:r>
                      <a:endParaRPr sz="2000" b="1">
                        <a:solidFill>
                          <a:schemeClr val="lt1"/>
                        </a:solidFill>
                        <a:latin typeface="Times New Roman"/>
                        <a:ea typeface="Times New Roman"/>
                        <a:cs typeface="Times New Roman"/>
                        <a:sym typeface="Times New Roman"/>
                      </a:endParaRPr>
                    </a:p>
                  </a:txBody>
                  <a:tcPr marL="63500" marR="63500" marT="63500" marB="63500">
                    <a:solidFill>
                      <a:srgbClr val="B79B70"/>
                    </a:solidFill>
                  </a:tcPr>
                </a:tc>
                <a:extLst>
                  <a:ext uri="{0D108BD9-81ED-4DB2-BD59-A6C34878D82A}">
                    <a16:rowId xmlns:a16="http://schemas.microsoft.com/office/drawing/2014/main" val="10000"/>
                  </a:ext>
                </a:extLst>
              </a:tr>
              <a:tr h="1000200">
                <a:tc>
                  <a:txBody>
                    <a:bodyPr/>
                    <a:lstStyle/>
                    <a:p>
                      <a:pPr marL="0" lvl="0" indent="0" algn="ctr"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Product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tc>
                  <a:txBody>
                    <a:bodyPr/>
                    <a:lstStyle/>
                    <a:p>
                      <a:pPr marL="0" lvl="0" indent="0" algn="l"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Domestic and Commercial Solar Panel, LED lights, Portable Lights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extLst>
                  <a:ext uri="{0D108BD9-81ED-4DB2-BD59-A6C34878D82A}">
                    <a16:rowId xmlns:a16="http://schemas.microsoft.com/office/drawing/2014/main" val="10001"/>
                  </a:ext>
                </a:extLst>
              </a:tr>
              <a:tr h="593575">
                <a:tc>
                  <a:txBody>
                    <a:bodyPr/>
                    <a:lstStyle/>
                    <a:p>
                      <a:pPr marL="0" lvl="0" indent="0" algn="ctr"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Price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tc>
                  <a:txBody>
                    <a:bodyPr/>
                    <a:lstStyle/>
                    <a:p>
                      <a:pPr marL="0" lvl="0" indent="0" algn="l"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Value Based pricing strategy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extLst>
                  <a:ext uri="{0D108BD9-81ED-4DB2-BD59-A6C34878D82A}">
                    <a16:rowId xmlns:a16="http://schemas.microsoft.com/office/drawing/2014/main" val="10002"/>
                  </a:ext>
                </a:extLst>
              </a:tr>
              <a:tr h="593575">
                <a:tc>
                  <a:txBody>
                    <a:bodyPr/>
                    <a:lstStyle/>
                    <a:p>
                      <a:pPr marL="0" lvl="0" indent="0" algn="ctr"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Place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tc>
                  <a:txBody>
                    <a:bodyPr/>
                    <a:lstStyle/>
                    <a:p>
                      <a:pPr marL="0" lvl="0" indent="0" algn="l"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Delhi, Mumbai,Kolkata, Bangalore</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extLst>
                  <a:ext uri="{0D108BD9-81ED-4DB2-BD59-A6C34878D82A}">
                    <a16:rowId xmlns:a16="http://schemas.microsoft.com/office/drawing/2014/main" val="10003"/>
                  </a:ext>
                </a:extLst>
              </a:tr>
              <a:tr h="593575">
                <a:tc>
                  <a:txBody>
                    <a:bodyPr/>
                    <a:lstStyle/>
                    <a:p>
                      <a:pPr marL="0" lvl="0" indent="0" algn="ctr"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Promotion </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tc>
                  <a:txBody>
                    <a:bodyPr/>
                    <a:lstStyle/>
                    <a:p>
                      <a:pPr marL="0" lvl="0" indent="0" algn="l" rtl="0">
                        <a:lnSpc>
                          <a:spcPct val="150000"/>
                        </a:lnSpc>
                        <a:spcBef>
                          <a:spcPts val="0"/>
                        </a:spcBef>
                        <a:spcAft>
                          <a:spcPts val="0"/>
                        </a:spcAft>
                        <a:buNone/>
                      </a:pPr>
                      <a:r>
                        <a:rPr lang="en-US" sz="2000">
                          <a:solidFill>
                            <a:schemeClr val="lt1"/>
                          </a:solidFill>
                          <a:latin typeface="Times New Roman"/>
                          <a:ea typeface="Times New Roman"/>
                          <a:cs typeface="Times New Roman"/>
                          <a:sym typeface="Times New Roman"/>
                        </a:rPr>
                        <a:t>Social media promotion using Facebook, Instagram</a:t>
                      </a:r>
                      <a:endParaRPr sz="2000">
                        <a:solidFill>
                          <a:schemeClr val="lt1"/>
                        </a:solidFill>
                        <a:latin typeface="Times New Roman"/>
                        <a:ea typeface="Times New Roman"/>
                        <a:cs typeface="Times New Roman"/>
                        <a:sym typeface="Times New Roman"/>
                      </a:endParaRPr>
                    </a:p>
                  </a:txBody>
                  <a:tcPr marL="63500" marR="63500" marT="63500" marB="63500">
                    <a:solidFill>
                      <a:srgbClr val="B79B70"/>
                    </a:solidFill>
                  </a:tcPr>
                </a:tc>
                <a:extLst>
                  <a:ext uri="{0D108BD9-81ED-4DB2-BD59-A6C34878D82A}">
                    <a16:rowId xmlns:a16="http://schemas.microsoft.com/office/drawing/2014/main" val="10004"/>
                  </a:ext>
                </a:extLst>
              </a:tr>
            </a:tbl>
          </a:graphicData>
        </a:graphic>
      </p:graphicFrame>
      <p:pic>
        <p:nvPicPr>
          <p:cNvPr id="194" name="Google Shape;194;p10"/>
          <p:cNvPicPr preferRelativeResize="0"/>
          <p:nvPr/>
        </p:nvPicPr>
        <p:blipFill>
          <a:blip r:embed="rId5">
            <a:alphaModFix/>
          </a:blip>
          <a:stretch>
            <a:fillRect/>
          </a:stretch>
        </p:blipFill>
        <p:spPr>
          <a:xfrm>
            <a:off x="8656250" y="1693150"/>
            <a:ext cx="9088824" cy="4588550"/>
          </a:xfrm>
          <a:prstGeom prst="rect">
            <a:avLst/>
          </a:prstGeom>
          <a:noFill/>
          <a:ln>
            <a:noFill/>
          </a:ln>
        </p:spPr>
      </p:pic>
      <p:sp>
        <p:nvSpPr>
          <p:cNvPr id="195" name="Google Shape;195;p10"/>
          <p:cNvSpPr txBox="1"/>
          <p:nvPr/>
        </p:nvSpPr>
        <p:spPr>
          <a:xfrm>
            <a:off x="10667425" y="9697400"/>
            <a:ext cx="56289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b="1" i="1" dirty="0">
                <a:solidFill>
                  <a:schemeClr val="lt1"/>
                </a:solidFill>
                <a:latin typeface="Times New Roman"/>
                <a:ea typeface="Times New Roman"/>
                <a:cs typeface="Times New Roman"/>
                <a:sym typeface="Times New Roman"/>
              </a:rPr>
              <a:t> Table: 4 P’s Marketing Mix of </a:t>
            </a:r>
            <a:r>
              <a:rPr lang="en-US" sz="1200" b="1" i="1" dirty="0" err="1">
                <a:solidFill>
                  <a:schemeClr val="lt1"/>
                </a:solidFill>
                <a:latin typeface="Times New Roman"/>
                <a:ea typeface="Times New Roman"/>
                <a:cs typeface="Times New Roman"/>
                <a:sym typeface="Times New Roman"/>
              </a:rPr>
              <a:t>SunRays</a:t>
            </a:r>
            <a:r>
              <a:rPr lang="en-US" sz="1200" b="1" i="1" dirty="0">
                <a:solidFill>
                  <a:schemeClr val="lt1"/>
                </a:solidFill>
                <a:latin typeface="Times New Roman"/>
                <a:ea typeface="Times New Roman"/>
                <a:cs typeface="Times New Roman"/>
                <a:sym typeface="Times New Roman"/>
              </a:rPr>
              <a:t> Energies </a:t>
            </a:r>
            <a:endParaRPr sz="1200" b="1" i="1" dirty="0">
              <a:solidFill>
                <a:schemeClr val="lt1"/>
              </a:solidFill>
              <a:latin typeface="Times New Roman"/>
              <a:ea typeface="Times New Roman"/>
              <a:cs typeface="Times New Roman"/>
              <a:sym typeface="Times New Roman"/>
            </a:endParaRPr>
          </a:p>
        </p:txBody>
      </p:sp>
      <p:sp>
        <p:nvSpPr>
          <p:cNvPr id="196" name="Google Shape;196;p10"/>
          <p:cNvSpPr txBox="1"/>
          <p:nvPr/>
        </p:nvSpPr>
        <p:spPr>
          <a:xfrm>
            <a:off x="10513413" y="5449000"/>
            <a:ext cx="53745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b="1" i="1">
                <a:solidFill>
                  <a:schemeClr val="lt1"/>
                </a:solidFill>
                <a:latin typeface="Times New Roman"/>
                <a:ea typeface="Times New Roman"/>
                <a:cs typeface="Times New Roman"/>
                <a:sym typeface="Times New Roman"/>
              </a:rPr>
              <a:t>Figure 8: Customer Persona</a:t>
            </a:r>
            <a:endParaRPr>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grpSp>
        <p:nvGrpSpPr>
          <p:cNvPr id="201" name="Google Shape;201;g2a26fc3d5e1_2_6"/>
          <p:cNvGrpSpPr/>
          <p:nvPr/>
        </p:nvGrpSpPr>
        <p:grpSpPr>
          <a:xfrm rot="5400000">
            <a:off x="-3479729" y="3479709"/>
            <a:ext cx="10287066" cy="3327649"/>
            <a:chOff x="0" y="-66675"/>
            <a:chExt cx="2709333" cy="876412"/>
          </a:xfrm>
        </p:grpSpPr>
        <p:sp>
          <p:nvSpPr>
            <p:cNvPr id="202" name="Google Shape;202;g2a26fc3d5e1_2_6"/>
            <p:cNvSpPr/>
            <p:nvPr/>
          </p:nvSpPr>
          <p:spPr>
            <a:xfrm>
              <a:off x="0" y="0"/>
              <a:ext cx="2709333" cy="809737"/>
            </a:xfrm>
            <a:custGeom>
              <a:avLst/>
              <a:gdLst/>
              <a:ahLst/>
              <a:cxnLst/>
              <a:rect l="l" t="t" r="r" b="b"/>
              <a:pathLst>
                <a:path w="2709333" h="809737" extrusionOk="0">
                  <a:moveTo>
                    <a:pt x="0" y="0"/>
                  </a:moveTo>
                  <a:lnTo>
                    <a:pt x="2709333" y="0"/>
                  </a:lnTo>
                  <a:lnTo>
                    <a:pt x="2709333" y="809737"/>
                  </a:lnTo>
                  <a:lnTo>
                    <a:pt x="0" y="809737"/>
                  </a:lnTo>
                  <a:close/>
                </a:path>
              </a:pathLst>
            </a:custGeom>
            <a:solidFill>
              <a:srgbClr val="2B130C">
                <a:alpha val="13330"/>
              </a:srgbClr>
            </a:solidFill>
            <a:ln>
              <a:noFill/>
            </a:ln>
          </p:spPr>
          <p:txBody>
            <a:bodyPr/>
            <a:lstStyle/>
            <a:p>
              <a:endParaRPr lang="en-US"/>
            </a:p>
          </p:txBody>
        </p:sp>
        <p:sp>
          <p:nvSpPr>
            <p:cNvPr id="203" name="Google Shape;203;g2a26fc3d5e1_2_6"/>
            <p:cNvSpPr txBox="1"/>
            <p:nvPr/>
          </p:nvSpPr>
          <p:spPr>
            <a:xfrm>
              <a:off x="0" y="-66675"/>
              <a:ext cx="2709300" cy="8763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04" name="Google Shape;204;g2a26fc3d5e1_2_6"/>
          <p:cNvSpPr/>
          <p:nvPr/>
        </p:nvSpPr>
        <p:spPr>
          <a:xfrm>
            <a:off x="0" y="0"/>
            <a:ext cx="18288000" cy="4610949"/>
          </a:xfrm>
          <a:custGeom>
            <a:avLst/>
            <a:gdLst/>
            <a:ahLst/>
            <a:cxnLst/>
            <a:rect l="l" t="t" r="r" b="b"/>
            <a:pathLst>
              <a:path w="18288000" h="4610949" extrusionOk="0">
                <a:moveTo>
                  <a:pt x="0" y="0"/>
                </a:moveTo>
                <a:lnTo>
                  <a:pt x="18288000" y="0"/>
                </a:lnTo>
                <a:lnTo>
                  <a:pt x="18288000" y="4610949"/>
                </a:lnTo>
                <a:lnTo>
                  <a:pt x="0" y="4610949"/>
                </a:lnTo>
                <a:lnTo>
                  <a:pt x="0" y="0"/>
                </a:lnTo>
                <a:close/>
              </a:path>
            </a:pathLst>
          </a:custGeom>
          <a:blipFill rotWithShape="1">
            <a:blip r:embed="rId3">
              <a:alphaModFix/>
            </a:blip>
            <a:stretch>
              <a:fillRect t="-117606" b="-46796"/>
            </a:stretch>
          </a:blipFill>
          <a:ln>
            <a:noFill/>
          </a:ln>
        </p:spPr>
        <p:txBody>
          <a:bodyPr/>
          <a:lstStyle/>
          <a:p>
            <a:endParaRPr lang="en-US"/>
          </a:p>
        </p:txBody>
      </p:sp>
      <p:sp>
        <p:nvSpPr>
          <p:cNvPr id="205" name="Google Shape;205;g2a26fc3d5e1_2_6"/>
          <p:cNvSpPr txBox="1"/>
          <p:nvPr/>
        </p:nvSpPr>
        <p:spPr>
          <a:xfrm>
            <a:off x="493975" y="321650"/>
            <a:ext cx="17793900" cy="554100"/>
          </a:xfrm>
          <a:prstGeom prst="rect">
            <a:avLst/>
          </a:prstGeom>
          <a:noFill/>
          <a:ln>
            <a:noFill/>
          </a:ln>
        </p:spPr>
        <p:txBody>
          <a:bodyPr spcFirstLastPara="1" wrap="square" lIns="0" tIns="0" rIns="0" bIns="0"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3600" b="1" dirty="0">
                <a:solidFill>
                  <a:schemeClr val="lt1"/>
                </a:solidFill>
                <a:latin typeface="Times New Roman"/>
                <a:ea typeface="Times New Roman"/>
                <a:cs typeface="Times New Roman"/>
                <a:sym typeface="Times New Roman"/>
              </a:rPr>
              <a:t>SALES AND PRICING OF PRODUCTS AND SERVICES</a:t>
            </a:r>
            <a:endParaRPr sz="3600" dirty="0">
              <a:solidFill>
                <a:schemeClr val="lt1"/>
              </a:solidFill>
            </a:endParaRPr>
          </a:p>
        </p:txBody>
      </p:sp>
      <p:sp>
        <p:nvSpPr>
          <p:cNvPr id="206" name="Google Shape;206;g2a26fc3d5e1_2_6"/>
          <p:cNvSpPr/>
          <p:nvPr/>
        </p:nvSpPr>
        <p:spPr>
          <a:xfrm>
            <a:off x="3327628" y="5626091"/>
            <a:ext cx="279646" cy="418162"/>
          </a:xfrm>
          <a:custGeom>
            <a:avLst/>
            <a:gdLst/>
            <a:ahLst/>
            <a:cxnLst/>
            <a:rect l="l" t="t" r="r" b="b"/>
            <a:pathLst>
              <a:path w="279646" h="418162" extrusionOk="0">
                <a:moveTo>
                  <a:pt x="0" y="0"/>
                </a:moveTo>
                <a:lnTo>
                  <a:pt x="279646" y="0"/>
                </a:lnTo>
                <a:lnTo>
                  <a:pt x="279646" y="418162"/>
                </a:lnTo>
                <a:lnTo>
                  <a:pt x="0" y="418162"/>
                </a:lnTo>
                <a:lnTo>
                  <a:pt x="0" y="0"/>
                </a:lnTo>
                <a:close/>
              </a:path>
            </a:pathLst>
          </a:custGeom>
          <a:blipFill rotWithShape="1">
            <a:blip r:embed="rId4">
              <a:alphaModFix amt="60000"/>
            </a:blip>
            <a:stretch>
              <a:fillRect/>
            </a:stretch>
          </a:blipFill>
          <a:ln>
            <a:noFill/>
          </a:ln>
        </p:spPr>
        <p:txBody>
          <a:bodyPr/>
          <a:lstStyle/>
          <a:p>
            <a:endParaRPr lang="en-US"/>
          </a:p>
        </p:txBody>
      </p:sp>
      <p:cxnSp>
        <p:nvCxnSpPr>
          <p:cNvPr id="207" name="Google Shape;207;g2a26fc3d5e1_2_6"/>
          <p:cNvCxnSpPr/>
          <p:nvPr/>
        </p:nvCxnSpPr>
        <p:spPr>
          <a:xfrm>
            <a:off x="0" y="4762872"/>
            <a:ext cx="18288000" cy="0"/>
          </a:xfrm>
          <a:prstGeom prst="straightConnector1">
            <a:avLst/>
          </a:prstGeom>
          <a:noFill/>
          <a:ln w="19050" cap="flat" cmpd="sng">
            <a:solidFill>
              <a:srgbClr val="DFD0B8"/>
            </a:solidFill>
            <a:prstDash val="solid"/>
            <a:round/>
            <a:headEnd type="none" w="sm" len="sm"/>
            <a:tailEnd type="none" w="sm" len="sm"/>
          </a:ln>
        </p:spPr>
      </p:cxnSp>
      <p:sp>
        <p:nvSpPr>
          <p:cNvPr id="208" name="Google Shape;208;g2a26fc3d5e1_2_6"/>
          <p:cNvSpPr/>
          <p:nvPr/>
        </p:nvSpPr>
        <p:spPr>
          <a:xfrm>
            <a:off x="3327628" y="7211804"/>
            <a:ext cx="279646" cy="418162"/>
          </a:xfrm>
          <a:custGeom>
            <a:avLst/>
            <a:gdLst/>
            <a:ahLst/>
            <a:cxnLst/>
            <a:rect l="l" t="t" r="r" b="b"/>
            <a:pathLst>
              <a:path w="279646" h="418162" extrusionOk="0">
                <a:moveTo>
                  <a:pt x="0" y="0"/>
                </a:moveTo>
                <a:lnTo>
                  <a:pt x="279646" y="0"/>
                </a:lnTo>
                <a:lnTo>
                  <a:pt x="279646" y="418162"/>
                </a:lnTo>
                <a:lnTo>
                  <a:pt x="0" y="418162"/>
                </a:lnTo>
                <a:lnTo>
                  <a:pt x="0" y="0"/>
                </a:lnTo>
                <a:close/>
              </a:path>
            </a:pathLst>
          </a:custGeom>
          <a:blipFill rotWithShape="1">
            <a:blip r:embed="rId4">
              <a:alphaModFix amt="60000"/>
            </a:blip>
            <a:stretch>
              <a:fillRect/>
            </a:stretch>
          </a:blipFill>
          <a:ln>
            <a:noFill/>
          </a:ln>
        </p:spPr>
        <p:txBody>
          <a:bodyPr/>
          <a:lstStyle/>
          <a:p>
            <a:endParaRPr lang="en-US"/>
          </a:p>
        </p:txBody>
      </p:sp>
      <p:sp>
        <p:nvSpPr>
          <p:cNvPr id="209" name="Google Shape;209;g2a26fc3d5e1_2_6"/>
          <p:cNvSpPr/>
          <p:nvPr/>
        </p:nvSpPr>
        <p:spPr>
          <a:xfrm flipH="1">
            <a:off x="3327620" y="8484950"/>
            <a:ext cx="279646" cy="418162"/>
          </a:xfrm>
          <a:custGeom>
            <a:avLst/>
            <a:gdLst/>
            <a:ahLst/>
            <a:cxnLst/>
            <a:rect l="l" t="t" r="r" b="b"/>
            <a:pathLst>
              <a:path w="279646" h="418162" extrusionOk="0">
                <a:moveTo>
                  <a:pt x="0" y="0"/>
                </a:moveTo>
                <a:lnTo>
                  <a:pt x="279646" y="0"/>
                </a:lnTo>
                <a:lnTo>
                  <a:pt x="279646" y="418162"/>
                </a:lnTo>
                <a:lnTo>
                  <a:pt x="0" y="418162"/>
                </a:lnTo>
                <a:lnTo>
                  <a:pt x="0" y="0"/>
                </a:lnTo>
                <a:close/>
              </a:path>
            </a:pathLst>
          </a:custGeom>
          <a:blipFill rotWithShape="1">
            <a:blip r:embed="rId4">
              <a:alphaModFix amt="60000"/>
            </a:blip>
            <a:stretch>
              <a:fillRect/>
            </a:stretch>
          </a:blipFill>
          <a:ln>
            <a:noFill/>
          </a:ln>
        </p:spPr>
        <p:txBody>
          <a:bodyPr/>
          <a:lstStyle/>
          <a:p>
            <a:endParaRPr lang="en-US"/>
          </a:p>
        </p:txBody>
      </p:sp>
      <p:sp>
        <p:nvSpPr>
          <p:cNvPr id="210" name="Google Shape;210;g2a26fc3d5e1_2_6"/>
          <p:cNvSpPr txBox="1"/>
          <p:nvPr/>
        </p:nvSpPr>
        <p:spPr>
          <a:xfrm>
            <a:off x="3717575" y="5322550"/>
            <a:ext cx="12172500" cy="1377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3100">
                <a:solidFill>
                  <a:schemeClr val="dk1"/>
                </a:solidFill>
                <a:latin typeface="Times New Roman"/>
                <a:ea typeface="Times New Roman"/>
                <a:cs typeface="Times New Roman"/>
                <a:sym typeface="Times New Roman"/>
              </a:rPr>
              <a:t>Value value-based pricing strategy will be followed during the price planning of the products</a:t>
            </a:r>
            <a:endParaRPr sz="3100">
              <a:solidFill>
                <a:schemeClr val="dk1"/>
              </a:solidFill>
              <a:latin typeface="Times New Roman"/>
              <a:ea typeface="Times New Roman"/>
              <a:cs typeface="Times New Roman"/>
              <a:sym typeface="Times New Roman"/>
            </a:endParaRPr>
          </a:p>
        </p:txBody>
      </p:sp>
      <p:sp>
        <p:nvSpPr>
          <p:cNvPr id="211" name="Google Shape;211;g2a26fc3d5e1_2_6"/>
          <p:cNvSpPr txBox="1"/>
          <p:nvPr/>
        </p:nvSpPr>
        <p:spPr>
          <a:xfrm>
            <a:off x="3717575" y="6904975"/>
            <a:ext cx="13444200" cy="1377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3100">
                <a:solidFill>
                  <a:schemeClr val="dk1"/>
                </a:solidFill>
                <a:latin typeface="Times New Roman"/>
                <a:ea typeface="Times New Roman"/>
                <a:cs typeface="Times New Roman"/>
                <a:sym typeface="Times New Roman"/>
              </a:rPr>
              <a:t>The value-based pricing allows an organisation to set the price of the products based on the customer value and pricing of the compatriots (Stobierski, 2020).</a:t>
            </a:r>
            <a:endParaRPr sz="3100"/>
          </a:p>
        </p:txBody>
      </p:sp>
      <p:sp>
        <p:nvSpPr>
          <p:cNvPr id="212" name="Google Shape;212;g2a26fc3d5e1_2_6"/>
          <p:cNvSpPr txBox="1"/>
          <p:nvPr/>
        </p:nvSpPr>
        <p:spPr>
          <a:xfrm>
            <a:off x="3742075" y="8358775"/>
            <a:ext cx="13038600" cy="13776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3100">
                <a:solidFill>
                  <a:schemeClr val="dk1"/>
                </a:solidFill>
                <a:latin typeface="Times New Roman"/>
                <a:ea typeface="Times New Roman"/>
                <a:cs typeface="Times New Roman"/>
                <a:sym typeface="Times New Roman"/>
              </a:rPr>
              <a:t>The prices of the products and the services will be sate based on the perceived tendency of investment from the customer side and the price of the products.</a:t>
            </a:r>
            <a:endParaRPr sz="31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2a26fc3d5e1_1_8"/>
          <p:cNvSpPr/>
          <p:nvPr/>
        </p:nvSpPr>
        <p:spPr>
          <a:xfrm>
            <a:off x="920550" y="3693275"/>
            <a:ext cx="5619750" cy="5127604"/>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3">
              <a:alphaModFix/>
            </a:blip>
            <a:stretch>
              <a:fillRect l="-12759" r="-4327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8" name="Google Shape;218;g2a26fc3d5e1_1_8"/>
          <p:cNvGrpSpPr/>
          <p:nvPr/>
        </p:nvGrpSpPr>
        <p:grpSpPr>
          <a:xfrm>
            <a:off x="662101" y="3427276"/>
            <a:ext cx="6136640" cy="5937260"/>
            <a:chOff x="0" y="0"/>
            <a:chExt cx="812800" cy="812800"/>
          </a:xfrm>
        </p:grpSpPr>
        <p:sp>
          <p:nvSpPr>
            <p:cNvPr id="219" name="Google Shape;219;g2a26fc3d5e1_1_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DFD0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g2a26fc3d5e1_1_8"/>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grpSp>
        <p:nvGrpSpPr>
          <p:cNvPr id="221" name="Google Shape;221;g2a26fc3d5e1_1_8"/>
          <p:cNvGrpSpPr/>
          <p:nvPr/>
        </p:nvGrpSpPr>
        <p:grpSpPr>
          <a:xfrm>
            <a:off x="675042" y="657181"/>
            <a:ext cx="4357177" cy="4357177"/>
            <a:chOff x="0" y="0"/>
            <a:chExt cx="812800" cy="812800"/>
          </a:xfrm>
        </p:grpSpPr>
        <p:sp>
          <p:nvSpPr>
            <p:cNvPr id="222" name="Google Shape;222;g2a26fc3d5e1_1_8"/>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cmpd="sng">
              <a:solidFill>
                <a:srgbClr val="DFD0B8"/>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g2a26fc3d5e1_1_8"/>
            <p:cNvSpPr txBox="1"/>
            <p:nvPr/>
          </p:nvSpPr>
          <p:spPr>
            <a:xfrm>
              <a:off x="76200" y="9525"/>
              <a:ext cx="660300" cy="7272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24" name="Google Shape;224;g2a26fc3d5e1_1_8"/>
          <p:cNvSpPr/>
          <p:nvPr/>
        </p:nvSpPr>
        <p:spPr>
          <a:xfrm>
            <a:off x="920556" y="902703"/>
            <a:ext cx="3873500" cy="3873484"/>
          </a:xfrm>
          <a:custGeom>
            <a:avLst/>
            <a:gdLst/>
            <a:ahLst/>
            <a:cxnLst/>
            <a:rect l="l" t="t" r="r" b="b"/>
            <a:pathLst>
              <a:path w="6350000" h="6349974" extrusionOk="0">
                <a:moveTo>
                  <a:pt x="6350000" y="3175025"/>
                </a:moveTo>
                <a:cubicBezTo>
                  <a:pt x="6350000" y="4928451"/>
                  <a:pt x="4928476" y="6349974"/>
                  <a:pt x="3175000" y="6349974"/>
                </a:cubicBezTo>
                <a:cubicBezTo>
                  <a:pt x="1421498" y="6349974"/>
                  <a:pt x="0" y="4928451"/>
                  <a:pt x="0" y="3175025"/>
                </a:cubicBezTo>
                <a:cubicBezTo>
                  <a:pt x="0" y="1421511"/>
                  <a:pt x="1421498" y="0"/>
                  <a:pt x="3175000" y="0"/>
                </a:cubicBezTo>
                <a:cubicBezTo>
                  <a:pt x="4928501" y="0"/>
                  <a:pt x="6350000" y="1421511"/>
                  <a:pt x="6350000" y="3175025"/>
                </a:cubicBezTo>
                <a:close/>
              </a:path>
            </a:pathLst>
          </a:custGeom>
          <a:blipFill rotWithShape="1">
            <a:blip r:embed="rId4">
              <a:alphaModFix/>
            </a:blip>
            <a:stretch>
              <a:fillRect l="-18619" r="-31377"/>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g2a26fc3d5e1_1_8"/>
          <p:cNvSpPr txBox="1"/>
          <p:nvPr/>
        </p:nvSpPr>
        <p:spPr>
          <a:xfrm>
            <a:off x="90050" y="179400"/>
            <a:ext cx="18288000" cy="1015632"/>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600" b="1" dirty="0">
                <a:solidFill>
                  <a:schemeClr val="dk1"/>
                </a:solidFill>
                <a:latin typeface="Times New Roman"/>
                <a:ea typeface="Times New Roman"/>
                <a:cs typeface="Times New Roman"/>
                <a:sym typeface="Times New Roman"/>
              </a:rPr>
              <a:t>OPERATIONS AND LOGISTICS</a:t>
            </a:r>
            <a:endParaRPr sz="3600" b="1" dirty="0">
              <a:solidFill>
                <a:schemeClr val="dk1"/>
              </a:solidFill>
              <a:highlight>
                <a:srgbClr val="FF9900"/>
              </a:highlight>
              <a:latin typeface="Times New Roman"/>
              <a:ea typeface="Times New Roman"/>
              <a:cs typeface="Times New Roman"/>
              <a:sym typeface="Times New Roman"/>
            </a:endParaRPr>
          </a:p>
        </p:txBody>
      </p:sp>
      <p:sp>
        <p:nvSpPr>
          <p:cNvPr id="226" name="Google Shape;226;g2a26fc3d5e1_1_8"/>
          <p:cNvSpPr txBox="1"/>
          <p:nvPr/>
        </p:nvSpPr>
        <p:spPr>
          <a:xfrm>
            <a:off x="9924500" y="2813575"/>
            <a:ext cx="8224800" cy="2809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3100">
                <a:solidFill>
                  <a:schemeClr val="dk1"/>
                </a:solidFill>
                <a:latin typeface="Times New Roman"/>
                <a:ea typeface="Times New Roman"/>
                <a:cs typeface="Times New Roman"/>
                <a:sym typeface="Times New Roman"/>
              </a:rPr>
              <a:t>Third-party logistics such as Flipkart and Amazon will be utilised for the online delivery of the products.</a:t>
            </a:r>
            <a:endParaRPr sz="31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3100">
              <a:solidFill>
                <a:schemeClr val="dk1"/>
              </a:solidFill>
              <a:latin typeface="Times New Roman"/>
              <a:ea typeface="Times New Roman"/>
              <a:cs typeface="Times New Roman"/>
              <a:sym typeface="Times New Roman"/>
            </a:endParaRPr>
          </a:p>
        </p:txBody>
      </p:sp>
      <p:sp>
        <p:nvSpPr>
          <p:cNvPr id="227" name="Google Shape;227;g2a26fc3d5e1_1_8"/>
          <p:cNvSpPr/>
          <p:nvPr/>
        </p:nvSpPr>
        <p:spPr>
          <a:xfrm>
            <a:off x="7927809" y="3132975"/>
            <a:ext cx="1093914" cy="1093914"/>
          </a:xfrm>
          <a:custGeom>
            <a:avLst/>
            <a:gdLst/>
            <a:ahLst/>
            <a:cxnLst/>
            <a:rect l="l" t="t" r="r" b="b"/>
            <a:pathLst>
              <a:path w="1093914" h="1093914" extrusionOk="0">
                <a:moveTo>
                  <a:pt x="0" y="0"/>
                </a:moveTo>
                <a:lnTo>
                  <a:pt x="1093915" y="0"/>
                </a:lnTo>
                <a:lnTo>
                  <a:pt x="1093915" y="1093915"/>
                </a:lnTo>
                <a:lnTo>
                  <a:pt x="0" y="1093915"/>
                </a:lnTo>
                <a:lnTo>
                  <a:pt x="0" y="0"/>
                </a:lnTo>
                <a:close/>
              </a:path>
            </a:pathLst>
          </a:custGeom>
          <a:blipFill rotWithShape="1">
            <a:blip r:embed="rId5">
              <a:alphaModFix/>
            </a:blip>
            <a:stretch>
              <a:fillRect/>
            </a:stretch>
          </a:blipFill>
          <a:ln>
            <a:noFill/>
          </a:ln>
        </p:spPr>
        <p:txBody>
          <a:bodyPr/>
          <a:lstStyle/>
          <a:p>
            <a:endParaRPr lang="en-US"/>
          </a:p>
        </p:txBody>
      </p:sp>
      <p:sp>
        <p:nvSpPr>
          <p:cNvPr id="228" name="Google Shape;228;g2a26fc3d5e1_1_8"/>
          <p:cNvSpPr txBox="1"/>
          <p:nvPr/>
        </p:nvSpPr>
        <p:spPr>
          <a:xfrm>
            <a:off x="9924500" y="5851375"/>
            <a:ext cx="7542900" cy="2809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US" sz="3100">
                <a:solidFill>
                  <a:schemeClr val="dk1"/>
                </a:solidFill>
                <a:latin typeface="Times New Roman"/>
                <a:ea typeface="Times New Roman"/>
                <a:cs typeface="Times New Roman"/>
                <a:sym typeface="Times New Roman"/>
              </a:rPr>
              <a:t>In-store selling from the brick-and-mortar stores of Delhi, Kolkata, Mumbai Bangalore will be used for direct engagement of the customers.</a:t>
            </a:r>
            <a:endParaRPr sz="3100"/>
          </a:p>
        </p:txBody>
      </p:sp>
      <p:pic>
        <p:nvPicPr>
          <p:cNvPr id="229" name="Google Shape;229;g2a26fc3d5e1_1_8"/>
          <p:cNvPicPr preferRelativeResize="0"/>
          <p:nvPr/>
        </p:nvPicPr>
        <p:blipFill>
          <a:blip r:embed="rId6">
            <a:alphaModFix/>
          </a:blip>
          <a:stretch>
            <a:fillRect/>
          </a:stretch>
        </p:blipFill>
        <p:spPr>
          <a:xfrm>
            <a:off x="7093525" y="2813575"/>
            <a:ext cx="2536200" cy="1701925"/>
          </a:xfrm>
          <a:prstGeom prst="rect">
            <a:avLst/>
          </a:prstGeom>
          <a:noFill/>
          <a:ln>
            <a:noFill/>
          </a:ln>
        </p:spPr>
      </p:pic>
      <p:pic>
        <p:nvPicPr>
          <p:cNvPr id="230" name="Google Shape;230;g2a26fc3d5e1_1_8"/>
          <p:cNvPicPr preferRelativeResize="0"/>
          <p:nvPr/>
        </p:nvPicPr>
        <p:blipFill>
          <a:blip r:embed="rId7">
            <a:alphaModFix/>
          </a:blip>
          <a:stretch>
            <a:fillRect/>
          </a:stretch>
        </p:blipFill>
        <p:spPr>
          <a:xfrm>
            <a:off x="7093525" y="6116325"/>
            <a:ext cx="2536200" cy="15525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g2a26fc3d5e1_2_153"/>
          <p:cNvSpPr txBox="1"/>
          <p:nvPr/>
        </p:nvSpPr>
        <p:spPr>
          <a:xfrm>
            <a:off x="3931050" y="5043075"/>
            <a:ext cx="7855500" cy="962100"/>
          </a:xfrm>
          <a:prstGeom prst="rect">
            <a:avLst/>
          </a:prstGeom>
          <a:noFill/>
          <a:ln>
            <a:noFill/>
          </a:ln>
        </p:spPr>
        <p:txBody>
          <a:bodyPr spcFirstLastPara="1" wrap="square" lIns="0" tIns="0" rIns="0" bIns="0" anchor="t" anchorCtr="0">
            <a:spAutoFit/>
          </a:bodyPr>
          <a:lstStyle/>
          <a:p>
            <a:pPr marL="457200" lvl="0" indent="-387350" algn="just" rtl="0">
              <a:lnSpc>
                <a:spcPct val="150000"/>
              </a:lnSpc>
              <a:spcBef>
                <a:spcPts val="0"/>
              </a:spcBef>
              <a:spcAft>
                <a:spcPts val="0"/>
              </a:spcAft>
              <a:buClr>
                <a:schemeClr val="dk1"/>
              </a:buClr>
              <a:buSzPts val="2500"/>
              <a:buFont typeface="Times New Roman"/>
              <a:buChar char="●"/>
            </a:pPr>
            <a:r>
              <a:rPr lang="en-US" sz="2500">
                <a:solidFill>
                  <a:schemeClr val="dk1"/>
                </a:solidFill>
                <a:latin typeface="Times New Roman"/>
                <a:ea typeface="Times New Roman"/>
                <a:cs typeface="Times New Roman"/>
                <a:sym typeface="Times New Roman"/>
              </a:rPr>
              <a:t>An Instagram page will be created in terms of attracting more audiences in India. </a:t>
            </a:r>
            <a:endParaRPr sz="2500"/>
          </a:p>
        </p:txBody>
      </p:sp>
      <p:sp>
        <p:nvSpPr>
          <p:cNvPr id="236" name="Google Shape;236;g2a26fc3d5e1_2_153"/>
          <p:cNvSpPr txBox="1"/>
          <p:nvPr/>
        </p:nvSpPr>
        <p:spPr>
          <a:xfrm>
            <a:off x="3178250" y="100800"/>
            <a:ext cx="14624700" cy="5541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SzPts val="1100"/>
              <a:buNone/>
            </a:pPr>
            <a:r>
              <a:rPr lang="en-US" sz="3600" b="1" dirty="0">
                <a:solidFill>
                  <a:schemeClr val="dk1"/>
                </a:solidFill>
                <a:latin typeface="Times New Roman"/>
                <a:ea typeface="Times New Roman"/>
                <a:cs typeface="Times New Roman"/>
                <a:sym typeface="Times New Roman"/>
              </a:rPr>
              <a:t>WEBPAGE, ONLINE VISIBILITY AND SOCIAL MEDIA</a:t>
            </a:r>
            <a:endParaRPr sz="3600" dirty="0"/>
          </a:p>
        </p:txBody>
      </p:sp>
      <p:grpSp>
        <p:nvGrpSpPr>
          <p:cNvPr id="237" name="Google Shape;237;g2a26fc3d5e1_2_153"/>
          <p:cNvGrpSpPr/>
          <p:nvPr/>
        </p:nvGrpSpPr>
        <p:grpSpPr>
          <a:xfrm rot="5400000">
            <a:off x="-3629104" y="3479559"/>
            <a:ext cx="10287066" cy="3327649"/>
            <a:chOff x="0" y="-66675"/>
            <a:chExt cx="2709333" cy="876412"/>
          </a:xfrm>
        </p:grpSpPr>
        <p:sp>
          <p:nvSpPr>
            <p:cNvPr id="238" name="Google Shape;238;g2a26fc3d5e1_2_153"/>
            <p:cNvSpPr/>
            <p:nvPr/>
          </p:nvSpPr>
          <p:spPr>
            <a:xfrm>
              <a:off x="0" y="0"/>
              <a:ext cx="2709333" cy="809737"/>
            </a:xfrm>
            <a:custGeom>
              <a:avLst/>
              <a:gdLst/>
              <a:ahLst/>
              <a:cxnLst/>
              <a:rect l="l" t="t" r="r" b="b"/>
              <a:pathLst>
                <a:path w="2709333" h="809737" extrusionOk="0">
                  <a:moveTo>
                    <a:pt x="0" y="0"/>
                  </a:moveTo>
                  <a:lnTo>
                    <a:pt x="2709333" y="0"/>
                  </a:lnTo>
                  <a:lnTo>
                    <a:pt x="2709333" y="809737"/>
                  </a:lnTo>
                  <a:lnTo>
                    <a:pt x="0" y="809737"/>
                  </a:lnTo>
                  <a:close/>
                </a:path>
              </a:pathLst>
            </a:custGeom>
            <a:solidFill>
              <a:srgbClr val="2B130C">
                <a:alpha val="13330"/>
              </a:srgbClr>
            </a:solidFill>
            <a:ln>
              <a:noFill/>
            </a:ln>
          </p:spPr>
          <p:txBody>
            <a:bodyPr/>
            <a:lstStyle/>
            <a:p>
              <a:endParaRPr lang="en-US"/>
            </a:p>
          </p:txBody>
        </p:sp>
        <p:sp>
          <p:nvSpPr>
            <p:cNvPr id="239" name="Google Shape;239;g2a26fc3d5e1_2_153"/>
            <p:cNvSpPr txBox="1"/>
            <p:nvPr/>
          </p:nvSpPr>
          <p:spPr>
            <a:xfrm>
              <a:off x="0" y="-66675"/>
              <a:ext cx="2709300" cy="8763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40" name="Google Shape;240;g2a26fc3d5e1_2_153"/>
          <p:cNvSpPr/>
          <p:nvPr/>
        </p:nvSpPr>
        <p:spPr>
          <a:xfrm>
            <a:off x="0" y="5213300"/>
            <a:ext cx="6477000" cy="5080000"/>
          </a:xfrm>
          <a:custGeom>
            <a:avLst/>
            <a:gdLst/>
            <a:ahLst/>
            <a:cxnLst/>
            <a:rect l="l" t="t" r="r" b="b"/>
            <a:pathLst>
              <a:path w="6350000" h="6350000" extrusionOk="0">
                <a:moveTo>
                  <a:pt x="0" y="0"/>
                </a:moveTo>
                <a:lnTo>
                  <a:pt x="0" y="6350000"/>
                </a:lnTo>
                <a:lnTo>
                  <a:pt x="6350000" y="6350000"/>
                </a:lnTo>
                <a:cubicBezTo>
                  <a:pt x="6350000" y="2843530"/>
                  <a:pt x="3506470" y="0"/>
                  <a:pt x="0" y="0"/>
                </a:cubicBezTo>
                <a:close/>
              </a:path>
            </a:pathLst>
          </a:custGeom>
          <a:blipFill rotWithShape="1">
            <a:blip r:embed="rId3">
              <a:alphaModFix/>
            </a:blip>
            <a:stretch>
              <a:fillRect l="-43918" r="-602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g2a26fc3d5e1_2_153"/>
          <p:cNvSpPr txBox="1"/>
          <p:nvPr/>
        </p:nvSpPr>
        <p:spPr>
          <a:xfrm>
            <a:off x="0" y="0"/>
            <a:ext cx="3000000" cy="3693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Clr>
                <a:schemeClr val="dk1"/>
              </a:buClr>
              <a:buSzPts val="1200"/>
              <a:buFont typeface="Times New Roman"/>
              <a:buChar char="●"/>
            </a:pPr>
            <a:endParaRPr sz="1200">
              <a:solidFill>
                <a:schemeClr val="dk1"/>
              </a:solidFill>
              <a:latin typeface="Times New Roman"/>
              <a:ea typeface="Times New Roman"/>
              <a:cs typeface="Times New Roman"/>
              <a:sym typeface="Times New Roman"/>
            </a:endParaRPr>
          </a:p>
        </p:txBody>
      </p:sp>
      <p:sp>
        <p:nvSpPr>
          <p:cNvPr id="242" name="Google Shape;242;g2a26fc3d5e1_2_153"/>
          <p:cNvSpPr txBox="1"/>
          <p:nvPr/>
        </p:nvSpPr>
        <p:spPr>
          <a:xfrm>
            <a:off x="3974075" y="1422600"/>
            <a:ext cx="7998900" cy="1662300"/>
          </a:xfrm>
          <a:prstGeom prst="rect">
            <a:avLst/>
          </a:prstGeom>
          <a:noFill/>
          <a:ln>
            <a:noFill/>
          </a:ln>
        </p:spPr>
        <p:txBody>
          <a:bodyPr spcFirstLastPara="1" wrap="square" lIns="91425" tIns="91425" rIns="91425" bIns="91425" anchor="t" anchorCtr="0">
            <a:spAutoFit/>
          </a:bodyPr>
          <a:lstStyle/>
          <a:p>
            <a:pPr marL="457200" lvl="0"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 business plan requires a successful implementation strategy to increase the organisational visibility (Blackwell, 2011).</a:t>
            </a:r>
            <a:endParaRPr sz="2400">
              <a:solidFill>
                <a:schemeClr val="dk1"/>
              </a:solidFill>
              <a:latin typeface="Times New Roman"/>
              <a:ea typeface="Times New Roman"/>
              <a:cs typeface="Times New Roman"/>
              <a:sym typeface="Times New Roman"/>
            </a:endParaRPr>
          </a:p>
        </p:txBody>
      </p:sp>
      <p:sp>
        <p:nvSpPr>
          <p:cNvPr id="243" name="Google Shape;243;g2a26fc3d5e1_2_153"/>
          <p:cNvSpPr txBox="1"/>
          <p:nvPr/>
        </p:nvSpPr>
        <p:spPr>
          <a:xfrm>
            <a:off x="3931039" y="3429000"/>
            <a:ext cx="7593600" cy="9234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Times New Roman"/>
              <a:buChar char="●"/>
            </a:pPr>
            <a:r>
              <a:rPr lang="en-US" sz="2400">
                <a:solidFill>
                  <a:schemeClr val="dk1"/>
                </a:solidFill>
                <a:latin typeface="Times New Roman"/>
                <a:ea typeface="Times New Roman"/>
                <a:cs typeface="Times New Roman"/>
                <a:sym typeface="Times New Roman"/>
              </a:rPr>
              <a:t>A Facebook account will be created for Sunrayz Energies to increase its online visibility in social media. </a:t>
            </a:r>
            <a:endParaRPr sz="2400"/>
          </a:p>
        </p:txBody>
      </p:sp>
      <p:pic>
        <p:nvPicPr>
          <p:cNvPr id="244" name="Google Shape;244;g2a26fc3d5e1_2_153"/>
          <p:cNvPicPr preferRelativeResize="0"/>
          <p:nvPr/>
        </p:nvPicPr>
        <p:blipFill>
          <a:blip r:embed="rId4">
            <a:alphaModFix/>
          </a:blip>
          <a:stretch>
            <a:fillRect/>
          </a:stretch>
        </p:blipFill>
        <p:spPr>
          <a:xfrm>
            <a:off x="12386375" y="966050"/>
            <a:ext cx="5545200" cy="3044925"/>
          </a:xfrm>
          <a:prstGeom prst="rect">
            <a:avLst/>
          </a:prstGeom>
          <a:noFill/>
          <a:ln>
            <a:noFill/>
          </a:ln>
        </p:spPr>
      </p:pic>
      <p:sp>
        <p:nvSpPr>
          <p:cNvPr id="245" name="Google Shape;245;g2a26fc3d5e1_2_153"/>
          <p:cNvSpPr txBox="1"/>
          <p:nvPr/>
        </p:nvSpPr>
        <p:spPr>
          <a:xfrm>
            <a:off x="12277413" y="4135050"/>
            <a:ext cx="57648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a:solidFill>
                  <a:schemeClr val="dk1"/>
                </a:solidFill>
                <a:latin typeface="Times New Roman"/>
                <a:ea typeface="Times New Roman"/>
                <a:cs typeface="Times New Roman"/>
                <a:sym typeface="Times New Roman"/>
              </a:rPr>
              <a:t>(Source: </a:t>
            </a:r>
            <a:r>
              <a:rPr lang="en-US" sz="12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https://www.facebook.com/profile.php?id=6155421096389</a:t>
            </a:r>
            <a:r>
              <a:rPr lang="en-US"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246" name="Google Shape;246;g2a26fc3d5e1_2_153"/>
          <p:cNvPicPr preferRelativeResize="0"/>
          <p:nvPr/>
        </p:nvPicPr>
        <p:blipFill>
          <a:blip r:embed="rId6">
            <a:alphaModFix/>
          </a:blip>
          <a:stretch>
            <a:fillRect/>
          </a:stretch>
        </p:blipFill>
        <p:spPr>
          <a:xfrm>
            <a:off x="12533125" y="4628425"/>
            <a:ext cx="5545200" cy="2295625"/>
          </a:xfrm>
          <a:prstGeom prst="rect">
            <a:avLst/>
          </a:prstGeom>
          <a:noFill/>
          <a:ln>
            <a:noFill/>
          </a:ln>
        </p:spPr>
      </p:pic>
      <p:sp>
        <p:nvSpPr>
          <p:cNvPr id="247" name="Google Shape;247;g2a26fc3d5e1_2_153"/>
          <p:cNvSpPr txBox="1"/>
          <p:nvPr/>
        </p:nvSpPr>
        <p:spPr>
          <a:xfrm>
            <a:off x="12858625" y="6935575"/>
            <a:ext cx="52197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a:solidFill>
                  <a:schemeClr val="dk1"/>
                </a:solidFill>
                <a:latin typeface="Times New Roman"/>
                <a:ea typeface="Times New Roman"/>
                <a:cs typeface="Times New Roman"/>
                <a:sym typeface="Times New Roman"/>
              </a:rPr>
              <a:t>(Source: </a:t>
            </a:r>
            <a:r>
              <a:rPr lang="en-US" sz="12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https://www.instagram.com/sunrayzenergies/</a:t>
            </a:r>
            <a:r>
              <a:rPr lang="en-US"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pic>
        <p:nvPicPr>
          <p:cNvPr id="248" name="Google Shape;248;g2a26fc3d5e1_2_153"/>
          <p:cNvPicPr preferRelativeResize="0"/>
          <p:nvPr/>
        </p:nvPicPr>
        <p:blipFill>
          <a:blip r:embed="rId8">
            <a:alphaModFix/>
          </a:blip>
          <a:stretch>
            <a:fillRect/>
          </a:stretch>
        </p:blipFill>
        <p:spPr>
          <a:xfrm>
            <a:off x="12378075" y="7316400"/>
            <a:ext cx="5764800" cy="2749300"/>
          </a:xfrm>
          <a:prstGeom prst="rect">
            <a:avLst/>
          </a:prstGeom>
          <a:noFill/>
          <a:ln>
            <a:noFill/>
          </a:ln>
        </p:spPr>
      </p:pic>
      <p:sp>
        <p:nvSpPr>
          <p:cNvPr id="249" name="Google Shape;249;g2a26fc3d5e1_2_153"/>
          <p:cNvSpPr txBox="1"/>
          <p:nvPr/>
        </p:nvSpPr>
        <p:spPr>
          <a:xfrm>
            <a:off x="13488050" y="9917625"/>
            <a:ext cx="4209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a:solidFill>
                  <a:schemeClr val="dk1"/>
                </a:solidFill>
                <a:latin typeface="Times New Roman"/>
                <a:ea typeface="Times New Roman"/>
                <a:cs typeface="Times New Roman"/>
                <a:sym typeface="Times New Roman"/>
              </a:rPr>
              <a:t>(Source: </a:t>
            </a:r>
            <a:r>
              <a:rPr lang="en-US" sz="12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https://www.instagram.com/sunrayzenergies/</a:t>
            </a:r>
            <a:r>
              <a:rPr lang="en-US"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g2a26fc3d5e1_2_204"/>
          <p:cNvSpPr txBox="1"/>
          <p:nvPr/>
        </p:nvSpPr>
        <p:spPr>
          <a:xfrm>
            <a:off x="4220450" y="5425725"/>
            <a:ext cx="7342500" cy="3540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None/>
            </a:pPr>
            <a:endParaRPr sz="2300"/>
          </a:p>
        </p:txBody>
      </p:sp>
      <p:sp>
        <p:nvSpPr>
          <p:cNvPr id="255" name="Google Shape;255;g2a26fc3d5e1_2_204"/>
          <p:cNvSpPr txBox="1"/>
          <p:nvPr/>
        </p:nvSpPr>
        <p:spPr>
          <a:xfrm>
            <a:off x="5292800" y="164998"/>
            <a:ext cx="14624700" cy="554100"/>
          </a:xfrm>
          <a:prstGeom prst="rect">
            <a:avLst/>
          </a:prstGeom>
          <a:noFill/>
          <a:ln>
            <a:noFill/>
          </a:ln>
        </p:spPr>
        <p:txBody>
          <a:bodyPr spcFirstLastPara="1" wrap="square" lIns="0" tIns="0" rIns="0" bIns="0" anchor="t" anchorCtr="0">
            <a:spAutoFit/>
          </a:bodyPr>
          <a:lstStyle/>
          <a:p>
            <a:pPr marL="0" lvl="0" indent="0" algn="just" rtl="0">
              <a:lnSpc>
                <a:spcPct val="150000"/>
              </a:lnSpc>
              <a:spcBef>
                <a:spcPts val="0"/>
              </a:spcBef>
              <a:spcAft>
                <a:spcPts val="0"/>
              </a:spcAft>
              <a:buSzPts val="1100"/>
              <a:buNone/>
            </a:pPr>
            <a:r>
              <a:rPr lang="en-US" sz="3600" b="1" dirty="0">
                <a:solidFill>
                  <a:schemeClr val="dk1"/>
                </a:solidFill>
                <a:latin typeface="Times New Roman"/>
                <a:ea typeface="Times New Roman"/>
                <a:cs typeface="Times New Roman"/>
                <a:sym typeface="Times New Roman"/>
              </a:rPr>
              <a:t>FUNDING AND FINANCIAL PROJECTION</a:t>
            </a:r>
            <a:endParaRPr sz="3600" dirty="0"/>
          </a:p>
        </p:txBody>
      </p:sp>
      <p:grpSp>
        <p:nvGrpSpPr>
          <p:cNvPr id="256" name="Google Shape;256;g2a26fc3d5e1_2_204"/>
          <p:cNvGrpSpPr/>
          <p:nvPr/>
        </p:nvGrpSpPr>
        <p:grpSpPr>
          <a:xfrm rot="5400000">
            <a:off x="-3629104" y="3479559"/>
            <a:ext cx="10287066" cy="3327649"/>
            <a:chOff x="0" y="-66675"/>
            <a:chExt cx="2709333" cy="876412"/>
          </a:xfrm>
        </p:grpSpPr>
        <p:sp>
          <p:nvSpPr>
            <p:cNvPr id="257" name="Google Shape;257;g2a26fc3d5e1_2_204"/>
            <p:cNvSpPr/>
            <p:nvPr/>
          </p:nvSpPr>
          <p:spPr>
            <a:xfrm>
              <a:off x="0" y="0"/>
              <a:ext cx="2709333" cy="809737"/>
            </a:xfrm>
            <a:custGeom>
              <a:avLst/>
              <a:gdLst/>
              <a:ahLst/>
              <a:cxnLst/>
              <a:rect l="l" t="t" r="r" b="b"/>
              <a:pathLst>
                <a:path w="2709333" h="809737" extrusionOk="0">
                  <a:moveTo>
                    <a:pt x="0" y="0"/>
                  </a:moveTo>
                  <a:lnTo>
                    <a:pt x="2709333" y="0"/>
                  </a:lnTo>
                  <a:lnTo>
                    <a:pt x="2709333" y="809737"/>
                  </a:lnTo>
                  <a:lnTo>
                    <a:pt x="0" y="809737"/>
                  </a:lnTo>
                  <a:close/>
                </a:path>
              </a:pathLst>
            </a:custGeom>
            <a:solidFill>
              <a:srgbClr val="2B130C">
                <a:alpha val="13330"/>
              </a:srgbClr>
            </a:solidFill>
            <a:ln>
              <a:noFill/>
            </a:ln>
          </p:spPr>
          <p:txBody>
            <a:bodyPr/>
            <a:lstStyle/>
            <a:p>
              <a:endParaRPr lang="en-US"/>
            </a:p>
          </p:txBody>
        </p:sp>
        <p:sp>
          <p:nvSpPr>
            <p:cNvPr id="258" name="Google Shape;258;g2a26fc3d5e1_2_204"/>
            <p:cNvSpPr txBox="1"/>
            <p:nvPr/>
          </p:nvSpPr>
          <p:spPr>
            <a:xfrm>
              <a:off x="0" y="-66675"/>
              <a:ext cx="2709300" cy="8763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59" name="Google Shape;259;g2a26fc3d5e1_2_204"/>
          <p:cNvSpPr/>
          <p:nvPr/>
        </p:nvSpPr>
        <p:spPr>
          <a:xfrm>
            <a:off x="0" y="5237400"/>
            <a:ext cx="5397500" cy="5048250"/>
          </a:xfrm>
          <a:custGeom>
            <a:avLst/>
            <a:gdLst/>
            <a:ahLst/>
            <a:cxnLst/>
            <a:rect l="l" t="t" r="r" b="b"/>
            <a:pathLst>
              <a:path w="6350000" h="6350000" extrusionOk="0">
                <a:moveTo>
                  <a:pt x="0" y="0"/>
                </a:moveTo>
                <a:lnTo>
                  <a:pt x="0" y="6350000"/>
                </a:lnTo>
                <a:lnTo>
                  <a:pt x="6350000" y="6350000"/>
                </a:lnTo>
                <a:cubicBezTo>
                  <a:pt x="6350000" y="2843530"/>
                  <a:pt x="3506470" y="0"/>
                  <a:pt x="0" y="0"/>
                </a:cubicBezTo>
                <a:close/>
              </a:path>
            </a:pathLst>
          </a:custGeom>
          <a:blipFill rotWithShape="1">
            <a:blip r:embed="rId3">
              <a:alphaModFix/>
            </a:blip>
            <a:stretch>
              <a:fillRect l="-43918" r="-602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g2a26fc3d5e1_2_204"/>
          <p:cNvSpPr txBox="1"/>
          <p:nvPr/>
        </p:nvSpPr>
        <p:spPr>
          <a:xfrm>
            <a:off x="0" y="0"/>
            <a:ext cx="3000000" cy="369300"/>
          </a:xfrm>
          <a:prstGeom prst="rect">
            <a:avLst/>
          </a:prstGeom>
          <a:noFill/>
          <a:ln>
            <a:noFill/>
          </a:ln>
        </p:spPr>
        <p:txBody>
          <a:bodyPr spcFirstLastPara="1" wrap="square" lIns="91425" tIns="91425" rIns="91425" bIns="91425" anchor="t" anchorCtr="0">
            <a:spAutoFit/>
          </a:bodyPr>
          <a:lstStyle/>
          <a:p>
            <a:pPr marL="457200" lvl="0" indent="-304800" algn="just" rtl="0">
              <a:lnSpc>
                <a:spcPct val="150000"/>
              </a:lnSpc>
              <a:spcBef>
                <a:spcPts val="0"/>
              </a:spcBef>
              <a:spcAft>
                <a:spcPts val="0"/>
              </a:spcAft>
              <a:buClr>
                <a:schemeClr val="dk1"/>
              </a:buClr>
              <a:buSzPts val="1200"/>
              <a:buFont typeface="Times New Roman"/>
              <a:buChar char="●"/>
            </a:pPr>
            <a:endParaRPr sz="1200">
              <a:solidFill>
                <a:schemeClr val="dk1"/>
              </a:solidFill>
              <a:latin typeface="Times New Roman"/>
              <a:ea typeface="Times New Roman"/>
              <a:cs typeface="Times New Roman"/>
              <a:sym typeface="Times New Roman"/>
            </a:endParaRPr>
          </a:p>
        </p:txBody>
      </p:sp>
      <p:sp>
        <p:nvSpPr>
          <p:cNvPr id="261" name="Google Shape;261;g2a26fc3d5e1_2_204"/>
          <p:cNvSpPr txBox="1"/>
          <p:nvPr/>
        </p:nvSpPr>
        <p:spPr>
          <a:xfrm>
            <a:off x="3178250" y="1139675"/>
            <a:ext cx="9223800" cy="5124449"/>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US" sz="1800" dirty="0">
                <a:solidFill>
                  <a:schemeClr val="dk1"/>
                </a:solidFill>
                <a:latin typeface="Times New Roman"/>
                <a:ea typeface="Times New Roman"/>
                <a:cs typeface="Times New Roman"/>
                <a:sym typeface="Times New Roman"/>
              </a:rPr>
              <a:t>The cycle of startup financing includes financing, bootstrapping, angel investor financing, venture capital financing and private equity financing (</a:t>
            </a:r>
            <a:r>
              <a:rPr lang="en-US" sz="1800" dirty="0" err="1">
                <a:solidFill>
                  <a:schemeClr val="dk1"/>
                </a:solidFill>
                <a:latin typeface="Times New Roman"/>
                <a:ea typeface="Times New Roman"/>
                <a:cs typeface="Times New Roman"/>
                <a:sym typeface="Times New Roman"/>
              </a:rPr>
              <a:t>Carrete</a:t>
            </a:r>
            <a:r>
              <a:rPr lang="en-US" sz="1800" dirty="0">
                <a:solidFill>
                  <a:schemeClr val="dk1"/>
                </a:solidFill>
                <a:latin typeface="Times New Roman"/>
                <a:ea typeface="Times New Roman"/>
                <a:cs typeface="Times New Roman"/>
                <a:sym typeface="Times New Roman"/>
              </a:rPr>
              <a:t> and </a:t>
            </a:r>
            <a:r>
              <a:rPr lang="en-US" sz="1800" dirty="0" err="1">
                <a:solidFill>
                  <a:schemeClr val="dk1"/>
                </a:solidFill>
                <a:latin typeface="Times New Roman"/>
                <a:ea typeface="Times New Roman"/>
                <a:cs typeface="Times New Roman"/>
                <a:sym typeface="Times New Roman"/>
              </a:rPr>
              <a:t>Faria</a:t>
            </a:r>
            <a:r>
              <a:rPr lang="en-US" sz="1800" dirty="0">
                <a:solidFill>
                  <a:schemeClr val="dk1"/>
                </a:solidFill>
                <a:latin typeface="Times New Roman"/>
                <a:ea typeface="Times New Roman"/>
                <a:cs typeface="Times New Roman"/>
                <a:sym typeface="Times New Roman"/>
              </a:rPr>
              <a:t>, 2019). </a:t>
            </a:r>
            <a:endParaRPr sz="1800" dirty="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1800" dirty="0" err="1">
                <a:solidFill>
                  <a:schemeClr val="dk1"/>
                </a:solidFill>
                <a:latin typeface="Times New Roman"/>
                <a:ea typeface="Times New Roman"/>
                <a:cs typeface="Times New Roman"/>
                <a:sym typeface="Times New Roman"/>
              </a:rPr>
              <a:t>Sunrayz</a:t>
            </a:r>
            <a:r>
              <a:rPr lang="en-US" sz="1800" dirty="0">
                <a:solidFill>
                  <a:schemeClr val="dk1"/>
                </a:solidFill>
                <a:latin typeface="Times New Roman"/>
                <a:ea typeface="Times New Roman"/>
                <a:cs typeface="Times New Roman"/>
                <a:sym typeface="Times New Roman"/>
              </a:rPr>
              <a:t> Energies will be required to indemnify its viable products through testing and prototyping for initial financing and insider financing and bootstrapping.</a:t>
            </a:r>
          </a:p>
          <a:p>
            <a:pPr marL="457200" lvl="0" indent="-368300" algn="just" rtl="0">
              <a:lnSpc>
                <a:spcPct val="150000"/>
              </a:lnSpc>
              <a:spcBef>
                <a:spcPts val="0"/>
              </a:spcBef>
              <a:spcAft>
                <a:spcPts val="0"/>
              </a:spcAft>
              <a:buClr>
                <a:schemeClr val="dk1"/>
              </a:buClr>
              <a:buSzPts val="2200"/>
              <a:buFont typeface="Times New Roman"/>
              <a:buChar char="●"/>
            </a:pPr>
            <a:r>
              <a:rPr lang="en-GB" sz="1800" kern="0" dirty="0">
                <a:solidFill>
                  <a:schemeClr val="tx1"/>
                </a:solidFill>
                <a:effectLst/>
                <a:latin typeface="Times New Roman" panose="02020603050405020304" pitchFamily="18" charset="0"/>
                <a:ea typeface="Times New Roman" panose="02020603050405020304" pitchFamily="18" charset="0"/>
              </a:rPr>
              <a:t>For the execution of the project, a roughly 2lakh pounds in a year will be required, the capital will be granted for the equipment and the structure, leasing of the land acquisition, </a:t>
            </a:r>
            <a:r>
              <a:rPr lang="en-GB" sz="1800" kern="0" dirty="0" err="1">
                <a:solidFill>
                  <a:schemeClr val="tx1"/>
                </a:solidFill>
                <a:effectLst/>
                <a:latin typeface="Times New Roman" panose="02020603050405020304" pitchFamily="18" charset="0"/>
                <a:ea typeface="Times New Roman" panose="02020603050405020304" pitchFamily="18" charset="0"/>
              </a:rPr>
              <a:t>labor</a:t>
            </a:r>
            <a:r>
              <a:rPr lang="en-GB" sz="1800" kern="0" dirty="0">
                <a:solidFill>
                  <a:schemeClr val="tx1"/>
                </a:solidFill>
                <a:effectLst/>
                <a:latin typeface="Times New Roman" panose="02020603050405020304" pitchFamily="18" charset="0"/>
                <a:ea typeface="Times New Roman" panose="02020603050405020304" pitchFamily="18" charset="0"/>
              </a:rPr>
              <a:t> installation, and the operating expenses</a:t>
            </a:r>
            <a:endParaRPr sz="2200" dirty="0">
              <a:solidFill>
                <a:schemeClr val="tx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dirty="0">
                <a:solidFill>
                  <a:schemeClr val="dk1"/>
                </a:solidFill>
                <a:latin typeface="Times New Roman"/>
                <a:ea typeface="Times New Roman"/>
                <a:cs typeface="Times New Roman"/>
                <a:sym typeface="Times New Roman"/>
              </a:rPr>
              <a:t>A customer portfolio will help the mentioned </a:t>
            </a:r>
            <a:r>
              <a:rPr lang="en-US" sz="2200" dirty="0" err="1">
                <a:solidFill>
                  <a:schemeClr val="dk1"/>
                </a:solidFill>
                <a:latin typeface="Times New Roman"/>
                <a:ea typeface="Times New Roman"/>
                <a:cs typeface="Times New Roman"/>
                <a:sym typeface="Times New Roman"/>
              </a:rPr>
              <a:t>organisation</a:t>
            </a:r>
            <a:r>
              <a:rPr lang="en-US" sz="2200" dirty="0">
                <a:solidFill>
                  <a:schemeClr val="dk1"/>
                </a:solidFill>
                <a:latin typeface="Times New Roman"/>
                <a:ea typeface="Times New Roman"/>
                <a:cs typeface="Times New Roman"/>
                <a:sym typeface="Times New Roman"/>
              </a:rPr>
              <a:t> in attracting angel investor financing. </a:t>
            </a:r>
            <a:endParaRPr sz="2200" dirty="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US" sz="2200" dirty="0">
                <a:solidFill>
                  <a:schemeClr val="dk1"/>
                </a:solidFill>
                <a:latin typeface="Times New Roman"/>
                <a:ea typeface="Times New Roman"/>
                <a:cs typeface="Times New Roman"/>
                <a:sym typeface="Times New Roman"/>
              </a:rPr>
              <a:t>The first exemption of the customer base helps ensure the growth of the </a:t>
            </a:r>
            <a:r>
              <a:rPr lang="en-US" sz="2200" dirty="0" err="1">
                <a:solidFill>
                  <a:schemeClr val="dk1"/>
                </a:solidFill>
                <a:latin typeface="Times New Roman"/>
                <a:ea typeface="Times New Roman"/>
                <a:cs typeface="Times New Roman"/>
                <a:sym typeface="Times New Roman"/>
              </a:rPr>
              <a:t>organisation</a:t>
            </a:r>
            <a:r>
              <a:rPr lang="en-US" sz="2200" dirty="0">
                <a:solidFill>
                  <a:schemeClr val="dk1"/>
                </a:solidFill>
                <a:latin typeface="Times New Roman"/>
                <a:ea typeface="Times New Roman"/>
                <a:cs typeface="Times New Roman"/>
                <a:sym typeface="Times New Roman"/>
              </a:rPr>
              <a:t> through venture capital financing.</a:t>
            </a:r>
            <a:endParaRPr sz="2200" dirty="0">
              <a:solidFill>
                <a:schemeClr val="dk1"/>
              </a:solidFill>
              <a:latin typeface="Times New Roman"/>
              <a:ea typeface="Times New Roman"/>
              <a:cs typeface="Times New Roman"/>
              <a:sym typeface="Times New Roman"/>
            </a:endParaRPr>
          </a:p>
        </p:txBody>
      </p:sp>
      <p:sp>
        <p:nvSpPr>
          <p:cNvPr id="262" name="Google Shape;262;g2a26fc3d5e1_2_204"/>
          <p:cNvSpPr txBox="1"/>
          <p:nvPr/>
        </p:nvSpPr>
        <p:spPr>
          <a:xfrm>
            <a:off x="13488050" y="9917625"/>
            <a:ext cx="4209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p:txBody>
      </p:sp>
      <p:pic>
        <p:nvPicPr>
          <p:cNvPr id="263" name="Google Shape;263;g2a26fc3d5e1_2_204"/>
          <p:cNvPicPr preferRelativeResize="0"/>
          <p:nvPr/>
        </p:nvPicPr>
        <p:blipFill>
          <a:blip r:embed="rId4">
            <a:alphaModFix/>
          </a:blip>
          <a:stretch>
            <a:fillRect/>
          </a:stretch>
        </p:blipFill>
        <p:spPr>
          <a:xfrm>
            <a:off x="12605150" y="1446300"/>
            <a:ext cx="5397500" cy="4436400"/>
          </a:xfrm>
          <a:prstGeom prst="rect">
            <a:avLst/>
          </a:prstGeom>
          <a:noFill/>
          <a:ln>
            <a:noFill/>
          </a:ln>
        </p:spPr>
      </p:pic>
      <p:sp>
        <p:nvSpPr>
          <p:cNvPr id="264" name="Google Shape;264;g2a26fc3d5e1_2_204"/>
          <p:cNvSpPr txBox="1"/>
          <p:nvPr/>
        </p:nvSpPr>
        <p:spPr>
          <a:xfrm>
            <a:off x="14092550" y="6090550"/>
            <a:ext cx="30000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a:solidFill>
                  <a:schemeClr val="dk1"/>
                </a:solidFill>
                <a:latin typeface="Times New Roman"/>
                <a:ea typeface="Times New Roman"/>
                <a:cs typeface="Times New Roman"/>
                <a:sym typeface="Times New Roman"/>
              </a:rPr>
              <a:t>(Source: Carrete and Faria, 2019)</a:t>
            </a:r>
            <a:endParaRPr sz="1200">
              <a:solidFill>
                <a:schemeClr val="dk1"/>
              </a:solidFill>
              <a:latin typeface="Times New Roman"/>
              <a:ea typeface="Times New Roman"/>
              <a:cs typeface="Times New Roman"/>
              <a:sym typeface="Times New Roman"/>
            </a:endParaRPr>
          </a:p>
        </p:txBody>
      </p:sp>
      <p:graphicFrame>
        <p:nvGraphicFramePr>
          <p:cNvPr id="265" name="Google Shape;265;g2a26fc3d5e1_2_204"/>
          <p:cNvGraphicFramePr/>
          <p:nvPr/>
        </p:nvGraphicFramePr>
        <p:xfrm>
          <a:off x="5778300" y="6561538"/>
          <a:ext cx="12224350" cy="2572640"/>
        </p:xfrm>
        <a:graphic>
          <a:graphicData uri="http://schemas.openxmlformats.org/drawingml/2006/table">
            <a:tbl>
              <a:tblPr>
                <a:noFill/>
                <a:tableStyleId>{73FBB72D-F11D-4955-9D60-4FD3260CD925}</a:tableStyleId>
              </a:tblPr>
              <a:tblGrid>
                <a:gridCol w="1890375">
                  <a:extLst>
                    <a:ext uri="{9D8B030D-6E8A-4147-A177-3AD203B41FA5}">
                      <a16:colId xmlns:a16="http://schemas.microsoft.com/office/drawing/2014/main" val="20000"/>
                    </a:ext>
                  </a:extLst>
                </a:gridCol>
                <a:gridCol w="1890375">
                  <a:extLst>
                    <a:ext uri="{9D8B030D-6E8A-4147-A177-3AD203B41FA5}">
                      <a16:colId xmlns:a16="http://schemas.microsoft.com/office/drawing/2014/main" val="20001"/>
                    </a:ext>
                  </a:extLst>
                </a:gridCol>
                <a:gridCol w="1890375">
                  <a:extLst>
                    <a:ext uri="{9D8B030D-6E8A-4147-A177-3AD203B41FA5}">
                      <a16:colId xmlns:a16="http://schemas.microsoft.com/office/drawing/2014/main" val="20002"/>
                    </a:ext>
                  </a:extLst>
                </a:gridCol>
                <a:gridCol w="1890375">
                  <a:extLst>
                    <a:ext uri="{9D8B030D-6E8A-4147-A177-3AD203B41FA5}">
                      <a16:colId xmlns:a16="http://schemas.microsoft.com/office/drawing/2014/main" val="20003"/>
                    </a:ext>
                  </a:extLst>
                </a:gridCol>
                <a:gridCol w="2331425">
                  <a:extLst>
                    <a:ext uri="{9D8B030D-6E8A-4147-A177-3AD203B41FA5}">
                      <a16:colId xmlns:a16="http://schemas.microsoft.com/office/drawing/2014/main" val="20004"/>
                    </a:ext>
                  </a:extLst>
                </a:gridCol>
                <a:gridCol w="2331425">
                  <a:extLst>
                    <a:ext uri="{9D8B030D-6E8A-4147-A177-3AD203B41FA5}">
                      <a16:colId xmlns:a16="http://schemas.microsoft.com/office/drawing/2014/main" val="20005"/>
                    </a:ext>
                  </a:extLst>
                </a:gridCol>
              </a:tblGrid>
              <a:tr h="279400">
                <a:tc gridSpan="6">
                  <a:txBody>
                    <a:bodyPr/>
                    <a:lstStyle/>
                    <a:p>
                      <a:pPr marL="0" lvl="0" indent="0" algn="ctr" rtl="0">
                        <a:lnSpc>
                          <a:spcPct val="150000"/>
                        </a:lnSpc>
                        <a:spcBef>
                          <a:spcPts val="0"/>
                        </a:spcBef>
                        <a:spcAft>
                          <a:spcPts val="0"/>
                        </a:spcAft>
                        <a:buNone/>
                      </a:pPr>
                      <a:r>
                        <a:rPr lang="en-US" sz="1500" b="1">
                          <a:latin typeface="Times New Roman"/>
                          <a:ea typeface="Times New Roman"/>
                          <a:cs typeface="Times New Roman"/>
                          <a:sym typeface="Times New Roman"/>
                        </a:rPr>
                        <a:t>5-year Financial projection of Sunrayz Energies from 2020 to 2023</a:t>
                      </a:r>
                      <a:endParaRPr sz="1500" b="1">
                        <a:latin typeface="Times New Roman"/>
                        <a:ea typeface="Times New Roman"/>
                        <a:cs typeface="Times New Roman"/>
                        <a:sym typeface="Times New Roman"/>
                      </a:endParaRPr>
                    </a:p>
                  </a:txBody>
                  <a:tcPr marL="63500" marR="63500" marT="63500" marB="63500">
                    <a:solidFill>
                      <a:srgbClr val="F3F3F3"/>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0">
                <a:tc>
                  <a:txBody>
                    <a:bodyPr/>
                    <a:lstStyle/>
                    <a:p>
                      <a:pPr marL="0" lvl="0" indent="0" algn="just" rtl="0">
                        <a:lnSpc>
                          <a:spcPct val="150000"/>
                        </a:lnSpc>
                        <a:spcBef>
                          <a:spcPts val="0"/>
                        </a:spcBef>
                        <a:spcAft>
                          <a:spcPts val="0"/>
                        </a:spcAft>
                        <a:buNone/>
                      </a:pPr>
                      <a:endParaRPr sz="1200">
                        <a:latin typeface="Times New Roman"/>
                        <a:ea typeface="Times New Roman"/>
                        <a:cs typeface="Times New Roman"/>
                        <a:sym typeface="Times New Roman"/>
                      </a:endParaRPr>
                    </a:p>
                  </a:txBody>
                  <a:tcPr marL="63500" marR="63500" marT="63500" marB="63500"/>
                </a:tc>
                <a:tc>
                  <a:txBody>
                    <a:bodyPr/>
                    <a:lstStyle/>
                    <a:p>
                      <a:pPr marL="0" lvl="0" indent="0" algn="just" rtl="0">
                        <a:lnSpc>
                          <a:spcPct val="150000"/>
                        </a:lnSpc>
                        <a:spcBef>
                          <a:spcPts val="0"/>
                        </a:spcBef>
                        <a:spcAft>
                          <a:spcPts val="0"/>
                        </a:spcAft>
                        <a:buNone/>
                      </a:pPr>
                      <a:r>
                        <a:rPr lang="en-US" sz="1500" b="1">
                          <a:solidFill>
                            <a:srgbClr val="EFEFEF"/>
                          </a:solidFill>
                          <a:latin typeface="Times New Roman"/>
                          <a:ea typeface="Times New Roman"/>
                          <a:cs typeface="Times New Roman"/>
                          <a:sym typeface="Times New Roman"/>
                        </a:rPr>
                        <a:t>Year 1</a:t>
                      </a:r>
                      <a:endParaRPr sz="1500" b="1">
                        <a:solidFill>
                          <a:srgbClr val="EFEFEF"/>
                        </a:solidFill>
                        <a:latin typeface="Times New Roman"/>
                        <a:ea typeface="Times New Roman"/>
                        <a:cs typeface="Times New Roman"/>
                        <a:sym typeface="Times New Roman"/>
                      </a:endParaRPr>
                    </a:p>
                  </a:txBody>
                  <a:tcPr marL="63500" marR="63500" marT="63500" marB="63500">
                    <a:solidFill>
                      <a:srgbClr val="073763"/>
                    </a:solidFill>
                  </a:tcPr>
                </a:tc>
                <a:tc>
                  <a:txBody>
                    <a:bodyPr/>
                    <a:lstStyle/>
                    <a:p>
                      <a:pPr marL="0" lvl="0" indent="0" algn="just" rtl="0">
                        <a:lnSpc>
                          <a:spcPct val="150000"/>
                        </a:lnSpc>
                        <a:spcBef>
                          <a:spcPts val="0"/>
                        </a:spcBef>
                        <a:spcAft>
                          <a:spcPts val="0"/>
                        </a:spcAft>
                        <a:buNone/>
                      </a:pPr>
                      <a:r>
                        <a:rPr lang="en-US" sz="1500" b="1">
                          <a:solidFill>
                            <a:srgbClr val="EFEFEF"/>
                          </a:solidFill>
                          <a:latin typeface="Times New Roman"/>
                          <a:ea typeface="Times New Roman"/>
                          <a:cs typeface="Times New Roman"/>
                          <a:sym typeface="Times New Roman"/>
                        </a:rPr>
                        <a:t>Year 2</a:t>
                      </a:r>
                      <a:endParaRPr sz="1500" b="1">
                        <a:solidFill>
                          <a:srgbClr val="EFEFEF"/>
                        </a:solidFill>
                        <a:latin typeface="Times New Roman"/>
                        <a:ea typeface="Times New Roman"/>
                        <a:cs typeface="Times New Roman"/>
                        <a:sym typeface="Times New Roman"/>
                      </a:endParaRPr>
                    </a:p>
                  </a:txBody>
                  <a:tcPr marL="63500" marR="63500" marT="63500" marB="63500">
                    <a:solidFill>
                      <a:srgbClr val="073763"/>
                    </a:solidFill>
                  </a:tcPr>
                </a:tc>
                <a:tc>
                  <a:txBody>
                    <a:bodyPr/>
                    <a:lstStyle/>
                    <a:p>
                      <a:pPr marL="0" lvl="0" indent="0" algn="just" rtl="0">
                        <a:lnSpc>
                          <a:spcPct val="150000"/>
                        </a:lnSpc>
                        <a:spcBef>
                          <a:spcPts val="0"/>
                        </a:spcBef>
                        <a:spcAft>
                          <a:spcPts val="0"/>
                        </a:spcAft>
                        <a:buNone/>
                      </a:pPr>
                      <a:r>
                        <a:rPr lang="en-US" sz="1500" b="1">
                          <a:solidFill>
                            <a:srgbClr val="EFEFEF"/>
                          </a:solidFill>
                          <a:latin typeface="Times New Roman"/>
                          <a:ea typeface="Times New Roman"/>
                          <a:cs typeface="Times New Roman"/>
                          <a:sym typeface="Times New Roman"/>
                        </a:rPr>
                        <a:t>Year 3</a:t>
                      </a:r>
                      <a:endParaRPr sz="1500" b="1">
                        <a:solidFill>
                          <a:srgbClr val="EFEFEF"/>
                        </a:solidFill>
                        <a:latin typeface="Times New Roman"/>
                        <a:ea typeface="Times New Roman"/>
                        <a:cs typeface="Times New Roman"/>
                        <a:sym typeface="Times New Roman"/>
                      </a:endParaRPr>
                    </a:p>
                  </a:txBody>
                  <a:tcPr marL="63500" marR="63500" marT="63500" marB="63500">
                    <a:solidFill>
                      <a:srgbClr val="073763"/>
                    </a:solidFill>
                  </a:tcPr>
                </a:tc>
                <a:tc>
                  <a:txBody>
                    <a:bodyPr/>
                    <a:lstStyle/>
                    <a:p>
                      <a:pPr marL="0" lvl="0" indent="0" algn="just" rtl="0">
                        <a:lnSpc>
                          <a:spcPct val="150000"/>
                        </a:lnSpc>
                        <a:spcBef>
                          <a:spcPts val="0"/>
                        </a:spcBef>
                        <a:spcAft>
                          <a:spcPts val="0"/>
                        </a:spcAft>
                        <a:buNone/>
                      </a:pPr>
                      <a:r>
                        <a:rPr lang="en-US" sz="1500" b="1">
                          <a:solidFill>
                            <a:srgbClr val="EFEFEF"/>
                          </a:solidFill>
                          <a:latin typeface="Times New Roman"/>
                          <a:ea typeface="Times New Roman"/>
                          <a:cs typeface="Times New Roman"/>
                          <a:sym typeface="Times New Roman"/>
                        </a:rPr>
                        <a:t>Year 4</a:t>
                      </a:r>
                      <a:endParaRPr sz="1500" b="1">
                        <a:solidFill>
                          <a:srgbClr val="EFEFEF"/>
                        </a:solidFill>
                        <a:latin typeface="Times New Roman"/>
                        <a:ea typeface="Times New Roman"/>
                        <a:cs typeface="Times New Roman"/>
                        <a:sym typeface="Times New Roman"/>
                      </a:endParaRPr>
                    </a:p>
                  </a:txBody>
                  <a:tcPr marL="63500" marR="63500" marT="63500" marB="63500">
                    <a:solidFill>
                      <a:srgbClr val="073763"/>
                    </a:solidFill>
                  </a:tcPr>
                </a:tc>
                <a:tc>
                  <a:txBody>
                    <a:bodyPr/>
                    <a:lstStyle/>
                    <a:p>
                      <a:pPr marL="0" lvl="0" indent="0" algn="just" rtl="0">
                        <a:lnSpc>
                          <a:spcPct val="150000"/>
                        </a:lnSpc>
                        <a:spcBef>
                          <a:spcPts val="0"/>
                        </a:spcBef>
                        <a:spcAft>
                          <a:spcPts val="0"/>
                        </a:spcAft>
                        <a:buNone/>
                      </a:pPr>
                      <a:r>
                        <a:rPr lang="en-US" sz="1500" b="1">
                          <a:solidFill>
                            <a:srgbClr val="FFFFFF"/>
                          </a:solidFill>
                          <a:latin typeface="Times New Roman"/>
                          <a:ea typeface="Times New Roman"/>
                          <a:cs typeface="Times New Roman"/>
                          <a:sym typeface="Times New Roman"/>
                        </a:rPr>
                        <a:t>Year 5</a:t>
                      </a:r>
                      <a:endParaRPr sz="1500" b="1">
                        <a:solidFill>
                          <a:srgbClr val="FFFFFF"/>
                        </a:solidFill>
                        <a:latin typeface="Times New Roman"/>
                        <a:ea typeface="Times New Roman"/>
                        <a:cs typeface="Times New Roman"/>
                        <a:sym typeface="Times New Roman"/>
                      </a:endParaRPr>
                    </a:p>
                  </a:txBody>
                  <a:tcPr marL="63500" marR="63500" marT="63500" marB="63500">
                    <a:solidFill>
                      <a:srgbClr val="073763"/>
                    </a:solidFill>
                  </a:tcPr>
                </a:tc>
                <a:extLst>
                  <a:ext uri="{0D108BD9-81ED-4DB2-BD59-A6C34878D82A}">
                    <a16:rowId xmlns:a16="http://schemas.microsoft.com/office/drawing/2014/main" val="10001"/>
                  </a:ext>
                </a:extLst>
              </a:tr>
              <a:tr h="0">
                <a:tc>
                  <a:txBody>
                    <a:bodyPr/>
                    <a:lstStyle/>
                    <a:p>
                      <a:pPr marL="0" lvl="0" indent="0" algn="just" rtl="0">
                        <a:lnSpc>
                          <a:spcPct val="150000"/>
                        </a:lnSpc>
                        <a:spcBef>
                          <a:spcPts val="0"/>
                        </a:spcBef>
                        <a:spcAft>
                          <a:spcPts val="0"/>
                        </a:spcAft>
                        <a:buNone/>
                      </a:pPr>
                      <a:r>
                        <a:rPr lang="en-US" sz="1200" b="1">
                          <a:latin typeface="Times New Roman"/>
                          <a:ea typeface="Times New Roman"/>
                          <a:cs typeface="Times New Roman"/>
                          <a:sym typeface="Times New Roman"/>
                        </a:rPr>
                        <a:t>Number of customers </a:t>
                      </a:r>
                      <a:endParaRPr sz="1200" b="1">
                        <a:latin typeface="Times New Roman"/>
                        <a:ea typeface="Times New Roman"/>
                        <a:cs typeface="Times New Roman"/>
                        <a:sym typeface="Times New Roman"/>
                      </a:endParaRPr>
                    </a:p>
                  </a:txBody>
                  <a:tcPr marL="63500" marR="63500" marT="63500" marB="63500">
                    <a:solidFill>
                      <a:srgbClr val="CFE2F3"/>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30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50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80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90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150</a:t>
                      </a:r>
                      <a:endParaRPr sz="1500">
                        <a:latin typeface="Times New Roman"/>
                        <a:ea typeface="Times New Roman"/>
                        <a:cs typeface="Times New Roman"/>
                        <a:sym typeface="Times New Roman"/>
                      </a:endParaRPr>
                    </a:p>
                  </a:txBody>
                  <a:tcPr marL="63500" marR="63500" marT="63500" marB="63500">
                    <a:solidFill>
                      <a:srgbClr val="EFEFEF"/>
                    </a:solidFill>
                  </a:tcPr>
                </a:tc>
                <a:extLst>
                  <a:ext uri="{0D108BD9-81ED-4DB2-BD59-A6C34878D82A}">
                    <a16:rowId xmlns:a16="http://schemas.microsoft.com/office/drawing/2014/main" val="10002"/>
                  </a:ext>
                </a:extLst>
              </a:tr>
              <a:tr h="0">
                <a:tc>
                  <a:txBody>
                    <a:bodyPr/>
                    <a:lstStyle/>
                    <a:p>
                      <a:pPr marL="0" lvl="0" indent="0" algn="just" rtl="0">
                        <a:lnSpc>
                          <a:spcPct val="150000"/>
                        </a:lnSpc>
                        <a:spcBef>
                          <a:spcPts val="0"/>
                        </a:spcBef>
                        <a:spcAft>
                          <a:spcPts val="0"/>
                        </a:spcAft>
                        <a:buNone/>
                      </a:pPr>
                      <a:r>
                        <a:rPr lang="en-US" sz="1200" b="1">
                          <a:latin typeface="Times New Roman"/>
                          <a:ea typeface="Times New Roman"/>
                          <a:cs typeface="Times New Roman"/>
                          <a:sym typeface="Times New Roman"/>
                        </a:rPr>
                        <a:t>Revenue (INR)</a:t>
                      </a:r>
                      <a:endParaRPr sz="1200" b="1">
                        <a:latin typeface="Times New Roman"/>
                        <a:ea typeface="Times New Roman"/>
                        <a:cs typeface="Times New Roman"/>
                        <a:sym typeface="Times New Roman"/>
                      </a:endParaRPr>
                    </a:p>
                  </a:txBody>
                  <a:tcPr marL="63500" marR="63500" marT="63500" marB="63500">
                    <a:solidFill>
                      <a:srgbClr val="CFE2F3"/>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100,000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200,000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350,000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400,000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500,000</a:t>
                      </a:r>
                      <a:endParaRPr sz="1500">
                        <a:latin typeface="Times New Roman"/>
                        <a:ea typeface="Times New Roman"/>
                        <a:cs typeface="Times New Roman"/>
                        <a:sym typeface="Times New Roman"/>
                      </a:endParaRPr>
                    </a:p>
                  </a:txBody>
                  <a:tcPr marL="63500" marR="63500" marT="63500" marB="63500">
                    <a:solidFill>
                      <a:srgbClr val="EFEFEF"/>
                    </a:solidFill>
                  </a:tcPr>
                </a:tc>
                <a:extLst>
                  <a:ext uri="{0D108BD9-81ED-4DB2-BD59-A6C34878D82A}">
                    <a16:rowId xmlns:a16="http://schemas.microsoft.com/office/drawing/2014/main" val="10003"/>
                  </a:ext>
                </a:extLst>
              </a:tr>
              <a:tr h="0">
                <a:tc>
                  <a:txBody>
                    <a:bodyPr/>
                    <a:lstStyle/>
                    <a:p>
                      <a:pPr marL="0" lvl="0" indent="0" algn="just" rtl="0">
                        <a:lnSpc>
                          <a:spcPct val="150000"/>
                        </a:lnSpc>
                        <a:spcBef>
                          <a:spcPts val="0"/>
                        </a:spcBef>
                        <a:spcAft>
                          <a:spcPts val="0"/>
                        </a:spcAft>
                        <a:buNone/>
                      </a:pPr>
                      <a:r>
                        <a:rPr lang="en-US" sz="1200" b="1">
                          <a:latin typeface="Times New Roman"/>
                          <a:ea typeface="Times New Roman"/>
                          <a:cs typeface="Times New Roman"/>
                          <a:sym typeface="Times New Roman"/>
                        </a:rPr>
                        <a:t>Expenses </a:t>
                      </a:r>
                      <a:endParaRPr sz="1200" b="1">
                        <a:latin typeface="Times New Roman"/>
                        <a:ea typeface="Times New Roman"/>
                        <a:cs typeface="Times New Roman"/>
                        <a:sym typeface="Times New Roman"/>
                      </a:endParaRPr>
                    </a:p>
                  </a:txBody>
                  <a:tcPr marL="63500" marR="63500" marT="63500" marB="63500">
                    <a:solidFill>
                      <a:srgbClr val="CFE2F3"/>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75,000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60,000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85,000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95,000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5,0000</a:t>
                      </a:r>
                      <a:endParaRPr sz="1500">
                        <a:latin typeface="Times New Roman"/>
                        <a:ea typeface="Times New Roman"/>
                        <a:cs typeface="Times New Roman"/>
                        <a:sym typeface="Times New Roman"/>
                      </a:endParaRPr>
                    </a:p>
                  </a:txBody>
                  <a:tcPr marL="63500" marR="63500" marT="63500" marB="63500">
                    <a:solidFill>
                      <a:srgbClr val="EFEFEF"/>
                    </a:solidFill>
                  </a:tcPr>
                </a:tc>
                <a:extLst>
                  <a:ext uri="{0D108BD9-81ED-4DB2-BD59-A6C34878D82A}">
                    <a16:rowId xmlns:a16="http://schemas.microsoft.com/office/drawing/2014/main" val="10004"/>
                  </a:ext>
                </a:extLst>
              </a:tr>
              <a:tr h="0">
                <a:tc>
                  <a:txBody>
                    <a:bodyPr/>
                    <a:lstStyle/>
                    <a:p>
                      <a:pPr marL="0" lvl="0" indent="0" algn="just" rtl="0">
                        <a:lnSpc>
                          <a:spcPct val="150000"/>
                        </a:lnSpc>
                        <a:spcBef>
                          <a:spcPts val="0"/>
                        </a:spcBef>
                        <a:spcAft>
                          <a:spcPts val="0"/>
                        </a:spcAft>
                        <a:buNone/>
                      </a:pPr>
                      <a:r>
                        <a:rPr lang="en-US" sz="1200" b="1">
                          <a:latin typeface="Times New Roman"/>
                          <a:ea typeface="Times New Roman"/>
                          <a:cs typeface="Times New Roman"/>
                          <a:sym typeface="Times New Roman"/>
                        </a:rPr>
                        <a:t>Cash flow </a:t>
                      </a:r>
                      <a:endParaRPr sz="1200" b="1">
                        <a:latin typeface="Times New Roman"/>
                        <a:ea typeface="Times New Roman"/>
                        <a:cs typeface="Times New Roman"/>
                        <a:sym typeface="Times New Roman"/>
                      </a:endParaRPr>
                    </a:p>
                  </a:txBody>
                  <a:tcPr marL="63500" marR="63500" marT="63500" marB="63500">
                    <a:solidFill>
                      <a:srgbClr val="CFE2F3"/>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175000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2600000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435000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495000</a:t>
                      </a:r>
                      <a:endParaRPr sz="1500">
                        <a:latin typeface="Times New Roman"/>
                        <a:ea typeface="Times New Roman"/>
                        <a:cs typeface="Times New Roman"/>
                        <a:sym typeface="Times New Roman"/>
                      </a:endParaRPr>
                    </a:p>
                  </a:txBody>
                  <a:tcPr marL="63500" marR="63500" marT="63500" marB="63500">
                    <a:solidFill>
                      <a:srgbClr val="EFEFEF"/>
                    </a:solidFill>
                  </a:tcPr>
                </a:tc>
                <a:tc>
                  <a:txBody>
                    <a:bodyPr/>
                    <a:lstStyle/>
                    <a:p>
                      <a:pPr marL="0" lvl="0" indent="0" algn="just" rtl="0">
                        <a:lnSpc>
                          <a:spcPct val="150000"/>
                        </a:lnSpc>
                        <a:spcBef>
                          <a:spcPts val="0"/>
                        </a:spcBef>
                        <a:spcAft>
                          <a:spcPts val="0"/>
                        </a:spcAft>
                        <a:buNone/>
                      </a:pPr>
                      <a:r>
                        <a:rPr lang="en-US" sz="1500">
                          <a:latin typeface="Times New Roman"/>
                          <a:ea typeface="Times New Roman"/>
                          <a:cs typeface="Times New Roman"/>
                          <a:sym typeface="Times New Roman"/>
                        </a:rPr>
                        <a:t>656000</a:t>
                      </a:r>
                      <a:endParaRPr sz="1500">
                        <a:latin typeface="Times New Roman"/>
                        <a:ea typeface="Times New Roman"/>
                        <a:cs typeface="Times New Roman"/>
                        <a:sym typeface="Times New Roman"/>
                      </a:endParaRPr>
                    </a:p>
                  </a:txBody>
                  <a:tcPr marL="63500" marR="63500" marT="63500" marB="63500">
                    <a:solidFill>
                      <a:srgbClr val="EFEFEF"/>
                    </a:solidFill>
                  </a:tcPr>
                </a:tc>
                <a:extLst>
                  <a:ext uri="{0D108BD9-81ED-4DB2-BD59-A6C34878D82A}">
                    <a16:rowId xmlns:a16="http://schemas.microsoft.com/office/drawing/2014/main" val="10005"/>
                  </a:ext>
                </a:extLst>
              </a:tr>
            </a:tbl>
          </a:graphicData>
        </a:graphic>
      </p:graphicFrame>
      <p:sp>
        <p:nvSpPr>
          <p:cNvPr id="266" name="Google Shape;266;g2a26fc3d5e1_2_204"/>
          <p:cNvSpPr txBox="1"/>
          <p:nvPr/>
        </p:nvSpPr>
        <p:spPr>
          <a:xfrm>
            <a:off x="9933025" y="9707925"/>
            <a:ext cx="4460700" cy="461635"/>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1200" b="1" i="1" dirty="0">
                <a:solidFill>
                  <a:schemeClr val="dk1"/>
                </a:solidFill>
                <a:latin typeface="Times New Roman"/>
                <a:ea typeface="Times New Roman"/>
                <a:cs typeface="Times New Roman"/>
                <a:sym typeface="Times New Roman"/>
              </a:rPr>
              <a:t>Table: Financial projection of </a:t>
            </a:r>
            <a:r>
              <a:rPr lang="en-US" sz="1200" b="1" i="1" dirty="0" err="1">
                <a:solidFill>
                  <a:schemeClr val="dk1"/>
                </a:solidFill>
                <a:latin typeface="Times New Roman"/>
                <a:ea typeface="Times New Roman"/>
                <a:cs typeface="Times New Roman"/>
                <a:sym typeface="Times New Roman"/>
              </a:rPr>
              <a:t>Sunrayz</a:t>
            </a:r>
            <a:r>
              <a:rPr lang="en-US" sz="1200" b="1" i="1" dirty="0">
                <a:solidFill>
                  <a:schemeClr val="dk1"/>
                </a:solidFill>
                <a:latin typeface="Times New Roman"/>
                <a:ea typeface="Times New Roman"/>
                <a:cs typeface="Times New Roman"/>
                <a:sym typeface="Times New Roman"/>
              </a:rPr>
              <a:t> Energies</a:t>
            </a:r>
            <a:endParaRPr sz="12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grpSp>
        <p:nvGrpSpPr>
          <p:cNvPr id="271" name="Google Shape;271;p8"/>
          <p:cNvGrpSpPr/>
          <p:nvPr/>
        </p:nvGrpSpPr>
        <p:grpSpPr>
          <a:xfrm rot="5400000">
            <a:off x="-3479729" y="3479709"/>
            <a:ext cx="10287066" cy="3327649"/>
            <a:chOff x="0" y="-66675"/>
            <a:chExt cx="2709333" cy="876412"/>
          </a:xfrm>
        </p:grpSpPr>
        <p:sp>
          <p:nvSpPr>
            <p:cNvPr id="272" name="Google Shape;272;p8"/>
            <p:cNvSpPr/>
            <p:nvPr/>
          </p:nvSpPr>
          <p:spPr>
            <a:xfrm>
              <a:off x="0" y="0"/>
              <a:ext cx="2709333" cy="809737"/>
            </a:xfrm>
            <a:custGeom>
              <a:avLst/>
              <a:gdLst/>
              <a:ahLst/>
              <a:cxnLst/>
              <a:rect l="l" t="t" r="r" b="b"/>
              <a:pathLst>
                <a:path w="2709333" h="809737" extrusionOk="0">
                  <a:moveTo>
                    <a:pt x="0" y="0"/>
                  </a:moveTo>
                  <a:lnTo>
                    <a:pt x="2709333" y="0"/>
                  </a:lnTo>
                  <a:lnTo>
                    <a:pt x="2709333" y="809737"/>
                  </a:lnTo>
                  <a:lnTo>
                    <a:pt x="0" y="809737"/>
                  </a:lnTo>
                  <a:close/>
                </a:path>
              </a:pathLst>
            </a:custGeom>
            <a:solidFill>
              <a:srgbClr val="2B130C">
                <a:alpha val="13330"/>
              </a:srgbClr>
            </a:solidFill>
            <a:ln>
              <a:noFill/>
            </a:ln>
          </p:spPr>
          <p:txBody>
            <a:bodyPr/>
            <a:lstStyle/>
            <a:p>
              <a:endParaRPr lang="en-US"/>
            </a:p>
          </p:txBody>
        </p:sp>
        <p:sp>
          <p:nvSpPr>
            <p:cNvPr id="273" name="Google Shape;273;p8"/>
            <p:cNvSpPr txBox="1"/>
            <p:nvPr/>
          </p:nvSpPr>
          <p:spPr>
            <a:xfrm>
              <a:off x="0" y="-66675"/>
              <a:ext cx="2709300" cy="8763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74" name="Google Shape;274;p8"/>
          <p:cNvSpPr/>
          <p:nvPr/>
        </p:nvSpPr>
        <p:spPr>
          <a:xfrm>
            <a:off x="0" y="0"/>
            <a:ext cx="18288000" cy="4610949"/>
          </a:xfrm>
          <a:custGeom>
            <a:avLst/>
            <a:gdLst/>
            <a:ahLst/>
            <a:cxnLst/>
            <a:rect l="l" t="t" r="r" b="b"/>
            <a:pathLst>
              <a:path w="18288000" h="4610949" extrusionOk="0">
                <a:moveTo>
                  <a:pt x="0" y="0"/>
                </a:moveTo>
                <a:lnTo>
                  <a:pt x="18288000" y="0"/>
                </a:lnTo>
                <a:lnTo>
                  <a:pt x="18288000" y="4610949"/>
                </a:lnTo>
                <a:lnTo>
                  <a:pt x="0" y="4610949"/>
                </a:lnTo>
                <a:lnTo>
                  <a:pt x="0" y="0"/>
                </a:lnTo>
                <a:close/>
              </a:path>
            </a:pathLst>
          </a:custGeom>
          <a:blipFill rotWithShape="1">
            <a:blip r:embed="rId3">
              <a:alphaModFix/>
            </a:blip>
            <a:stretch>
              <a:fillRect t="-117606" b="-46796"/>
            </a:stretch>
          </a:blipFill>
          <a:ln>
            <a:noFill/>
          </a:ln>
        </p:spPr>
        <p:txBody>
          <a:bodyPr/>
          <a:lstStyle/>
          <a:p>
            <a:endParaRPr lang="en-US"/>
          </a:p>
        </p:txBody>
      </p:sp>
      <p:sp>
        <p:nvSpPr>
          <p:cNvPr id="275" name="Google Shape;275;p8"/>
          <p:cNvSpPr txBox="1"/>
          <p:nvPr/>
        </p:nvSpPr>
        <p:spPr>
          <a:xfrm>
            <a:off x="1028700" y="6184731"/>
            <a:ext cx="4746300" cy="215400"/>
          </a:xfrm>
          <a:prstGeom prst="rect">
            <a:avLst/>
          </a:prstGeom>
          <a:noFill/>
          <a:ln>
            <a:noFill/>
          </a:ln>
        </p:spPr>
        <p:txBody>
          <a:bodyPr spcFirstLastPara="1" wrap="square" lIns="0" tIns="0" rIns="0" bIns="0" anchor="t" anchorCtr="0">
            <a:spAutoFit/>
          </a:bodyPr>
          <a:lstStyle/>
          <a:p>
            <a:pPr marL="0" marR="0" lvl="0" indent="0" algn="l" rtl="0">
              <a:lnSpc>
                <a:spcPct val="129000"/>
              </a:lnSpc>
              <a:spcBef>
                <a:spcPts val="0"/>
              </a:spcBef>
              <a:spcAft>
                <a:spcPts val="0"/>
              </a:spcAft>
              <a:buNone/>
            </a:pPr>
            <a:endParaRPr/>
          </a:p>
        </p:txBody>
      </p:sp>
      <p:sp>
        <p:nvSpPr>
          <p:cNvPr id="276" name="Google Shape;276;p8"/>
          <p:cNvSpPr txBox="1"/>
          <p:nvPr/>
        </p:nvSpPr>
        <p:spPr>
          <a:xfrm>
            <a:off x="7072610" y="6995285"/>
            <a:ext cx="4142700" cy="215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endParaRPr/>
          </a:p>
        </p:txBody>
      </p:sp>
      <p:sp>
        <p:nvSpPr>
          <p:cNvPr id="277" name="Google Shape;277;p8"/>
          <p:cNvSpPr txBox="1"/>
          <p:nvPr/>
        </p:nvSpPr>
        <p:spPr>
          <a:xfrm>
            <a:off x="7072610" y="6486954"/>
            <a:ext cx="1252200" cy="215400"/>
          </a:xfrm>
          <a:prstGeom prst="rect">
            <a:avLst/>
          </a:prstGeom>
          <a:noFill/>
          <a:ln>
            <a:noFill/>
          </a:ln>
        </p:spPr>
        <p:txBody>
          <a:bodyPr spcFirstLastPara="1" wrap="square" lIns="0" tIns="0" rIns="0" bIns="0" anchor="t" anchorCtr="0">
            <a:spAutoFit/>
          </a:bodyPr>
          <a:lstStyle/>
          <a:p>
            <a:pPr marL="0" marR="0" lvl="0" indent="0" algn="l" rtl="0">
              <a:lnSpc>
                <a:spcPct val="129000"/>
              </a:lnSpc>
              <a:spcBef>
                <a:spcPts val="0"/>
              </a:spcBef>
              <a:spcAft>
                <a:spcPts val="0"/>
              </a:spcAft>
              <a:buNone/>
            </a:pPr>
            <a:endParaRPr/>
          </a:p>
        </p:txBody>
      </p:sp>
      <p:sp>
        <p:nvSpPr>
          <p:cNvPr id="278" name="Google Shape;278;p8"/>
          <p:cNvSpPr txBox="1"/>
          <p:nvPr/>
        </p:nvSpPr>
        <p:spPr>
          <a:xfrm>
            <a:off x="12511485" y="6995285"/>
            <a:ext cx="4142700" cy="215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endParaRPr/>
          </a:p>
        </p:txBody>
      </p:sp>
      <p:sp>
        <p:nvSpPr>
          <p:cNvPr id="279" name="Google Shape;279;p8"/>
          <p:cNvSpPr txBox="1"/>
          <p:nvPr/>
        </p:nvSpPr>
        <p:spPr>
          <a:xfrm>
            <a:off x="12511485" y="6486954"/>
            <a:ext cx="2481000" cy="215400"/>
          </a:xfrm>
          <a:prstGeom prst="rect">
            <a:avLst/>
          </a:prstGeom>
          <a:noFill/>
          <a:ln>
            <a:noFill/>
          </a:ln>
        </p:spPr>
        <p:txBody>
          <a:bodyPr spcFirstLastPara="1" wrap="square" lIns="0" tIns="0" rIns="0" bIns="0" anchor="t" anchorCtr="0">
            <a:spAutoFit/>
          </a:bodyPr>
          <a:lstStyle/>
          <a:p>
            <a:pPr marL="0" marR="0" lvl="0" indent="0" algn="l" rtl="0">
              <a:lnSpc>
                <a:spcPct val="129000"/>
              </a:lnSpc>
              <a:spcBef>
                <a:spcPts val="0"/>
              </a:spcBef>
              <a:spcAft>
                <a:spcPts val="0"/>
              </a:spcAft>
              <a:buNone/>
            </a:pPr>
            <a:endParaRPr/>
          </a:p>
        </p:txBody>
      </p:sp>
      <p:sp>
        <p:nvSpPr>
          <p:cNvPr id="280" name="Google Shape;280;p8"/>
          <p:cNvSpPr txBox="1"/>
          <p:nvPr/>
        </p:nvSpPr>
        <p:spPr>
          <a:xfrm>
            <a:off x="7072610" y="8332117"/>
            <a:ext cx="4142700" cy="215400"/>
          </a:xfrm>
          <a:prstGeom prst="rect">
            <a:avLst/>
          </a:prstGeom>
          <a:noFill/>
          <a:ln>
            <a:noFill/>
          </a:ln>
        </p:spPr>
        <p:txBody>
          <a:bodyPr spcFirstLastPara="1" wrap="square" lIns="0" tIns="0" rIns="0" bIns="0" anchor="t" anchorCtr="0">
            <a:spAutoFit/>
          </a:bodyPr>
          <a:lstStyle/>
          <a:p>
            <a:pPr marL="0" marR="0" lvl="0" indent="0" algn="l" rtl="0">
              <a:lnSpc>
                <a:spcPct val="160000"/>
              </a:lnSpc>
              <a:spcBef>
                <a:spcPts val="0"/>
              </a:spcBef>
              <a:spcAft>
                <a:spcPts val="0"/>
              </a:spcAft>
              <a:buNone/>
            </a:pPr>
            <a:endParaRPr/>
          </a:p>
        </p:txBody>
      </p:sp>
      <p:sp>
        <p:nvSpPr>
          <p:cNvPr id="281" name="Google Shape;281;p8"/>
          <p:cNvSpPr txBox="1"/>
          <p:nvPr/>
        </p:nvSpPr>
        <p:spPr>
          <a:xfrm>
            <a:off x="7072610" y="7823785"/>
            <a:ext cx="2466000" cy="215400"/>
          </a:xfrm>
          <a:prstGeom prst="rect">
            <a:avLst/>
          </a:prstGeom>
          <a:noFill/>
          <a:ln>
            <a:noFill/>
          </a:ln>
        </p:spPr>
        <p:txBody>
          <a:bodyPr spcFirstLastPara="1" wrap="square" lIns="0" tIns="0" rIns="0" bIns="0" anchor="t" anchorCtr="0">
            <a:spAutoFit/>
          </a:bodyPr>
          <a:lstStyle/>
          <a:p>
            <a:pPr marL="0" marR="0" lvl="0" indent="0" algn="l" rtl="0">
              <a:lnSpc>
                <a:spcPct val="129000"/>
              </a:lnSpc>
              <a:spcBef>
                <a:spcPts val="0"/>
              </a:spcBef>
              <a:spcAft>
                <a:spcPts val="0"/>
              </a:spcAft>
              <a:buNone/>
            </a:pPr>
            <a:endParaRPr/>
          </a:p>
        </p:txBody>
      </p:sp>
      <p:sp>
        <p:nvSpPr>
          <p:cNvPr id="282" name="Google Shape;282;p8"/>
          <p:cNvSpPr txBox="1"/>
          <p:nvPr/>
        </p:nvSpPr>
        <p:spPr>
          <a:xfrm>
            <a:off x="12511485" y="7823785"/>
            <a:ext cx="2604600" cy="215400"/>
          </a:xfrm>
          <a:prstGeom prst="rect">
            <a:avLst/>
          </a:prstGeom>
          <a:noFill/>
          <a:ln>
            <a:noFill/>
          </a:ln>
        </p:spPr>
        <p:txBody>
          <a:bodyPr spcFirstLastPara="1" wrap="square" lIns="0" tIns="0" rIns="0" bIns="0" anchor="t" anchorCtr="0">
            <a:spAutoFit/>
          </a:bodyPr>
          <a:lstStyle/>
          <a:p>
            <a:pPr marL="0" marR="0" lvl="0" indent="0" algn="l" rtl="0">
              <a:lnSpc>
                <a:spcPct val="129000"/>
              </a:lnSpc>
              <a:spcBef>
                <a:spcPts val="0"/>
              </a:spcBef>
              <a:spcAft>
                <a:spcPts val="0"/>
              </a:spcAft>
              <a:buNone/>
            </a:pPr>
            <a:endParaRPr/>
          </a:p>
        </p:txBody>
      </p:sp>
      <p:cxnSp>
        <p:nvCxnSpPr>
          <p:cNvPr id="283" name="Google Shape;283;p8"/>
          <p:cNvCxnSpPr/>
          <p:nvPr/>
        </p:nvCxnSpPr>
        <p:spPr>
          <a:xfrm>
            <a:off x="0" y="4762872"/>
            <a:ext cx="18288000" cy="0"/>
          </a:xfrm>
          <a:prstGeom prst="straightConnector1">
            <a:avLst/>
          </a:prstGeom>
          <a:noFill/>
          <a:ln w="19050" cap="flat" cmpd="sng">
            <a:solidFill>
              <a:srgbClr val="DFD0B8"/>
            </a:solidFill>
            <a:prstDash val="solid"/>
            <a:round/>
            <a:headEnd type="none" w="sm" len="sm"/>
            <a:tailEnd type="none" w="sm" len="sm"/>
          </a:ln>
        </p:spPr>
      </p:cxnSp>
      <p:sp>
        <p:nvSpPr>
          <p:cNvPr id="284" name="Google Shape;284;p8"/>
          <p:cNvSpPr txBox="1"/>
          <p:nvPr/>
        </p:nvSpPr>
        <p:spPr>
          <a:xfrm>
            <a:off x="1576600" y="211450"/>
            <a:ext cx="15134700" cy="12879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sz="3600" b="1" dirty="0">
                <a:solidFill>
                  <a:schemeClr val="lt1"/>
                </a:solidFill>
                <a:latin typeface="Times New Roman"/>
                <a:ea typeface="Times New Roman"/>
                <a:cs typeface="Times New Roman"/>
                <a:sym typeface="Times New Roman"/>
              </a:rPr>
              <a:t>TEST, CERTIFICATES, PATENTS AND COPYRIGHTS</a:t>
            </a:r>
            <a:endParaRPr sz="3600" dirty="0">
              <a:solidFill>
                <a:schemeClr val="lt1"/>
              </a:solidFill>
              <a:latin typeface="Calibri"/>
              <a:ea typeface="Calibri"/>
              <a:cs typeface="Calibri"/>
              <a:sym typeface="Calibri"/>
            </a:endParaRPr>
          </a:p>
        </p:txBody>
      </p:sp>
      <p:sp>
        <p:nvSpPr>
          <p:cNvPr id="285" name="Google Shape;285;p8"/>
          <p:cNvSpPr txBox="1"/>
          <p:nvPr/>
        </p:nvSpPr>
        <p:spPr>
          <a:xfrm>
            <a:off x="3464175" y="5142375"/>
            <a:ext cx="13692300" cy="4611000"/>
          </a:xfrm>
          <a:prstGeom prst="rect">
            <a:avLst/>
          </a:prstGeom>
          <a:noFill/>
          <a:ln>
            <a:noFill/>
          </a:ln>
        </p:spPr>
        <p:txBody>
          <a:bodyPr spcFirstLastPara="1" wrap="square" lIns="91425" tIns="91425" rIns="91425" bIns="91425" anchor="t" anchorCtr="0">
            <a:noAutofit/>
          </a:bodyPr>
          <a:lstStyle/>
          <a:p>
            <a:pPr marL="457200" lvl="0" indent="-387350" algn="just" rtl="0">
              <a:lnSpc>
                <a:spcPct val="150000"/>
              </a:lnSpc>
              <a:spcBef>
                <a:spcPts val="0"/>
              </a:spcBef>
              <a:spcAft>
                <a:spcPts val="0"/>
              </a:spcAft>
              <a:buClr>
                <a:schemeClr val="dk1"/>
              </a:buClr>
              <a:buSzPts val="2500"/>
              <a:buFont typeface="Times New Roman"/>
              <a:buChar char="●"/>
            </a:pPr>
            <a:r>
              <a:rPr lang="en-US" sz="2500">
                <a:solidFill>
                  <a:schemeClr val="dk1"/>
                </a:solidFill>
                <a:latin typeface="Times New Roman"/>
                <a:ea typeface="Times New Roman"/>
                <a:cs typeface="Times New Roman"/>
                <a:sym typeface="Times New Roman"/>
              </a:rPr>
              <a:t>The certification and test of Renewable Energy Certificate Energy will be required for Sunrayz Energies which is set based on the Electricity Act, 2003 and National Action Plan on Climate Change. </a:t>
            </a:r>
            <a:endParaRPr sz="2500">
              <a:solidFill>
                <a:schemeClr val="dk1"/>
              </a:solidFill>
              <a:latin typeface="Times New Roman"/>
              <a:ea typeface="Times New Roman"/>
              <a:cs typeface="Times New Roman"/>
              <a:sym typeface="Times New Roman"/>
            </a:endParaRPr>
          </a:p>
          <a:p>
            <a:pPr marL="457200" lvl="0" indent="-387350" algn="just" rtl="0">
              <a:lnSpc>
                <a:spcPct val="150000"/>
              </a:lnSpc>
              <a:spcBef>
                <a:spcPts val="0"/>
              </a:spcBef>
              <a:spcAft>
                <a:spcPts val="0"/>
              </a:spcAft>
              <a:buClr>
                <a:schemeClr val="dk1"/>
              </a:buClr>
              <a:buSzPts val="2500"/>
              <a:buFont typeface="Times New Roman"/>
              <a:buChar char="●"/>
            </a:pPr>
            <a:r>
              <a:rPr lang="en-US" sz="2500">
                <a:solidFill>
                  <a:schemeClr val="dk1"/>
                </a:solidFill>
                <a:latin typeface="Times New Roman"/>
                <a:ea typeface="Times New Roman"/>
                <a:cs typeface="Times New Roman"/>
                <a:sym typeface="Times New Roman"/>
              </a:rPr>
              <a:t>The technology of photovoltaic of Sunrayz Energies will require the utilisation of patents in terms of avoiding commercial misuse of the mentioned technology.</a:t>
            </a:r>
            <a:endParaRPr sz="2500">
              <a:solidFill>
                <a:schemeClr val="dk1"/>
              </a:solidFill>
              <a:latin typeface="Times New Roman"/>
              <a:ea typeface="Times New Roman"/>
              <a:cs typeface="Times New Roman"/>
              <a:sym typeface="Times New Roman"/>
            </a:endParaRPr>
          </a:p>
          <a:p>
            <a:pPr marL="457200" lvl="0" indent="-387350" algn="just" rtl="0">
              <a:lnSpc>
                <a:spcPct val="150000"/>
              </a:lnSpc>
              <a:spcBef>
                <a:spcPts val="0"/>
              </a:spcBef>
              <a:spcAft>
                <a:spcPts val="0"/>
              </a:spcAft>
              <a:buClr>
                <a:schemeClr val="dk1"/>
              </a:buClr>
              <a:buSzPts val="2500"/>
              <a:buFont typeface="Times New Roman"/>
              <a:buChar char="●"/>
            </a:pPr>
            <a:r>
              <a:rPr lang="en-US" sz="2500">
                <a:solidFill>
                  <a:schemeClr val="dk1"/>
                </a:solidFill>
                <a:latin typeface="Times New Roman"/>
                <a:ea typeface="Times New Roman"/>
                <a:cs typeface="Times New Roman"/>
                <a:sym typeface="Times New Roman"/>
              </a:rPr>
              <a:t>The Copyright Act 1957 of India will be utilised in terms of protecting the logo and names of the organisation.</a:t>
            </a:r>
            <a:endParaRPr sz="2500">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grpSp>
        <p:nvGrpSpPr>
          <p:cNvPr id="290" name="Google Shape;290;g2a26fc3d5e1_2_27"/>
          <p:cNvGrpSpPr/>
          <p:nvPr/>
        </p:nvGrpSpPr>
        <p:grpSpPr>
          <a:xfrm rot="5400000">
            <a:off x="-3479729" y="3479709"/>
            <a:ext cx="10287066" cy="3327649"/>
            <a:chOff x="0" y="-66675"/>
            <a:chExt cx="2709333" cy="876412"/>
          </a:xfrm>
        </p:grpSpPr>
        <p:sp>
          <p:nvSpPr>
            <p:cNvPr id="291" name="Google Shape;291;g2a26fc3d5e1_2_27"/>
            <p:cNvSpPr/>
            <p:nvPr/>
          </p:nvSpPr>
          <p:spPr>
            <a:xfrm>
              <a:off x="0" y="0"/>
              <a:ext cx="2709333" cy="809737"/>
            </a:xfrm>
            <a:custGeom>
              <a:avLst/>
              <a:gdLst/>
              <a:ahLst/>
              <a:cxnLst/>
              <a:rect l="l" t="t" r="r" b="b"/>
              <a:pathLst>
                <a:path w="2709333" h="809737" extrusionOk="0">
                  <a:moveTo>
                    <a:pt x="0" y="0"/>
                  </a:moveTo>
                  <a:lnTo>
                    <a:pt x="2709333" y="0"/>
                  </a:lnTo>
                  <a:lnTo>
                    <a:pt x="2709333" y="809737"/>
                  </a:lnTo>
                  <a:lnTo>
                    <a:pt x="0" y="809737"/>
                  </a:lnTo>
                  <a:close/>
                </a:path>
              </a:pathLst>
            </a:custGeom>
            <a:solidFill>
              <a:srgbClr val="2B130C">
                <a:alpha val="13330"/>
              </a:srgbClr>
            </a:solidFill>
            <a:ln>
              <a:noFill/>
            </a:ln>
          </p:spPr>
          <p:txBody>
            <a:bodyPr/>
            <a:lstStyle/>
            <a:p>
              <a:endParaRPr lang="en-US"/>
            </a:p>
          </p:txBody>
        </p:sp>
        <p:sp>
          <p:nvSpPr>
            <p:cNvPr id="292" name="Google Shape;292;g2a26fc3d5e1_2_27"/>
            <p:cNvSpPr txBox="1"/>
            <p:nvPr/>
          </p:nvSpPr>
          <p:spPr>
            <a:xfrm>
              <a:off x="0" y="-66675"/>
              <a:ext cx="2709300" cy="876300"/>
            </a:xfrm>
            <a:prstGeom prst="rect">
              <a:avLst/>
            </a:prstGeom>
            <a:noFill/>
            <a:ln>
              <a:noFill/>
            </a:ln>
          </p:spPr>
          <p:txBody>
            <a:bodyPr spcFirstLastPara="1" wrap="square" lIns="50800" tIns="50800" rIns="50800" bIns="50800" anchor="ctr" anchorCtr="0">
              <a:noAutofit/>
            </a:bodyPr>
            <a:lstStyle/>
            <a:p>
              <a:pPr marL="0" marR="0" lvl="0" indent="0" algn="ctr" rtl="0">
                <a:lnSpc>
                  <a:spcPct val="176000"/>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293" name="Google Shape;293;g2a26fc3d5e1_2_27"/>
          <p:cNvSpPr txBox="1"/>
          <p:nvPr/>
        </p:nvSpPr>
        <p:spPr>
          <a:xfrm>
            <a:off x="0" y="225100"/>
            <a:ext cx="18073200" cy="738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US" sz="3600" b="1" dirty="0">
                <a:solidFill>
                  <a:schemeClr val="dk1"/>
                </a:solidFill>
                <a:latin typeface="Times New Roman"/>
                <a:ea typeface="Times New Roman"/>
                <a:cs typeface="Times New Roman"/>
                <a:sym typeface="Times New Roman"/>
              </a:rPr>
              <a:t>REFERENCES</a:t>
            </a:r>
            <a:endParaRPr sz="3600" dirty="0">
              <a:solidFill>
                <a:schemeClr val="dk1"/>
              </a:solidFill>
              <a:latin typeface="Calibri"/>
              <a:ea typeface="Calibri"/>
              <a:cs typeface="Calibri"/>
              <a:sym typeface="Calibri"/>
            </a:endParaRPr>
          </a:p>
        </p:txBody>
      </p:sp>
      <p:sp>
        <p:nvSpPr>
          <p:cNvPr id="294" name="Google Shape;294;g2a26fc3d5e1_2_27"/>
          <p:cNvSpPr txBox="1"/>
          <p:nvPr/>
        </p:nvSpPr>
        <p:spPr>
          <a:xfrm>
            <a:off x="0" y="1143000"/>
            <a:ext cx="17691000" cy="8488800"/>
          </a:xfrm>
          <a:prstGeom prst="rect">
            <a:avLst/>
          </a:prstGeom>
          <a:noFill/>
          <a:ln>
            <a:noFill/>
          </a:ln>
        </p:spPr>
        <p:txBody>
          <a:bodyPr spcFirstLastPara="1" wrap="square" lIns="91425" tIns="91425" rIns="91425" bIns="91425" anchor="t" anchorCtr="0">
            <a:spAutoFit/>
          </a:bodyPr>
          <a:lstStyle/>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Adani Solar (2023). </a:t>
            </a:r>
            <a:r>
              <a:rPr lang="en-US" sz="1300" i="1">
                <a:solidFill>
                  <a:schemeClr val="dk1"/>
                </a:solidFill>
                <a:latin typeface="Times New Roman"/>
                <a:ea typeface="Times New Roman"/>
                <a:cs typeface="Times New Roman"/>
                <a:sym typeface="Times New Roman"/>
              </a:rPr>
              <a:t>Adani Solar</a:t>
            </a:r>
            <a:r>
              <a:rPr lang="en-US" sz="1300">
                <a:solidFill>
                  <a:schemeClr val="dk1"/>
                </a:solidFill>
                <a:latin typeface="Times New Roman"/>
                <a:ea typeface="Times New Roman"/>
                <a:cs typeface="Times New Roman"/>
                <a:sym typeface="Times New Roman"/>
              </a:rPr>
              <a:t>. [online] Adani Solar. Available at: https://www.adanisolar.com/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Baker, M. (2008). </a:t>
            </a:r>
            <a:r>
              <a:rPr lang="en-US" sz="1300" i="1">
                <a:solidFill>
                  <a:schemeClr val="dk1"/>
                </a:solidFill>
                <a:latin typeface="Times New Roman"/>
                <a:ea typeface="Times New Roman"/>
                <a:cs typeface="Times New Roman"/>
                <a:sym typeface="Times New Roman"/>
              </a:rPr>
              <a:t>Marketing Theory, London, Thomson Learning.</a:t>
            </a:r>
            <a:r>
              <a:rPr lang="en-US" sz="1300">
                <a:solidFill>
                  <a:schemeClr val="dk1"/>
                </a:solidFill>
                <a:latin typeface="Times New Roman"/>
                <a:ea typeface="Times New Roman"/>
                <a:cs typeface="Times New Roman"/>
                <a:sym typeface="Times New Roman"/>
              </a:rPr>
              <a:t> Routledge.</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Blackwell (2011). </a:t>
            </a:r>
            <a:r>
              <a:rPr lang="en-US" sz="1300" i="1">
                <a:solidFill>
                  <a:schemeClr val="dk1"/>
                </a:solidFill>
                <a:latin typeface="Times New Roman"/>
                <a:ea typeface="Times New Roman"/>
                <a:cs typeface="Times New Roman"/>
                <a:sym typeface="Times New Roman"/>
              </a:rPr>
              <a:t>How to Prepare a Business Plan</a:t>
            </a:r>
            <a:r>
              <a:rPr lang="en-US" sz="1300">
                <a:solidFill>
                  <a:schemeClr val="dk1"/>
                </a:solidFill>
                <a:latin typeface="Times New Roman"/>
                <a:ea typeface="Times New Roman"/>
                <a:cs typeface="Times New Roman"/>
                <a:sym typeface="Times New Roman"/>
              </a:rPr>
              <a:t>. [online] Available at: http://www.untag-smd.ac.id/files/Perpustakaan_Digital_1/BUSINESS%20PLAN%20How%20to%20Prepare%20a%20Business%20Plan%200749441917.pdf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Blackwell, E. (2008). </a:t>
            </a:r>
            <a:r>
              <a:rPr lang="en-US" sz="1300" i="1">
                <a:solidFill>
                  <a:schemeClr val="dk1"/>
                </a:solidFill>
                <a:latin typeface="Times New Roman"/>
                <a:ea typeface="Times New Roman"/>
                <a:cs typeface="Times New Roman"/>
                <a:sym typeface="Times New Roman"/>
              </a:rPr>
              <a:t>How to prepare a business plan</a:t>
            </a:r>
            <a:r>
              <a:rPr lang="en-US" sz="1300">
                <a:solidFill>
                  <a:schemeClr val="dk1"/>
                </a:solidFill>
                <a:latin typeface="Times New Roman"/>
                <a:ea typeface="Times New Roman"/>
                <a:cs typeface="Times New Roman"/>
                <a:sym typeface="Times New Roman"/>
              </a:rPr>
              <a:t>. [online] London ; Philadelphia: Kogan Page. Available at: https://books.google.co.in/books/about/How_to_Prepare_a_Business_Plan.html?id=4F0FraQ5e-MC&amp;redir_esc=y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Boyarchenko, S.I. (2021). Life cycle of startup financing. </a:t>
            </a:r>
            <a:r>
              <a:rPr lang="en-US" sz="1300" i="1">
                <a:solidFill>
                  <a:schemeClr val="dk1"/>
                </a:solidFill>
                <a:latin typeface="Times New Roman"/>
                <a:ea typeface="Times New Roman"/>
                <a:cs typeface="Times New Roman"/>
                <a:sym typeface="Times New Roman"/>
              </a:rPr>
              <a:t>SSRN Electronic Journal</a:t>
            </a:r>
            <a:r>
              <a:rPr lang="en-US" sz="1300">
                <a:solidFill>
                  <a:schemeClr val="dk1"/>
                </a:solidFill>
                <a:latin typeface="Times New Roman"/>
                <a:ea typeface="Times New Roman"/>
                <a:cs typeface="Times New Roman"/>
                <a:sym typeface="Times New Roman"/>
              </a:rPr>
              <a:t>. doi:https://doi.org/10.2139/ssrn.3835495.</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Carrete, L.S. and Faria, A.M. (2019). The Financing of the Startup Life Cycle. </a:t>
            </a:r>
            <a:r>
              <a:rPr lang="en-US" sz="1300" i="1">
                <a:solidFill>
                  <a:schemeClr val="dk1"/>
                </a:solidFill>
                <a:latin typeface="Times New Roman"/>
                <a:ea typeface="Times New Roman"/>
                <a:cs typeface="Times New Roman"/>
                <a:sym typeface="Times New Roman"/>
              </a:rPr>
              <a:t>Startups and Innovation Ecosystems in Emerging Markets</a:t>
            </a:r>
            <a:r>
              <a:rPr lang="en-US" sz="1300">
                <a:solidFill>
                  <a:schemeClr val="dk1"/>
                </a:solidFill>
                <a:latin typeface="Times New Roman"/>
                <a:ea typeface="Times New Roman"/>
                <a:cs typeface="Times New Roman"/>
                <a:sym typeface="Times New Roman"/>
              </a:rPr>
              <a:t>, pp.69–95. doi:https://doi.org/10.1007/978-3-030-10865-6_5.</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Crail, C. (2023). </a:t>
            </a:r>
            <a:r>
              <a:rPr lang="en-US" sz="1300" i="1">
                <a:solidFill>
                  <a:schemeClr val="dk1"/>
                </a:solidFill>
                <a:latin typeface="Times New Roman"/>
                <a:ea typeface="Times New Roman"/>
                <a:cs typeface="Times New Roman"/>
                <a:sym typeface="Times New Roman"/>
              </a:rPr>
              <a:t>Solar Energy Pros And Cons: What Are The Advantages And Disadvantages?</a:t>
            </a:r>
            <a:r>
              <a:rPr lang="en-US" sz="1300">
                <a:solidFill>
                  <a:schemeClr val="dk1"/>
                </a:solidFill>
                <a:latin typeface="Times New Roman"/>
                <a:ea typeface="Times New Roman"/>
                <a:cs typeface="Times New Roman"/>
                <a:sym typeface="Times New Roman"/>
              </a:rPr>
              <a:t> [online] Forbes Home. Available at: https://www.forbes.com/home-improvement/solar/solar-energy-pros-and-cons/#:~:text=Renewable%20Energy%20Source.</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Emmvee (2023). </a:t>
            </a:r>
            <a:r>
              <a:rPr lang="en-US" sz="1300" i="1">
                <a:solidFill>
                  <a:schemeClr val="dk1"/>
                </a:solidFill>
                <a:latin typeface="Times New Roman"/>
                <a:ea typeface="Times New Roman"/>
                <a:cs typeface="Times New Roman"/>
                <a:sym typeface="Times New Roman"/>
              </a:rPr>
              <a:t>Emmvee | About Us - The Premier Solar PV Module Experts</a:t>
            </a:r>
            <a:r>
              <a:rPr lang="en-US" sz="1300">
                <a:solidFill>
                  <a:schemeClr val="dk1"/>
                </a:solidFill>
                <a:latin typeface="Times New Roman"/>
                <a:ea typeface="Times New Roman"/>
                <a:cs typeface="Times New Roman"/>
                <a:sym typeface="Times New Roman"/>
              </a:rPr>
              <a:t>. [online] Emmvee Group. Available at: https://emmvee.com/about-us/#:~:text=Emmvee%20Photovoltaic%20Power%20Pvt.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Fernández, L. (2023a). </a:t>
            </a:r>
            <a:r>
              <a:rPr lang="en-US" sz="1300" i="1">
                <a:solidFill>
                  <a:schemeClr val="dk1"/>
                </a:solidFill>
                <a:latin typeface="Times New Roman"/>
                <a:ea typeface="Times New Roman"/>
                <a:cs typeface="Times New Roman"/>
                <a:sym typeface="Times New Roman"/>
              </a:rPr>
              <a:t>India: solar capacity installations &amp; targets 2030</a:t>
            </a:r>
            <a:r>
              <a:rPr lang="en-US" sz="1300">
                <a:solidFill>
                  <a:schemeClr val="dk1"/>
                </a:solidFill>
                <a:latin typeface="Times New Roman"/>
                <a:ea typeface="Times New Roman"/>
                <a:cs typeface="Times New Roman"/>
                <a:sym typeface="Times New Roman"/>
              </a:rPr>
              <a:t>. [online] Statista. Available at: https://www.statista.com/statistics/1373575/solar-power-capacity-installations-and-targets-india/#:~:text=Between%202018%20and%202021%2C%20the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Fernández, L. (2023b). </a:t>
            </a:r>
            <a:r>
              <a:rPr lang="en-US" sz="1300" i="1">
                <a:solidFill>
                  <a:schemeClr val="dk1"/>
                </a:solidFill>
                <a:latin typeface="Times New Roman"/>
                <a:ea typeface="Times New Roman"/>
                <a:cs typeface="Times New Roman"/>
                <a:sym typeface="Times New Roman"/>
              </a:rPr>
              <a:t>India: solar power generation 2022</a:t>
            </a:r>
            <a:r>
              <a:rPr lang="en-US" sz="1300">
                <a:solidFill>
                  <a:schemeClr val="dk1"/>
                </a:solidFill>
                <a:latin typeface="Times New Roman"/>
                <a:ea typeface="Times New Roman"/>
                <a:cs typeface="Times New Roman"/>
                <a:sym typeface="Times New Roman"/>
              </a:rPr>
              <a:t>. [online] Statista. Available at: https://www.statista.com/statistics/1401414/india-solar-power-generation/#:~:text=Solar%20power%20production%20in%20India%202010%2D2022&amp;text=Solar%20power%20generation%20in%20India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Hernández, Y.G. and Galvis, J.F.R. (2021). Innovation and patents as a business success factor. </a:t>
            </a:r>
            <a:r>
              <a:rPr lang="en-US" sz="1300" i="1">
                <a:solidFill>
                  <a:schemeClr val="dk1"/>
                </a:solidFill>
                <a:latin typeface="Times New Roman"/>
                <a:ea typeface="Times New Roman"/>
                <a:cs typeface="Times New Roman"/>
                <a:sym typeface="Times New Roman"/>
              </a:rPr>
              <a:t>Journal of Economics, Finance and Administrative Science</a:t>
            </a:r>
            <a:r>
              <a:rPr lang="en-US" sz="1300">
                <a:solidFill>
                  <a:schemeClr val="dk1"/>
                </a:solidFill>
                <a:latin typeface="Times New Roman"/>
                <a:ea typeface="Times New Roman"/>
                <a:cs typeface="Times New Roman"/>
                <a:sym typeface="Times New Roman"/>
              </a:rPr>
              <a:t>, [online] 26(51), pp.143–159. doi:https://doi.org/10.1108/jefas-09-2019-0218.</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Kaur, H. and Kaur, K. (2019). Connecting the dots between brand logo and brand image. </a:t>
            </a:r>
            <a:r>
              <a:rPr lang="en-US" sz="1300" i="1">
                <a:solidFill>
                  <a:schemeClr val="dk1"/>
                </a:solidFill>
                <a:latin typeface="Times New Roman"/>
                <a:ea typeface="Times New Roman"/>
                <a:cs typeface="Times New Roman"/>
                <a:sym typeface="Times New Roman"/>
              </a:rPr>
              <a:t>Asia-Pacific Journal of Business Administration</a:t>
            </a:r>
            <a:r>
              <a:rPr lang="en-US" sz="1300">
                <a:solidFill>
                  <a:schemeClr val="dk1"/>
                </a:solidFill>
                <a:latin typeface="Times New Roman"/>
                <a:ea typeface="Times New Roman"/>
                <a:cs typeface="Times New Roman"/>
                <a:sym typeface="Times New Roman"/>
              </a:rPr>
              <a:t>, [online] 11(1), pp.68–87. doi:https://doi.org/10.1108/apjba-06-2018-0101.</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Khan, A. (2023). </a:t>
            </a:r>
            <a:r>
              <a:rPr lang="en-US" sz="1300" i="1">
                <a:solidFill>
                  <a:schemeClr val="dk1"/>
                </a:solidFill>
                <a:latin typeface="Times New Roman"/>
                <a:ea typeface="Times New Roman"/>
                <a:cs typeface="Times New Roman"/>
                <a:sym typeface="Times New Roman"/>
              </a:rPr>
              <a:t>India is at risk of experiencing blackouts this summer; how solar power and energy storage could help - ET EnergyWorld</a:t>
            </a:r>
            <a:r>
              <a:rPr lang="en-US" sz="1300">
                <a:solidFill>
                  <a:schemeClr val="dk1"/>
                </a:solidFill>
                <a:latin typeface="Times New Roman"/>
                <a:ea typeface="Times New Roman"/>
                <a:cs typeface="Times New Roman"/>
                <a:sym typeface="Times New Roman"/>
              </a:rPr>
              <a:t>. [online] ETEnergyworld.com. Available at: https://energy.economictimes.indiatimes.com/blog/india-is-at-risk-of-experiencing-blackouts-this-summer-how-solar-power-and-energy-storage-could-help/99782714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Li, F., Larimo, J. and Leonidou, L.C. (2020). Social Media Marketing strategy: definition, conceptualization, taxonomy, validation, and Future Agenda. </a:t>
            </a:r>
            <a:r>
              <a:rPr lang="en-US" sz="1300" i="1">
                <a:solidFill>
                  <a:schemeClr val="dk1"/>
                </a:solidFill>
                <a:latin typeface="Times New Roman"/>
                <a:ea typeface="Times New Roman"/>
                <a:cs typeface="Times New Roman"/>
                <a:sym typeface="Times New Roman"/>
              </a:rPr>
              <a:t>Journal of the Academy of Marketing Science</a:t>
            </a:r>
            <a:r>
              <a:rPr lang="en-US" sz="1300">
                <a:solidFill>
                  <a:schemeClr val="dk1"/>
                </a:solidFill>
                <a:latin typeface="Times New Roman"/>
                <a:ea typeface="Times New Roman"/>
                <a:cs typeface="Times New Roman"/>
                <a:sym typeface="Times New Roman"/>
              </a:rPr>
              <a:t>, [online] 49(1), pp.51–70. doi:https://doi.org/10.1007/s11747-020-00733-3.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Njegomir, V. and Rihter, J.D. (2015). The Role and Importance of Insurance of Business and Supply Chain Interruptions. </a:t>
            </a:r>
            <a:r>
              <a:rPr lang="en-US" sz="1300" i="1">
                <a:solidFill>
                  <a:schemeClr val="dk1"/>
                </a:solidFill>
                <a:latin typeface="Times New Roman"/>
                <a:ea typeface="Times New Roman"/>
                <a:cs typeface="Times New Roman"/>
                <a:sym typeface="Times New Roman"/>
              </a:rPr>
              <a:t>Management - Journal for theory and practice of management</a:t>
            </a:r>
            <a:r>
              <a:rPr lang="en-US" sz="1300">
                <a:solidFill>
                  <a:schemeClr val="dk1"/>
                </a:solidFill>
                <a:latin typeface="Times New Roman"/>
                <a:ea typeface="Times New Roman"/>
                <a:cs typeface="Times New Roman"/>
                <a:sym typeface="Times New Roman"/>
              </a:rPr>
              <a:t>, [online] 20(77), pp.53–60. doi:https://doi.org/10.7595/management.fon.2015.0025.</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Statista (2023a). </a:t>
            </a:r>
            <a:r>
              <a:rPr lang="en-US" sz="1300" i="1">
                <a:solidFill>
                  <a:schemeClr val="dk1"/>
                </a:solidFill>
                <a:latin typeface="Times New Roman"/>
                <a:ea typeface="Times New Roman"/>
                <a:cs typeface="Times New Roman"/>
                <a:sym typeface="Times New Roman"/>
              </a:rPr>
              <a:t>Top online stores India 2020</a:t>
            </a:r>
            <a:r>
              <a:rPr lang="en-US" sz="1300">
                <a:solidFill>
                  <a:schemeClr val="dk1"/>
                </a:solidFill>
                <a:latin typeface="Times New Roman"/>
                <a:ea typeface="Times New Roman"/>
                <a:cs typeface="Times New Roman"/>
                <a:sym typeface="Times New Roman"/>
              </a:rPr>
              <a:t>. [online] Statista. Available at: https://www.statista.com/forecasts/1218264/india-top-online-stores-india-ecommercedb.</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Statista. (2023b). </a:t>
            </a:r>
            <a:r>
              <a:rPr lang="en-US" sz="1300" i="1">
                <a:solidFill>
                  <a:schemeClr val="dk1"/>
                </a:solidFill>
                <a:latin typeface="Times New Roman"/>
                <a:ea typeface="Times New Roman"/>
                <a:cs typeface="Times New Roman"/>
                <a:sym typeface="Times New Roman"/>
              </a:rPr>
              <a:t>Solar Energy - India | Statista Market Forecast</a:t>
            </a:r>
            <a:r>
              <a:rPr lang="en-US" sz="1300">
                <a:solidFill>
                  <a:schemeClr val="dk1"/>
                </a:solidFill>
                <a:latin typeface="Times New Roman"/>
                <a:ea typeface="Times New Roman"/>
                <a:cs typeface="Times New Roman"/>
                <a:sym typeface="Times New Roman"/>
              </a:rPr>
              <a:t>. [online] Available at: https://www.statista.com/outlook/io/energy/renewable-energy/solar-energy/india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Stobierski, T. (2020). </a:t>
            </a:r>
            <a:r>
              <a:rPr lang="en-US" sz="1300" i="1">
                <a:solidFill>
                  <a:schemeClr val="dk1"/>
                </a:solidFill>
                <a:latin typeface="Times New Roman"/>
                <a:ea typeface="Times New Roman"/>
                <a:cs typeface="Times New Roman"/>
                <a:sym typeface="Times New Roman"/>
              </a:rPr>
              <a:t>A Beginner’s Guide to Value-Based Strategy</a:t>
            </a:r>
            <a:r>
              <a:rPr lang="en-US" sz="1300">
                <a:solidFill>
                  <a:schemeClr val="dk1"/>
                </a:solidFill>
                <a:latin typeface="Times New Roman"/>
                <a:ea typeface="Times New Roman"/>
                <a:cs typeface="Times New Roman"/>
                <a:sym typeface="Times New Roman"/>
              </a:rPr>
              <a:t>. [online] Harvard Business School. Available at: https://online.hbs.edu/blog/post/value-based-strategy.</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The Government of India (2023). </a:t>
            </a:r>
            <a:r>
              <a:rPr lang="en-US" sz="1300" i="1">
                <a:solidFill>
                  <a:schemeClr val="dk1"/>
                </a:solidFill>
                <a:latin typeface="Times New Roman"/>
                <a:ea typeface="Times New Roman"/>
                <a:cs typeface="Times New Roman"/>
                <a:sym typeface="Times New Roman"/>
              </a:rPr>
              <a:t>Udyam Registration : Zero cost, No Fee and Free Registration of MSMEs. This is official website of Govt. of India, Ministry of MSME. No other website/portal/app is official. MSMEs are requested to do MSME Registration here only</a:t>
            </a:r>
            <a:r>
              <a:rPr lang="en-US" sz="1300">
                <a:solidFill>
                  <a:schemeClr val="dk1"/>
                </a:solidFill>
                <a:latin typeface="Times New Roman"/>
                <a:ea typeface="Times New Roman"/>
                <a:cs typeface="Times New Roman"/>
                <a:sym typeface="Times New Roman"/>
              </a:rPr>
              <a:t>. [online] udyamregistration.gov.in. Available at: https://udyamregistration.gov.in/Government-India/Ministry-MSME-registration.htm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Times of India (2022). </a:t>
            </a:r>
            <a:r>
              <a:rPr lang="en-US" sz="1300" i="1">
                <a:solidFill>
                  <a:schemeClr val="dk1"/>
                </a:solidFill>
                <a:latin typeface="Times New Roman"/>
                <a:ea typeface="Times New Roman"/>
                <a:cs typeface="Times New Roman"/>
                <a:sym typeface="Times New Roman"/>
              </a:rPr>
              <a:t>Explained: Why India is facing longest power cuts in 6 years | India News - Times of India</a:t>
            </a:r>
            <a:r>
              <a:rPr lang="en-US" sz="1300">
                <a:solidFill>
                  <a:schemeClr val="dk1"/>
                </a:solidFill>
                <a:latin typeface="Times New Roman"/>
                <a:ea typeface="Times New Roman"/>
                <a:cs typeface="Times New Roman"/>
                <a:sym typeface="Times New Roman"/>
              </a:rPr>
              <a:t>. [online] The Times of India. Available at: https://timesofindia.indiatimes.com/india/explained-why-india-is-facing-longest-power-cuts-in-6-years/articleshow/91198487.cms [Accessed 5 Dec. 2023].</a:t>
            </a:r>
            <a:endParaRPr sz="1300">
              <a:solidFill>
                <a:schemeClr val="dk1"/>
              </a:solidFill>
              <a:latin typeface="Times New Roman"/>
              <a:ea typeface="Times New Roman"/>
              <a:cs typeface="Times New Roman"/>
              <a:sym typeface="Times New Roman"/>
            </a:endParaRPr>
          </a:p>
          <a:p>
            <a:pPr marL="457200" lvl="0" indent="-311150" algn="just" rtl="0">
              <a:lnSpc>
                <a:spcPct val="150000"/>
              </a:lnSpc>
              <a:spcBef>
                <a:spcPts val="0"/>
              </a:spcBef>
              <a:spcAft>
                <a:spcPts val="0"/>
              </a:spcAft>
              <a:buClr>
                <a:schemeClr val="dk1"/>
              </a:buClr>
              <a:buSzPts val="1300"/>
              <a:buFont typeface="Times New Roman"/>
              <a:buChar char="●"/>
            </a:pPr>
            <a:r>
              <a:rPr lang="en-US" sz="1300">
                <a:solidFill>
                  <a:schemeClr val="dk1"/>
                </a:solidFill>
                <a:latin typeface="Times New Roman"/>
                <a:ea typeface="Times New Roman"/>
                <a:cs typeface="Times New Roman"/>
                <a:sym typeface="Times New Roman"/>
              </a:rPr>
              <a:t>Tsutsumi, D.P., Fenerich, A.T. and Silva, T.H. (2019). Towards business partnership recommendation using user opinion on Facebook. </a:t>
            </a:r>
            <a:r>
              <a:rPr lang="en-US" sz="1300" i="1">
                <a:solidFill>
                  <a:schemeClr val="dk1"/>
                </a:solidFill>
                <a:latin typeface="Times New Roman"/>
                <a:ea typeface="Times New Roman"/>
                <a:cs typeface="Times New Roman"/>
                <a:sym typeface="Times New Roman"/>
              </a:rPr>
              <a:t>Journal of Internet Services and Applications</a:t>
            </a:r>
            <a:r>
              <a:rPr lang="en-US" sz="1300">
                <a:solidFill>
                  <a:schemeClr val="dk1"/>
                </a:solidFill>
                <a:latin typeface="Times New Roman"/>
                <a:ea typeface="Times New Roman"/>
                <a:cs typeface="Times New Roman"/>
                <a:sym typeface="Times New Roman"/>
              </a:rPr>
              <a:t>, [online] 10(1). doi:https://doi.org/10.1186/s13174-019-0110-2.</a:t>
            </a:r>
            <a:endParaRPr sz="1300">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2013 - 2022 Theme</Template>
  <TotalTime>194</TotalTime>
  <Words>4130</Words>
  <Application>Microsoft Macintosh PowerPoint</Application>
  <PresentationFormat>Custom</PresentationFormat>
  <Paragraphs>197</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Fanan Mohammed Kottammal Thanduparakkal</cp:lastModifiedBy>
  <cp:revision>6</cp:revision>
  <dcterms:created xsi:type="dcterms:W3CDTF">2006-08-16T00:00:00Z</dcterms:created>
  <dcterms:modified xsi:type="dcterms:W3CDTF">2024-04-19T10:23:33Z</dcterms:modified>
</cp:coreProperties>
</file>