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slides/slide141.xml" ContentType="application/vnd.openxmlformats-officedocument.presentationml.slide+xml"/>
  <Override PartName="/ppt/slides/slide142.xml" ContentType="application/vnd.openxmlformats-officedocument.presentationml.slide+xml"/>
  <Override PartName="/ppt/slides/slide143.xml" ContentType="application/vnd.openxmlformats-officedocument.presentationml.slide+xml"/>
  <Override PartName="/ppt/slides/slide144.xml" ContentType="application/vnd.openxmlformats-officedocument.presentationml.slide+xml"/>
  <Override PartName="/ppt/slides/slide145.xml" ContentType="application/vnd.openxmlformats-officedocument.presentationml.slide+xml"/>
  <Override PartName="/ppt/slides/slide146.xml" ContentType="application/vnd.openxmlformats-officedocument.presentationml.slide+xml"/>
  <Override PartName="/ppt/slides/slide147.xml" ContentType="application/vnd.openxmlformats-officedocument.presentationml.slide+xml"/>
  <Override PartName="/ppt/slides/slide148.xml" ContentType="application/vnd.openxmlformats-officedocument.presentationml.slide+xml"/>
  <Override PartName="/ppt/slides/slide149.xml" ContentType="application/vnd.openxmlformats-officedocument.presentationml.slide+xml"/>
  <Override PartName="/ppt/slides/slide150.xml" ContentType="application/vnd.openxmlformats-officedocument.presentationml.slide+xml"/>
  <Override PartName="/ppt/slides/slide151.xml" ContentType="application/vnd.openxmlformats-officedocument.presentationml.slide+xml"/>
  <Override PartName="/ppt/slides/slide152.xml" ContentType="application/vnd.openxmlformats-officedocument.presentationml.slide+xml"/>
  <Override PartName="/ppt/slides/slide153.xml" ContentType="application/vnd.openxmlformats-officedocument.presentationml.slide+xml"/>
  <Override PartName="/ppt/slides/slide154.xml" ContentType="application/vnd.openxmlformats-officedocument.presentationml.slide+xml"/>
  <Override PartName="/ppt/slides/slide155.xml" ContentType="application/vnd.openxmlformats-officedocument.presentationml.slide+xml"/>
  <Override PartName="/ppt/slides/slide156.xml" ContentType="application/vnd.openxmlformats-officedocument.presentationml.slide+xml"/>
  <Override PartName="/ppt/slides/slide157.xml" ContentType="application/vnd.openxmlformats-officedocument.presentationml.slide+xml"/>
  <Override PartName="/ppt/slides/slide158.xml" ContentType="application/vnd.openxmlformats-officedocument.presentationml.slide+xml"/>
  <Override PartName="/ppt/slides/slide159.xml" ContentType="application/vnd.openxmlformats-officedocument.presentationml.slide+xml"/>
  <Override PartName="/ppt/slides/slide160.xml" ContentType="application/vnd.openxmlformats-officedocument.presentationml.slide+xml"/>
  <Override PartName="/ppt/slides/slide161.xml" ContentType="application/vnd.openxmlformats-officedocument.presentationml.slide+xml"/>
  <Override PartName="/ppt/slides/slide162.xml" ContentType="application/vnd.openxmlformats-officedocument.presentationml.slide+xml"/>
  <Override PartName="/ppt/slides/slide163.xml" ContentType="application/vnd.openxmlformats-officedocument.presentationml.slide+xml"/>
  <Override PartName="/ppt/slides/slide164.xml" ContentType="application/vnd.openxmlformats-officedocument.presentationml.slide+xml"/>
  <Override PartName="/ppt/slides/slide165.xml" ContentType="application/vnd.openxmlformats-officedocument.presentationml.slide+xml"/>
  <Override PartName="/ppt/slides/slide166.xml" ContentType="application/vnd.openxmlformats-officedocument.presentationml.slide+xml"/>
  <Override PartName="/ppt/slides/slide167.xml" ContentType="application/vnd.openxmlformats-officedocument.presentationml.slide+xml"/>
  <Override PartName="/ppt/slides/slide168.xml" ContentType="application/vnd.openxmlformats-officedocument.presentationml.slide+xml"/>
  <Override PartName="/ppt/slides/slide169.xml" ContentType="application/vnd.openxmlformats-officedocument.presentationml.slide+xml"/>
  <Override PartName="/ppt/slides/slide170.xml" ContentType="application/vnd.openxmlformats-officedocument.presentationml.slide+xml"/>
  <Override PartName="/ppt/slides/slide171.xml" ContentType="application/vnd.openxmlformats-officedocument.presentationml.slide+xml"/>
  <Override PartName="/ppt/slides/slide172.xml" ContentType="application/vnd.openxmlformats-officedocument.presentationml.slide+xml"/>
  <Override PartName="/ppt/slides/slide173.xml" ContentType="application/vnd.openxmlformats-officedocument.presentationml.slide+xml"/>
  <Override PartName="/ppt/slides/slide174.xml" ContentType="application/vnd.openxmlformats-officedocument.presentationml.slide+xml"/>
  <Override PartName="/ppt/slides/slide175.xml" ContentType="application/vnd.openxmlformats-officedocument.presentationml.slide+xml"/>
  <Override PartName="/ppt/slides/slide176.xml" ContentType="application/vnd.openxmlformats-officedocument.presentationml.slide+xml"/>
  <Override PartName="/ppt/slides/slide177.xml" ContentType="application/vnd.openxmlformats-officedocument.presentationml.slide+xml"/>
  <Override PartName="/ppt/slides/slide178.xml" ContentType="application/vnd.openxmlformats-officedocument.presentationml.slide+xml"/>
  <Override PartName="/ppt/slides/slide179.xml" ContentType="application/vnd.openxmlformats-officedocument.presentationml.slide+xml"/>
  <Override PartName="/ppt/slides/slide180.xml" ContentType="application/vnd.openxmlformats-officedocument.presentationml.slide+xml"/>
  <Override PartName="/ppt/slides/slide181.xml" ContentType="application/vnd.openxmlformats-officedocument.presentationml.slide+xml"/>
  <Override PartName="/ppt/slides/slide182.xml" ContentType="application/vnd.openxmlformats-officedocument.presentationml.slide+xml"/>
  <Override PartName="/ppt/slides/slide183.xml" ContentType="application/vnd.openxmlformats-officedocument.presentationml.slide+xml"/>
  <Override PartName="/ppt/slides/slide184.xml" ContentType="application/vnd.openxmlformats-officedocument.presentationml.slide+xml"/>
  <Override PartName="/ppt/slides/slide185.xml" ContentType="application/vnd.openxmlformats-officedocument.presentationml.slide+xml"/>
  <Override PartName="/ppt/slides/slide186.xml" ContentType="application/vnd.openxmlformats-officedocument.presentationml.slide+xml"/>
  <Override PartName="/ppt/slides/slide187.xml" ContentType="application/vnd.openxmlformats-officedocument.presentationml.slide+xml"/>
  <Override PartName="/ppt/slides/slide188.xml" ContentType="application/vnd.openxmlformats-officedocument.presentationml.slide+xml"/>
  <Override PartName="/ppt/slides/slide189.xml" ContentType="application/vnd.openxmlformats-officedocument.presentationml.slide+xml"/>
  <Override PartName="/ppt/slides/slide190.xml" ContentType="application/vnd.openxmlformats-officedocument.presentationml.slide+xml"/>
  <Override PartName="/ppt/slides/slide191.xml" ContentType="application/vnd.openxmlformats-officedocument.presentationml.slide+xml"/>
  <Override PartName="/ppt/slides/slide192.xml" ContentType="application/vnd.openxmlformats-officedocument.presentationml.slide+xml"/>
  <Override PartName="/ppt/slides/slide193.xml" ContentType="application/vnd.openxmlformats-officedocument.presentationml.slide+xml"/>
  <Override PartName="/ppt/slides/slide194.xml" ContentType="application/vnd.openxmlformats-officedocument.presentationml.slide+xml"/>
  <Override PartName="/ppt/slides/slide195.xml" ContentType="application/vnd.openxmlformats-officedocument.presentationml.slide+xml"/>
  <Override PartName="/ppt/slides/slide196.xml" ContentType="application/vnd.openxmlformats-officedocument.presentationml.slide+xml"/>
  <Override PartName="/ppt/slides/slide197.xml" ContentType="application/vnd.openxmlformats-officedocument.presentationml.slide+xml"/>
  <Override PartName="/ppt/slides/slide198.xml" ContentType="application/vnd.openxmlformats-officedocument.presentationml.slide+xml"/>
  <Override PartName="/ppt/slides/slide199.xml" ContentType="application/vnd.openxmlformats-officedocument.presentationml.slide+xml"/>
  <Override PartName="/ppt/slides/slide200.xml" ContentType="application/vnd.openxmlformats-officedocument.presentationml.slide+xml"/>
  <Override PartName="/ppt/slides/slide201.xml" ContentType="application/vnd.openxmlformats-officedocument.presentationml.slide+xml"/>
  <Override PartName="/ppt/slides/slide202.xml" ContentType="application/vnd.openxmlformats-officedocument.presentationml.slide+xml"/>
  <Override PartName="/ppt/slides/slide203.xml" ContentType="application/vnd.openxmlformats-officedocument.presentationml.slide+xml"/>
  <Override PartName="/ppt/slides/slide204.xml" ContentType="application/vnd.openxmlformats-officedocument.presentationml.slide+xml"/>
  <Override PartName="/ppt/slides/slide205.xml" ContentType="application/vnd.openxmlformats-officedocument.presentationml.slide+xml"/>
  <Override PartName="/ppt/slides/slide206.xml" ContentType="application/vnd.openxmlformats-officedocument.presentationml.slide+xml"/>
  <Override PartName="/ppt/slides/slide207.xml" ContentType="application/vnd.openxmlformats-officedocument.presentationml.slide+xml"/>
  <Override PartName="/ppt/slides/slide208.xml" ContentType="application/vnd.openxmlformats-officedocument.presentationml.slide+xml"/>
  <Override PartName="/ppt/slides/slide209.xml" ContentType="application/vnd.openxmlformats-officedocument.presentationml.slide+xml"/>
  <Override PartName="/ppt/slides/slide210.xml" ContentType="application/vnd.openxmlformats-officedocument.presentationml.slide+xml"/>
  <Override PartName="/ppt/slides/slide211.xml" ContentType="application/vnd.openxmlformats-officedocument.presentationml.slide+xml"/>
  <Override PartName="/ppt/slides/slide212.xml" ContentType="application/vnd.openxmlformats-officedocument.presentationml.slide+xml"/>
  <Override PartName="/ppt/slides/slide213.xml" ContentType="application/vnd.openxmlformats-officedocument.presentationml.slide+xml"/>
  <Override PartName="/ppt/slides/slide214.xml" ContentType="application/vnd.openxmlformats-officedocument.presentationml.slide+xml"/>
  <Override PartName="/ppt/slides/slide215.xml" ContentType="application/vnd.openxmlformats-officedocument.presentationml.slide+xml"/>
  <Override PartName="/ppt/slides/slide216.xml" ContentType="application/vnd.openxmlformats-officedocument.presentationml.slide+xml"/>
  <Override PartName="/ppt/slides/slide217.xml" ContentType="application/vnd.openxmlformats-officedocument.presentationml.slide+xml"/>
  <Override PartName="/ppt/slides/slide218.xml" ContentType="application/vnd.openxmlformats-officedocument.presentationml.slide+xml"/>
  <Override PartName="/ppt/slides/slide219.xml" ContentType="application/vnd.openxmlformats-officedocument.presentationml.slide+xml"/>
  <Override PartName="/ppt/slides/slide220.xml" ContentType="application/vnd.openxmlformats-officedocument.presentationml.slide+xml"/>
  <Override PartName="/ppt/slides/slide221.xml" ContentType="application/vnd.openxmlformats-officedocument.presentationml.slide+xml"/>
  <Override PartName="/ppt/slides/slide222.xml" ContentType="application/vnd.openxmlformats-officedocument.presentationml.slide+xml"/>
  <Override PartName="/ppt/slides/slide223.xml" ContentType="application/vnd.openxmlformats-officedocument.presentationml.slide+xml"/>
  <Override PartName="/ppt/slides/slide224.xml" ContentType="application/vnd.openxmlformats-officedocument.presentationml.slide+xml"/>
  <Override PartName="/ppt/slides/slide225.xml" ContentType="application/vnd.openxmlformats-officedocument.presentationml.slide+xml"/>
  <Override PartName="/ppt/slides/slide226.xml" ContentType="application/vnd.openxmlformats-officedocument.presentationml.slide+xml"/>
  <Override PartName="/ppt/slides/slide227.xml" ContentType="application/vnd.openxmlformats-officedocument.presentationml.slide+xml"/>
  <Override PartName="/ppt/slides/slide228.xml" ContentType="application/vnd.openxmlformats-officedocument.presentationml.slide+xml"/>
  <Override PartName="/ppt/slides/slide229.xml" ContentType="application/vnd.openxmlformats-officedocument.presentationml.slide+xml"/>
  <Override PartName="/ppt/slides/slide230.xml" ContentType="application/vnd.openxmlformats-officedocument.presentationml.slide+xml"/>
  <Override PartName="/ppt/slides/slide231.xml" ContentType="application/vnd.openxmlformats-officedocument.presentationml.slide+xml"/>
  <Override PartName="/ppt/slides/slide232.xml" ContentType="application/vnd.openxmlformats-officedocument.presentationml.slide+xml"/>
  <Override PartName="/ppt/slides/slide233.xml" ContentType="application/vnd.openxmlformats-officedocument.presentationml.slide+xml"/>
  <Override PartName="/ppt/slides/slide234.xml" ContentType="application/vnd.openxmlformats-officedocument.presentationml.slide+xml"/>
  <Override PartName="/ppt/slides/slide235.xml" ContentType="application/vnd.openxmlformats-officedocument.presentationml.slide+xml"/>
  <Override PartName="/ppt/slides/slide236.xml" ContentType="application/vnd.openxmlformats-officedocument.presentationml.slide+xml"/>
  <Override PartName="/ppt/slides/slide237.xml" ContentType="application/vnd.openxmlformats-officedocument.presentationml.slide+xml"/>
  <Override PartName="/ppt/slides/slide238.xml" ContentType="application/vnd.openxmlformats-officedocument.presentationml.slide+xml"/>
  <Override PartName="/ppt/slides/slide239.xml" ContentType="application/vnd.openxmlformats-officedocument.presentationml.slide+xml"/>
  <Override PartName="/ppt/slides/slide240.xml" ContentType="application/vnd.openxmlformats-officedocument.presentationml.slide+xml"/>
  <Override PartName="/ppt/slides/slide241.xml" ContentType="application/vnd.openxmlformats-officedocument.presentationml.slide+xml"/>
  <Override PartName="/ppt/slides/slide242.xml" ContentType="application/vnd.openxmlformats-officedocument.presentationml.slide+xml"/>
  <Override PartName="/ppt/slides/slide243.xml" ContentType="application/vnd.openxmlformats-officedocument.presentationml.slide+xml"/>
  <Override PartName="/ppt/slides/slide244.xml" ContentType="application/vnd.openxmlformats-officedocument.presentationml.slide+xml"/>
  <Override PartName="/ppt/slides/slide245.xml" ContentType="application/vnd.openxmlformats-officedocument.presentationml.slide+xml"/>
  <Override PartName="/ppt/slides/slide246.xml" ContentType="application/vnd.openxmlformats-officedocument.presentationml.slide+xml"/>
  <Override PartName="/ppt/slides/slide247.xml" ContentType="application/vnd.openxmlformats-officedocument.presentationml.slide+xml"/>
  <Override PartName="/ppt/slides/slide248.xml" ContentType="application/vnd.openxmlformats-officedocument.presentationml.slide+xml"/>
  <Override PartName="/ppt/slides/slide249.xml" ContentType="application/vnd.openxmlformats-officedocument.presentationml.slide+xml"/>
  <Override PartName="/ppt/slides/slide250.xml" ContentType="application/vnd.openxmlformats-officedocument.presentationml.slide+xml"/>
  <Override PartName="/ppt/slides/slide251.xml" ContentType="application/vnd.openxmlformats-officedocument.presentationml.slide+xml"/>
  <Override PartName="/ppt/slides/slide252.xml" ContentType="application/vnd.openxmlformats-officedocument.presentationml.slide+xml"/>
  <Override PartName="/ppt/slides/slide253.xml" ContentType="application/vnd.openxmlformats-officedocument.presentationml.slide+xml"/>
  <Override PartName="/ppt/slides/slide254.xml" ContentType="application/vnd.openxmlformats-officedocument.presentationml.slide+xml"/>
  <Override PartName="/ppt/slides/slide255.xml" ContentType="application/vnd.openxmlformats-officedocument.presentationml.slide+xml"/>
  <Override PartName="/ppt/slides/slide256.xml" ContentType="application/vnd.openxmlformats-officedocument.presentationml.slide+xml"/>
  <Override PartName="/ppt/slides/slide257.xml" ContentType="application/vnd.openxmlformats-officedocument.presentationml.slide+xml"/>
  <Override PartName="/ppt/slides/slide258.xml" ContentType="application/vnd.openxmlformats-officedocument.presentationml.slide+xml"/>
  <Override PartName="/ppt/slides/slide259.xml" ContentType="application/vnd.openxmlformats-officedocument.presentationml.slide+xml"/>
  <Override PartName="/ppt/slides/slide260.xml" ContentType="application/vnd.openxmlformats-officedocument.presentationml.slide+xml"/>
  <Override PartName="/ppt/slides/slide261.xml" ContentType="application/vnd.openxmlformats-officedocument.presentationml.slide+xml"/>
  <Override PartName="/ppt/slides/slide262.xml" ContentType="application/vnd.openxmlformats-officedocument.presentationml.slide+xml"/>
  <Override PartName="/ppt/slides/slide263.xml" ContentType="application/vnd.openxmlformats-officedocument.presentationml.slide+xml"/>
  <Override PartName="/ppt/slides/slide264.xml" ContentType="application/vnd.openxmlformats-officedocument.presentationml.slide+xml"/>
  <Override PartName="/ppt/slides/slide265.xml" ContentType="application/vnd.openxmlformats-officedocument.presentationml.slide+xml"/>
  <Override PartName="/ppt/slides/slide26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68"/>
  </p:handoutMasterIdLst>
  <p:sldIdLst>
    <p:sldId id="256" r:id="rId2"/>
    <p:sldId id="295" r:id="rId3"/>
    <p:sldId id="416" r:id="rId4"/>
    <p:sldId id="415" r:id="rId5"/>
    <p:sldId id="417" r:id="rId6"/>
    <p:sldId id="418" r:id="rId7"/>
    <p:sldId id="419" r:id="rId8"/>
    <p:sldId id="420" r:id="rId9"/>
    <p:sldId id="421" r:id="rId10"/>
    <p:sldId id="422" r:id="rId11"/>
    <p:sldId id="423" r:id="rId12"/>
    <p:sldId id="435" r:id="rId13"/>
    <p:sldId id="424" r:id="rId14"/>
    <p:sldId id="425" r:id="rId15"/>
    <p:sldId id="426" r:id="rId16"/>
    <p:sldId id="427" r:id="rId17"/>
    <p:sldId id="428" r:id="rId18"/>
    <p:sldId id="429" r:id="rId19"/>
    <p:sldId id="430" r:id="rId20"/>
    <p:sldId id="431" r:id="rId21"/>
    <p:sldId id="432" r:id="rId22"/>
    <p:sldId id="433" r:id="rId23"/>
    <p:sldId id="434" r:id="rId24"/>
    <p:sldId id="464" r:id="rId25"/>
    <p:sldId id="465" r:id="rId26"/>
    <p:sldId id="466" r:id="rId27"/>
    <p:sldId id="794" r:id="rId28"/>
    <p:sldId id="296" r:id="rId29"/>
    <p:sldId id="282" r:id="rId30"/>
    <p:sldId id="297" r:id="rId31"/>
    <p:sldId id="456" r:id="rId32"/>
    <p:sldId id="460" r:id="rId33"/>
    <p:sldId id="457" r:id="rId34"/>
    <p:sldId id="458" r:id="rId35"/>
    <p:sldId id="795" r:id="rId36"/>
    <p:sldId id="796" r:id="rId37"/>
    <p:sldId id="797" r:id="rId38"/>
    <p:sldId id="798" r:id="rId39"/>
    <p:sldId id="1006" r:id="rId40"/>
    <p:sldId id="1007" r:id="rId41"/>
    <p:sldId id="1009" r:id="rId42"/>
    <p:sldId id="1008" r:id="rId43"/>
    <p:sldId id="799" r:id="rId44"/>
    <p:sldId id="800" r:id="rId45"/>
    <p:sldId id="802" r:id="rId46"/>
    <p:sldId id="804" r:id="rId47"/>
    <p:sldId id="806" r:id="rId48"/>
    <p:sldId id="807" r:id="rId49"/>
    <p:sldId id="808" r:id="rId50"/>
    <p:sldId id="809" r:id="rId51"/>
    <p:sldId id="810" r:id="rId52"/>
    <p:sldId id="811" r:id="rId53"/>
    <p:sldId id="812" r:id="rId54"/>
    <p:sldId id="813" r:id="rId55"/>
    <p:sldId id="814" r:id="rId56"/>
    <p:sldId id="815" r:id="rId57"/>
    <p:sldId id="816" r:id="rId58"/>
    <p:sldId id="817" r:id="rId59"/>
    <p:sldId id="818" r:id="rId60"/>
    <p:sldId id="819" r:id="rId61"/>
    <p:sldId id="820" r:id="rId62"/>
    <p:sldId id="821" r:id="rId63"/>
    <p:sldId id="822" r:id="rId64"/>
    <p:sldId id="823" r:id="rId65"/>
    <p:sldId id="824" r:id="rId66"/>
    <p:sldId id="825" r:id="rId67"/>
    <p:sldId id="826" r:id="rId68"/>
    <p:sldId id="827" r:id="rId69"/>
    <p:sldId id="828" r:id="rId70"/>
    <p:sldId id="829" r:id="rId71"/>
    <p:sldId id="830" r:id="rId72"/>
    <p:sldId id="831" r:id="rId73"/>
    <p:sldId id="832" r:id="rId74"/>
    <p:sldId id="834" r:id="rId75"/>
    <p:sldId id="835" r:id="rId76"/>
    <p:sldId id="836" r:id="rId77"/>
    <p:sldId id="837" r:id="rId78"/>
    <p:sldId id="838" r:id="rId79"/>
    <p:sldId id="839" r:id="rId80"/>
    <p:sldId id="840" r:id="rId81"/>
    <p:sldId id="841" r:id="rId82"/>
    <p:sldId id="842" r:id="rId83"/>
    <p:sldId id="843" r:id="rId84"/>
    <p:sldId id="844" r:id="rId85"/>
    <p:sldId id="845" r:id="rId86"/>
    <p:sldId id="846" r:id="rId87"/>
    <p:sldId id="847" r:id="rId88"/>
    <p:sldId id="848" r:id="rId89"/>
    <p:sldId id="849" r:id="rId90"/>
    <p:sldId id="850" r:id="rId91"/>
    <p:sldId id="851" r:id="rId92"/>
    <p:sldId id="852" r:id="rId93"/>
    <p:sldId id="853" r:id="rId94"/>
    <p:sldId id="854" r:id="rId95"/>
    <p:sldId id="855" r:id="rId96"/>
    <p:sldId id="856" r:id="rId97"/>
    <p:sldId id="857" r:id="rId98"/>
    <p:sldId id="858" r:id="rId99"/>
    <p:sldId id="859" r:id="rId100"/>
    <p:sldId id="862" r:id="rId101"/>
    <p:sldId id="860" r:id="rId102"/>
    <p:sldId id="861" r:id="rId103"/>
    <p:sldId id="863" r:id="rId104"/>
    <p:sldId id="864" r:id="rId105"/>
    <p:sldId id="870" r:id="rId106"/>
    <p:sldId id="865" r:id="rId107"/>
    <p:sldId id="866" r:id="rId108"/>
    <p:sldId id="867" r:id="rId109"/>
    <p:sldId id="868" r:id="rId110"/>
    <p:sldId id="869" r:id="rId111"/>
    <p:sldId id="871" r:id="rId112"/>
    <p:sldId id="872" r:id="rId113"/>
    <p:sldId id="874" r:id="rId114"/>
    <p:sldId id="875" r:id="rId115"/>
    <p:sldId id="876" r:id="rId116"/>
    <p:sldId id="877" r:id="rId117"/>
    <p:sldId id="878" r:id="rId118"/>
    <p:sldId id="879" r:id="rId119"/>
    <p:sldId id="880" r:id="rId120"/>
    <p:sldId id="881" r:id="rId121"/>
    <p:sldId id="882" r:id="rId122"/>
    <p:sldId id="883" r:id="rId123"/>
    <p:sldId id="884" r:id="rId124"/>
    <p:sldId id="885" r:id="rId125"/>
    <p:sldId id="886" r:id="rId126"/>
    <p:sldId id="887" r:id="rId127"/>
    <p:sldId id="888" r:id="rId128"/>
    <p:sldId id="894" r:id="rId129"/>
    <p:sldId id="889" r:id="rId130"/>
    <p:sldId id="895" r:id="rId131"/>
    <p:sldId id="896" r:id="rId132"/>
    <p:sldId id="897" r:id="rId133"/>
    <p:sldId id="890" r:id="rId134"/>
    <p:sldId id="898" r:id="rId135"/>
    <p:sldId id="891" r:id="rId136"/>
    <p:sldId id="892" r:id="rId137"/>
    <p:sldId id="893" r:id="rId138"/>
    <p:sldId id="899" r:id="rId139"/>
    <p:sldId id="900" r:id="rId140"/>
    <p:sldId id="905" r:id="rId141"/>
    <p:sldId id="903" r:id="rId142"/>
    <p:sldId id="904" r:id="rId143"/>
    <p:sldId id="906" r:id="rId144"/>
    <p:sldId id="907" r:id="rId145"/>
    <p:sldId id="908" r:id="rId146"/>
    <p:sldId id="909" r:id="rId147"/>
    <p:sldId id="912" r:id="rId148"/>
    <p:sldId id="910" r:id="rId149"/>
    <p:sldId id="913" r:id="rId150"/>
    <p:sldId id="911" r:id="rId151"/>
    <p:sldId id="914" r:id="rId152"/>
    <p:sldId id="915" r:id="rId153"/>
    <p:sldId id="916" r:id="rId154"/>
    <p:sldId id="917" r:id="rId155"/>
    <p:sldId id="918" r:id="rId156"/>
    <p:sldId id="919" r:id="rId157"/>
    <p:sldId id="920" r:id="rId158"/>
    <p:sldId id="921" r:id="rId159"/>
    <p:sldId id="922" r:id="rId160"/>
    <p:sldId id="933" r:id="rId161"/>
    <p:sldId id="934" r:id="rId162"/>
    <p:sldId id="923" r:id="rId163"/>
    <p:sldId id="924" r:id="rId164"/>
    <p:sldId id="935" r:id="rId165"/>
    <p:sldId id="936" r:id="rId166"/>
    <p:sldId id="937" r:id="rId167"/>
    <p:sldId id="938" r:id="rId168"/>
    <p:sldId id="925" r:id="rId169"/>
    <p:sldId id="939" r:id="rId170"/>
    <p:sldId id="926" r:id="rId171"/>
    <p:sldId id="940" r:id="rId172"/>
    <p:sldId id="927" r:id="rId173"/>
    <p:sldId id="928" r:id="rId174"/>
    <p:sldId id="941" r:id="rId175"/>
    <p:sldId id="942" r:id="rId176"/>
    <p:sldId id="929" r:id="rId177"/>
    <p:sldId id="930" r:id="rId178"/>
    <p:sldId id="943" r:id="rId179"/>
    <p:sldId id="931" r:id="rId180"/>
    <p:sldId id="932" r:id="rId181"/>
    <p:sldId id="944" r:id="rId182"/>
    <p:sldId id="945" r:id="rId183"/>
    <p:sldId id="1010" r:id="rId184"/>
    <p:sldId id="948" r:id="rId185"/>
    <p:sldId id="950" r:id="rId186"/>
    <p:sldId id="949" r:id="rId187"/>
    <p:sldId id="951" r:id="rId188"/>
    <p:sldId id="952" r:id="rId189"/>
    <p:sldId id="953" r:id="rId190"/>
    <p:sldId id="954" r:id="rId191"/>
    <p:sldId id="955" r:id="rId192"/>
    <p:sldId id="901" r:id="rId193"/>
    <p:sldId id="956" r:id="rId194"/>
    <p:sldId id="957" r:id="rId195"/>
    <p:sldId id="958" r:id="rId196"/>
    <p:sldId id="965" r:id="rId197"/>
    <p:sldId id="966" r:id="rId198"/>
    <p:sldId id="959" r:id="rId199"/>
    <p:sldId id="960" r:id="rId200"/>
    <p:sldId id="961" r:id="rId201"/>
    <p:sldId id="967" r:id="rId202"/>
    <p:sldId id="962" r:id="rId203"/>
    <p:sldId id="963" r:id="rId204"/>
    <p:sldId id="964" r:id="rId205"/>
    <p:sldId id="968" r:id="rId206"/>
    <p:sldId id="969" r:id="rId207"/>
    <p:sldId id="970" r:id="rId208"/>
    <p:sldId id="973" r:id="rId209"/>
    <p:sldId id="971" r:id="rId210"/>
    <p:sldId id="972" r:id="rId211"/>
    <p:sldId id="974" r:id="rId212"/>
    <p:sldId id="975" r:id="rId213"/>
    <p:sldId id="976" r:id="rId214"/>
    <p:sldId id="977" r:id="rId215"/>
    <p:sldId id="978" r:id="rId216"/>
    <p:sldId id="985" r:id="rId217"/>
    <p:sldId id="986" r:id="rId218"/>
    <p:sldId id="979" r:id="rId219"/>
    <p:sldId id="987" r:id="rId220"/>
    <p:sldId id="988" r:id="rId221"/>
    <p:sldId id="980" r:id="rId222"/>
    <p:sldId id="989" r:id="rId223"/>
    <p:sldId id="990" r:id="rId224"/>
    <p:sldId id="991" r:id="rId225"/>
    <p:sldId id="981" r:id="rId226"/>
    <p:sldId id="982" r:id="rId227"/>
    <p:sldId id="992" r:id="rId228"/>
    <p:sldId id="993" r:id="rId229"/>
    <p:sldId id="983" r:id="rId230"/>
    <p:sldId id="984" r:id="rId231"/>
    <p:sldId id="994" r:id="rId232"/>
    <p:sldId id="902" r:id="rId233"/>
    <p:sldId id="995" r:id="rId234"/>
    <p:sldId id="1000" r:id="rId235"/>
    <p:sldId id="1001" r:id="rId236"/>
    <p:sldId id="1002" r:id="rId237"/>
    <p:sldId id="1003" r:id="rId238"/>
    <p:sldId id="996" r:id="rId239"/>
    <p:sldId id="1004" r:id="rId240"/>
    <p:sldId id="1005" r:id="rId241"/>
    <p:sldId id="997" r:id="rId242"/>
    <p:sldId id="1011" r:id="rId243"/>
    <p:sldId id="1012" r:id="rId244"/>
    <p:sldId id="1013" r:id="rId245"/>
    <p:sldId id="1014" r:id="rId246"/>
    <p:sldId id="998" r:id="rId247"/>
    <p:sldId id="1025" r:id="rId248"/>
    <p:sldId id="1026" r:id="rId249"/>
    <p:sldId id="1035" r:id="rId250"/>
    <p:sldId id="1027" r:id="rId251"/>
    <p:sldId id="1028" r:id="rId252"/>
    <p:sldId id="1036" r:id="rId253"/>
    <p:sldId id="1037" r:id="rId254"/>
    <p:sldId id="1038" r:id="rId255"/>
    <p:sldId id="1039" r:id="rId256"/>
    <p:sldId id="1040" r:id="rId257"/>
    <p:sldId id="999" r:id="rId258"/>
    <p:sldId id="1029" r:id="rId259"/>
    <p:sldId id="1030" r:id="rId260"/>
    <p:sldId id="1031" r:id="rId261"/>
    <p:sldId id="1032" r:id="rId262"/>
    <p:sldId id="1041" r:id="rId263"/>
    <p:sldId id="1033" r:id="rId264"/>
    <p:sldId id="1034" r:id="rId265"/>
    <p:sldId id="1042" r:id="rId266"/>
    <p:sldId id="414" r:id="rId267"/>
  </p:sldIdLst>
  <p:sldSz cx="12192000" cy="6858000"/>
  <p:notesSz cx="6802438" cy="9934575"/>
  <p:defaultTextStyle>
    <a:defPPr>
      <a:defRPr lang="zh-TW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無樣式、無格線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70" autoAdjust="0"/>
    <p:restoredTop sz="94660"/>
  </p:normalViewPr>
  <p:slideViewPr>
    <p:cSldViewPr snapToGrid="0">
      <p:cViewPr>
        <p:scale>
          <a:sx n="80" d="100"/>
          <a:sy n="80" d="100"/>
        </p:scale>
        <p:origin x="595" y="19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63" Type="http://schemas.openxmlformats.org/officeDocument/2006/relationships/slide" Target="slides/slide62.xml"/><Relationship Id="rId159" Type="http://schemas.openxmlformats.org/officeDocument/2006/relationships/slide" Target="slides/slide158.xml"/><Relationship Id="rId170" Type="http://schemas.openxmlformats.org/officeDocument/2006/relationships/slide" Target="slides/slide169.xml"/><Relationship Id="rId226" Type="http://schemas.openxmlformats.org/officeDocument/2006/relationships/slide" Target="slides/slide225.xml"/><Relationship Id="rId268" Type="http://schemas.openxmlformats.org/officeDocument/2006/relationships/handoutMaster" Target="handoutMasters/handoutMaster1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53" Type="http://schemas.openxmlformats.org/officeDocument/2006/relationships/slide" Target="slides/slide52.xml"/><Relationship Id="rId74" Type="http://schemas.openxmlformats.org/officeDocument/2006/relationships/slide" Target="slides/slide73.xml"/><Relationship Id="rId128" Type="http://schemas.openxmlformats.org/officeDocument/2006/relationships/slide" Target="slides/slide127.xml"/><Relationship Id="rId149" Type="http://schemas.openxmlformats.org/officeDocument/2006/relationships/slide" Target="slides/slide148.xml"/><Relationship Id="rId5" Type="http://schemas.openxmlformats.org/officeDocument/2006/relationships/slide" Target="slides/slide4.xml"/><Relationship Id="rId95" Type="http://schemas.openxmlformats.org/officeDocument/2006/relationships/slide" Target="slides/slide94.xml"/><Relationship Id="rId160" Type="http://schemas.openxmlformats.org/officeDocument/2006/relationships/slide" Target="slides/slide159.xml"/><Relationship Id="rId181" Type="http://schemas.openxmlformats.org/officeDocument/2006/relationships/slide" Target="slides/slide180.xml"/><Relationship Id="rId216" Type="http://schemas.openxmlformats.org/officeDocument/2006/relationships/slide" Target="slides/slide215.xml"/><Relationship Id="rId237" Type="http://schemas.openxmlformats.org/officeDocument/2006/relationships/slide" Target="slides/slide236.xml"/><Relationship Id="rId258" Type="http://schemas.openxmlformats.org/officeDocument/2006/relationships/slide" Target="slides/slide257.xml"/><Relationship Id="rId22" Type="http://schemas.openxmlformats.org/officeDocument/2006/relationships/slide" Target="slides/slide21.xml"/><Relationship Id="rId43" Type="http://schemas.openxmlformats.org/officeDocument/2006/relationships/slide" Target="slides/slide42.xml"/><Relationship Id="rId64" Type="http://schemas.openxmlformats.org/officeDocument/2006/relationships/slide" Target="slides/slide63.xml"/><Relationship Id="rId118" Type="http://schemas.openxmlformats.org/officeDocument/2006/relationships/slide" Target="slides/slide117.xml"/><Relationship Id="rId139" Type="http://schemas.openxmlformats.org/officeDocument/2006/relationships/slide" Target="slides/slide138.xml"/><Relationship Id="rId85" Type="http://schemas.openxmlformats.org/officeDocument/2006/relationships/slide" Target="slides/slide84.xml"/><Relationship Id="rId150" Type="http://schemas.openxmlformats.org/officeDocument/2006/relationships/slide" Target="slides/slide149.xml"/><Relationship Id="rId171" Type="http://schemas.openxmlformats.org/officeDocument/2006/relationships/slide" Target="slides/slide170.xml"/><Relationship Id="rId192" Type="http://schemas.openxmlformats.org/officeDocument/2006/relationships/slide" Target="slides/slide191.xml"/><Relationship Id="rId206" Type="http://schemas.openxmlformats.org/officeDocument/2006/relationships/slide" Target="slides/slide205.xml"/><Relationship Id="rId227" Type="http://schemas.openxmlformats.org/officeDocument/2006/relationships/slide" Target="slides/slide226.xml"/><Relationship Id="rId248" Type="http://schemas.openxmlformats.org/officeDocument/2006/relationships/slide" Target="slides/slide247.xml"/><Relationship Id="rId269" Type="http://schemas.openxmlformats.org/officeDocument/2006/relationships/presProps" Target="presProps.xml"/><Relationship Id="rId12" Type="http://schemas.openxmlformats.org/officeDocument/2006/relationships/slide" Target="slides/slide11.xml"/><Relationship Id="rId33" Type="http://schemas.openxmlformats.org/officeDocument/2006/relationships/slide" Target="slides/slide32.xml"/><Relationship Id="rId108" Type="http://schemas.openxmlformats.org/officeDocument/2006/relationships/slide" Target="slides/slide107.xml"/><Relationship Id="rId129" Type="http://schemas.openxmlformats.org/officeDocument/2006/relationships/slide" Target="slides/slide128.xml"/><Relationship Id="rId54" Type="http://schemas.openxmlformats.org/officeDocument/2006/relationships/slide" Target="slides/slide53.xml"/><Relationship Id="rId75" Type="http://schemas.openxmlformats.org/officeDocument/2006/relationships/slide" Target="slides/slide74.xml"/><Relationship Id="rId96" Type="http://schemas.openxmlformats.org/officeDocument/2006/relationships/slide" Target="slides/slide95.xml"/><Relationship Id="rId140" Type="http://schemas.openxmlformats.org/officeDocument/2006/relationships/slide" Target="slides/slide139.xml"/><Relationship Id="rId161" Type="http://schemas.openxmlformats.org/officeDocument/2006/relationships/slide" Target="slides/slide160.xml"/><Relationship Id="rId182" Type="http://schemas.openxmlformats.org/officeDocument/2006/relationships/slide" Target="slides/slide181.xml"/><Relationship Id="rId217" Type="http://schemas.openxmlformats.org/officeDocument/2006/relationships/slide" Target="slides/slide216.xml"/><Relationship Id="rId6" Type="http://schemas.openxmlformats.org/officeDocument/2006/relationships/slide" Target="slides/slide5.xml"/><Relationship Id="rId238" Type="http://schemas.openxmlformats.org/officeDocument/2006/relationships/slide" Target="slides/slide237.xml"/><Relationship Id="rId259" Type="http://schemas.openxmlformats.org/officeDocument/2006/relationships/slide" Target="slides/slide258.xml"/><Relationship Id="rId23" Type="http://schemas.openxmlformats.org/officeDocument/2006/relationships/slide" Target="slides/slide22.xml"/><Relationship Id="rId119" Type="http://schemas.openxmlformats.org/officeDocument/2006/relationships/slide" Target="slides/slide118.xml"/><Relationship Id="rId270" Type="http://schemas.openxmlformats.org/officeDocument/2006/relationships/viewProps" Target="viewProps.xml"/><Relationship Id="rId44" Type="http://schemas.openxmlformats.org/officeDocument/2006/relationships/slide" Target="slides/slide43.xml"/><Relationship Id="rId65" Type="http://schemas.openxmlformats.org/officeDocument/2006/relationships/slide" Target="slides/slide64.xml"/><Relationship Id="rId86" Type="http://schemas.openxmlformats.org/officeDocument/2006/relationships/slide" Target="slides/slide85.xml"/><Relationship Id="rId130" Type="http://schemas.openxmlformats.org/officeDocument/2006/relationships/slide" Target="slides/slide129.xml"/><Relationship Id="rId151" Type="http://schemas.openxmlformats.org/officeDocument/2006/relationships/slide" Target="slides/slide150.xml"/><Relationship Id="rId172" Type="http://schemas.openxmlformats.org/officeDocument/2006/relationships/slide" Target="slides/slide171.xml"/><Relationship Id="rId193" Type="http://schemas.openxmlformats.org/officeDocument/2006/relationships/slide" Target="slides/slide192.xml"/><Relationship Id="rId207" Type="http://schemas.openxmlformats.org/officeDocument/2006/relationships/slide" Target="slides/slide206.xml"/><Relationship Id="rId228" Type="http://schemas.openxmlformats.org/officeDocument/2006/relationships/slide" Target="slides/slide227.xml"/><Relationship Id="rId249" Type="http://schemas.openxmlformats.org/officeDocument/2006/relationships/slide" Target="slides/slide248.xml"/><Relationship Id="rId13" Type="http://schemas.openxmlformats.org/officeDocument/2006/relationships/slide" Target="slides/slide12.xml"/><Relationship Id="rId109" Type="http://schemas.openxmlformats.org/officeDocument/2006/relationships/slide" Target="slides/slide108.xml"/><Relationship Id="rId260" Type="http://schemas.openxmlformats.org/officeDocument/2006/relationships/slide" Target="slides/slide259.xml"/><Relationship Id="rId34" Type="http://schemas.openxmlformats.org/officeDocument/2006/relationships/slide" Target="slides/slide33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20" Type="http://schemas.openxmlformats.org/officeDocument/2006/relationships/slide" Target="slides/slide119.xml"/><Relationship Id="rId141" Type="http://schemas.openxmlformats.org/officeDocument/2006/relationships/slide" Target="slides/slide140.xml"/><Relationship Id="rId7" Type="http://schemas.openxmlformats.org/officeDocument/2006/relationships/slide" Target="slides/slide6.xml"/><Relationship Id="rId162" Type="http://schemas.openxmlformats.org/officeDocument/2006/relationships/slide" Target="slides/slide161.xml"/><Relationship Id="rId183" Type="http://schemas.openxmlformats.org/officeDocument/2006/relationships/slide" Target="slides/slide182.xml"/><Relationship Id="rId218" Type="http://schemas.openxmlformats.org/officeDocument/2006/relationships/slide" Target="slides/slide217.xml"/><Relationship Id="rId239" Type="http://schemas.openxmlformats.org/officeDocument/2006/relationships/slide" Target="slides/slide238.xml"/><Relationship Id="rId250" Type="http://schemas.openxmlformats.org/officeDocument/2006/relationships/slide" Target="slides/slide249.xml"/><Relationship Id="rId271" Type="http://schemas.openxmlformats.org/officeDocument/2006/relationships/theme" Target="theme/theme1.xml"/><Relationship Id="rId24" Type="http://schemas.openxmlformats.org/officeDocument/2006/relationships/slide" Target="slides/slide23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31" Type="http://schemas.openxmlformats.org/officeDocument/2006/relationships/slide" Target="slides/slide130.xml"/><Relationship Id="rId152" Type="http://schemas.openxmlformats.org/officeDocument/2006/relationships/slide" Target="slides/slide151.xml"/><Relationship Id="rId173" Type="http://schemas.openxmlformats.org/officeDocument/2006/relationships/slide" Target="slides/slide172.xml"/><Relationship Id="rId194" Type="http://schemas.openxmlformats.org/officeDocument/2006/relationships/slide" Target="slides/slide193.xml"/><Relationship Id="rId208" Type="http://schemas.openxmlformats.org/officeDocument/2006/relationships/slide" Target="slides/slide207.xml"/><Relationship Id="rId229" Type="http://schemas.openxmlformats.org/officeDocument/2006/relationships/slide" Target="slides/slide228.xml"/><Relationship Id="rId240" Type="http://schemas.openxmlformats.org/officeDocument/2006/relationships/slide" Target="slides/slide239.xml"/><Relationship Id="rId261" Type="http://schemas.openxmlformats.org/officeDocument/2006/relationships/slide" Target="slides/slide260.xml"/><Relationship Id="rId14" Type="http://schemas.openxmlformats.org/officeDocument/2006/relationships/slide" Target="slides/slide13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8" Type="http://schemas.openxmlformats.org/officeDocument/2006/relationships/slide" Target="slides/slide7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142" Type="http://schemas.openxmlformats.org/officeDocument/2006/relationships/slide" Target="slides/slide141.xml"/><Relationship Id="rId163" Type="http://schemas.openxmlformats.org/officeDocument/2006/relationships/slide" Target="slides/slide162.xml"/><Relationship Id="rId184" Type="http://schemas.openxmlformats.org/officeDocument/2006/relationships/slide" Target="slides/slide183.xml"/><Relationship Id="rId219" Type="http://schemas.openxmlformats.org/officeDocument/2006/relationships/slide" Target="slides/slide218.xml"/><Relationship Id="rId230" Type="http://schemas.openxmlformats.org/officeDocument/2006/relationships/slide" Target="slides/slide229.xml"/><Relationship Id="rId251" Type="http://schemas.openxmlformats.org/officeDocument/2006/relationships/slide" Target="slides/slide250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272" Type="http://schemas.openxmlformats.org/officeDocument/2006/relationships/tableStyles" Target="tableStyles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53" Type="http://schemas.openxmlformats.org/officeDocument/2006/relationships/slide" Target="slides/slide152.xml"/><Relationship Id="rId174" Type="http://schemas.openxmlformats.org/officeDocument/2006/relationships/slide" Target="slides/slide173.xml"/><Relationship Id="rId195" Type="http://schemas.openxmlformats.org/officeDocument/2006/relationships/slide" Target="slides/slide194.xml"/><Relationship Id="rId209" Type="http://schemas.openxmlformats.org/officeDocument/2006/relationships/slide" Target="slides/slide208.xml"/><Relationship Id="rId220" Type="http://schemas.openxmlformats.org/officeDocument/2006/relationships/slide" Target="slides/slide219.xml"/><Relationship Id="rId241" Type="http://schemas.openxmlformats.org/officeDocument/2006/relationships/slide" Target="slides/slide240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262" Type="http://schemas.openxmlformats.org/officeDocument/2006/relationships/slide" Target="slides/slide261.xml"/><Relationship Id="rId78" Type="http://schemas.openxmlformats.org/officeDocument/2006/relationships/slide" Target="slides/slide77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43" Type="http://schemas.openxmlformats.org/officeDocument/2006/relationships/slide" Target="slides/slide142.xml"/><Relationship Id="rId164" Type="http://schemas.openxmlformats.org/officeDocument/2006/relationships/slide" Target="slides/slide163.xml"/><Relationship Id="rId185" Type="http://schemas.openxmlformats.org/officeDocument/2006/relationships/slide" Target="slides/slide184.xml"/><Relationship Id="rId9" Type="http://schemas.openxmlformats.org/officeDocument/2006/relationships/slide" Target="slides/slide8.xml"/><Relationship Id="rId210" Type="http://schemas.openxmlformats.org/officeDocument/2006/relationships/slide" Target="slides/slide209.xml"/><Relationship Id="rId26" Type="http://schemas.openxmlformats.org/officeDocument/2006/relationships/slide" Target="slides/slide25.xml"/><Relationship Id="rId231" Type="http://schemas.openxmlformats.org/officeDocument/2006/relationships/slide" Target="slides/slide230.xml"/><Relationship Id="rId252" Type="http://schemas.openxmlformats.org/officeDocument/2006/relationships/slide" Target="slides/slide251.xml"/><Relationship Id="rId47" Type="http://schemas.openxmlformats.org/officeDocument/2006/relationships/slide" Target="slides/slide46.xml"/><Relationship Id="rId68" Type="http://schemas.openxmlformats.org/officeDocument/2006/relationships/slide" Target="slides/slide67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54" Type="http://schemas.openxmlformats.org/officeDocument/2006/relationships/slide" Target="slides/slide153.xml"/><Relationship Id="rId175" Type="http://schemas.openxmlformats.org/officeDocument/2006/relationships/slide" Target="slides/slide174.xml"/><Relationship Id="rId196" Type="http://schemas.openxmlformats.org/officeDocument/2006/relationships/slide" Target="slides/slide195.xml"/><Relationship Id="rId200" Type="http://schemas.openxmlformats.org/officeDocument/2006/relationships/slide" Target="slides/slide199.xml"/><Relationship Id="rId16" Type="http://schemas.openxmlformats.org/officeDocument/2006/relationships/slide" Target="slides/slide15.xml"/><Relationship Id="rId221" Type="http://schemas.openxmlformats.org/officeDocument/2006/relationships/slide" Target="slides/slide220.xml"/><Relationship Id="rId242" Type="http://schemas.openxmlformats.org/officeDocument/2006/relationships/slide" Target="slides/slide241.xml"/><Relationship Id="rId263" Type="http://schemas.openxmlformats.org/officeDocument/2006/relationships/slide" Target="slides/slide262.xml"/><Relationship Id="rId37" Type="http://schemas.openxmlformats.org/officeDocument/2006/relationships/slide" Target="slides/slide36.xml"/><Relationship Id="rId58" Type="http://schemas.openxmlformats.org/officeDocument/2006/relationships/slide" Target="slides/slide57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44" Type="http://schemas.openxmlformats.org/officeDocument/2006/relationships/slide" Target="slides/slide143.xml"/><Relationship Id="rId90" Type="http://schemas.openxmlformats.org/officeDocument/2006/relationships/slide" Target="slides/slide89.xml"/><Relationship Id="rId165" Type="http://schemas.openxmlformats.org/officeDocument/2006/relationships/slide" Target="slides/slide164.xml"/><Relationship Id="rId186" Type="http://schemas.openxmlformats.org/officeDocument/2006/relationships/slide" Target="slides/slide185.xml"/><Relationship Id="rId211" Type="http://schemas.openxmlformats.org/officeDocument/2006/relationships/slide" Target="slides/slide210.xml"/><Relationship Id="rId232" Type="http://schemas.openxmlformats.org/officeDocument/2006/relationships/slide" Target="slides/slide231.xml"/><Relationship Id="rId253" Type="http://schemas.openxmlformats.org/officeDocument/2006/relationships/slide" Target="slides/slide252.xml"/><Relationship Id="rId27" Type="http://schemas.openxmlformats.org/officeDocument/2006/relationships/slide" Target="slides/slide26.xml"/><Relationship Id="rId48" Type="http://schemas.openxmlformats.org/officeDocument/2006/relationships/slide" Target="slides/slide47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34" Type="http://schemas.openxmlformats.org/officeDocument/2006/relationships/slide" Target="slides/slide133.xml"/><Relationship Id="rId80" Type="http://schemas.openxmlformats.org/officeDocument/2006/relationships/slide" Target="slides/slide79.xml"/><Relationship Id="rId155" Type="http://schemas.openxmlformats.org/officeDocument/2006/relationships/slide" Target="slides/slide154.xml"/><Relationship Id="rId176" Type="http://schemas.openxmlformats.org/officeDocument/2006/relationships/slide" Target="slides/slide175.xml"/><Relationship Id="rId197" Type="http://schemas.openxmlformats.org/officeDocument/2006/relationships/slide" Target="slides/slide196.xml"/><Relationship Id="rId201" Type="http://schemas.openxmlformats.org/officeDocument/2006/relationships/slide" Target="slides/slide200.xml"/><Relationship Id="rId222" Type="http://schemas.openxmlformats.org/officeDocument/2006/relationships/slide" Target="slides/slide221.xml"/><Relationship Id="rId243" Type="http://schemas.openxmlformats.org/officeDocument/2006/relationships/slide" Target="slides/slide242.xml"/><Relationship Id="rId264" Type="http://schemas.openxmlformats.org/officeDocument/2006/relationships/slide" Target="slides/slide263.xml"/><Relationship Id="rId17" Type="http://schemas.openxmlformats.org/officeDocument/2006/relationships/slide" Target="slides/slide16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24" Type="http://schemas.openxmlformats.org/officeDocument/2006/relationships/slide" Target="slides/slide123.xml"/><Relationship Id="rId70" Type="http://schemas.openxmlformats.org/officeDocument/2006/relationships/slide" Target="slides/slide69.xml"/><Relationship Id="rId91" Type="http://schemas.openxmlformats.org/officeDocument/2006/relationships/slide" Target="slides/slide90.xml"/><Relationship Id="rId145" Type="http://schemas.openxmlformats.org/officeDocument/2006/relationships/slide" Target="slides/slide144.xml"/><Relationship Id="rId166" Type="http://schemas.openxmlformats.org/officeDocument/2006/relationships/slide" Target="slides/slide165.xml"/><Relationship Id="rId187" Type="http://schemas.openxmlformats.org/officeDocument/2006/relationships/slide" Target="slides/slide186.xml"/><Relationship Id="rId1" Type="http://schemas.openxmlformats.org/officeDocument/2006/relationships/slideMaster" Target="slideMasters/slideMaster1.xml"/><Relationship Id="rId212" Type="http://schemas.openxmlformats.org/officeDocument/2006/relationships/slide" Target="slides/slide211.xml"/><Relationship Id="rId233" Type="http://schemas.openxmlformats.org/officeDocument/2006/relationships/slide" Target="slides/slide232.xml"/><Relationship Id="rId254" Type="http://schemas.openxmlformats.org/officeDocument/2006/relationships/slide" Target="slides/slide253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60" Type="http://schemas.openxmlformats.org/officeDocument/2006/relationships/slide" Target="slides/slide59.xml"/><Relationship Id="rId81" Type="http://schemas.openxmlformats.org/officeDocument/2006/relationships/slide" Target="slides/slide80.xml"/><Relationship Id="rId135" Type="http://schemas.openxmlformats.org/officeDocument/2006/relationships/slide" Target="slides/slide134.xml"/><Relationship Id="rId156" Type="http://schemas.openxmlformats.org/officeDocument/2006/relationships/slide" Target="slides/slide155.xml"/><Relationship Id="rId177" Type="http://schemas.openxmlformats.org/officeDocument/2006/relationships/slide" Target="slides/slide176.xml"/><Relationship Id="rId198" Type="http://schemas.openxmlformats.org/officeDocument/2006/relationships/slide" Target="slides/slide197.xml"/><Relationship Id="rId202" Type="http://schemas.openxmlformats.org/officeDocument/2006/relationships/slide" Target="slides/slide201.xml"/><Relationship Id="rId223" Type="http://schemas.openxmlformats.org/officeDocument/2006/relationships/slide" Target="slides/slide222.xml"/><Relationship Id="rId244" Type="http://schemas.openxmlformats.org/officeDocument/2006/relationships/slide" Target="slides/slide243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265" Type="http://schemas.openxmlformats.org/officeDocument/2006/relationships/slide" Target="slides/slide264.xml"/><Relationship Id="rId50" Type="http://schemas.openxmlformats.org/officeDocument/2006/relationships/slide" Target="slides/slide49.xml"/><Relationship Id="rId104" Type="http://schemas.openxmlformats.org/officeDocument/2006/relationships/slide" Target="slides/slide103.xml"/><Relationship Id="rId125" Type="http://schemas.openxmlformats.org/officeDocument/2006/relationships/slide" Target="slides/slide124.xml"/><Relationship Id="rId146" Type="http://schemas.openxmlformats.org/officeDocument/2006/relationships/slide" Target="slides/slide145.xml"/><Relationship Id="rId167" Type="http://schemas.openxmlformats.org/officeDocument/2006/relationships/slide" Target="slides/slide166.xml"/><Relationship Id="rId188" Type="http://schemas.openxmlformats.org/officeDocument/2006/relationships/slide" Target="slides/slide187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13" Type="http://schemas.openxmlformats.org/officeDocument/2006/relationships/slide" Target="slides/slide212.xml"/><Relationship Id="rId234" Type="http://schemas.openxmlformats.org/officeDocument/2006/relationships/slide" Target="slides/slide233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55" Type="http://schemas.openxmlformats.org/officeDocument/2006/relationships/slide" Target="slides/slide254.xml"/><Relationship Id="rId40" Type="http://schemas.openxmlformats.org/officeDocument/2006/relationships/slide" Target="slides/slide39.xml"/><Relationship Id="rId115" Type="http://schemas.openxmlformats.org/officeDocument/2006/relationships/slide" Target="slides/slide114.xml"/><Relationship Id="rId136" Type="http://schemas.openxmlformats.org/officeDocument/2006/relationships/slide" Target="slides/slide135.xml"/><Relationship Id="rId157" Type="http://schemas.openxmlformats.org/officeDocument/2006/relationships/slide" Target="slides/slide156.xml"/><Relationship Id="rId178" Type="http://schemas.openxmlformats.org/officeDocument/2006/relationships/slide" Target="slides/slide177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9" Type="http://schemas.openxmlformats.org/officeDocument/2006/relationships/slide" Target="slides/slide198.xml"/><Relationship Id="rId203" Type="http://schemas.openxmlformats.org/officeDocument/2006/relationships/slide" Target="slides/slide202.xml"/><Relationship Id="rId19" Type="http://schemas.openxmlformats.org/officeDocument/2006/relationships/slide" Target="slides/slide18.xml"/><Relationship Id="rId224" Type="http://schemas.openxmlformats.org/officeDocument/2006/relationships/slide" Target="slides/slide223.xml"/><Relationship Id="rId245" Type="http://schemas.openxmlformats.org/officeDocument/2006/relationships/slide" Target="slides/slide244.xml"/><Relationship Id="rId266" Type="http://schemas.openxmlformats.org/officeDocument/2006/relationships/slide" Target="slides/slide265.xml"/><Relationship Id="rId30" Type="http://schemas.openxmlformats.org/officeDocument/2006/relationships/slide" Target="slides/slide2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147" Type="http://schemas.openxmlformats.org/officeDocument/2006/relationships/slide" Target="slides/slide146.xml"/><Relationship Id="rId168" Type="http://schemas.openxmlformats.org/officeDocument/2006/relationships/slide" Target="slides/slide16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189" Type="http://schemas.openxmlformats.org/officeDocument/2006/relationships/slide" Target="slides/slide188.xml"/><Relationship Id="rId3" Type="http://schemas.openxmlformats.org/officeDocument/2006/relationships/slide" Target="slides/slide2.xml"/><Relationship Id="rId214" Type="http://schemas.openxmlformats.org/officeDocument/2006/relationships/slide" Target="slides/slide213.xml"/><Relationship Id="rId235" Type="http://schemas.openxmlformats.org/officeDocument/2006/relationships/slide" Target="slides/slide234.xml"/><Relationship Id="rId256" Type="http://schemas.openxmlformats.org/officeDocument/2006/relationships/slide" Target="slides/slide255.xml"/><Relationship Id="rId116" Type="http://schemas.openxmlformats.org/officeDocument/2006/relationships/slide" Target="slides/slide115.xml"/><Relationship Id="rId137" Type="http://schemas.openxmlformats.org/officeDocument/2006/relationships/slide" Target="slides/slide136.xml"/><Relationship Id="rId158" Type="http://schemas.openxmlformats.org/officeDocument/2006/relationships/slide" Target="slides/slide157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179" Type="http://schemas.openxmlformats.org/officeDocument/2006/relationships/slide" Target="slides/slide178.xml"/><Relationship Id="rId190" Type="http://schemas.openxmlformats.org/officeDocument/2006/relationships/slide" Target="slides/slide189.xml"/><Relationship Id="rId204" Type="http://schemas.openxmlformats.org/officeDocument/2006/relationships/slide" Target="slides/slide203.xml"/><Relationship Id="rId225" Type="http://schemas.openxmlformats.org/officeDocument/2006/relationships/slide" Target="slides/slide224.xml"/><Relationship Id="rId246" Type="http://schemas.openxmlformats.org/officeDocument/2006/relationships/slide" Target="slides/slide245.xml"/><Relationship Id="rId267" Type="http://schemas.openxmlformats.org/officeDocument/2006/relationships/slide" Target="slides/slide266.xml"/><Relationship Id="rId106" Type="http://schemas.openxmlformats.org/officeDocument/2006/relationships/slide" Target="slides/slide105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94" Type="http://schemas.openxmlformats.org/officeDocument/2006/relationships/slide" Target="slides/slide93.xml"/><Relationship Id="rId148" Type="http://schemas.openxmlformats.org/officeDocument/2006/relationships/slide" Target="slides/slide147.xml"/><Relationship Id="rId169" Type="http://schemas.openxmlformats.org/officeDocument/2006/relationships/slide" Target="slides/slide168.xml"/><Relationship Id="rId4" Type="http://schemas.openxmlformats.org/officeDocument/2006/relationships/slide" Target="slides/slide3.xml"/><Relationship Id="rId180" Type="http://schemas.openxmlformats.org/officeDocument/2006/relationships/slide" Target="slides/slide179.xml"/><Relationship Id="rId215" Type="http://schemas.openxmlformats.org/officeDocument/2006/relationships/slide" Target="slides/slide214.xml"/><Relationship Id="rId236" Type="http://schemas.openxmlformats.org/officeDocument/2006/relationships/slide" Target="slides/slide235.xml"/><Relationship Id="rId257" Type="http://schemas.openxmlformats.org/officeDocument/2006/relationships/slide" Target="slides/slide256.xml"/><Relationship Id="rId42" Type="http://schemas.openxmlformats.org/officeDocument/2006/relationships/slide" Target="slides/slide41.xml"/><Relationship Id="rId84" Type="http://schemas.openxmlformats.org/officeDocument/2006/relationships/slide" Target="slides/slide83.xml"/><Relationship Id="rId138" Type="http://schemas.openxmlformats.org/officeDocument/2006/relationships/slide" Target="slides/slide137.xml"/><Relationship Id="rId191" Type="http://schemas.openxmlformats.org/officeDocument/2006/relationships/slide" Target="slides/slide190.xml"/><Relationship Id="rId205" Type="http://schemas.openxmlformats.org/officeDocument/2006/relationships/slide" Target="slides/slide204.xml"/><Relationship Id="rId247" Type="http://schemas.openxmlformats.org/officeDocument/2006/relationships/slide" Target="slides/slide246.xml"/><Relationship Id="rId107" Type="http://schemas.openxmlformats.org/officeDocument/2006/relationships/slide" Target="slides/slide106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2947723" cy="498454"/>
          </a:xfrm>
          <a:prstGeom prst="rect">
            <a:avLst/>
          </a:prstGeom>
        </p:spPr>
        <p:txBody>
          <a:bodyPr vert="horz" lIns="91385" tIns="45693" rIns="91385" bIns="45693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sz="quarter" idx="1"/>
          </p:nvPr>
        </p:nvSpPr>
        <p:spPr>
          <a:xfrm>
            <a:off x="3853141" y="1"/>
            <a:ext cx="2947723" cy="498454"/>
          </a:xfrm>
          <a:prstGeom prst="rect">
            <a:avLst/>
          </a:prstGeom>
        </p:spPr>
        <p:txBody>
          <a:bodyPr vert="horz" lIns="91385" tIns="45693" rIns="91385" bIns="45693" rtlCol="0"/>
          <a:lstStyle>
            <a:lvl1pPr algn="r">
              <a:defRPr sz="1200"/>
            </a:lvl1pPr>
          </a:lstStyle>
          <a:p>
            <a:fld id="{DB41D580-79DC-49F4-935B-E3ACCCD684F4}" type="datetimeFigureOut">
              <a:rPr lang="zh-TW" altLang="en-US" smtClean="0"/>
              <a:pPr/>
              <a:t>2022/9/27</a:t>
            </a:fld>
            <a:endParaRPr lang="zh-TW" altLang="en-US"/>
          </a:p>
        </p:txBody>
      </p:sp>
      <p:sp>
        <p:nvSpPr>
          <p:cNvPr id="4" name="頁尾版面配置區 3"/>
          <p:cNvSpPr>
            <a:spLocks noGrp="1"/>
          </p:cNvSpPr>
          <p:nvPr>
            <p:ph type="ftr" sz="quarter" idx="2"/>
          </p:nvPr>
        </p:nvSpPr>
        <p:spPr>
          <a:xfrm>
            <a:off x="1" y="9436123"/>
            <a:ext cx="2947723" cy="498453"/>
          </a:xfrm>
          <a:prstGeom prst="rect">
            <a:avLst/>
          </a:prstGeom>
        </p:spPr>
        <p:txBody>
          <a:bodyPr vert="horz" lIns="91385" tIns="45693" rIns="91385" bIns="45693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3"/>
          </p:nvPr>
        </p:nvSpPr>
        <p:spPr>
          <a:xfrm>
            <a:off x="3853141" y="9436123"/>
            <a:ext cx="2947723" cy="498453"/>
          </a:xfrm>
          <a:prstGeom prst="rect">
            <a:avLst/>
          </a:prstGeom>
        </p:spPr>
        <p:txBody>
          <a:bodyPr vert="horz" lIns="91385" tIns="45693" rIns="91385" bIns="45693" rtlCol="0" anchor="b"/>
          <a:lstStyle>
            <a:lvl1pPr algn="r">
              <a:defRPr sz="1200"/>
            </a:lvl1pPr>
          </a:lstStyle>
          <a:p>
            <a:fld id="{F016A9BF-C658-48DE-9855-C5265303F224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66674816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4144429A-A057-4EE1-99D0-FB94A10606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AEAF0078-92B2-41E9-8C3A-8463946E5B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TW" altLang="en-US"/>
              <a:t>按一下以編輯母片子標題樣式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73ACE18A-59AD-4705-8F97-CD0C4C25A8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18985-D00D-4655-83FF-7E85BC7D70D4}" type="datetimeFigureOut">
              <a:rPr lang="zh-TW" altLang="en-US" smtClean="0"/>
              <a:pPr/>
              <a:t>2022/9/27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0F22B25-6D41-4C01-B0D6-A7C2DE4D1D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FAA5A077-7BB8-42FE-A635-A0CF1E466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19595-08EF-4BE1-9667-246CB97D02D0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5494708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F464CF5E-628B-4344-9F67-108DD53913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DF5FAFD9-D6C7-4199-9013-38C00B2F03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1A70D24C-8936-4BE2-9ECD-FA1B62891D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18985-D00D-4655-83FF-7E85BC7D70D4}" type="datetimeFigureOut">
              <a:rPr lang="zh-TW" altLang="en-US" smtClean="0"/>
              <a:pPr/>
              <a:t>2022/9/27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B2735381-38FE-40FE-9377-583BF93978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EEB57808-7E44-4D39-805B-4E6EA42206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19595-08EF-4BE1-9667-246CB97D02D0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290676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1846EB94-8D4D-4FE4-BE3E-74984B67B4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id="{AE8F3D83-16A5-4946-8979-B2437DF517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2825F779-57A2-498E-A75F-8EA4E71985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18985-D00D-4655-83FF-7E85BC7D70D4}" type="datetimeFigureOut">
              <a:rPr lang="zh-TW" altLang="en-US" smtClean="0"/>
              <a:pPr/>
              <a:t>2022/9/27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48F87D20-011C-4548-A2AC-C0732DA246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85387DAB-44CA-446E-BFE6-588432D452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19595-08EF-4BE1-9667-246CB97D02D0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4384006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個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2FF1BAFD-79F3-481F-B67E-C2D1B6B4CE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FA4C6382-9B0F-4D83-9B6F-A939D7F874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內容版面配置區 3">
            <a:extLst>
              <a:ext uri="{FF2B5EF4-FFF2-40B4-BE49-F238E27FC236}">
                <a16:creationId xmlns:a16="http://schemas.microsoft.com/office/drawing/2014/main" id="{178E1018-C7C2-4AB3-BD5F-0D7576DBC1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5" name="日期版面配置區 4">
            <a:extLst>
              <a:ext uri="{FF2B5EF4-FFF2-40B4-BE49-F238E27FC236}">
                <a16:creationId xmlns:a16="http://schemas.microsoft.com/office/drawing/2014/main" id="{5C369F34-5191-4E3B-83E2-88674B91A0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18985-D00D-4655-83FF-7E85BC7D70D4}" type="datetimeFigureOut">
              <a:rPr lang="zh-TW" altLang="en-US" smtClean="0"/>
              <a:pPr/>
              <a:t>2022/9/27</a:t>
            </a:fld>
            <a:endParaRPr lang="zh-TW" altLang="en-US"/>
          </a:p>
        </p:txBody>
      </p:sp>
      <p:sp>
        <p:nvSpPr>
          <p:cNvPr id="6" name="頁尾版面配置區 5">
            <a:extLst>
              <a:ext uri="{FF2B5EF4-FFF2-40B4-BE49-F238E27FC236}">
                <a16:creationId xmlns:a16="http://schemas.microsoft.com/office/drawing/2014/main" id="{DD4BA32B-83D6-46A4-AF43-9FEDE386E4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id="{F77FDC2D-E60F-445C-8177-2A232B151F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19595-08EF-4BE1-9667-246CB97D02D0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674770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6E25EC12-EDC9-47E4-AF0F-AED53AE9FE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id="{B9A89041-E429-4D4F-96B3-DF4AE0F234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4" name="內容版面配置區 3">
            <a:extLst>
              <a:ext uri="{FF2B5EF4-FFF2-40B4-BE49-F238E27FC236}">
                <a16:creationId xmlns:a16="http://schemas.microsoft.com/office/drawing/2014/main" id="{149B523E-9DF6-4431-841F-59444C5435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5" name="文字版面配置區 4">
            <a:extLst>
              <a:ext uri="{FF2B5EF4-FFF2-40B4-BE49-F238E27FC236}">
                <a16:creationId xmlns:a16="http://schemas.microsoft.com/office/drawing/2014/main" id="{98DBA9B2-985B-457B-AFEC-A2AFCAA57D4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6" name="內容版面配置區 5">
            <a:extLst>
              <a:ext uri="{FF2B5EF4-FFF2-40B4-BE49-F238E27FC236}">
                <a16:creationId xmlns:a16="http://schemas.microsoft.com/office/drawing/2014/main" id="{C5FE8BA1-592A-4BDC-AC04-615167541E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7" name="日期版面配置區 6">
            <a:extLst>
              <a:ext uri="{FF2B5EF4-FFF2-40B4-BE49-F238E27FC236}">
                <a16:creationId xmlns:a16="http://schemas.microsoft.com/office/drawing/2014/main" id="{1FA3AF53-C3BA-415A-9BE7-40A64D764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18985-D00D-4655-83FF-7E85BC7D70D4}" type="datetimeFigureOut">
              <a:rPr lang="zh-TW" altLang="en-US" smtClean="0"/>
              <a:pPr/>
              <a:t>2022/9/27</a:t>
            </a:fld>
            <a:endParaRPr lang="zh-TW" altLang="en-US"/>
          </a:p>
        </p:txBody>
      </p:sp>
      <p:sp>
        <p:nvSpPr>
          <p:cNvPr id="8" name="頁尾版面配置區 7">
            <a:extLst>
              <a:ext uri="{FF2B5EF4-FFF2-40B4-BE49-F238E27FC236}">
                <a16:creationId xmlns:a16="http://schemas.microsoft.com/office/drawing/2014/main" id="{09D01F25-2220-45E7-9C81-CEB86F5075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9" name="投影片編號版面配置區 8">
            <a:extLst>
              <a:ext uri="{FF2B5EF4-FFF2-40B4-BE49-F238E27FC236}">
                <a16:creationId xmlns:a16="http://schemas.microsoft.com/office/drawing/2014/main" id="{01CAA23B-40D2-4574-9646-17E4E874FC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19595-08EF-4BE1-9667-246CB97D02D0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128211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CEEDA4DA-B183-4501-A238-2899D9F304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日期版面配置區 2">
            <a:extLst>
              <a:ext uri="{FF2B5EF4-FFF2-40B4-BE49-F238E27FC236}">
                <a16:creationId xmlns:a16="http://schemas.microsoft.com/office/drawing/2014/main" id="{EDEB6C62-3CF7-4A11-B64A-581C01C13A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18985-D00D-4655-83FF-7E85BC7D70D4}" type="datetimeFigureOut">
              <a:rPr lang="zh-TW" altLang="en-US" smtClean="0"/>
              <a:pPr/>
              <a:t>2022/9/27</a:t>
            </a:fld>
            <a:endParaRPr lang="zh-TW" altLang="en-US"/>
          </a:p>
        </p:txBody>
      </p:sp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D292FFB8-8826-4957-8102-9B70C6F43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E454022C-0DF7-467B-855D-9B79BE79F6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19595-08EF-4BE1-9667-246CB97D02D0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63451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版面配置區 1">
            <a:extLst>
              <a:ext uri="{FF2B5EF4-FFF2-40B4-BE49-F238E27FC236}">
                <a16:creationId xmlns:a16="http://schemas.microsoft.com/office/drawing/2014/main" id="{FF1B6948-5358-4BEE-8199-525688F798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18985-D00D-4655-83FF-7E85BC7D70D4}" type="datetimeFigureOut">
              <a:rPr lang="zh-TW" altLang="en-US" smtClean="0"/>
              <a:pPr/>
              <a:t>2022/9/27</a:t>
            </a:fld>
            <a:endParaRPr lang="zh-TW" altLang="en-US"/>
          </a:p>
        </p:txBody>
      </p:sp>
      <p:sp>
        <p:nvSpPr>
          <p:cNvPr id="3" name="頁尾版面配置區 2">
            <a:extLst>
              <a:ext uri="{FF2B5EF4-FFF2-40B4-BE49-F238E27FC236}">
                <a16:creationId xmlns:a16="http://schemas.microsoft.com/office/drawing/2014/main" id="{B5323F54-4339-4DA4-B684-D5CAAFC940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id="{9E164F30-8A1A-48C1-8D8B-D43BB2C3FF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19595-08EF-4BE1-9667-246CB97D02D0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125621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50C6A3BE-3A4C-4B01-85DC-A0D3DFF872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694A003F-349E-4B8B-94B9-131F79C0F4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498DCD92-6550-4197-A45E-DBBCFDE371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5" name="日期版面配置區 4">
            <a:extLst>
              <a:ext uri="{FF2B5EF4-FFF2-40B4-BE49-F238E27FC236}">
                <a16:creationId xmlns:a16="http://schemas.microsoft.com/office/drawing/2014/main" id="{42ECA69F-23EC-4AF7-A9C7-5A2BC8FF95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18985-D00D-4655-83FF-7E85BC7D70D4}" type="datetimeFigureOut">
              <a:rPr lang="zh-TW" altLang="en-US" smtClean="0"/>
              <a:pPr/>
              <a:t>2022/9/27</a:t>
            </a:fld>
            <a:endParaRPr lang="zh-TW" altLang="en-US"/>
          </a:p>
        </p:txBody>
      </p:sp>
      <p:sp>
        <p:nvSpPr>
          <p:cNvPr id="6" name="頁尾版面配置區 5">
            <a:extLst>
              <a:ext uri="{FF2B5EF4-FFF2-40B4-BE49-F238E27FC236}">
                <a16:creationId xmlns:a16="http://schemas.microsoft.com/office/drawing/2014/main" id="{A74B880A-5AAE-4F3D-B4BF-B3D86974BA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id="{D2375AE0-D363-4D7A-B0DA-755323FF2F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19595-08EF-4BE1-9667-246CB97D02D0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742400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9CD7A0D0-0BDB-43AF-9D21-3A85E802A5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圖片版面配置區 2">
            <a:extLst>
              <a:ext uri="{FF2B5EF4-FFF2-40B4-BE49-F238E27FC236}">
                <a16:creationId xmlns:a16="http://schemas.microsoft.com/office/drawing/2014/main" id="{F5E57A51-FD7F-4730-9FF7-AE44F9F9959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TW" altLang="en-US"/>
          </a:p>
        </p:txBody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3B7B47F4-C336-40C9-A535-C35111EA9F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5" name="日期版面配置區 4">
            <a:extLst>
              <a:ext uri="{FF2B5EF4-FFF2-40B4-BE49-F238E27FC236}">
                <a16:creationId xmlns:a16="http://schemas.microsoft.com/office/drawing/2014/main" id="{1844D4FD-47F4-491D-A412-7DCDB6D129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18985-D00D-4655-83FF-7E85BC7D70D4}" type="datetimeFigureOut">
              <a:rPr lang="zh-TW" altLang="en-US" smtClean="0"/>
              <a:pPr/>
              <a:t>2022/9/27</a:t>
            </a:fld>
            <a:endParaRPr lang="zh-TW" altLang="en-US"/>
          </a:p>
        </p:txBody>
      </p:sp>
      <p:sp>
        <p:nvSpPr>
          <p:cNvPr id="6" name="頁尾版面配置區 5">
            <a:extLst>
              <a:ext uri="{FF2B5EF4-FFF2-40B4-BE49-F238E27FC236}">
                <a16:creationId xmlns:a16="http://schemas.microsoft.com/office/drawing/2014/main" id="{463C7469-B78C-4C03-BAC1-6CEF1DFC51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id="{0C9ADBB8-4442-46D1-B341-F8164AD188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19595-08EF-4BE1-9667-246CB97D02D0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221212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15FED3EC-B99C-4E32-A6E1-8C8C0EC0EC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直排文字版面配置區 2">
            <a:extLst>
              <a:ext uri="{FF2B5EF4-FFF2-40B4-BE49-F238E27FC236}">
                <a16:creationId xmlns:a16="http://schemas.microsoft.com/office/drawing/2014/main" id="{FE053765-7BA1-4141-81CD-BD6CB9078F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79A99A2E-2C3B-47E2-A546-B58FCEEA55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18985-D00D-4655-83FF-7E85BC7D70D4}" type="datetimeFigureOut">
              <a:rPr lang="zh-TW" altLang="en-US" smtClean="0"/>
              <a:pPr/>
              <a:t>2022/9/27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53F3CF4B-E304-41F1-B3A5-1BC20D9082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3D23D02B-D4DA-413E-ADEC-AE50D5A322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19595-08EF-4BE1-9667-246CB97D02D0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960217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排標題 1">
            <a:extLst>
              <a:ext uri="{FF2B5EF4-FFF2-40B4-BE49-F238E27FC236}">
                <a16:creationId xmlns:a16="http://schemas.microsoft.com/office/drawing/2014/main" id="{DD1341E4-6091-4917-828D-FC5145B1D49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直排文字版面配置區 2">
            <a:extLst>
              <a:ext uri="{FF2B5EF4-FFF2-40B4-BE49-F238E27FC236}">
                <a16:creationId xmlns:a16="http://schemas.microsoft.com/office/drawing/2014/main" id="{EC220529-7711-4624-BD4C-007990C7CC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580FFF23-AE79-40AD-9F58-988C50883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18985-D00D-4655-83FF-7E85BC7D70D4}" type="datetimeFigureOut">
              <a:rPr lang="zh-TW" altLang="en-US" smtClean="0"/>
              <a:pPr/>
              <a:t>2022/9/27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A8D6FE5E-B6D9-454E-B95B-30F46EE0BB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75A30912-F155-4830-846D-A4E9355DB2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19595-08EF-4BE1-9667-246CB97D02D0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0184409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3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版面配置區 1">
            <a:extLst>
              <a:ext uri="{FF2B5EF4-FFF2-40B4-BE49-F238E27FC236}">
                <a16:creationId xmlns:a16="http://schemas.microsoft.com/office/drawing/2014/main" id="{E33386D7-1F0E-4DC4-AB0A-54EBDAF985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id="{386D67A2-6A6C-45B9-A049-DC7AC1FD0D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F4250F87-CE45-4767-916C-5E3D4FCC008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418985-D00D-4655-83FF-7E85BC7D70D4}" type="datetimeFigureOut">
              <a:rPr lang="zh-TW" altLang="en-US" smtClean="0"/>
              <a:pPr/>
              <a:t>2022/9/27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5846C86C-40E0-45A5-81E9-9D2DAE97581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5569DB7E-2207-4DF1-9247-E7C78280147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619595-08EF-4BE1-9667-246CB97D02D0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65983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TW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5D9622FF-FA1A-4875-8E82-83EBC264C2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07363" y="1163391"/>
            <a:ext cx="9777274" cy="2387600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威爾斯大學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教學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PPT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9B79405C-F461-433F-BB71-6E67FD07CA7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altLang="zh-TW" dirty="0"/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王偉勇</a:t>
            </a:r>
          </a:p>
        </p:txBody>
      </p:sp>
    </p:spTree>
    <p:extLst>
      <p:ext uri="{BB962C8B-B14F-4D97-AF65-F5344CB8AC3E}">
        <p14:creationId xmlns:p14="http://schemas.microsoft.com/office/powerpoint/2010/main" val="27095023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5D9622FF-FA1A-4875-8E82-83EBC264C2C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壹、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9B79405C-F461-433F-BB71-6E67FD07CA7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35289118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buNone/>
            </a:pP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一、</a:t>
            </a:r>
            <a:r>
              <a:rPr lang="en-US" altLang="zh-TW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之名稱</a:t>
            </a: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（一）漢以前，或單稱「詩」，或稱「詩三百」。</a:t>
            </a: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（二）漢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司馬遷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B.C.145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B.C.86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史記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儒林列傳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：「申公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獨以詩經為訓以教。」（此處「詩經」非書名，「經」用來與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「訓」、「詁」、「傳」等解經之書對舉。）</a:t>
            </a:r>
          </a:p>
        </p:txBody>
      </p:sp>
    </p:spTree>
    <p:extLst>
      <p:ext uri="{BB962C8B-B14F-4D97-AF65-F5344CB8AC3E}">
        <p14:creationId xmlns:p14="http://schemas.microsoft.com/office/powerpoint/2010/main" val="25222860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 fontScale="92500"/>
          </a:bodyPr>
          <a:lstStyle/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一、</a:t>
            </a:r>
            <a:r>
              <a:rPr lang="en-US" altLang="zh-TW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之名稱</a:t>
            </a:r>
          </a:p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（三）依屈萬里先生（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1907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1979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詩經釋義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及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詩經詮釋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敘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論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考證：</a:t>
            </a: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正式以「詩經」為書名，可能起於南宋初廖剛：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詩經講義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元代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已用於書名，明代以後，幾成定名。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按：廖剛（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1071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1143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），歷仕徽、欽、高三朝，高宗時推崇「元祐之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學」，廖剛為楊時（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1053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1135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）弟子，被秦檜（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1091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1155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）薦舉為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官。然主張抗金之立場，與秦檜相左，被逐出朝廷。卒後贈少師，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諡文肅。</a:t>
            </a:r>
          </a:p>
        </p:txBody>
      </p:sp>
    </p:spTree>
    <p:extLst>
      <p:ext uri="{BB962C8B-B14F-4D97-AF65-F5344CB8AC3E}">
        <p14:creationId xmlns:p14="http://schemas.microsoft.com/office/powerpoint/2010/main" val="16381067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Autofit/>
          </a:bodyPr>
          <a:lstStyle/>
          <a:p>
            <a:pPr marL="0" indent="0" algn="just" latinLnBrk="1">
              <a:lnSpc>
                <a:spcPts val="5000"/>
              </a:lnSpc>
              <a:buNone/>
            </a:pP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二、</a:t>
            </a:r>
            <a:r>
              <a:rPr lang="en-US" altLang="zh-TW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之內容</a:t>
            </a:r>
          </a:p>
          <a:p>
            <a:pPr marL="0" indent="0" algn="just" latinLnBrk="1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周禮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春官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大師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稱：「教六詩」，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毛詩序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稱：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 latinLnBrk="1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「詩有六義」，均指風、賦、比、興、雅、頌。此中「風」、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 latinLnBrk="1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「雅」、「頌」為詩之內容，茲簡述如次：今日流傳之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  <a:p>
            <a:pPr marL="0" indent="0" algn="just" latinLnBrk="1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，依序分為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160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首詩）、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小雅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74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首詩）、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 latinLnBrk="1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大雅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31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首詩）、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頌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周頌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》31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首詩、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魯頌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》4</a:t>
            </a:r>
          </a:p>
          <a:p>
            <a:pPr marL="0" indent="0" algn="just" latinLnBrk="1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首詩、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商頌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》5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首詩，合計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40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首詩）共有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305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篇；另有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南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 latinLnBrk="1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陔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白華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華黍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由庚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崇丘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由儀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</a:p>
          <a:p>
            <a:pPr marL="0" indent="0" algn="just" latinLnBrk="1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6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篇，有篇名而「亡其辭」，總計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311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篇。</a:t>
            </a:r>
          </a:p>
        </p:txBody>
      </p:sp>
    </p:spTree>
    <p:extLst>
      <p:ext uri="{BB962C8B-B14F-4D97-AF65-F5344CB8AC3E}">
        <p14:creationId xmlns:p14="http://schemas.microsoft.com/office/powerpoint/2010/main" val="12149004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 fontScale="85000" lnSpcReduction="10000"/>
          </a:bodyPr>
          <a:lstStyle/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二、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之內容</a:t>
            </a:r>
          </a:p>
          <a:p>
            <a:pPr marL="0" indent="0" algn="just">
              <a:lnSpc>
                <a:spcPts val="4500"/>
              </a:lnSpc>
              <a:spcBef>
                <a:spcPts val="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（二）</a:t>
            </a:r>
          </a:p>
          <a:p>
            <a:pPr marL="0" indent="0" algn="just">
              <a:lnSpc>
                <a:spcPts val="4500"/>
              </a:lnSpc>
              <a:spcBef>
                <a:spcPts val="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「風」係寫各國之風土。</a:t>
            </a:r>
          </a:p>
          <a:p>
            <a:pPr marL="0" indent="0" algn="just">
              <a:lnSpc>
                <a:spcPts val="4500"/>
              </a:lnSpc>
              <a:spcBef>
                <a:spcPts val="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「雅」與「夏」古音相近，夏本指西方黃河流域一帶，故西方之周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常自稱「夏」，因之流行於王朝當地之詩，遂統稱「雅」；多半由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士大夫所作，用於宴饗之樂稱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，用於會朝之樂稱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  <a:p>
            <a:pPr marL="0" indent="0" algn="just">
              <a:lnSpc>
                <a:spcPts val="4500"/>
              </a:lnSpc>
              <a:spcBef>
                <a:spcPts val="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（此乃朱熹（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1130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1200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詩集傳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之見解）。此中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亦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有不少類似風謠以寫勞人思婦之辭，然因樂調不同，故列入「雅」。</a:t>
            </a:r>
          </a:p>
        </p:txBody>
      </p:sp>
    </p:spTree>
    <p:extLst>
      <p:ext uri="{BB962C8B-B14F-4D97-AF65-F5344CB8AC3E}">
        <p14:creationId xmlns:p14="http://schemas.microsoft.com/office/powerpoint/2010/main" val="25644646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buNone/>
            </a:pP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二、</a:t>
            </a:r>
            <a:r>
              <a:rPr lang="en-US" altLang="zh-TW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之內容</a:t>
            </a:r>
          </a:p>
          <a:p>
            <a:pPr marL="0" indent="0" algn="just">
              <a:lnSpc>
                <a:spcPts val="45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（二）</a:t>
            </a:r>
          </a:p>
          <a:p>
            <a:pPr marL="0" indent="0" algn="just">
              <a:lnSpc>
                <a:spcPts val="45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3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.〈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詩大序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云：「頌者，美盛德之形容，以其成功告於神明者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也。」清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阮元稱「頌」乃歌舞並作之宗廟祭祀音樂，極能掌握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「頌」之作用與精神。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   按：阮元（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1764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1849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），字伯元，號芸臺，江蘇儀徵人，為乾嘉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       學派經學家，編纂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皇清經解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十三經注疏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等。</a:t>
            </a:r>
          </a:p>
          <a:p>
            <a:pPr marL="0" indent="0" algn="just">
              <a:lnSpc>
                <a:spcPts val="4500"/>
              </a:lnSpc>
              <a:spcBef>
                <a:spcPts val="0"/>
              </a:spcBef>
              <a:buNone/>
            </a:pP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1841917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buNone/>
            </a:pP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三、</a:t>
            </a:r>
            <a:r>
              <a:rPr lang="en-US" altLang="zh-TW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之作法</a:t>
            </a:r>
            <a:endParaRPr lang="en-US" altLang="zh-TW" sz="30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（一）賦──鋪陳直敘，類似今日敘述法。</a:t>
            </a: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（二）比──以彼物比此物，類似今日修辭學所謂之比喻、譬喻。</a:t>
            </a: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（三）興──先言他物，以引起所詠之詞也。</a:t>
            </a: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以上皆本朱熹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詩集傳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立說，此中「比」與「興」，皆託物，然「比」與所託之物有相當關係，「興」則僅託物以起義，仍有區別。</a:t>
            </a:r>
          </a:p>
        </p:txBody>
      </p:sp>
    </p:spTree>
    <p:extLst>
      <p:ext uri="{BB962C8B-B14F-4D97-AF65-F5344CB8AC3E}">
        <p14:creationId xmlns:p14="http://schemas.microsoft.com/office/powerpoint/2010/main" val="9378198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四、</a:t>
            </a:r>
            <a:r>
              <a:rPr lang="en-US" altLang="zh-TW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之作者</a:t>
            </a:r>
            <a:endParaRPr lang="en-US" altLang="zh-TW" sz="30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5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乃古代詩歌之總集，經五、六百年集體創作，並由不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5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同時代之人予以採錄、編集、加工而成，作者實難考定。</a:t>
            </a:r>
          </a:p>
          <a:p>
            <a:pPr marL="0" indent="0" algn="just">
              <a:lnSpc>
                <a:spcPts val="4000"/>
              </a:lnSpc>
              <a:spcBef>
                <a:spcPts val="5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中有四篇作者，據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應可考定：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5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1.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節南山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：「家父作誦，以究王訩。」</a:t>
            </a:r>
          </a:p>
          <a:p>
            <a:pPr marL="0" indent="0" algn="just">
              <a:lnSpc>
                <a:spcPts val="4000"/>
              </a:lnSpc>
              <a:spcBef>
                <a:spcPts val="5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2.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巷伯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：「寺人孟子，作為此詩。」</a:t>
            </a:r>
          </a:p>
          <a:p>
            <a:pPr marL="0" indent="0" algn="just">
              <a:lnSpc>
                <a:spcPts val="4000"/>
              </a:lnSpc>
              <a:spcBef>
                <a:spcPts val="5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3.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崧高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：「吉甫作誦，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……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以贈申伯。」</a:t>
            </a:r>
          </a:p>
          <a:p>
            <a:pPr marL="0" indent="0" algn="just">
              <a:lnSpc>
                <a:spcPts val="4000"/>
              </a:lnSpc>
              <a:spcBef>
                <a:spcPts val="5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4.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烝民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：「吉甫作誦，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……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仲山甫永懷。」</a:t>
            </a:r>
          </a:p>
        </p:txBody>
      </p:sp>
    </p:spTree>
    <p:extLst>
      <p:ext uri="{BB962C8B-B14F-4D97-AF65-F5344CB8AC3E}">
        <p14:creationId xmlns:p14="http://schemas.microsoft.com/office/powerpoint/2010/main" val="20055463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 fontScale="92500"/>
          </a:bodyPr>
          <a:lstStyle/>
          <a:p>
            <a:pPr marL="0" indent="0" algn="just">
              <a:lnSpc>
                <a:spcPts val="4200"/>
              </a:lnSpc>
              <a:spcBef>
                <a:spcPts val="0"/>
              </a:spcBef>
              <a:buNone/>
            </a:pP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五、</a:t>
            </a:r>
            <a:r>
              <a:rPr lang="en-US" altLang="zh-TW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之時代</a:t>
            </a:r>
            <a:endParaRPr lang="en-US" altLang="zh-TW" sz="30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200"/>
              </a:lnSpc>
              <a:spcBef>
                <a:spcPts val="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大抵而言，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之編次雖始於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而終於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頌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，然其寫作之先後依次為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頌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雅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風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。全部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之著成時代，約在西元前一千一百年至六百年之間。茲簡述如次：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200"/>
              </a:lnSpc>
              <a:spcBef>
                <a:spcPts val="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（一）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周頌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：率為西周初年之作。</a:t>
            </a:r>
          </a:p>
          <a:p>
            <a:pPr marL="0" indent="0" algn="just">
              <a:lnSpc>
                <a:spcPts val="4200"/>
              </a:lnSpc>
              <a:spcBef>
                <a:spcPts val="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（二）</a:t>
            </a:r>
            <a:r>
              <a:rPr lang="zh-TW" altLang="zh-TW" dirty="0"/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魯頌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商頌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：春秋中期。</a:t>
            </a:r>
          </a:p>
          <a:p>
            <a:pPr marL="0" indent="0" algn="just">
              <a:lnSpc>
                <a:spcPts val="4200"/>
              </a:lnSpc>
              <a:spcBef>
                <a:spcPts val="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（三）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：多數作於西周中葉以後，少數為西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200"/>
              </a:lnSpc>
              <a:spcBef>
                <a:spcPts val="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周初年作品；而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又早於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200"/>
              </a:lnSpc>
              <a:spcBef>
                <a:spcPts val="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（四）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：多數作於春秋時代，少數作品已遲至春秋中葉。</a:t>
            </a:r>
            <a:endParaRPr lang="zh-TW" altLang="en-US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935791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六、孔子刪詩之問題</a:t>
            </a:r>
            <a:endParaRPr lang="en-US" altLang="zh-TW" sz="30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史記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孔子世家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：「古者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三千餘篇，及至孔子，去其重，取可施於禮義，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……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三百五篇，孔子皆弦歌之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……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。」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（一）贊成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史記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之說：宋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歐陽脩（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1007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1072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）、王應麟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（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1223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1296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）、鄭樵（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1104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1162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）；清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顧炎武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（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1613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1682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）、王崧（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1752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1838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）等。</a:t>
            </a:r>
          </a:p>
        </p:txBody>
      </p:sp>
    </p:spTree>
    <p:extLst>
      <p:ext uri="{BB962C8B-B14F-4D97-AF65-F5344CB8AC3E}">
        <p14:creationId xmlns:p14="http://schemas.microsoft.com/office/powerpoint/2010/main" val="10623530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六、孔子刪詩之問題</a:t>
            </a:r>
            <a:endParaRPr lang="en-US" altLang="zh-TW" sz="30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（二）反對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史記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之說：唐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孔穎達（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574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648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）；宋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朱熹、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葉適（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1150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1223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）；清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王士禎（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1634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1711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）、朱彝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尊（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1629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1709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）、趙翼（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1727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1814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）、崔述（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1740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endParaRPr lang="en-US" altLang="zh-TW" sz="30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1816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）；（日）瀧川龜太郎（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1865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1946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，字資言）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史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記會注考證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；臺灣屈萬里先生。</a:t>
            </a:r>
          </a:p>
        </p:txBody>
      </p:sp>
    </p:spTree>
    <p:extLst>
      <p:ext uri="{BB962C8B-B14F-4D97-AF65-F5344CB8AC3E}">
        <p14:creationId xmlns:p14="http://schemas.microsoft.com/office/powerpoint/2010/main" val="19422516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spcBef>
                <a:spcPts val="1200"/>
              </a:spcBef>
              <a:buNone/>
            </a:pP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六、孔子刪詩之問題</a:t>
            </a:r>
            <a:endParaRPr lang="en-US" altLang="zh-TW" sz="30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然孔子即使未曾刪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，仍與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有相當程度之關係；屈萬里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詩經釋義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及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詩經詮釋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敘論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，即主張今傳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毛詩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次第仍由孔子論定。</a:t>
            </a:r>
          </a:p>
        </p:txBody>
      </p:sp>
    </p:spTree>
    <p:extLst>
      <p:ext uri="{BB962C8B-B14F-4D97-AF65-F5344CB8AC3E}">
        <p14:creationId xmlns:p14="http://schemas.microsoft.com/office/powerpoint/2010/main" val="6779233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spcBef>
                <a:spcPts val="1200"/>
              </a:spcBef>
              <a:buNone/>
            </a:pP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七、三家詩</a:t>
            </a:r>
            <a:endParaRPr lang="en-US" altLang="zh-TW" sz="30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漢代今文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，又分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齊詩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魯詩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韓詩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三家。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齊詩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傳自齊人轅固，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魯詩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傳自魯人申培；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韓詩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傳自燕人韓嬰。此中，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魯詩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自漢武帝時即流行，影響最大；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齊詩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將陰陽五行與詩結合，興盛於西漢後期，極盛於東漢前期；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韓詩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興於文、景之際，然影響不大，僅限於燕、趙。</a:t>
            </a:r>
          </a:p>
        </p:txBody>
      </p:sp>
    </p:spTree>
    <p:extLst>
      <p:ext uri="{BB962C8B-B14F-4D97-AF65-F5344CB8AC3E}">
        <p14:creationId xmlns:p14="http://schemas.microsoft.com/office/powerpoint/2010/main" val="22353860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 fontScale="92500"/>
          </a:bodyPr>
          <a:lstStyle/>
          <a:p>
            <a:pPr marL="0" indent="0" algn="just">
              <a:lnSpc>
                <a:spcPts val="5000"/>
              </a:lnSpc>
              <a:spcBef>
                <a:spcPts val="1200"/>
              </a:spcBef>
              <a:buNone/>
            </a:pP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七、三家詩</a:t>
            </a:r>
            <a:endParaRPr lang="en-US" altLang="zh-TW" sz="30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東漢初年起，古文經學逐漸取得地位，三家詩逐漸被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毛詩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所取代。據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隋書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經籍志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記載，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齊詩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亡於魏，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魯詩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亡於西晉，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韓詩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則於宋室南渡前亡佚。又，三家詩均採春秋及雜說，對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之說解穿鑿附會，往往未能把握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之本義；唯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魯詩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較平實。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齊詩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尤好摻雜陰陽五行之說，亡佚亦最早。其次，西漢今文家大抵好假經書發揮政治哲理，配合政治進行說解，以闡述個人之政治主張，自不免附會怪奇之說，三家詩之亡佚，此或為另一要因。</a:t>
            </a:r>
          </a:p>
        </p:txBody>
      </p:sp>
    </p:spTree>
    <p:extLst>
      <p:ext uri="{BB962C8B-B14F-4D97-AF65-F5344CB8AC3E}">
        <p14:creationId xmlns:p14="http://schemas.microsoft.com/office/powerpoint/2010/main" val="10445381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spcBef>
                <a:spcPts val="1200"/>
              </a:spcBef>
              <a:buNone/>
            </a:pP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八、</a:t>
            </a:r>
            <a:r>
              <a:rPr lang="en-US" altLang="zh-TW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毛詩</a:t>
            </a:r>
            <a:r>
              <a:rPr lang="en-US" altLang="zh-TW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（一）東漢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班固（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32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92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漢書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藝文志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稱「又有毛公之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學，自謂子夏所傳」；唐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孔穎達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正義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引鄭玄（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127</a:t>
            </a: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－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200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詩譜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，稱有大、小毛公；迄乎三國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陸璣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（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261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303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毛詩草木鳥獸蟲魚疏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則稱：「荀卿授魯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國毛亨，亨作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詁訓傳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，以授趙國毛萇。時人謂亨為大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毛公，萇則為小毛公。以其所傳，故名其詩曰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毛詩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。」</a:t>
            </a:r>
          </a:p>
        </p:txBody>
      </p:sp>
    </p:spTree>
    <p:extLst>
      <p:ext uri="{BB962C8B-B14F-4D97-AF65-F5344CB8AC3E}">
        <p14:creationId xmlns:p14="http://schemas.microsoft.com/office/powerpoint/2010/main" val="38285842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spcBef>
                <a:spcPts val="1200"/>
              </a:spcBef>
              <a:buNone/>
            </a:pP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八、</a:t>
            </a:r>
            <a:r>
              <a:rPr lang="en-US" altLang="zh-TW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毛詩</a:t>
            </a:r>
            <a:r>
              <a:rPr lang="en-US" altLang="zh-TW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（二）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毛詩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傳至毛萇，被「廣求天下善書」的河間獻王劉德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（景帝第三子）任命為博士，並將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毛詩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獻予朝廷，但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仍未立於學官，僅傳授於民間。至西漢後期立為學官後，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始逐漸取代三家詩；今日所讀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，即為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毛詩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20809110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spcBef>
                <a:spcPts val="1200"/>
              </a:spcBef>
              <a:buNone/>
            </a:pP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八、</a:t>
            </a:r>
            <a:r>
              <a:rPr lang="en-US" altLang="zh-TW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毛詩</a:t>
            </a:r>
            <a:r>
              <a:rPr lang="en-US" altLang="zh-TW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（三）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毛詩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與三家之經文並無大異，唯古字較多而已。其次，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毛詩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以解說經義為主，著重文字、名物之訓詁，較少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迷信妄誕之說；亦即將詩轉向政治教化、道德修養，所謂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「不語怪力亂神」、「溫柔敦厚，詩教也」，確乎取徑較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為康莊。</a:t>
            </a:r>
          </a:p>
        </p:txBody>
      </p:sp>
    </p:spTree>
    <p:extLst>
      <p:ext uri="{BB962C8B-B14F-4D97-AF65-F5344CB8AC3E}">
        <p14:creationId xmlns:p14="http://schemas.microsoft.com/office/powerpoint/2010/main" val="42410057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655642" cy="5161224"/>
          </a:xfrm>
        </p:spPr>
        <p:txBody>
          <a:bodyPr>
            <a:normAutofit fontScale="85000" lnSpcReduction="10000"/>
          </a:bodyPr>
          <a:lstStyle/>
          <a:p>
            <a:pPr marL="0" indent="0" algn="just">
              <a:lnSpc>
                <a:spcPts val="5000"/>
              </a:lnSpc>
              <a:spcBef>
                <a:spcPts val="1200"/>
              </a:spcBef>
              <a:buNone/>
            </a:pP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九、</a:t>
            </a:r>
            <a:r>
              <a:rPr lang="en-US" altLang="zh-TW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之價值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並參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論語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》〈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陽貨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季氏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禮記．經解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》)</a:t>
            </a:r>
            <a:endParaRPr lang="en-US" altLang="zh-TW" sz="30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（一）古人以為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可以擴大眼界、增長知識、涵養性情，提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升言談內容。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（二）傅斯年先生（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1896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1950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）於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詩經講義稿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稱：「我們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去研究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應當有三個態度：一、欣賞它的文辭；二、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拿它當一堆極有價值的歷史材料去整理；三、拿它當一部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極有價值的古代言語學材料書。」</a:t>
            </a:r>
          </a:p>
        </p:txBody>
      </p:sp>
    </p:spTree>
    <p:extLst>
      <p:ext uri="{BB962C8B-B14F-4D97-AF65-F5344CB8AC3E}">
        <p14:creationId xmlns:p14="http://schemas.microsoft.com/office/powerpoint/2010/main" val="21058278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 fontScale="92500"/>
          </a:bodyPr>
          <a:lstStyle/>
          <a:p>
            <a:pPr marL="0" indent="0" algn="just">
              <a:lnSpc>
                <a:spcPts val="5000"/>
              </a:lnSpc>
              <a:spcBef>
                <a:spcPts val="1200"/>
              </a:spcBef>
              <a:buNone/>
            </a:pP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九、詩經之價值</a:t>
            </a:r>
            <a:endParaRPr lang="en-US" altLang="zh-TW" sz="30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（三）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六義中之賦、比、興寫作技巧，依然可作為今日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文學創作者之借鑒。至於風、雅、頌所錄之詩篇，遍及周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代之思想、政治、禮法、風俗、民情、農業、物產等，足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作為研究周代思想史、制度史、社會史、農業史之憑藉。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末則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又為中國最早之詩文總集，保存許多古代字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詞、音義，足供中國古文字學、聲韻學、語言學等研究取資。</a:t>
            </a:r>
          </a:p>
        </p:txBody>
      </p:sp>
    </p:spTree>
    <p:extLst>
      <p:ext uri="{BB962C8B-B14F-4D97-AF65-F5344CB8AC3E}">
        <p14:creationId xmlns:p14="http://schemas.microsoft.com/office/powerpoint/2010/main" val="26944440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Autofit/>
          </a:bodyPr>
          <a:lstStyle/>
          <a:p>
            <a:pPr marL="0" indent="0" algn="just">
              <a:lnSpc>
                <a:spcPts val="5000"/>
              </a:lnSpc>
              <a:spcBef>
                <a:spcPts val="0"/>
              </a:spcBef>
              <a:buNone/>
            </a:pP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十、</a:t>
            </a:r>
            <a:r>
              <a:rPr lang="en-US" altLang="zh-TW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群書治要</a:t>
            </a:r>
            <a:r>
              <a:rPr lang="en-US" altLang="zh-TW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選</a:t>
            </a:r>
            <a:r>
              <a:rPr lang="en-US" altLang="zh-TW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概述</a:t>
            </a:r>
            <a:endParaRPr lang="en-US" altLang="zh-TW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（ㄧ）計選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毛詩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78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篇：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國風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》24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篇、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小雅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》31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篇、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大雅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15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篇、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頌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》8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篇。十五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國風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中，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陳風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檜風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豳風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，一篇未選；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唐風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秦風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各選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篇與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3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篇，餘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皆各選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篇。二雅凡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105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篇，入選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46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篇，比例最高，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國風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160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篇，僅選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24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篇，明顯偏低。依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詩大序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言：「言天下之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事，形四方之風，謂之雅。雅者，正也，言王政之所由廢興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也。」此與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群書治要序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所稱「聖思所存，務乎政術」之目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標相符，故入選比例較高，自可想見。</a:t>
            </a:r>
          </a:p>
        </p:txBody>
      </p:sp>
    </p:spTree>
    <p:extLst>
      <p:ext uri="{BB962C8B-B14F-4D97-AF65-F5344CB8AC3E}">
        <p14:creationId xmlns:p14="http://schemas.microsoft.com/office/powerpoint/2010/main" val="88982863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Autofit/>
          </a:bodyPr>
          <a:lstStyle/>
          <a:p>
            <a:pPr marL="0" indent="0" algn="just">
              <a:lnSpc>
                <a:spcPts val="5000"/>
              </a:lnSpc>
              <a:spcBef>
                <a:spcPts val="0"/>
              </a:spcBef>
              <a:buNone/>
            </a:pP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十、</a:t>
            </a:r>
            <a:r>
              <a:rPr lang="en-US" altLang="zh-TW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群書治要</a:t>
            </a:r>
            <a:r>
              <a:rPr lang="en-US" altLang="zh-TW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選</a:t>
            </a:r>
            <a:r>
              <a:rPr lang="en-US" altLang="zh-TW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概述</a:t>
            </a:r>
            <a:endParaRPr lang="en-US" altLang="zh-TW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（二）魏徵等人採摭詩篇，隨文夾註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傳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與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箋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，與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毛詩正義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標註「傳云」、「箋云」之方式不同。所選僅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渭陽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一詩全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錄，餘皆節選。其節選方式有二：一為刪削，常見於重章複沓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之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，二雅及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少見。如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關雎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卷耳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甘棠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等，皆如此為之。一為移置，謂擇取詩篇、詩句，予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以拼湊，多用之於二雅，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少見。如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六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月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，僅採第一章之一、二、五、六詩句，拼湊而成。次如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蓼莪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，則摘錄第一章前四句、第二章後四句、第三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章全八句，予以拼湊成章，此讀者所宜明察也。</a:t>
            </a:r>
            <a:endParaRPr lang="zh-TW" altLang="en-US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9771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Autofit/>
          </a:bodyPr>
          <a:lstStyle/>
          <a:p>
            <a:pPr marL="0" indent="0" algn="just">
              <a:lnSpc>
                <a:spcPts val="5000"/>
              </a:lnSpc>
              <a:spcBef>
                <a:spcPts val="0"/>
              </a:spcBef>
              <a:buNone/>
            </a:pP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十、</a:t>
            </a:r>
            <a:r>
              <a:rPr lang="en-US" altLang="zh-TW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群書治要</a:t>
            </a:r>
            <a:r>
              <a:rPr lang="en-US" altLang="zh-TW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選</a:t>
            </a:r>
            <a:r>
              <a:rPr lang="en-US" altLang="zh-TW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概述</a:t>
            </a:r>
            <a:endParaRPr lang="en-US" altLang="zh-TW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（三）如此剪裁之結果：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1.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刪削重章疊唱之形式，勢必犧牲詩之結構及用韻之特色，削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　弱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詩經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之文學性與藝術性。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2.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對敘事性詩篇予以移置、拼湊，其詩旨之完整性與多樣性亦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　大大減少。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3.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此等裁剪手法，足以使編者之治國理念益聚焦，讀者亦可迅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　速掌握其精要道理，斯可見編者乃有意為之也。</a:t>
            </a:r>
          </a:p>
        </p:txBody>
      </p:sp>
    </p:spTree>
    <p:extLst>
      <p:ext uri="{BB962C8B-B14F-4D97-AF65-F5344CB8AC3E}">
        <p14:creationId xmlns:p14="http://schemas.microsoft.com/office/powerpoint/2010/main" val="262900643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附錄一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群書治要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篇目一覽表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 numCol="2">
            <a:noAutofit/>
          </a:bodyPr>
          <a:lstStyle/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國風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周南：關雎、卷耳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國風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邶風：柏舟、谷風</a:t>
            </a: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國風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衛風：淇奧、芄蘭</a:t>
            </a: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國風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鄭風：風雨、子衿</a:t>
            </a: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國風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魏風：伐檀、碩鼠</a:t>
            </a: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國風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秦風：晨風、渭陽、權輿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國風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召南：甘棠、何彼襛矣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國風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鄘風：相鼠、干旄</a:t>
            </a: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國風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王風：葛藟、采葛</a:t>
            </a: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國風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齊風：雞鳴、甫田</a:t>
            </a: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國風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唐風：杕杜</a:t>
            </a: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國風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曹風：蜉蝣、候人</a:t>
            </a:r>
          </a:p>
        </p:txBody>
      </p:sp>
    </p:spTree>
    <p:extLst>
      <p:ext uri="{BB962C8B-B14F-4D97-AF65-F5344CB8AC3E}">
        <p14:creationId xmlns:p14="http://schemas.microsoft.com/office/powerpoint/2010/main" val="402668017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附錄一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群書治要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篇目一覽表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 numCol="1">
            <a:noAutofit/>
          </a:bodyPr>
          <a:lstStyle/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小雅：鹿鳴、皇皇者華、常棣、伐木、天保、南山有臺、蓼蕭、湛露、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六月、車攻、鴻雁、白駒、節南山、正月、十月之交、小旻、小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宛、小弁、巧言、巷伯、谷風、蓼莪、北山、青蠅、賓之初筵、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采菽、角弓、菀柳、隰桑、白華、何草不黃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大雅：文王、大明、思齊、靈台、行葦、假樂、民勞、板、蕩、抑、桑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柔、雲漢、崧高、烝民、瞻卬</a:t>
            </a:r>
          </a:p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周頌：清廟、振鷺、雝、有客、敬之</a:t>
            </a:r>
          </a:p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魯頌：閟宮</a:t>
            </a:r>
          </a:p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商頌：長發、殷武 </a:t>
            </a:r>
          </a:p>
        </p:txBody>
      </p:sp>
    </p:spTree>
    <p:extLst>
      <p:ext uri="{BB962C8B-B14F-4D97-AF65-F5344CB8AC3E}">
        <p14:creationId xmlns:p14="http://schemas.microsoft.com/office/powerpoint/2010/main" val="103064723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附錄二參考教材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一、唐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魏徵、褚亮、虞世南、蕭德言：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群書治要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詩經選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，臺北： </a:t>
            </a:r>
            <a:b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</a:b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    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世界書局，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2011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年。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二、漢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毛亨傳、鄭玄箋，唐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孔穎達疏：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毛詩正義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，臺北：藝文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印書館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十三經注疏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本，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1976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年。</a:t>
            </a: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三、南宋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朱熹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詩集傳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，臺北 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: 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藝文印書館，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1974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年。</a:t>
            </a: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四、屈萬里先生：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詩經詮釋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，臺北：聯經出版公司，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1983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年。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按：此書乃翼鵬師遺著，係就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詩經釋義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增訂而成，該書由臺北：華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岡出版部於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1952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年。</a:t>
            </a: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五、糜文開、裴普賢先生：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詩經欣賞與研究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，臺北：三民書局，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1977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年。</a:t>
            </a:r>
          </a:p>
        </p:txBody>
      </p:sp>
    </p:spTree>
    <p:extLst>
      <p:ext uri="{BB962C8B-B14F-4D97-AF65-F5344CB8AC3E}">
        <p14:creationId xmlns:p14="http://schemas.microsoft.com/office/powerpoint/2010/main" val="2927316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5D9622FF-FA1A-4875-8E82-83EBC264C2C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貳、開場</a:t>
            </a:r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9B79405C-F461-433F-BB71-6E67FD07CA7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280023783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一、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者，志之所之也，在心為志，發言為詩。情動於中而形於言，言之不足，故嗟嘆之；嗟嘆之不足，故永歌之；永歌之不足，不知手之舞之、足之蹈之也。情發於聲，聲成文謂之音。治世之音安以樂，其政和；亂世之音怨以怒，其政乖；亡國之音哀以思，其民困。故正得失，動天地，感鬼神，莫近於詩。先王以是經夫婦，成孝敬，厚人倫，美教化，移風俗。故詩有六義焉，一曰風，二曰賦，三曰比，四曰興，五曰雅，六曰頌。</a:t>
            </a:r>
          </a:p>
        </p:txBody>
      </p:sp>
    </p:spTree>
    <p:extLst>
      <p:ext uri="{BB962C8B-B14F-4D97-AF65-F5344CB8AC3E}">
        <p14:creationId xmlns:p14="http://schemas.microsoft.com/office/powerpoint/2010/main" val="414294359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一、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Autofit/>
          </a:bodyPr>
          <a:lstStyle/>
          <a:p>
            <a:pPr marL="0" indent="0" algn="just">
              <a:lnSpc>
                <a:spcPts val="45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上以風化下，下以風刺上，主文而譎諫，言之者無罪，聞之者足以戒，故曰風。至於王道衰，禮義廢，政教失，國異政，家殊俗，而變風變雅作矣。國史明乎得失之跡，傷人倫之廢，哀刑政之苛，吟詠情性，以風其上，達於事變，而懷其舊俗者也。故變風發乎情，止乎禮義。發乎情，民之性也；止乎禮義，先王之澤也。是以一國之事，繫一人之本，謂之風；言天下之事，形四方之風，謂之雅。雅者，正也，言王政之所由廢興也。政有小大，故有小雅焉，有大雅焉。頌者，美盛德之形容，以其成功告於神明者也。是謂四始，詩之至也。</a:t>
            </a:r>
          </a:p>
        </p:txBody>
      </p:sp>
    </p:spTree>
    <p:extLst>
      <p:ext uri="{BB962C8B-B14F-4D97-AF65-F5344CB8AC3E}">
        <p14:creationId xmlns:p14="http://schemas.microsoft.com/office/powerpoint/2010/main" val="312416243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一、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然則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關雎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麟趾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之化，王者之風，故繫之周公。南，言化自北而南也。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鵲巢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騶虞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之德，諸侯之風也，先王之所以教，故繫之召公。周南召南，正始之道，王化之基。是以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關雎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樂得淑女以配君子，憂在進賢，不淫其色，哀窈窕，思賢才，而無傷善之心焉，是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關雎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之義也。</a:t>
            </a:r>
          </a:p>
        </p:txBody>
      </p:sp>
    </p:spTree>
    <p:extLst>
      <p:ext uri="{BB962C8B-B14F-4D97-AF65-F5344CB8AC3E}">
        <p14:creationId xmlns:p14="http://schemas.microsoft.com/office/powerpoint/2010/main" val="47610261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二、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（一）以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關雎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為例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「關雎，后妃之德也。風之始也，所以風天下而正夫婦也。故用之鄉人焉，用之邦國焉！」</a:t>
            </a: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「賀南國諸侯或其子之婚也。」</a:t>
            </a: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「男子追求女子，以致成婚迎娶之作。」</a:t>
            </a:r>
          </a:p>
        </p:txBody>
      </p:sp>
    </p:spTree>
    <p:extLst>
      <p:ext uri="{BB962C8B-B14F-4D97-AF65-F5344CB8AC3E}">
        <p14:creationId xmlns:p14="http://schemas.microsoft.com/office/powerpoint/2010/main" val="294554068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二、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1651" y="1200150"/>
            <a:ext cx="11288697" cy="5657850"/>
          </a:xfrm>
        </p:spPr>
        <p:txBody>
          <a:bodyPr>
            <a:normAutofit fontScale="85000" lnSpcReduction="10000"/>
          </a:bodyPr>
          <a:lstStyle/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附：四始</a:t>
            </a: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1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毛詩序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風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》……《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》……《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》……《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》……</a:t>
            </a: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是所謂四始，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之至也。」</a:t>
            </a: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2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史記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孔子世家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關雎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之亂，以為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風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始；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鹿鳴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為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之始；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文王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為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始，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清廟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為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始。」</a:t>
            </a: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3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詩緯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汎歷樞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大明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在亥，水始也；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四牡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在寅，木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始也；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嘉魚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在巳，火始也；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鴻雁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在申，金始也。」（見孔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穎達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毛詩正義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「四始」下引）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4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）梁啟超認為「南、風、雅、頌」為四始。</a:t>
            </a:r>
          </a:p>
        </p:txBody>
      </p:sp>
    </p:spTree>
    <p:extLst>
      <p:ext uri="{BB962C8B-B14F-4D97-AF65-F5344CB8AC3E}">
        <p14:creationId xmlns:p14="http://schemas.microsoft.com/office/powerpoint/2010/main" val="276686559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二、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 numCol="2">
            <a:normAutofit fontScale="85000" lnSpcReduction="20000"/>
          </a:bodyPr>
          <a:lstStyle/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關關雎鳩，在河之洲。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窈窕淑女，君子好逑。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參差荇菜，左右流之。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窈窕淑女，寤寐求之。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求之不得，寤寐思服。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悠哉悠哉，輾轉反側。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參差荇菜，左右采之。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窈窕淑女，琴瑟友之。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參差荇菜，左右芼之。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窈窕淑女，鐘鼓樂之。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水鳥兒咕咕和唱，在河中青草洲上。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俊姑娘文文靜靜，哥兒要和你成雙。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水荇菜參差不齊，流盪著左右東西。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俊姑娘文文靜靜，追求他夢裡相思。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追求他不得門兒，追求他日夜思量。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夜漫漫啊夜悠悠，儘翻身不見天亮。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高和低水邊荇菜，蹲下去左採右採。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俊姑娘文文靜靜，彈琴瑟增進友愛。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水荇菜有長有短，燒熟了左嘗右嘗。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俊姑娘文文靜靜，娶他來鐘鼓齊響。</a:t>
            </a:r>
          </a:p>
        </p:txBody>
      </p:sp>
    </p:spTree>
    <p:extLst>
      <p:ext uri="{BB962C8B-B14F-4D97-AF65-F5344CB8AC3E}">
        <p14:creationId xmlns:p14="http://schemas.microsoft.com/office/powerpoint/2010/main" val="284152300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二、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 numCol="1">
            <a:normAutofit fontScale="85000" lnSpcReduction="20000"/>
          </a:bodyPr>
          <a:lstStyle/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附：朱熹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詩集傳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標音</a:t>
            </a: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關關雎（音疽）鳩，在河之洲。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窈（音杳）窕（徒了反）淑女，君子好逑（音求）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興也）。</a:t>
            </a: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參（初金反）差（初宜反）荇（音杏）菜，左右流之。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窈窕淑女，寤寐求之。</a:t>
            </a: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求之不得，寤寐思服（叶蒲北反）。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悠哉悠哉，輾（音展）轉反側。（興也）</a:t>
            </a: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參差荇菜，左右采（叶此禮反）之。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窈窕淑女，琴瑟友（叶羽已反）之。</a:t>
            </a: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參差荇菜，左右芼（音帽叶音邈）之。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窈窕淑女，鐘鼓樂（音洛）之。（興也）</a:t>
            </a:r>
          </a:p>
        </p:txBody>
      </p:sp>
    </p:spTree>
    <p:extLst>
      <p:ext uri="{BB962C8B-B14F-4D97-AF65-F5344CB8AC3E}">
        <p14:creationId xmlns:p14="http://schemas.microsoft.com/office/powerpoint/2010/main" val="20944423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二、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（二）以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蒹葭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為例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蒹葭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，刺襄公也。未能用周禮，將無以固其國焉。」</a:t>
            </a: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「此有所愛慕而不得近之之詩，似是情歌。或以為訪賢之詩，亦近是。」</a:t>
            </a:r>
          </a:p>
        </p:txBody>
      </p:sp>
    </p:spTree>
    <p:extLst>
      <p:ext uri="{BB962C8B-B14F-4D97-AF65-F5344CB8AC3E}">
        <p14:creationId xmlns:p14="http://schemas.microsoft.com/office/powerpoint/2010/main" val="273470767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二、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（二）以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蒹葭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為例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「這篇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蒹葭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，可作情詩讀，可作懷友詩讀，也可作為求賢招隱之詩來欣賞。總之，其措辭的婉秀雋永，其音節的流轉優美，使人百讀不厭，可稱三百篇中抒情詩的代表作。」</a:t>
            </a:r>
          </a:p>
        </p:txBody>
      </p:sp>
    </p:spTree>
    <p:extLst>
      <p:ext uri="{BB962C8B-B14F-4D97-AF65-F5344CB8AC3E}">
        <p14:creationId xmlns:p14="http://schemas.microsoft.com/office/powerpoint/2010/main" val="87182779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7740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二、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065320"/>
            <a:ext cx="11288697" cy="5628443"/>
          </a:xfrm>
        </p:spPr>
        <p:txBody>
          <a:bodyPr numCol="2">
            <a:noAutofit/>
          </a:bodyPr>
          <a:lstStyle/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　蒹葭蒼蒼，白露為霜。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　所謂伊人，在水一方。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　溯洄從之，道阻且長；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　溯游從之，宛在水中央。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　蒹葭萋萋，白露未晞。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　所謂伊人，在水之湄。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　溯洄從之，道阻且躋；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　溯游從之，宛在水中坻。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　蒹葭采采，白露未已。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　所謂伊人，在水之涘。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　溯洄從之，道阻且右；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　溯游從之，宛在水中沚。</a:t>
            </a:r>
            <a:endParaRPr lang="en-US" altLang="zh-TW" sz="24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蘆荻蘆荻色蒼蒼，白露落上變成霜。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所說的那個人兒啊，遠在河水那一方。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逆著水流去找他，阻礙重重路又長；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順著流水把他找，就像在水中一眼望。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蘆荻蘆荻一大片，上面的露水還沒乾。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所說的那個人兒啊，遠在河水那岸邊。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逆著水流去找他，阻礙重重路又難；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順著水流把他找，就像在水中高處看得見。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蘆荻蘆荻滿水邊，露水還沒完全乾。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所說的那個人兒啊，遠在河水水涯岸。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逆著水流去找他，阻礙重重路又彎；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順著水流把他找，好像在洲上近眼前。</a:t>
            </a:r>
          </a:p>
        </p:txBody>
      </p:sp>
    </p:spTree>
    <p:extLst>
      <p:ext uri="{BB962C8B-B14F-4D97-AF65-F5344CB8AC3E}">
        <p14:creationId xmlns:p14="http://schemas.microsoft.com/office/powerpoint/2010/main" val="178657464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二、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 numCol="1">
            <a:normAutofit fontScale="85000" lnSpcReduction="10000"/>
          </a:bodyPr>
          <a:lstStyle/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附：朱熹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詩集傳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標音</a:t>
            </a: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蒹（音兼）葭（音加）蒼蒼，白露為霜。所謂伊人，在水一方。</a:t>
            </a: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遡（音素）洄（音回）從之，道阻且長；遡游從之，宛在水中央。（賦也）</a:t>
            </a: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蒹葭淒淒，白露未晞。所謂伊人，在水之湄。</a:t>
            </a: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遡洄從之，道阻且躋；遡游從之，宛在水中坻。（音遲）</a:t>
            </a: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蒹葭采采（叶此禮反），白露未已。所謂伊人，在水之涘。（叶以始二音）</a:t>
            </a: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遡洄從之，道阻且右（叶羽軌反）；遡游從之，宛在水中沚。（賦也）</a:t>
            </a:r>
          </a:p>
        </p:txBody>
      </p:sp>
    </p:spTree>
    <p:extLst>
      <p:ext uri="{BB962C8B-B14F-4D97-AF65-F5344CB8AC3E}">
        <p14:creationId xmlns:p14="http://schemas.microsoft.com/office/powerpoint/2010/main" val="275678926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二、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（三）以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蓼莪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為例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蓼莪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，刺幽王也。民勞苦，孝子不得終養爾。」</a:t>
            </a: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「此是孝子悼念父母之詩，至情流露，備極哀痛，幾於一字一淚。」</a:t>
            </a:r>
          </a:p>
        </p:txBody>
      </p:sp>
    </p:spTree>
    <p:extLst>
      <p:ext uri="{BB962C8B-B14F-4D97-AF65-F5344CB8AC3E}">
        <p14:creationId xmlns:p14="http://schemas.microsoft.com/office/powerpoint/2010/main" val="224074613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7740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二、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404" y="951020"/>
            <a:ext cx="11865192" cy="5628443"/>
          </a:xfrm>
        </p:spPr>
        <p:txBody>
          <a:bodyPr numCol="2">
            <a:noAutofit/>
          </a:bodyPr>
          <a:lstStyle/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蓼蓼者莪，匪莪伊蒿。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哀哀父母，生我劬勞！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蓼蓼者莪，匪莪伊蔚。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哀哀父母，生我勞瘁！</a:t>
            </a:r>
            <a:endParaRPr lang="en-US" altLang="zh-TW" sz="24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endParaRPr lang="zh-TW" altLang="en-US" sz="24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缾之罄矣，維罍之恥。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鮮民之生，不如死之久矣！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無父何怙？無母何恃？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出則銜恤，入則靡至。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父兮生我，母兮鞠我，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拊我畜我，長我育我，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顧我復我，出入腹我。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欲報之德，昊天罔極！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又高又大的莪菜，哦，不是莪菜是賤蒿。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可憐呀父親母親，生育我受盡辛勞！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又高又大的莪菜，哦，不是莪菜是粗蔚。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可憐呀父親母親，生育我形容憔悴！</a:t>
            </a:r>
            <a:endParaRPr lang="en-US" altLang="zh-TW" sz="24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endParaRPr lang="zh-TW" altLang="en-US" sz="24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酒瓶空了時，酒甕該羞恥。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這種人在世，不如早些死！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沒了父母依靠誰？沒了母親誰依靠？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出了家門滿懷憂傷，進了家門仍像沒有到。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父親呀生了我，母親呀哺育我，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撫摸我，餵飽我，使我能長大，使我有美德。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不厭其煩地照料我，出去進來都搋著我。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要報此恩德，恩德天樣濶！</a:t>
            </a:r>
          </a:p>
        </p:txBody>
      </p:sp>
    </p:spTree>
    <p:extLst>
      <p:ext uri="{BB962C8B-B14F-4D97-AF65-F5344CB8AC3E}">
        <p14:creationId xmlns:p14="http://schemas.microsoft.com/office/powerpoint/2010/main" val="94653016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7740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二、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065321"/>
            <a:ext cx="11288697" cy="2363680"/>
          </a:xfrm>
        </p:spPr>
        <p:txBody>
          <a:bodyPr numCol="2">
            <a:noAutofit/>
          </a:bodyPr>
          <a:lstStyle/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南山烈烈，飄風發發。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民莫不穀，我獨何害？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南山律律，飄風弗弗。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民莫不穀，我獨不卒？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endParaRPr lang="zh-TW" altLang="en-US" sz="24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南山層疊而崢嶸，旋風迅疾又強勁。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人家都快樂美滿，為什麼單只我遭受不幸？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南山層疊而突兀，旋風迅疾聲呼呼。</a:t>
            </a:r>
          </a:p>
          <a:p>
            <a:pPr mar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人家都快樂美滿，為什麼單只我不能終養父母？ </a:t>
            </a:r>
          </a:p>
        </p:txBody>
      </p:sp>
    </p:spTree>
    <p:extLst>
      <p:ext uri="{BB962C8B-B14F-4D97-AF65-F5344CB8AC3E}">
        <p14:creationId xmlns:p14="http://schemas.microsoft.com/office/powerpoint/2010/main" val="63078430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二、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 numCol="1">
            <a:normAutofit fontScale="77500" lnSpcReduction="20000"/>
          </a:bodyPr>
          <a:lstStyle/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附：朱熹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詩集傳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標音</a:t>
            </a: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蓼蓼（音六）者莪，匪莪伊蒿。哀哀父母，生我劬勞！（比也）</a:t>
            </a: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蓼蓼者莪，匪莪伊蔚（音尉）。哀哀父母，生我勞瘁！（比也）</a:t>
            </a: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缾之罄矣。維罍之恥。鮮（上聲）民之生。不如死之久（叶舉里反）矣！</a:t>
            </a: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無父何怙？無母何恃？出則銜恤。入則靡至。（比也）</a:t>
            </a: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父兮生我，母兮鞠我，拊（音撫）我畜（音旭）我，長（上聲）我育我，</a:t>
            </a: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顧我復我，出入腹我。欲報之德，昊天罔極！（賦也）</a:t>
            </a: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南山烈烈，飄風發發。民莫不榖，我獨何害？（叶音曷）（興也）</a:t>
            </a: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南山律律，飄風弗弗（叶分聿反）。民莫不榖，我獨不卒？（興也）</a:t>
            </a:r>
          </a:p>
        </p:txBody>
      </p:sp>
    </p:spTree>
    <p:extLst>
      <p:ext uri="{BB962C8B-B14F-4D97-AF65-F5344CB8AC3E}">
        <p14:creationId xmlns:p14="http://schemas.microsoft.com/office/powerpoint/2010/main" val="415127018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5D9622FF-FA1A-4875-8E82-83EBC264C2C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參、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9B79405C-F461-433F-BB71-6E67FD07CA7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280806972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一、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周南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周南：</a:t>
            </a: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周朝南方區域，北抵黃河，南至汝水、漢水、長江，即今河南省黃河以南偏西之地。</a:t>
            </a:r>
          </a:p>
        </p:txBody>
      </p:sp>
    </p:spTree>
    <p:extLst>
      <p:ext uri="{BB962C8B-B14F-4D97-AF65-F5344CB8AC3E}">
        <p14:creationId xmlns:p14="http://schemas.microsoft.com/office/powerpoint/2010/main" val="191864568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關雎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spcBef>
                <a:spcPts val="600"/>
              </a:spcBef>
              <a:buNone/>
            </a:pP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見開場例一</a:t>
            </a:r>
          </a:p>
        </p:txBody>
      </p:sp>
    </p:spTree>
    <p:extLst>
      <p:ext uri="{BB962C8B-B14F-4D97-AF65-F5344CB8AC3E}">
        <p14:creationId xmlns:p14="http://schemas.microsoft.com/office/powerpoint/2010/main" val="98659583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卷耳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 fontScale="92500"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卷耳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，后妃之志也。又當輔佐君子，求賢審官，知臣下之勤勞。內有進賢之志，而無險詖私謁之心，朝夕思念，至於憂勤也。」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「此當是行役者思家之詩。」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「一位採卷耳之婦人，思念遠行之丈夫。」</a:t>
            </a:r>
          </a:p>
        </p:txBody>
      </p:sp>
    </p:spTree>
    <p:extLst>
      <p:ext uri="{BB962C8B-B14F-4D97-AF65-F5344CB8AC3E}">
        <p14:creationId xmlns:p14="http://schemas.microsoft.com/office/powerpoint/2010/main" val="6168640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卷耳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采采卷耳，不盈頃筐，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嗟我懷人，寘彼周行。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陟彼崔嵬，我馬虺隤，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我姑酌彼金罍，維以不永懷。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陟彼高岡，我馬玄黃，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我姑酌彼兕觥，維以不永傷。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陟彼砠矣，我馬瘏矣，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我僕痡矣，云何吁矣。</a:t>
            </a:r>
          </a:p>
        </p:txBody>
      </p:sp>
    </p:spTree>
    <p:extLst>
      <p:ext uri="{BB962C8B-B14F-4D97-AF65-F5344CB8AC3E}">
        <p14:creationId xmlns:p14="http://schemas.microsoft.com/office/powerpoint/2010/main" val="322460059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（三）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桃夭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桃夭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，后妃之所致也。不妒忌，則男女以正，婚姻以時，國無鰥民也。」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「此賀嫁女之詩。」（糜、裴同）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10157227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（三）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桃夭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桃之夭夭，灼灼其華，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之子于歸，宜其室家。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桃之夭夭，有蕡其實，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之子于歸，宜其家室。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桃之夭夭，其葉蓁蓁，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之子于歸，宜其家人。</a:t>
            </a:r>
          </a:p>
        </p:txBody>
      </p:sp>
    </p:spTree>
    <p:extLst>
      <p:ext uri="{BB962C8B-B14F-4D97-AF65-F5344CB8AC3E}">
        <p14:creationId xmlns:p14="http://schemas.microsoft.com/office/powerpoint/2010/main" val="97819095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二、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召南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召南：</a:t>
            </a: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自今河南陝縣以西，至渭河秦嶺以南，抵長江一帶；今河南南陽、四川重慶皆屬之。</a:t>
            </a:r>
          </a:p>
        </p:txBody>
      </p:sp>
    </p:spTree>
    <p:extLst>
      <p:ext uri="{BB962C8B-B14F-4D97-AF65-F5344CB8AC3E}">
        <p14:creationId xmlns:p14="http://schemas.microsoft.com/office/powerpoint/2010/main" val="352596915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甘棠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 fontScale="92500"/>
          </a:bodyPr>
          <a:lstStyle/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甘棠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，美召伯也。召伯之教，明於南國。」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「南國之人，愛召穆公虎而及其所曾憩息之樹，因作是詩。」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韓詩外傳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昔者，周道之盛，邵伯在朝，有司請營邵以居。邵伯曰：「嗟！以吾而勞百姓，此非吾先君文王之志。」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乃出而就阡陌隴畝之間聽斷焉。詩人見召伯休息之棠梨樹，爰美而歌之。」</a:t>
            </a:r>
          </a:p>
        </p:txBody>
      </p:sp>
    </p:spTree>
    <p:extLst>
      <p:ext uri="{BB962C8B-B14F-4D97-AF65-F5344CB8AC3E}">
        <p14:creationId xmlns:p14="http://schemas.microsoft.com/office/powerpoint/2010/main" val="344782660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甘棠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蔽芾甘棠，勿翦勿伐，召伯所茇。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蔽芾甘棠，勿翦勿敗，召伯所憩。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蔽芾甘棠，勿翦勿拜，召伯所說。</a:t>
            </a:r>
          </a:p>
        </p:txBody>
      </p:sp>
    </p:spTree>
    <p:extLst>
      <p:ext uri="{BB962C8B-B14F-4D97-AF65-F5344CB8AC3E}">
        <p14:creationId xmlns:p14="http://schemas.microsoft.com/office/powerpoint/2010/main" val="205262643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三、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邶風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邶風：</a:t>
            </a: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今河北渭縣、山東城武縣一帶。</a:t>
            </a: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按：周公伐紂，將殷之畿內三分：北謂之邶，南謂之鄘，東謂之衛，後皆併入衛，終由康叔領之。</a:t>
            </a:r>
          </a:p>
        </p:txBody>
      </p:sp>
    </p:spTree>
    <p:extLst>
      <p:ext uri="{BB962C8B-B14F-4D97-AF65-F5344CB8AC3E}">
        <p14:creationId xmlns:p14="http://schemas.microsoft.com/office/powerpoint/2010/main" val="976930755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柏舟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 fontScale="92500"/>
          </a:bodyPr>
          <a:lstStyle/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柏舟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，言仁而不遇也。衛頃公之時，仁人不遇，小人在側。」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柏舟，言仁而不遇也。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朱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婦人不得於其夫，故以柏舟自比。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以詩義衡，似以序說為長。」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「此乃忠耿不願隨人俯仰者，得罪小人，滿懷憂憤，無可告訴者所作之詩。」</a:t>
            </a:r>
          </a:p>
        </p:txBody>
      </p:sp>
    </p:spTree>
    <p:extLst>
      <p:ext uri="{BB962C8B-B14F-4D97-AF65-F5344CB8AC3E}">
        <p14:creationId xmlns:p14="http://schemas.microsoft.com/office/powerpoint/2010/main" val="112178296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 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柏舟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汎彼柏舟，亦汎其流。耿耿不寐，如有隱憂。微我無酒，以敖以遊。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我心匪鑒，不可以茹。亦有兄弟，不可以據。薄言往愬，逢彼之怒。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我心匪石，不可轉也。我心匪席，不可卷也。威儀棣棣，不可選也。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憂心悄悄，慍于群小。覯閔既多，受侮不少。靜言思之，寤辟有摽。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日居月諸，胡迭而微。心之憂矣，如匪澣衣。靜言思之，不能奮飛。</a:t>
            </a:r>
          </a:p>
        </p:txBody>
      </p:sp>
    </p:spTree>
    <p:extLst>
      <p:ext uri="{BB962C8B-B14F-4D97-AF65-F5344CB8AC3E}">
        <p14:creationId xmlns:p14="http://schemas.microsoft.com/office/powerpoint/2010/main" val="1624656620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谷風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「刺夫婦失道也。衛人化其上，淫於新昏而棄其舊室，夫婦離絕，國俗傷敗焉。」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「棄婦臨行怨訴丈夫之作。」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按：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見載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谷風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，亦棄婦怨訴之詩。</a:t>
            </a:r>
          </a:p>
        </p:txBody>
      </p:sp>
    </p:spTree>
    <p:extLst>
      <p:ext uri="{BB962C8B-B14F-4D97-AF65-F5344CB8AC3E}">
        <p14:creationId xmlns:p14="http://schemas.microsoft.com/office/powerpoint/2010/main" val="621546874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 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谷風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習習谷風，以陰以雨。黽勉同心，不宜有怒。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采葑采菲，無以下體？德音莫違，及爾同死。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行道遲遲，中心有違。不遠伊邇，薄送我畿。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誰謂荼苦，其甘如薺。宴爾新昏，如兄如弟。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涇以渭濁，湜湜其沚。宴爾新昏，不我屑以。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毋逝我梁，毋發我笱。我躬不閱，遑恤我後。</a:t>
            </a:r>
          </a:p>
        </p:txBody>
      </p:sp>
    </p:spTree>
    <p:extLst>
      <p:ext uri="{BB962C8B-B14F-4D97-AF65-F5344CB8AC3E}">
        <p14:creationId xmlns:p14="http://schemas.microsoft.com/office/powerpoint/2010/main" val="1576859557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 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谷風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就其深矣，方之舟之。就其淺矣，泳之游之。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何有何亡，黽勉求之。凡民有喪，匍匐救之。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不我能慉，反以我為讎。既阻我德，賈用不售。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昔育恐育鞫，及爾顛覆。既生既育，比予于毒。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我有旨蓄，亦以御冬。宴爾新昏，以我御窮。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有洸有潰，既詒我肄。不念昔者，伊余來塈。</a:t>
            </a:r>
          </a:p>
        </p:txBody>
      </p:sp>
    </p:spTree>
    <p:extLst>
      <p:ext uri="{BB962C8B-B14F-4D97-AF65-F5344CB8AC3E}">
        <p14:creationId xmlns:p14="http://schemas.microsoft.com/office/powerpoint/2010/main" val="9434627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（三）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北門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北門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，刺仕不得志也。言衛之忠臣不得其志爾。」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「忠誠之公務員勤懇工作，生活艱苦。」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187114247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（三）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北門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出自北門，憂心殷殷，終窶且貧，莫知我艱，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已焉哉，天實為之，謂之何哉。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王事適我，政事一埤益我，我入自外，室人交徧讁我，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已焉哉，天實為之，謂之何哉。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王事敦我，政事一埤遺我，我入自外，室人交徧摧我，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已焉哉，天實為之，謂之何哉。</a:t>
            </a:r>
          </a:p>
        </p:txBody>
      </p:sp>
    </p:spTree>
    <p:extLst>
      <p:ext uri="{BB962C8B-B14F-4D97-AF65-F5344CB8AC3E}">
        <p14:creationId xmlns:p14="http://schemas.microsoft.com/office/powerpoint/2010/main" val="3729965127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四、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鄘風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鄘風：</a:t>
            </a: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今河南汲縣東北。</a:t>
            </a: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900754232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柏舟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柏舟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，共姜自誓也。衛世子共伯蚤死，其妻守義，父母欲奪而嫁之，誓而弗許，故作是詩以絕之。」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「女子已訂婚，與未婚夫音訊隔絕；其母逼其改嫁，誓死不從，乃為此詩，以表心跡。」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829774057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柏舟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汎彼柏舟，在彼中河，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髧彼兩髦，實維我儀，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之死矢靡它，母也天只，不諒人只。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汎彼柏舟，在彼河側，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髧彼兩髦，實維我特，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之死矢靡慝，母也天只，不諒人只。</a:t>
            </a:r>
          </a:p>
        </p:txBody>
      </p:sp>
    </p:spTree>
    <p:extLst>
      <p:ext uri="{BB962C8B-B14F-4D97-AF65-F5344CB8AC3E}">
        <p14:creationId xmlns:p14="http://schemas.microsoft.com/office/powerpoint/2010/main" val="3547272076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相鼠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相鼠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，刺無禮也。衛文公能正其群臣而刺在位，承先君之化，無禮儀也。」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相鼠，刺無禮也。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「刺人而無禮，則連賤鼠亦不如。」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980502696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相鼠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相鼠有皮，人而無儀。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人而無儀，不死何為。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相鼠有齒，人而無止。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人而無止，不死何俟。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相鼠有體，人而無禮。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人而無禮，胡不遄死。</a:t>
            </a:r>
          </a:p>
        </p:txBody>
      </p:sp>
    </p:spTree>
    <p:extLst>
      <p:ext uri="{BB962C8B-B14F-4D97-AF65-F5344CB8AC3E}">
        <p14:creationId xmlns:p14="http://schemas.microsoft.com/office/powerpoint/2010/main" val="2302188867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五、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衛風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衛風：</a:t>
            </a: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今河南淇縣東北朝歌城是也。</a:t>
            </a: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520551561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淇奧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 fontScale="92500"/>
          </a:bodyPr>
          <a:lstStyle/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淇奧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，美武公之德也。有文章，又能聽其規諫，以禮自防，故能入相于周，美而作是詩也。」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美武公之德也。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徐幹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中論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云：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昔衛武公年過九十，猶夙夜不怠，思聞訓道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……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衛人頌其德，為賦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淇奧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。」</a:t>
            </a: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「衛人讚美衛武公的詩。」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421759316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淇奧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瞻彼淇奧，綠竹猗猗。有匪君子，如切如磋，如琢如磨。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瑟兮僴兮，赫兮咺兮。有匪君子，終不可諼兮。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瞻彼淇奧，綠竹青青。有匪君子，充耳琇瑩，會弁如星。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瑟兮僴兮，赫兮咺兮。有匪君子，終不可諼兮。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瞻彼淇奧，綠竹如簀。有匪君子，如金如錫，如圭如璧。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寬兮綽兮，猗重較兮。善戲謔兮，不為虐兮。</a:t>
            </a:r>
          </a:p>
        </p:txBody>
      </p:sp>
    </p:spTree>
    <p:extLst>
      <p:ext uri="{BB962C8B-B14F-4D97-AF65-F5344CB8AC3E}">
        <p14:creationId xmlns:p14="http://schemas.microsoft.com/office/powerpoint/2010/main" val="405235375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考槃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考槃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，刺莊公也。不能繼先公之業，使賢者退而窮處。」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「隱士安貧，傲嘯山林，扣槃而歌之作。」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326658882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考槃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考槃在澗，碩人之寬，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獨寐寤言，永矢弗諼。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考槃在阿，碩人之薖，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獨寐寤歌，永矢弗過。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考槃在陸，碩人之軸，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獨寐寤宿，永矢弗告。</a:t>
            </a:r>
          </a:p>
        </p:txBody>
      </p:sp>
    </p:spTree>
    <p:extLst>
      <p:ext uri="{BB962C8B-B14F-4D97-AF65-F5344CB8AC3E}">
        <p14:creationId xmlns:p14="http://schemas.microsoft.com/office/powerpoint/2010/main" val="2953372791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（三）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氓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，刺時也。宣公之時，禮義消亡，淫風大行，男女無別，遂相奔誘。華落色衰，復相棄背。或乃困而自悔，喪其妃耦，故序其事以風焉。美反正，刺淫泆也。」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「一位女子細訴其不幸婚姻之遭遇。」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602584177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（三）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氓之蚩蚩，抱布貿絲。匪來貿絲，來即我謀。送子涉淇，至于頓丘。匪我愆期，子無良媒。將子無怒，秋以為期。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乘彼垝垣，以望復關。不見復關，泣涕漣漣。既見復關，載笑載言。爾卜爾筮，體無咎言。以爾車來，以我賄遷。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桑之未落，其葉沃若。于嗟鳩兮，無食桑葚。于嗟女兮，無與士耽。士之耽兮，猶可說也。女之耽兮，不可說也。</a:t>
            </a:r>
          </a:p>
        </p:txBody>
      </p:sp>
    </p:spTree>
    <p:extLst>
      <p:ext uri="{BB962C8B-B14F-4D97-AF65-F5344CB8AC3E}">
        <p14:creationId xmlns:p14="http://schemas.microsoft.com/office/powerpoint/2010/main" val="2610666840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（三）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桑之落矣，其黃而隕。自我徂爾，三歲食貧。淇水湯湯，漸車帷裳。女也不爽，士貳其行。士也罔極，二三其德。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三歲為婦，靡室勞矣。夙興夜寐，靡有朝矣。言既遂矣，至于暴矣。兄弟不知，咥其笑矣。靜言思之，躬自悼矣。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及爾偕老，老使我怨。淇則有岸，隰則有泮。總角之宴，言笑晏晏。信誓旦旦，不思其反。反是不思，亦已焉哉。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endParaRPr lang="zh-TW" altLang="en-US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68158098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（四）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伯兮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 fontScale="92500"/>
          </a:bodyPr>
          <a:lstStyle/>
          <a:p>
            <a:pPr algn="just">
              <a:lnSpc>
                <a:spcPts val="4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伯兮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，刺時也。言君子行役，為王前驅，過時而不反焉。」鄭注云：「衛宣公之時，蔡人、衛人、陳人從王伐鄭伯。」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春秋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桓公五年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經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秋，蔡人、衛人、陳人，從王伐鄭。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（桓公十三年─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708B.C.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）」</a:t>
            </a:r>
          </a:p>
          <a:p>
            <a:pPr algn="just">
              <a:lnSpc>
                <a:spcPts val="4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「衛國女子以其丈夫氣概英武，能為天子執殳前驅為榮。然從軍遠征後，女子亦免相思之苦。」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961523577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（四）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伯兮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伯兮朅兮，邦之桀兮。伯也執殳，爲王前驅。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自伯之東，首如飛蓬。豈無膏沐？誰適爲容！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其雨其雨，杲杲出日。願言思伯，甘心首疾。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焉得諼草？言樹之背。願言思伯。使我心痗。</a:t>
            </a:r>
          </a:p>
        </p:txBody>
      </p:sp>
    </p:spTree>
    <p:extLst>
      <p:ext uri="{BB962C8B-B14F-4D97-AF65-F5344CB8AC3E}">
        <p14:creationId xmlns:p14="http://schemas.microsoft.com/office/powerpoint/2010/main" val="3051525852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六、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王風：</a:t>
            </a: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周平王東遷洛邑後，王城畿內六百里地之民間詩歌，故址位今河南洛陽縣城西。</a:t>
            </a: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955202677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黍離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黍離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，閔宗周也。周大夫行役至於宗周，過故宗廟宮室，盡為禾黍。閔周室之顛覆，彷徨不忍去，而作是詩也。」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「周室東遷後，詩人西行至豐（今陝西鄠縣東）、鎬（今陝西西安縣西南）舊京，見昔日宗廟宮室，已夷為一片農田，不禁憂心悽愴。」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929592412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黍離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彼黍離離，彼稷之苗。行邁靡靡，中心搖搖。知我者，謂我心憂，不知我者，謂我何求。悠悠蒼天，此何人哉！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彼黍離離，彼稷之穗。行邁靡靡，中心如醉。知我者，謂我心憂，不知我者，謂我何求。悠悠蒼天，此何人哉！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彼黍離離，彼稷之實。行邁靡靡，中心如噎。知我者，謂我心憂，不知我者，謂我何求。悠悠蒼天，此何人哉！</a:t>
            </a:r>
          </a:p>
        </p:txBody>
      </p:sp>
    </p:spTree>
    <p:extLst>
      <p:ext uri="{BB962C8B-B14F-4D97-AF65-F5344CB8AC3E}">
        <p14:creationId xmlns:p14="http://schemas.microsoft.com/office/powerpoint/2010/main" val="1845929519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兔爰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兔爰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，閔周也。桓王失信，諸侯背叛，構怨連禍，王師傷敗，君子不樂其生焉。」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「此乃亂世百姓消極悲痛之呻吟。」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18226396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兔爰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有兔爰爰，雉離于羅。我生之初，尚無為。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我生之後，逢此百罹，尚寐無吪？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有兔爰爰，雉離于罦。我生之初，尚無造。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我生之後，逢此百憂，尚寐無覺？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有兔爰爰，雉離于罿。我生之初，尚無庸。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我生之後，逢此百凶，尚寐無聦！</a:t>
            </a:r>
          </a:p>
        </p:txBody>
      </p:sp>
    </p:spTree>
    <p:extLst>
      <p:ext uri="{BB962C8B-B14F-4D97-AF65-F5344CB8AC3E}">
        <p14:creationId xmlns:p14="http://schemas.microsoft.com/office/powerpoint/2010/main" val="1597749744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（三）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葛藟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葛藟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，王族刺平王也。周室道衰，棄其九族焉。」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「此流落異鄉者感傷之詩。」</a:t>
            </a: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「這是大動亂時代流落異鄉者的悲歌。」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62996222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（三）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葛藟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緜緜葛藟，在河之滸。終遠兄弟，謂他人父。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謂他人父，亦莫我顧。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緜緜葛藟，在河之涘。終遠兄弟，謂他人母。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謂他人母，亦莫我有。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緜緜葛藟，在河之漘。終遠兄弟，謂他人昆。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謂他人昆，亦莫我聞。</a:t>
            </a:r>
          </a:p>
        </p:txBody>
      </p:sp>
    </p:spTree>
    <p:extLst>
      <p:ext uri="{BB962C8B-B14F-4D97-AF65-F5344CB8AC3E}">
        <p14:creationId xmlns:p14="http://schemas.microsoft.com/office/powerpoint/2010/main" val="1996217234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七、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鄭風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鄭風：</a:t>
            </a: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原在西都畿內棫林之地，東周後遷至今河南新鄭，右洛左濟，前華後河，食溱、洧焉。</a:t>
            </a: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970256208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女曰雞鳴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女曰雞鳴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，刺不說德也。陳古義以刺今，不說德而好色也。」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「一對未經正式婚禮之男女，以輕鬆愉快之方式，扮演委禽、合卺等手續，作為婚禮之補償。」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444251204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女曰雞鳴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女曰鷄鳴，士曰昧旦。子興視夜，明星有爛。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將翱將翔，弋鳧與鴈。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弋言加之，與子宜之。宜言飲酒，與子偕老。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琴瑟在御，莫不靜好。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知子之來之，雜佩以贈之。知子之順之，雜佩以問之。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知子之好之，雜佩以報之。</a:t>
            </a:r>
          </a:p>
        </p:txBody>
      </p:sp>
    </p:spTree>
    <p:extLst>
      <p:ext uri="{BB962C8B-B14F-4D97-AF65-F5344CB8AC3E}">
        <p14:creationId xmlns:p14="http://schemas.microsoft.com/office/powerpoint/2010/main" val="3147601620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出其東門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出其東門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，閔亂也。公子五爭，兵革不息，男女相棄，民人思保其室家焉。」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「詩人自白對愛情之專一。」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577090639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出其東門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出其東門，有女如雲。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雖則如雲，匪我思存。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縞衣綦巾，聊樂我員。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出其闉闍，有女如荼。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雖則如荼，匪我思且。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縞衣茹藘，聊可與娛。</a:t>
            </a:r>
          </a:p>
        </p:txBody>
      </p:sp>
    </p:spTree>
    <p:extLst>
      <p:ext uri="{BB962C8B-B14F-4D97-AF65-F5344CB8AC3E}">
        <p14:creationId xmlns:p14="http://schemas.microsoft.com/office/powerpoint/2010/main" val="2286385592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（三）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子衿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子衿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，刺學校廢也。亂世則學校不脩焉。」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「此女子思其所愛者之詩。」</a:t>
            </a: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「戀愛中女子心理的描寫。」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630978607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（三）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子衿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青青子衿，悠悠我心，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縱我不往，子寧不嗣音。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青青子佩，悠悠我思，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縱我不往，子寧不來。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挑兮達兮，在城闕兮，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一日不見，如三月兮。</a:t>
            </a:r>
          </a:p>
        </p:txBody>
      </p:sp>
    </p:spTree>
    <p:extLst>
      <p:ext uri="{BB962C8B-B14F-4D97-AF65-F5344CB8AC3E}">
        <p14:creationId xmlns:p14="http://schemas.microsoft.com/office/powerpoint/2010/main" val="4282461687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八、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齊風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齊風：</a:t>
            </a: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周武王克殷，封太師呂望於呂（今河南南陽縣西）後徙封於營丘（今山東昌樂縣東南）始稱齊。至五世胡公，徙都薄姑（今山東博興縣），胡公子獻徙治臨淄（今山東臨淄縣），其境擴展，東北臨海，西至於河，南以泰山為界，即今山東東北部之地。</a:t>
            </a: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05979674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雞鳴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雞鳴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，思賢妃也。哀公荒淫怠慢，故陳賢妃貞女，夙夜警戒相成之道焉。」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「此男女幽會之詩。」</a:t>
            </a: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「以白描手法，摹寫夫妻床頭對話，神情活現。」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001506292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雞鳴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雞既鳴矣，朝既盈矣，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匪雞則鳴，蒼蠅之聲。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東方明矣，朝既昌矣，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匪東方則明，月出之光。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蟲飛薨薨，甘與子同夢，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會且歸矣，無庶予子憎。</a:t>
            </a:r>
          </a:p>
        </p:txBody>
      </p:sp>
    </p:spTree>
    <p:extLst>
      <p:ext uri="{BB962C8B-B14F-4D97-AF65-F5344CB8AC3E}">
        <p14:creationId xmlns:p14="http://schemas.microsoft.com/office/powerpoint/2010/main" val="1578451062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還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還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，刺荒也。哀公好田獵，從禽獸而無厭。國人化之，遂成風俗，習於田獵謂之賢，閑於馳逐謂之好焉。」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「描寫齊人畋獵馳逐之情景。」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271762687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還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子之還兮，遭我乎峱之閒兮。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並驅從兩肩兮？揖我謂我儇兮。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子之茂兮，遭我乎峱之道兮。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並驅從兩牡兮？揖我謂我好兮。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子之昌兮，遭我乎峱之陽兮。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並驅從兩狼兮？揖我謂我臧兮。</a:t>
            </a:r>
          </a:p>
        </p:txBody>
      </p:sp>
    </p:spTree>
    <p:extLst>
      <p:ext uri="{BB962C8B-B14F-4D97-AF65-F5344CB8AC3E}">
        <p14:creationId xmlns:p14="http://schemas.microsoft.com/office/powerpoint/2010/main" val="3652681003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九、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魏風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魏風：</a:t>
            </a: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姬姓小國，始封於周初，其封域南枕河曲，北涉汾水，當今山西省西南一角。鄭玄</a:t>
            </a:r>
            <a:r>
              <a:rPr lang="en-US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詩譜</a:t>
            </a:r>
            <a:r>
              <a:rPr lang="en-US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謂魏詩蓋作於平王（</a:t>
            </a:r>
            <a:r>
              <a:rPr lang="en-US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770B.C─718B.C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）、桓王（</a:t>
            </a:r>
            <a:r>
              <a:rPr lang="en-US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719B.C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）之世。</a:t>
            </a: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590613478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陡岵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 fontScale="85000" lnSpcReduction="10000"/>
          </a:bodyPr>
          <a:lstStyle/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陟岵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，孝子行役，思念父母也。國迫而數侵削，役乎大國，父母兄弟離散，而作是詩也。」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「子從軍在外，久不得歸，思其父兄，登高望遠之作。」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按：屈萬里先生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詩經詮釋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引江有誥之說，以為依韻求之，首章當作：父曰：「嗟予子，行役夙夜無已。」次章當作：母曰：「嗟予季，行役夙夜無寐。」三章當作：兄曰「嗟予弟，行役夙夜必偕。」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526820205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陡岵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陟彼岵兮，瞻望父兮。父曰嗟！予子行役，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夙夜無已；上慎旃哉，猶來無止！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陟彼屺兮，瞻望母兮。母曰嗟！予季行役，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夙夜無寐；上慎旃哉！猶來無棄！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陟彼岡兮，瞻望兄兮。兄曰嗟！予弟行役，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夙夜必偕；上慎旃哉！猶來無死！</a:t>
            </a:r>
          </a:p>
        </p:txBody>
      </p:sp>
    </p:spTree>
    <p:extLst>
      <p:ext uri="{BB962C8B-B14F-4D97-AF65-F5344CB8AC3E}">
        <p14:creationId xmlns:p14="http://schemas.microsoft.com/office/powerpoint/2010/main" val="156585838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伐檀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伐檀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，刺貪也。在位貪鄙，無功而受祿，君子不得進仕爾。」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「魏國地隘民貧，農民終年勤勞終年，仍難溫飽；而貴族重斂，不勞而獲，乃有不平之鳴。」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236960156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伐檀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坎坎伐檀兮，寘之河之干兮，河水清且漣猗。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不稼不穡，胡取禾三百廛兮。不狩不獵，胡瞻爾庭有縣貆兮。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彼君子兮，不素餐兮。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坎坎伐輻兮，寘之河之側兮，河水清且直猗。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不稼不穡，胡取禾三百億兮。不狩不獵，胡瞻爾庭有縣特兮。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彼君子兮，不素食兮。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坎坎伐輪兮，寘之河之漘兮，河水清且淪猗。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不稼不穡，胡取禾三百囷兮。不狩不獵，胡瞻爾庭有縣鶉兮。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彼君子兮，不素飧兮。</a:t>
            </a:r>
          </a:p>
        </p:txBody>
      </p:sp>
    </p:spTree>
    <p:extLst>
      <p:ext uri="{BB962C8B-B14F-4D97-AF65-F5344CB8AC3E}">
        <p14:creationId xmlns:p14="http://schemas.microsoft.com/office/powerpoint/2010/main" val="3437239649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（三）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碩鼠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 fontScale="92500"/>
          </a:bodyPr>
          <a:lstStyle/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碩鼠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，刺重斂也。國人刺其君重斂蠶食於民，不脩其政，貪而畏人，若大鼠也。」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碩鼠，刺重斂也。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』《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詩經稗疏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卷一：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郭璞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爾雅註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云：鼫鼠，形大如鼠，頭似兔，尾有毛，青黃色，好在田中食粟豆。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』《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廣雅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謂之䶂鼠。陸璣所謂河東有大鼠，能人立，交前兩腳於頸上跳舞，善鳴，食人禾苗。魏在河東，正與此合。」</a:t>
            </a:r>
          </a:p>
        </p:txBody>
      </p:sp>
    </p:spTree>
    <p:extLst>
      <p:ext uri="{BB962C8B-B14F-4D97-AF65-F5344CB8AC3E}">
        <p14:creationId xmlns:p14="http://schemas.microsoft.com/office/powerpoint/2010/main" val="1619942687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（三）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碩鼠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「統治者貪婪重斂，百姓困苦無告，因將統治者喻大鼠而責之，並告知將棄此而去，以發心中之怨憤。」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392762473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（三）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碩鼠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碩鼠碩鼠，無食我黍。三歲貫女，莫我肯顧。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逝將去女，適彼樂土。樂土樂土，爰得我所。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碩鼠碩鼠，無食我麥。三歲貫女，莫我肯德。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逝將去女，適彼樂國。樂國樂國，爰得我直。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碩鼠碩鼠，無食我苗。三歲貫女，莫我肯勞。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逝將去女，適彼樂郊。樂郊樂郊，誰之永號。</a:t>
            </a:r>
          </a:p>
        </p:txBody>
      </p:sp>
    </p:spTree>
    <p:extLst>
      <p:ext uri="{BB962C8B-B14F-4D97-AF65-F5344CB8AC3E}">
        <p14:creationId xmlns:p14="http://schemas.microsoft.com/office/powerpoint/2010/main" val="1447738185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十、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唐風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唐風：</a:t>
            </a: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其封域在太行山，恒山之西，太厚、太岳之野，即今山西太原一帶，國都晉陽（今山西太原）相傳為堯始都之地，後遷平陽（今山西臨汾縣西南）。唐風十二篇，率為東周初年作品。</a:t>
            </a: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843934091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山有樞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山有樞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，刺晉昭公也。不能修道以正其國，有財不能用，有鍾鼓不能以自樂，有朝廷不能灑埽，政荒民散，將以危亡。四鄰謀取其國家而不知，國人作詩以刺之也。」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「此勸友人及時行樂之詩（本王質說）。」</a:t>
            </a:r>
          </a:p>
        </p:txBody>
      </p:sp>
    </p:spTree>
    <p:extLst>
      <p:ext uri="{BB962C8B-B14F-4D97-AF65-F5344CB8AC3E}">
        <p14:creationId xmlns:p14="http://schemas.microsoft.com/office/powerpoint/2010/main" val="2033149180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山有樞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「國家禍亂頻仍，百姓極其憂急，詩人乃故作達觀之語，以發洩內心之悲痛。」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610706581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山有樞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山有樞，隰有榆。子有衣裳，弗曳弗婁。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子有車馬，弗馳弗驅。宛其死矣，他人是愉。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山有栲，隰有杻。子有廷內，弗洒弗埽。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子有鐘鼓，弗鼓弗考。宛其死矣，他人是保。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山有漆，隰有栗。子有酒食，何不日鼓瑟？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且以喜樂，且以永日。宛其死矣，他人入室。</a:t>
            </a:r>
          </a:p>
        </p:txBody>
      </p:sp>
    </p:spTree>
    <p:extLst>
      <p:ext uri="{BB962C8B-B14F-4D97-AF65-F5344CB8AC3E}">
        <p14:creationId xmlns:p14="http://schemas.microsoft.com/office/powerpoint/2010/main" val="2734499049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杕杜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杕杜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，刺時也。君不能親其宗族，骨肉離散，獨居而無兄弟，將為沃所并爾。」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「朱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此無兄弟自傷其孤特，而求助於人之詞。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糜文開、裴普賢未選。</a:t>
            </a:r>
          </a:p>
        </p:txBody>
      </p:sp>
    </p:spTree>
    <p:extLst>
      <p:ext uri="{BB962C8B-B14F-4D97-AF65-F5344CB8AC3E}">
        <p14:creationId xmlns:p14="http://schemas.microsoft.com/office/powerpoint/2010/main" val="2589889127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杕杜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有杕之杜，其葉湑湑。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獨行踽踽，豈無他人，不如我同父。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嗟行之人，胡不比焉。人無兄弟，胡不佽焉。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有杕之杜，其葉菁菁。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獨行睘睘，豈無他人，不如我同姓。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嗟行之人，胡不比焉。人無兄弟，胡不佽焉。</a:t>
            </a:r>
          </a:p>
        </p:txBody>
      </p:sp>
    </p:spTree>
    <p:extLst>
      <p:ext uri="{BB962C8B-B14F-4D97-AF65-F5344CB8AC3E}">
        <p14:creationId xmlns:p14="http://schemas.microsoft.com/office/powerpoint/2010/main" val="1948568705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（三）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鴇羽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鴇羽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，刺時也。昭公之後，大亂五世，君子下從征役，不得養其父母，而作是詩也。」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「朱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民徙征役，而不得養其父母，故作此詩。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「此詩樸實簡短，充分表達人民之生活，人民之呼聲。」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267979204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（三）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鴇羽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肅肅鴇羽，集于苞栩。王事靡盬，不能蓺稷黍。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父母何怙？悠悠蒼天，曷其有所。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肅肅鴇翼，集于苞棘。王事靡盬，不能蓺黍稷。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父母何食？悠悠蒼天，曷其有極。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肅肅鴇行，集于苞桑。王事靡盬，不能蓺稻粱。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父母何嘗？悠悠蒼天，曷其有常。</a:t>
            </a:r>
          </a:p>
        </p:txBody>
      </p:sp>
    </p:spTree>
    <p:extLst>
      <p:ext uri="{BB962C8B-B14F-4D97-AF65-F5344CB8AC3E}">
        <p14:creationId xmlns:p14="http://schemas.microsoft.com/office/powerpoint/2010/main" val="406992459"/>
      </p:ext>
    </p:extLst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十一、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秦風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秦風：</a:t>
            </a: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封域在秦州（今甘肅隴西縣）、庸州（今陝西興平縣）之地。秦風十篇均東周之作，多襄公、穆公、康公時之詩，以尚武著稱。</a:t>
            </a: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045947679"/>
      </p:ext>
    </p:extLst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蒹葭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spcBef>
                <a:spcPts val="600"/>
              </a:spcBef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見開場例二</a:t>
            </a:r>
          </a:p>
        </p:txBody>
      </p:sp>
    </p:spTree>
    <p:extLst>
      <p:ext uri="{BB962C8B-B14F-4D97-AF65-F5344CB8AC3E}">
        <p14:creationId xmlns:p14="http://schemas.microsoft.com/office/powerpoint/2010/main" val="2598301087"/>
      </p:ext>
    </p:extLst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黃鳥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黃鳥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，哀三良也。國人刺穆公以人從死，而作是詩也。」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「秦穆公卒，殉葬者達一百七十七人之多，其中子車氏三兄弟，尤多當時傑出人物，秦人深惜，遂唱此輓歌。」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按：屈萬里先生贊同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，並按云：「事見文公六年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左傳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。又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史記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秦本紀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謂穆公從死者百七十七人。（穆公，德公子，在位三十九年）」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799197483"/>
      </p:ext>
    </p:extLst>
  </p:cSld>
  <p:clrMapOvr>
    <a:masterClrMapping/>
  </p:clrMapOvr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黃鳥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交交黃鳥，止于棘。誰從穆公？子車奄息。維此奄息，百夫之特。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臨其穴，惴惴其慄。彼蒼者天，殲我良人！如可贖兮，人百其身。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交交黃鳥，止于桑。誰從穆公？子車仲行。維此仲行，百夫之防。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臨其穴，惴惴其慄。彼蒼者天，殲我良人！如可贖兮，人百其身。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交交黃鳥，止于楚。誰從穆公？子車鍼虎。維此鍼虎，百夫之禦。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臨其穴，惴惴其慄。彼蒼者天，殲我良人！如可贖兮，人百其身。</a:t>
            </a:r>
          </a:p>
        </p:txBody>
      </p:sp>
    </p:spTree>
    <p:extLst>
      <p:ext uri="{BB962C8B-B14F-4D97-AF65-F5344CB8AC3E}">
        <p14:creationId xmlns:p14="http://schemas.microsoft.com/office/powerpoint/2010/main" val="2729055487"/>
      </p:ext>
    </p:extLst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（三）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渭陽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 fontScale="85000" lnSpcReduction="10000"/>
          </a:bodyPr>
          <a:lstStyle/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渭陽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，康公念母也。康公之母，晉獻公之女。文公遭麗姬之難未反，而秦姬卒。穆公納文公，康公時為大子，贈送文公于渭之陽，念母之不見也。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我見舅氏，如母存焉。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及其即位，思而作是詩也。」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「此秦康公為太子時送其舅晉公子重耳返國之詩。」</a:t>
            </a: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「晉文公自秦返國時，秦穆公之太子罃送別至渭陽，作詩送別。」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178902237"/>
      </p:ext>
    </p:extLst>
  </p:cSld>
  <p:clrMapOvr>
    <a:masterClrMapping/>
  </p:clrMapOvr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（三）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渭陽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我送舅氏，曰至渭陽。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何以贈之，路車乘黃。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我送舅氏，悠悠我思。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何以贈之，瓊瑰玉佩。</a:t>
            </a:r>
          </a:p>
        </p:txBody>
      </p:sp>
    </p:spTree>
    <p:extLst>
      <p:ext uri="{BB962C8B-B14F-4D97-AF65-F5344CB8AC3E}">
        <p14:creationId xmlns:p14="http://schemas.microsoft.com/office/powerpoint/2010/main" val="3940783866"/>
      </p:ext>
    </p:extLst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十二、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陳風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陳風：</a:t>
            </a: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周朝初年，封前三代天子之後裔建立陳（虞舜之後）、杞（夏禹之後）、宋（商湯之後）三國，俗稱三恪。陳國之封域，在今河南開封以東，南至安徽亳州一帶，其地廣平；其都城故址，在今河南淮陽縣，乃伏羲氏之故鄉，稱太昊之墟，乃中國最古之都城。</a:t>
            </a: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436000619"/>
      </p:ext>
    </p:extLst>
  </p:cSld>
  <p:clrMapOvr>
    <a:masterClrMapping/>
  </p:clrMapOvr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宛丘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宛丘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，刺幽公也。淫荒昏亂，遊蕩無度焉。」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「陳俗承太姬（周武王大女兒，嫁予封閼父之子媯滿，封於陳）遺風，好歌舞遊蕩，詩人乃詠所見以刺之。」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504218404"/>
      </p:ext>
    </p:extLst>
  </p:cSld>
  <p:clrMapOvr>
    <a:masterClrMapping/>
  </p:clrMapOvr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宛丘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子之湯兮，宛丘之上兮，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洵有情兮，而無望兮。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坎其擊鼓，宛丘之下，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無冬無夏，值其鷺羽。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坎其擊缶，宛丘之道，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無冬無夏，值其鷺翿。</a:t>
            </a:r>
          </a:p>
        </p:txBody>
      </p:sp>
    </p:spTree>
    <p:extLst>
      <p:ext uri="{BB962C8B-B14F-4D97-AF65-F5344CB8AC3E}">
        <p14:creationId xmlns:p14="http://schemas.microsoft.com/office/powerpoint/2010/main" val="2351260816"/>
      </p:ext>
    </p:extLst>
  </p:cSld>
  <p:clrMapOvr>
    <a:masterClrMapping/>
  </p:clrMapOvr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十三、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檜風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檜風：</a:t>
            </a: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檜，一作「鄶」，其君妘姓，相傳為祝融之後，其故址在今河南密縣東北。檜詩寫作時間，蓋在西周，至遲亦在平王東遷之時。</a:t>
            </a: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630978150"/>
      </p:ext>
    </p:extLst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匪風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匪風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，思周道也。國小政亂，憂及禍難，而思周道焉。」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「此當是檜人憂國思周之詩，蓋作於平王東遷之前，檜將被滅於鄭之時也。」</a:t>
            </a: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「犬戎作亂，幽王被殺，鎬京淪陷，檜國詩人循周道流亡東返，賦此詩以抒其憂傷。」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286433007"/>
      </p:ext>
    </p:extLst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匪風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匪風發兮，匪車偈兮。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顧瞻周道，中心怛兮。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匪風飄兮，匪車嘌兮。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顧瞻周道，中心弔兮。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誰能亨魚，溉之釜鬵。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誰將西歸，懷之好音。</a:t>
            </a:r>
          </a:p>
        </p:txBody>
      </p:sp>
    </p:spTree>
    <p:extLst>
      <p:ext uri="{BB962C8B-B14F-4D97-AF65-F5344CB8AC3E}">
        <p14:creationId xmlns:p14="http://schemas.microsoft.com/office/powerpoint/2010/main" val="2891963303"/>
      </p:ext>
    </p:extLst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十四、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曹風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曹風：</a:t>
            </a: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約當今山東荷澤、定陶一帶，係介於魯、衛、宋三國間之小國。周武王始封其弟振鐸於此，都陶丘，其故址在今山東省定陶縣，亦為陶朱公致富之地。</a:t>
            </a: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9210563"/>
      </p:ext>
    </p:extLst>
  </p:cSld>
  <p:clrMapOvr>
    <a:masterClrMapping/>
  </p:clrMapOvr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蜉蝣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 fontScale="92500"/>
          </a:bodyPr>
          <a:lstStyle/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匪風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，刺奢也。昭公國小而迫，無法以自守，好奢而任小人，將無所依焉。」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「此詩每章首句蓋皆起興之辭，第二句刺在官者之奢，三、四句乃作詩之本旨，疑是在官位者傷時之作。」</a:t>
            </a: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「此詩以蜉蝣之朝生暮死，警醒人應力行不怠，不可虛度一生。」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975844603"/>
      </p:ext>
    </p:extLst>
  </p:cSld>
  <p:clrMapOvr>
    <a:masterClrMapping/>
  </p:clrMapOvr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匪風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蜉蝣之羽，衣裳楚楚。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心之憂矣，於我歸處。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蜉蝣之翼，采采衣服。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心之憂矣，於我歸息。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蜉蝣掘閱，麻衣如雪。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心之憂矣，於我歸說。</a:t>
            </a:r>
          </a:p>
        </p:txBody>
      </p:sp>
    </p:spTree>
    <p:extLst>
      <p:ext uri="{BB962C8B-B14F-4D97-AF65-F5344CB8AC3E}">
        <p14:creationId xmlns:p14="http://schemas.microsoft.com/office/powerpoint/2010/main" val="884856644"/>
      </p:ext>
    </p:extLst>
  </p:cSld>
  <p:clrMapOvr>
    <a:masterClrMapping/>
  </p:clrMapOvr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十五、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豳風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 fontScale="92500"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豳風：</a:t>
            </a: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故城在今陝西邠縣。朱熹</a:t>
            </a:r>
            <a:r>
              <a:rPr lang="en-US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詩集傳</a:t>
            </a:r>
            <a:r>
              <a:rPr lang="en-US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以為「武王崩，成王立，年幼不能蒞阼。周公旦以冢宰攝政，乃述后稷、公劉之化，作詩一篇，以戒成王，謂之豳風。」按：此說屈師以為不然，並「疑周公東征時所率多豳地之民，所為歌詩，皆豳地之聲調；故其詩雖作於東周，而仍以豳名之也。」裴師亦主此說。</a:t>
            </a: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218398706"/>
      </p:ext>
    </p:extLst>
  </p:cSld>
  <p:clrMapOvr>
    <a:masterClrMapping/>
  </p:clrMapOvr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七月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七月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，陳王業也。周公遭變故，陳後稷先公風化之所由，致王業之艱難也。」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「描寫豳地農民四時生活之作，頗見當地之風土民情。」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294686583"/>
      </p:ext>
    </p:extLst>
  </p:cSld>
  <p:clrMapOvr>
    <a:masterClrMapping/>
  </p:clrMapOvr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七月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按：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七月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為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第一長詩，凡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383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字；第二長詩為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氓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，凡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240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字。至論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第一長詩，厥推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魯頌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閟宮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，凡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492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字；又次為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抑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，凡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469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字；又次為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桑柔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，凡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450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字；又次為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皇矣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，凡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392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字；又次為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豳風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七月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，凡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383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字；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正月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》382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字，一字之差，屈居第六。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62009347"/>
      </p:ext>
    </p:extLst>
  </p:cSld>
  <p:clrMapOvr>
    <a:masterClrMapping/>
  </p:clrMapOvr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七月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七月流火，九月授衣。一之日觱發，二之日栗烈。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無衣無褐，何以卒歲？三之日于耜，四之日舉趾。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同我婦子，饁彼南畝。田畯至喜。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七月流火，九月授衣。春日載陽，有鳴倉庚。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女執懿筐，遵彼微行，爰求柔桑。春日遲遲。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采蘩祁祁。女心傷悲，殆及公子同歸。</a:t>
            </a:r>
          </a:p>
        </p:txBody>
      </p:sp>
    </p:spTree>
    <p:extLst>
      <p:ext uri="{BB962C8B-B14F-4D97-AF65-F5344CB8AC3E}">
        <p14:creationId xmlns:p14="http://schemas.microsoft.com/office/powerpoint/2010/main" val="685115657"/>
      </p:ext>
    </p:extLst>
  </p:cSld>
  <p:clrMapOvr>
    <a:masterClrMapping/>
  </p:clrMapOvr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七月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七月流火，八月萑葦。蠶月條桑，取彼斧斨。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以伐遠揚，猗彼女桑。七月鳴鵙，八月載績，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載玄載黃。我朱孔陽，為公子裳。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四月秀葽，五月鳴蜩，八月其穫，十月隕蘀。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一之日于貉，取彼狐貍，為公子裘。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二之日其同，載纘武功，言私其豵，獻豜于公。</a:t>
            </a:r>
          </a:p>
        </p:txBody>
      </p:sp>
    </p:spTree>
    <p:extLst>
      <p:ext uri="{BB962C8B-B14F-4D97-AF65-F5344CB8AC3E}">
        <p14:creationId xmlns:p14="http://schemas.microsoft.com/office/powerpoint/2010/main" val="1714524239"/>
      </p:ext>
    </p:extLst>
  </p:cSld>
  <p:clrMapOvr>
    <a:masterClrMapping/>
  </p:clrMapOvr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七月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五月斯螽動股，六月莎雞振羽，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七月在野，八月在宇，九月在戶，十月蟋蟀入我牀下。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穹窒熏鼠，塞向墐戶。嗟我婦子，曰為改歲。入此室處。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六月食鬱及薁，七月亨葵及菽，八月剝棗，十月穫稻。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為此春酒，以介眉壽。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七月食瓜，八月斷壺，九月叔苴，采荼薪樗，食我農夫。</a:t>
            </a:r>
          </a:p>
        </p:txBody>
      </p:sp>
    </p:spTree>
    <p:extLst>
      <p:ext uri="{BB962C8B-B14F-4D97-AF65-F5344CB8AC3E}">
        <p14:creationId xmlns:p14="http://schemas.microsoft.com/office/powerpoint/2010/main" val="1555277352"/>
      </p:ext>
    </p:extLst>
  </p:cSld>
  <p:clrMapOvr>
    <a:masterClrMapping/>
  </p:clrMapOvr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七月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九月築場圃，十月納禾稼。黍稷重穋，禾麻菽麥。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嗟我農夫，我稼既同，上入執宮功。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晝爾于茅，宵爾索綯。亟其乘屋，其始播百穀。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二之日鑿冰沖沖，三之日納于凌陰，四之日其蚤，獻羔祭韭。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九月肅霜，十月滌場。朋酒斯饗，曰殺羔羊。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躋彼公堂，稱彼兕觥。萬壽無疆。</a:t>
            </a:r>
          </a:p>
        </p:txBody>
      </p:sp>
    </p:spTree>
    <p:extLst>
      <p:ext uri="{BB962C8B-B14F-4D97-AF65-F5344CB8AC3E}">
        <p14:creationId xmlns:p14="http://schemas.microsoft.com/office/powerpoint/2010/main" val="1703953888"/>
      </p:ext>
    </p:extLst>
  </p:cSld>
  <p:clrMapOvr>
    <a:masterClrMapping/>
  </p:clrMapOvr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鴟鴞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 fontScale="92500"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鴟鴞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，周公救亂也。成王未知周公之誌，公乃為詩以遺王，名之曰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鴟鴞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焉。」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「武王既喪，周公避流言之謗，居東二年，罪人斯得。於後，公乃為詩以貽成王，名之曰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鴟鴞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，此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尚書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金縢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之說也。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金縢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疑是春秋晚年或戰國初年之作品，其說蓋根據傳說也。」</a:t>
            </a:r>
          </a:p>
        </p:txBody>
      </p:sp>
    </p:spTree>
    <p:extLst>
      <p:ext uri="{BB962C8B-B14F-4D97-AF65-F5344CB8AC3E}">
        <p14:creationId xmlns:p14="http://schemas.microsoft.com/office/powerpoint/2010/main" val="3565440495"/>
      </p:ext>
    </p:extLst>
  </p:cSld>
  <p:clrMapOvr>
    <a:masterClrMapping/>
  </p:clrMapOvr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鴟鴞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「此詩乃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唯一之禽言詩，可視為我國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鳥言獸語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寓言與童話之祖。」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783198679"/>
      </p:ext>
    </p:extLst>
  </p:cSld>
  <p:clrMapOvr>
    <a:masterClrMapping/>
  </p:clrMapOvr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鴟鴞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鴟鴞鴟鴞，既取我子，無毀我室！恩斯勤斯，鬻子之閔斯。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迨天之未陰雨，徹彼桑土。綢繆牖戶。今女下民，或敢侮予。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予手拮据，予所捋荼。予所蓄租，予口卒瘏。曰予未有室家。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予羽譙譙，予尾翛翛。予室翹翹，風雨所漂搖。予維音嘵嘵。</a:t>
            </a:r>
          </a:p>
        </p:txBody>
      </p:sp>
    </p:spTree>
    <p:extLst>
      <p:ext uri="{BB962C8B-B14F-4D97-AF65-F5344CB8AC3E}">
        <p14:creationId xmlns:p14="http://schemas.microsoft.com/office/powerpoint/2010/main" val="351651031"/>
      </p:ext>
    </p:extLst>
  </p:cSld>
  <p:clrMapOvr>
    <a:masterClrMapping/>
  </p:clrMapOvr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（三）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東山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 fontScale="92500"/>
          </a:bodyPr>
          <a:lstStyle/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東山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，周公東征也。周公東征，三年而歸，勞歸士，大夫美之，故作是詩也。一章言其完也，二章言其思也，三章言其室家之望女也，四章樂男女之得及時也。君子之於人，序其情而閔其勞，所以說也。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說以使民，民忘其死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，其唯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東山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乎？」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「周公東征，敉平管、蔡、武庚之亂，前後三年；凱旋時，豳地從征青年於歸途作此詩，感懷抒情，亦可見此役艱苦之一斑。」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549177028"/>
      </p:ext>
    </p:extLst>
  </p:cSld>
  <p:clrMapOvr>
    <a:masterClrMapping/>
  </p:clrMapOvr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（三）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東山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我徂東山，慆慆不歸。我來自東，零雨其濛。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我東曰歸，我心西悲。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制彼裳衣，勿士行枚。蜎蜎者蠋，烝在桑野。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敦彼獨宿，亦在車下。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我徂東山，慆慆不歸。我來自東，零雨其濛。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果臝之實，亦施于宇。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伊威在室，蠨蛸在戶。町畽鹿場，熠燿宵行。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不可畏也，伊可懷也。</a:t>
            </a:r>
          </a:p>
        </p:txBody>
      </p:sp>
    </p:spTree>
    <p:extLst>
      <p:ext uri="{BB962C8B-B14F-4D97-AF65-F5344CB8AC3E}">
        <p14:creationId xmlns:p14="http://schemas.microsoft.com/office/powerpoint/2010/main" val="3792855669"/>
      </p:ext>
    </p:extLst>
  </p:cSld>
  <p:clrMapOvr>
    <a:masterClrMapping/>
  </p:clrMapOvr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（三）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東山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我徂東山，慆慆不歸。我來自東，零雨其濛。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鸛鳴于垤，婦歎于室。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洒埽穹窒，我征聿至。有敦瓜苦，烝在栗薪。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自我不見，于今三年。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我徂東山，慆慆不歸。我來自東，零雨其濛。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倉庚于飛，熠燿其羽。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之子于歸，皇駁其馬。親結其縭，九十其儀。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其新孔嘉，其舊如之何？</a:t>
            </a:r>
          </a:p>
        </p:txBody>
      </p:sp>
    </p:spTree>
    <p:extLst>
      <p:ext uri="{BB962C8B-B14F-4D97-AF65-F5344CB8AC3E}">
        <p14:creationId xmlns:p14="http://schemas.microsoft.com/office/powerpoint/2010/main" val="4120556484"/>
      </p:ext>
    </p:extLst>
  </p:cSld>
  <p:clrMapOvr>
    <a:masterClrMapping/>
  </p:clrMapOvr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5D9622FF-FA1A-4875-8E82-83EBC264C2C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肆、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9B79405C-F461-433F-BB71-6E67FD07CA7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2790906661"/>
      </p:ext>
    </p:extLst>
  </p:cSld>
  <p:clrMapOvr>
    <a:masterClrMapping/>
  </p:clrMapOvr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一、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鹿鳴之什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南宋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朱熹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詩經集傳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云：「雅者，正也，正樂之歌也。其篇大、小之殊，而先儒說又有正變之別。以今考之，正小雅，燕饗之樂也；正大雅，會朝之樂，受釐陳戒之辭也。故或歡欣和說，以盡群下之情；或恭敬齊莊，以發先王之德，辭氣不同，音節亦異，多周公時所定也。及其變也，則事未必同，而各以聲附之。其次序時世，則有不可考者矣！」又曰：「雅、頌無諸國別，故以十篇為一卷，而謂之什，猶軍法以十人為什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249851330"/>
      </p:ext>
    </p:extLst>
  </p:cSld>
  <p:clrMapOvr>
    <a:masterClrMapping/>
  </p:clrMapOvr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鹿鳴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鹿鳴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，燕群臣嘉賓也。既飲食之，又實幣帛筐篚，以將其厚意，然後忠臣嘉賓得盡其心矣。」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鹿鳴，燕群臣嘉賓也。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糜文開、裴普賢同上。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869608239"/>
      </p:ext>
    </p:extLst>
  </p:cSld>
  <p:clrMapOvr>
    <a:masterClrMapping/>
  </p:clrMapOvr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鹿鳴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呦呦鹿鳴，食野之苹。我有嘉賓，鼓瑟吹笙。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吹笙鼓簧，承筐是將。人之好我，示我周行。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呦呦鹿鳴，食野之蒿。我有嘉賓，德音孔昭。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視民不恌，君子是則是傚。我有旨酒，嘉賓式燕以敖。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呦呦鹿鳴，食野之芩。我有嘉賓，鼓瑟鼓琴。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鼓瑟鼓琴，和樂且湛。我有旨酒，以燕樂嘉賓之心。</a:t>
            </a:r>
          </a:p>
        </p:txBody>
      </p:sp>
    </p:spTree>
    <p:extLst>
      <p:ext uri="{BB962C8B-B14F-4D97-AF65-F5344CB8AC3E}">
        <p14:creationId xmlns:p14="http://schemas.microsoft.com/office/powerpoint/2010/main" val="3072865320"/>
      </p:ext>
    </p:extLst>
  </p:cSld>
  <p:clrMapOvr>
    <a:masterClrMapping/>
  </p:clrMapOvr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常棣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 fontScale="85000" lnSpcReduction="10000"/>
          </a:bodyPr>
          <a:lstStyle/>
          <a:p>
            <a:pPr algn="just">
              <a:lnSpc>
                <a:spcPts val="4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常棣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，燕兄弟也。閔管、蔡之失道，故作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常棣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焉。」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常棣，燕兄弟也。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』《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國語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以此為周公之詩，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左傳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則以為召穆公所作。兩書所述，皆富辰語，而歧異如此。要之，兩說均難確信。（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周禮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春官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大宗伯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：以飲食之禮親宗族兄弟。）」</a:t>
            </a:r>
          </a:p>
          <a:p>
            <a:pPr algn="just">
              <a:lnSpc>
                <a:spcPts val="4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「周公強調兄弟之重要，更見其討伐管、蔡之出於萬不得已；蓋公益重於私情，周公當日東征，其心情沉痛可知。」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44180935"/>
      </p:ext>
    </p:extLst>
  </p:cSld>
  <p:clrMapOvr>
    <a:masterClrMapping/>
  </p:clrMapOvr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常棣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常棣之華，鄂不韡韡。凡今之人，莫如兄弟。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死喪之威，兄弟孔懷。原隰裒矣，兄弟求矣。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脊令在原，兄弟急難。每有良朋，況也永歎。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兄弟鬩于牆，外禦其務。每有良朋，烝也無戎。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喪亂既平，既安且寧。雖有兄弟，不如友生。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儐爾籩豆，飲酒之飫。兄弟既具，和樂且孺。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妻子好合，如鼓瑟琴。兄弟既翕，和樂且湛。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宜爾室家，樂爾妻帑。是究是圖，亶其然乎。</a:t>
            </a:r>
          </a:p>
        </p:txBody>
      </p:sp>
    </p:spTree>
    <p:extLst>
      <p:ext uri="{BB962C8B-B14F-4D97-AF65-F5344CB8AC3E}">
        <p14:creationId xmlns:p14="http://schemas.microsoft.com/office/powerpoint/2010/main" val="3066670397"/>
      </p:ext>
    </p:extLst>
  </p:cSld>
  <p:clrMapOvr>
    <a:masterClrMapping/>
  </p:clrMapOvr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（三）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伐木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伐木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，燕朋友故舊也。自天子至於庶人，未有不須友以成者。親親以睦，友賢不棄，不遺故舊，則民德歸厚矣。」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伐木，燕朋友故舊也。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「燕朋友故舊之樂歌。詩中引述文王結友伐木之故事，鳥鳴求友之感觸，說明交友之道。」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725074853"/>
      </p:ext>
    </p:extLst>
  </p:cSld>
  <p:clrMapOvr>
    <a:masterClrMapping/>
  </p:clrMapOvr>
</p:sld>
</file>

<file path=ppt/slides/slide1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（三）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伐木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伐木丁丁，鳥鳴嚶嚶。出自幽谷，遷于喬木。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嚶其鳴矣，求其友聲。相彼鳥矣，猶求友聲。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矧伊人矣，不求友生。神之聽之，終和且平。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伐木許許，釃酒有藇。既有肥羜，以速諸父。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寧適不來，微我弗顧。於粲洒掃，陳饋八簋。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既有肥牡，以速諸舅。寧適不來，微我有咎。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177088703"/>
      </p:ext>
    </p:extLst>
  </p:cSld>
  <p:clrMapOvr>
    <a:masterClrMapping/>
  </p:clrMapOvr>
</p:sld>
</file>

<file path=ppt/slides/slide1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（三）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伐木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伐木于阪，釃酒有衍。籩豆有踐，兄弟無遠。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民之失德，乾餱以愆。有酒湑我，無酒酤我。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坎坎鼓我，蹲蹲舞我。迨我暇矣，飲此湑矣。</a:t>
            </a:r>
          </a:p>
        </p:txBody>
      </p:sp>
    </p:spTree>
    <p:extLst>
      <p:ext uri="{BB962C8B-B14F-4D97-AF65-F5344CB8AC3E}">
        <p14:creationId xmlns:p14="http://schemas.microsoft.com/office/powerpoint/2010/main" val="2113032859"/>
      </p:ext>
    </p:extLst>
  </p:cSld>
  <p:clrMapOvr>
    <a:masterClrMapping/>
  </p:clrMapOvr>
</p:sld>
</file>

<file path=ppt/slides/slide1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（四）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采薇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48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「遣戍役也。文王之時，西有昆夷之患，北有玁狁之難。以天子之命，命將率遣戍役，以守衛中國。故歌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采薇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以遣之，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出車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以勞還，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杕杜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以勤歸也。」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8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「玁狁一名，西周中葉始見之，殷本周初稱鬼方，知此西周中葉以後之詩，非作於文王。又以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出車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六月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諸詩證之，蓋作於宣王之世。」</a:t>
            </a:r>
          </a:p>
        </p:txBody>
      </p:sp>
    </p:spTree>
    <p:extLst>
      <p:ext uri="{BB962C8B-B14F-4D97-AF65-F5344CB8AC3E}">
        <p14:creationId xmlns:p14="http://schemas.microsoft.com/office/powerpoint/2010/main" val="1206076945"/>
      </p:ext>
    </p:extLst>
  </p:cSld>
  <p:clrMapOvr>
    <a:masterClrMapping/>
  </p:clrMapOvr>
</p:sld>
</file>

<file path=ppt/slides/slide1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（四）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采薇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「西周之時，北方玁狁（秦漢時稱匈奴）南侵，百姓不得不離家遠征。既乎凱旋歸來，物換星移，因賦詩咸懷。」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389181003"/>
      </p:ext>
    </p:extLst>
  </p:cSld>
  <p:clrMapOvr>
    <a:masterClrMapping/>
  </p:clrMapOvr>
</p:sld>
</file>

<file path=ppt/slides/slide1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（四）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采薇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采薇采薇，薇亦作止。曰歸曰歸，歲亦莫止。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靡室靡家，玁狁之故。不遑啟居，玁狁之故。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采薇采薇，薇亦柔止。曰歸曰歸，心亦憂止。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憂心烈烈，載飢載渴。我戍未定，靡使歸聘。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采薇采薇，薇亦剛止。曰歸曰歸，歲亦陽止。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王事靡盬。不遑啟處。憂心孔疚，我行不來。</a:t>
            </a:r>
          </a:p>
        </p:txBody>
      </p:sp>
    </p:spTree>
    <p:extLst>
      <p:ext uri="{BB962C8B-B14F-4D97-AF65-F5344CB8AC3E}">
        <p14:creationId xmlns:p14="http://schemas.microsoft.com/office/powerpoint/2010/main" val="2739457794"/>
      </p:ext>
    </p:extLst>
  </p:cSld>
  <p:clrMapOvr>
    <a:masterClrMapping/>
  </p:clrMapOvr>
</p:sld>
</file>

<file path=ppt/slides/slide1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（四）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采薇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彼爾維何？維常之華。彼路斯何？君子之車。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戎車既駕，四牡業業。豈敢定居？一月三捷。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駕彼四牡，四牡騤騤。君子所依，小人所腓。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四牡翼翼，象弭魚服。豈不日戒，玁狁孔棘！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昔我往矣，楊柳依依。今我來思，雨雪霏霏。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行道遲遲，載渴載飢。我心傷悲，莫知我哀！</a:t>
            </a:r>
          </a:p>
        </p:txBody>
      </p:sp>
    </p:spTree>
    <p:extLst>
      <p:ext uri="{BB962C8B-B14F-4D97-AF65-F5344CB8AC3E}">
        <p14:creationId xmlns:p14="http://schemas.microsoft.com/office/powerpoint/2010/main" val="2027751922"/>
      </p:ext>
    </p:extLst>
  </p:cSld>
  <p:clrMapOvr>
    <a:masterClrMapping/>
  </p:clrMapOvr>
</p:sld>
</file>

<file path=ppt/slides/slide1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二、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南有嘉魚之什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122692085"/>
      </p:ext>
    </p:extLst>
  </p:cSld>
  <p:clrMapOvr>
    <a:masterClrMapping/>
  </p:clrMapOvr>
</p:sld>
</file>

<file path=ppt/slides/slide1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六月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六月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，宣王北伐也。」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六月，宣王北伐也。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「詩人作詩頌讚尹吉甫的風度與功績。」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226897815"/>
      </p:ext>
    </p:extLst>
  </p:cSld>
  <p:clrMapOvr>
    <a:masterClrMapping/>
  </p:clrMapOvr>
</p:sld>
</file>

<file path=ppt/slides/slide1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六月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六月棲棲，戎車既飭。四牡騤騤，載是常服。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玁狁孔熾，我是用急。王于出征，以匡王國。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比物四驪，閑之維則。維此六月，既成我服。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我服既成，于三十里。王于出征，以佐天子。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四牡脩廣，其大有顒。薄伐玁狁，以奏膚公。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有嚴有翼，共武之服。共武之服，以定王國。</a:t>
            </a:r>
          </a:p>
        </p:txBody>
      </p:sp>
    </p:spTree>
    <p:extLst>
      <p:ext uri="{BB962C8B-B14F-4D97-AF65-F5344CB8AC3E}">
        <p14:creationId xmlns:p14="http://schemas.microsoft.com/office/powerpoint/2010/main" val="787846215"/>
      </p:ext>
    </p:extLst>
  </p:cSld>
  <p:clrMapOvr>
    <a:masterClrMapping/>
  </p:clrMapOvr>
</p:sld>
</file>

<file path=ppt/slides/slide1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六月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玁狁匪茹，整居焦穫。侵鎬及方，至于涇陽。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織文鳥章，白旆央央。元戎十乘，以先啟行。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戎車既安，如輊如軒。四牡既佶，既佶且閑。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薄伐玁狁，至于大原。文武吉甫，萬邦為憲。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吉甫燕喜，既多受祉。來歸自鎬，我行永久。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飲御諸友，炰龞膾鯉。侯誰在矣，張仲孝友。</a:t>
            </a:r>
          </a:p>
        </p:txBody>
      </p:sp>
    </p:spTree>
    <p:extLst>
      <p:ext uri="{BB962C8B-B14F-4D97-AF65-F5344CB8AC3E}">
        <p14:creationId xmlns:p14="http://schemas.microsoft.com/office/powerpoint/2010/main" val="1262596950"/>
      </p:ext>
    </p:extLst>
  </p:cSld>
  <p:clrMapOvr>
    <a:masterClrMapping/>
  </p:clrMapOvr>
</p:sld>
</file>

<file path=ppt/slides/slide1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三、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鴻雁之什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未選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932408663"/>
      </p:ext>
    </p:extLst>
  </p:cSld>
  <p:clrMapOvr>
    <a:masterClrMapping/>
  </p:clrMapOvr>
</p:sld>
</file>

<file path=ppt/slides/slide1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四、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節南山之什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79318125"/>
      </p:ext>
    </p:extLst>
  </p:cSld>
  <p:clrMapOvr>
    <a:masterClrMapping/>
  </p:clrMapOvr>
</p:sld>
</file>

<file path=ppt/slides/slide1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節南山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「家父刺幽王也。」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「此家父刺大師及尹氏之詩，詩中有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國既卒斬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，蓋作於東周初年。」</a:t>
            </a: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糜文開、裴普賢同上。</a:t>
            </a:r>
          </a:p>
        </p:txBody>
      </p:sp>
    </p:spTree>
    <p:extLst>
      <p:ext uri="{BB962C8B-B14F-4D97-AF65-F5344CB8AC3E}">
        <p14:creationId xmlns:p14="http://schemas.microsoft.com/office/powerpoint/2010/main" val="3526388507"/>
      </p:ext>
    </p:extLst>
  </p:cSld>
  <p:clrMapOvr>
    <a:masterClrMapping/>
  </p:clrMapOvr>
</p:sld>
</file>

<file path=ppt/slides/slide1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節南山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節彼南山，維石巖巖。赫赫師尹，民具爾瞻。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憂心如惔，不敢戲談。國既卒斬，何用不監。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節彼南山，有實其猗。赫赫師尹，不平謂何。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天方薦瘥，喪亂弘多。民言無嘉，憯莫懲嗟。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尹氏大師，維周之氐。秉國之均，四方是維。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天子是毗，俾民不迷。不弔昊天，不宜空我師。</a:t>
            </a:r>
          </a:p>
        </p:txBody>
      </p:sp>
    </p:spTree>
    <p:extLst>
      <p:ext uri="{BB962C8B-B14F-4D97-AF65-F5344CB8AC3E}">
        <p14:creationId xmlns:p14="http://schemas.microsoft.com/office/powerpoint/2010/main" val="673381380"/>
      </p:ext>
    </p:extLst>
  </p:cSld>
  <p:clrMapOvr>
    <a:masterClrMapping/>
  </p:clrMapOvr>
</p:sld>
</file>

<file path=ppt/slides/slide1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節南山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弗躬弗親，庶民弗信。弗問弗仕，勿罔君子。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式夷式已，無小人殆。瑣瑣姻亞，則無膴仕。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昊天不傭，降此鞠訩。昊天不惠，降此大戾。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君子如屆，俾民心闋。君子如夷，惡怒是違。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不弔昊天，亂靡有定。式月斯生，俾民不寧。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憂心如酲，誰秉國成。不自為政，卒勞百姓。</a:t>
            </a:r>
          </a:p>
        </p:txBody>
      </p:sp>
    </p:spTree>
    <p:extLst>
      <p:ext uri="{BB962C8B-B14F-4D97-AF65-F5344CB8AC3E}">
        <p14:creationId xmlns:p14="http://schemas.microsoft.com/office/powerpoint/2010/main" val="709581160"/>
      </p:ext>
    </p:extLst>
  </p:cSld>
  <p:clrMapOvr>
    <a:masterClrMapping/>
  </p:clrMapOvr>
</p:sld>
</file>

<file path=ppt/slides/slide1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節南山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駕彼四牡，四牡項領。我瞻四方，蹙蹙靡所騁。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方茂爾惡，相爾矛矣。既夷既懌，如相醻矣。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昊天不平，我王不寧。不懲其心，覆怨其正。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家父作誦，以究王訩。式訛爾心，以畜萬邦。</a:t>
            </a:r>
          </a:p>
        </p:txBody>
      </p:sp>
    </p:spTree>
    <p:extLst>
      <p:ext uri="{BB962C8B-B14F-4D97-AF65-F5344CB8AC3E}">
        <p14:creationId xmlns:p14="http://schemas.microsoft.com/office/powerpoint/2010/main" val="2555340861"/>
      </p:ext>
    </p:extLst>
  </p:cSld>
  <p:clrMapOvr>
    <a:masterClrMapping/>
  </p:clrMapOvr>
</p:sld>
</file>

<file path=ppt/slides/slide1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正月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正月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，大夫刺幽王也。」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「此傷時之詩。由詩中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赫赫宗周，褒姒烕之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二語證之，蓋亦東周初年詩也。朱傳引或說云：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此東遷後詩也。時宗周已滅矣。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852330217"/>
      </p:ext>
    </p:extLst>
  </p:cSld>
  <p:clrMapOvr>
    <a:masterClrMapping/>
  </p:clrMapOvr>
</p:sld>
</file>

<file path=ppt/slides/slide1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正月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正月繁霜，我心憂傷。民之訛言，亦孔之將。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念我獨兮，憂心京京。哀我小心，癙憂以痒。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父母生我，胡俾我瘉。不自我先，不自我後。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好言自口，莠言自口。憂心愈愈，是以有侮。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憂心惸惸，念我無祿。民之無辜，并其臣僕。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哀我人斯，于何從祿。瞻烏爰止，于誰之屋。</a:t>
            </a:r>
          </a:p>
        </p:txBody>
      </p:sp>
    </p:spTree>
    <p:extLst>
      <p:ext uri="{BB962C8B-B14F-4D97-AF65-F5344CB8AC3E}">
        <p14:creationId xmlns:p14="http://schemas.microsoft.com/office/powerpoint/2010/main" val="2923936582"/>
      </p:ext>
    </p:extLst>
  </p:cSld>
  <p:clrMapOvr>
    <a:masterClrMapping/>
  </p:clrMapOvr>
</p:sld>
</file>

<file path=ppt/slides/slide1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正月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瞻彼中林，侯薪侯蒸。民今方殆，視天夢夢。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既克有定，靡人弗勝。有皇上帝，伊誰云憎。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謂山蓋卑，為岡為陵。民之訛言，寧莫之懲。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召彼故老，訊之占夢。具曰予聖，誰知烏之雌雄。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謂天蓋高，不敢不局。謂地蓋厚，不敢不蹐。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維號斯言，有倫有脊。哀今之人，胡為虺蜴。</a:t>
            </a:r>
          </a:p>
        </p:txBody>
      </p:sp>
    </p:spTree>
    <p:extLst>
      <p:ext uri="{BB962C8B-B14F-4D97-AF65-F5344CB8AC3E}">
        <p14:creationId xmlns:p14="http://schemas.microsoft.com/office/powerpoint/2010/main" val="4007821806"/>
      </p:ext>
    </p:extLst>
  </p:cSld>
  <p:clrMapOvr>
    <a:masterClrMapping/>
  </p:clrMapOvr>
</p:sld>
</file>

<file path=ppt/slides/slide1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正月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瞻彼阪田，有菀其特。天之扤我，如不我克。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彼求我則，如不我得。執我仇仇，亦不我力。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心之憂矣，如或結之。今茲之正，胡然厲矣。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燎之方揚，寧或滅之。赫赫宗周，褒姒烕之。</a:t>
            </a:r>
          </a:p>
        </p:txBody>
      </p:sp>
    </p:spTree>
    <p:extLst>
      <p:ext uri="{BB962C8B-B14F-4D97-AF65-F5344CB8AC3E}">
        <p14:creationId xmlns:p14="http://schemas.microsoft.com/office/powerpoint/2010/main" val="573044060"/>
      </p:ext>
    </p:extLst>
  </p:cSld>
  <p:clrMapOvr>
    <a:masterClrMapping/>
  </p:clrMapOvr>
</p:sld>
</file>

<file path=ppt/slides/slide1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正月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終其永懷，又窘陰雨。其車既載，乃棄爾輔。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載輸爾載，將伯助予。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無棄爾輔，員于爾輻。屢顧爾僕，不輸爾載。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終踰絕險，曾是不意。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魚在于沼，亦匪克樂。潛雖伏矣，亦孔之炤。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憂心慘慘，念國之為虐。</a:t>
            </a:r>
          </a:p>
        </p:txBody>
      </p:sp>
    </p:spTree>
    <p:extLst>
      <p:ext uri="{BB962C8B-B14F-4D97-AF65-F5344CB8AC3E}">
        <p14:creationId xmlns:p14="http://schemas.microsoft.com/office/powerpoint/2010/main" val="2339194623"/>
      </p:ext>
    </p:extLst>
  </p:cSld>
  <p:clrMapOvr>
    <a:masterClrMapping/>
  </p:clrMapOvr>
</p:sld>
</file>

<file path=ppt/slides/slide1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正月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彼有旨酒，又有嘉殽。洽比其鄰，昏姻孔云。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念我獨兮，憂心慇慇。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佌佌彼有屋，蔌蔌方有穀。民今之無祿，天夭是椓。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哿矣富人，哀此惸獨。</a:t>
            </a:r>
          </a:p>
        </p:txBody>
      </p:sp>
    </p:spTree>
    <p:extLst>
      <p:ext uri="{BB962C8B-B14F-4D97-AF65-F5344CB8AC3E}">
        <p14:creationId xmlns:p14="http://schemas.microsoft.com/office/powerpoint/2010/main" val="673647875"/>
      </p:ext>
    </p:extLst>
  </p:cSld>
  <p:clrMapOvr>
    <a:masterClrMapping/>
  </p:clrMapOvr>
</p:sld>
</file>

<file path=ppt/slides/slide1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（三）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十月之交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 fontScale="85000" lnSpcReduction="10000"/>
          </a:bodyPr>
          <a:lstStyle/>
          <a:p>
            <a:pPr algn="just">
              <a:lnSpc>
                <a:spcPts val="4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十月之交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，大夫刺幽王也。」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「毛傳以此詩刺幽王，鄭箋以為刺厲王。以曆法推之，厲王二十五年十月朔辛卯，及幽王流年十月朔辛卯，皆有日食。而幽王二年，西周三川皆震，與此詩所詠者合。以此證之，則此詩當作於幽王之世。阮元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揅經室集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有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十月之交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四篇屬幽王說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一文，論證甚詳。」按：此詩乃刺皇父等當政之人也。（厲王二十五年十月朔辛卯日蝕之說，見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金文歷朔疏證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，及吳氏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殷周之際年曆推證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》〔《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國學論叢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二卷一期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〕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）。」</a:t>
            </a:r>
          </a:p>
        </p:txBody>
      </p:sp>
    </p:spTree>
    <p:extLst>
      <p:ext uri="{BB962C8B-B14F-4D97-AF65-F5344CB8AC3E}">
        <p14:creationId xmlns:p14="http://schemas.microsoft.com/office/powerpoint/2010/main" val="2376774325"/>
      </p:ext>
    </p:extLst>
  </p:cSld>
  <p:clrMapOvr>
    <a:masterClrMapping/>
  </p:clrMapOvr>
</p:sld>
</file>

<file path=ppt/slides/slide1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（三）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十月之交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「周幽王無道，詩人藉兩次地震，作詩以刺之。」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024652296"/>
      </p:ext>
    </p:extLst>
  </p:cSld>
  <p:clrMapOvr>
    <a:masterClrMapping/>
  </p:clrMapOvr>
</p:sld>
</file>

<file path=ppt/slides/slide1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（三）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十月之交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十月之交，朔月辛卯。日有食之，亦孔之醜。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彼月而微，此日而微。今此下民，亦孔之哀。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日月告凶，不用其行。四國無政，不用其良。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彼月而食，則維其常。此日而食，于何不臧。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𤑼𤑼震電，不寧不令。百川沸騰，山冢崒崩。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高岸為谷，深谷為陵。哀今之人，胡憯莫懲。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皇父卿士，番維司徒。家伯維宰，仲允膳夫。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棸子內史，蹶維趣馬。楀維師氏，豔妻煽方處。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595414653"/>
      </p:ext>
    </p:extLst>
  </p:cSld>
  <p:clrMapOvr>
    <a:masterClrMapping/>
  </p:clrMapOvr>
</p:sld>
</file>

<file path=ppt/slides/slide1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（三）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十月之交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抑此皇父，豈曰不時。胡為我作，不即我謀。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徹我牆屋，田卒汙萊。曰予不戕，禮則然矣。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皇父孔聖，作都于向。擇三有事，亶侯多藏。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不憖遺一老，俾守我王。擇有車馬，以居徂向。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黽勉從事，不敢告勞。無罪無辜，讒口囂囂。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下民之孽，匪降自天。噂沓背憎，職競由人。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悠悠我里，亦孔之痗。四方有羨，我獨居憂。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民莫不逸，我獨不敢休。天命不徹，我不敢傚我友自逸。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201664551"/>
      </p:ext>
    </p:extLst>
  </p:cSld>
  <p:clrMapOvr>
    <a:masterClrMapping/>
  </p:clrMapOvr>
</p:sld>
</file>

<file path=ppt/slides/slide1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（四）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 fontScale="85000" lnSpcReduction="10000"/>
          </a:bodyPr>
          <a:lstStyle/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小弁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，刺幽王也。大子之傅作焉。」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「舊謂幽王寵褒姒而廢太子宜臼，太子之傅作此詩，朱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以為宜臼自作，然皆無確據。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孟子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論此詩，大意謂人子不得於其父母者所作，而未坐實其人。茲從之。（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孟子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趙注云：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『〈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小弁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之篇，伯奇之詩也。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』『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伯奇仁人，而父虐之，故作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小弁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之詩。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）」</a:t>
            </a: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糜文開、裴普賢未選。</a:t>
            </a:r>
          </a:p>
        </p:txBody>
      </p:sp>
    </p:spTree>
    <p:extLst>
      <p:ext uri="{BB962C8B-B14F-4D97-AF65-F5344CB8AC3E}">
        <p14:creationId xmlns:p14="http://schemas.microsoft.com/office/powerpoint/2010/main" val="4143845012"/>
      </p:ext>
    </p:extLst>
  </p:cSld>
  <p:clrMapOvr>
    <a:masterClrMapping/>
  </p:clrMapOvr>
</p:sld>
</file>

<file path=ppt/slides/slide1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（四）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弁彼鸒斯，歸飛提提。民莫不穀，我獨于罹。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何辜于天，我罪伊何。心之憂矣，云如之何。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踧踧周道，鞫為茂草。我心憂傷，惄焉如擣。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假寐永歎，維憂用老。心之憂矣，疢如疾首。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維桑與梓，必恭敬止。靡瞻匪父，靡依匪母。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不屬于毛，不罹于裏。天之生我，我辰安在。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876218599"/>
      </p:ext>
    </p:extLst>
  </p:cSld>
  <p:clrMapOvr>
    <a:masterClrMapping/>
  </p:clrMapOvr>
</p:sld>
</file>

<file path=ppt/slides/slide1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（四）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菀彼柳斯，鳴蜩嘒嘒。有漼者淵，萑葦淠淠。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譬彼舟流，不知所屆。心之憂矣，不遑假寐。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鹿斯之奔，維足伎伎。雉之朝雊，尚求其雌。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譬彼壞木，疾用無枝。心之憂矣，寧莫之知。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相彼投兔，尚或先之。行有死人，尚或墐之。</a:t>
            </a:r>
          </a:p>
        </p:txBody>
      </p:sp>
    </p:spTree>
    <p:extLst>
      <p:ext uri="{BB962C8B-B14F-4D97-AF65-F5344CB8AC3E}">
        <p14:creationId xmlns:p14="http://schemas.microsoft.com/office/powerpoint/2010/main" val="2600440752"/>
      </p:ext>
    </p:extLst>
  </p:cSld>
  <p:clrMapOvr>
    <a:masterClrMapping/>
  </p:clrMapOvr>
</p:sld>
</file>

<file path=ppt/slides/slide1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（四）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君子秉心，維其忍之。心之憂矣，涕既隕之。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君子信讒，如或醻之。君子不惠，不舒究之。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伐木掎矣，析薪杝矣。舍彼有罪，予之佗矣。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莫高匪山，莫浚匪泉。君子無易由言，耳屬于垣。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無逝我梁，無發我笱。我躬不閱，遑恤我後。</a:t>
            </a:r>
          </a:p>
        </p:txBody>
      </p:sp>
    </p:spTree>
    <p:extLst>
      <p:ext uri="{BB962C8B-B14F-4D97-AF65-F5344CB8AC3E}">
        <p14:creationId xmlns:p14="http://schemas.microsoft.com/office/powerpoint/2010/main" val="2397901148"/>
      </p:ext>
    </p:extLst>
  </p:cSld>
  <p:clrMapOvr>
    <a:masterClrMapping/>
  </p:clrMapOvr>
</p:sld>
</file>

<file path=ppt/slides/slide1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（五）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巧言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巧言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，刺幽王也。大夫傷於讒，故作是詩也。」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「此刺讒人之詩。」</a:t>
            </a: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糜文開、裴普賢未選。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46083950"/>
      </p:ext>
    </p:extLst>
  </p:cSld>
  <p:clrMapOvr>
    <a:masterClrMapping/>
  </p:clrMapOvr>
</p:sld>
</file>

<file path=ppt/slides/slide1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（五）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巧言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悠悠昊天，曰父母且。無罪無辜，亂如此憮。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昊天已威，予慎無罪。昊天泰憮，予慎無辜。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亂之初生，僭始既涵。亂之又生，君子信讒。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君子如怒，亂庶遄沮。君子如祉，亂庶遄已。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君子屢盟，亂是用長。君子信盜，亂是用暴。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盜言孔甘，亂是用餤。匪其止共，維王之邛。</a:t>
            </a:r>
          </a:p>
        </p:txBody>
      </p:sp>
    </p:spTree>
    <p:extLst>
      <p:ext uri="{BB962C8B-B14F-4D97-AF65-F5344CB8AC3E}">
        <p14:creationId xmlns:p14="http://schemas.microsoft.com/office/powerpoint/2010/main" val="2922280629"/>
      </p:ext>
    </p:extLst>
  </p:cSld>
  <p:clrMapOvr>
    <a:masterClrMapping/>
  </p:clrMapOvr>
</p:sld>
</file>

<file path=ppt/slides/slide1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（五）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巧言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奕奕寢廟，君子作之。秩秩大猷，聖人莫之。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他人有心，予忖度之。躍躍毚兔，遇犬獲之。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荏染柔木，君子樹之。往來行言，心焉數之。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蛇蛇碩言，出自口矣。巧言如簧，顏之厚矣。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彼何人斯，居河之麋。無拳無勇，職為亂階。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既微且尰，爾勇伊何。為猶將多，爾居徒幾何。</a:t>
            </a:r>
          </a:p>
        </p:txBody>
      </p:sp>
    </p:spTree>
    <p:extLst>
      <p:ext uri="{BB962C8B-B14F-4D97-AF65-F5344CB8AC3E}">
        <p14:creationId xmlns:p14="http://schemas.microsoft.com/office/powerpoint/2010/main" val="1138753207"/>
      </p:ext>
    </p:extLst>
  </p:cSld>
  <p:clrMapOvr>
    <a:masterClrMapping/>
  </p:clrMapOvr>
</p:sld>
</file>

<file path=ppt/slides/slide1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（六）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巷伯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巷伯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，刺幽王也。寺人傷於讒，故作是詩也。」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「此寺人孟子刺讒人之詩。巷伯，寺人之長；以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巷伯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為名篇者，以此。」</a:t>
            </a: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糜文開、裴普賢未選。</a:t>
            </a:r>
          </a:p>
        </p:txBody>
      </p:sp>
    </p:spTree>
    <p:extLst>
      <p:ext uri="{BB962C8B-B14F-4D97-AF65-F5344CB8AC3E}">
        <p14:creationId xmlns:p14="http://schemas.microsoft.com/office/powerpoint/2010/main" val="4196401749"/>
      </p:ext>
    </p:extLst>
  </p:cSld>
  <p:clrMapOvr>
    <a:masterClrMapping/>
  </p:clrMapOvr>
</p:sld>
</file>

<file path=ppt/slides/slide1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（六）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巷伯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萋兮斐兮，成是貝錦。彼譖人者，亦已大甚。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哆兮侈兮，成是南箕。彼譖人者，誰適與謀？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緝緝翩翩，謀欲譖人。慎爾言也，謂爾不信。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捷捷幡幡，謀欲譖言。豈不爾受？既其女遷。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驕人好好，勞人草草。蒼天蒼天！視彼驕人，矜此勞人！</a:t>
            </a:r>
          </a:p>
        </p:txBody>
      </p:sp>
    </p:spTree>
    <p:extLst>
      <p:ext uri="{BB962C8B-B14F-4D97-AF65-F5344CB8AC3E}">
        <p14:creationId xmlns:p14="http://schemas.microsoft.com/office/powerpoint/2010/main" val="61124652"/>
      </p:ext>
    </p:extLst>
  </p:cSld>
  <p:clrMapOvr>
    <a:masterClrMapping/>
  </p:clrMapOvr>
</p:sld>
</file>

<file path=ppt/slides/slide1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（六）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巷伯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彼譖人者，誰適與謀？取彼譖人，投畀豺虎。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豺虎不食，投畀有北。有北不受，投畀有昊。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楊園之道，猗于畝丘。寺人孟子，作為此詩。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凡百君子，敬而聽之。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69384053"/>
      </p:ext>
    </p:extLst>
  </p:cSld>
  <p:clrMapOvr>
    <a:masterClrMapping/>
  </p:clrMapOvr>
</p:sld>
</file>

<file path=ppt/slides/slide1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五、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谷風之什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981373633"/>
      </p:ext>
    </p:extLst>
  </p:cSld>
  <p:clrMapOvr>
    <a:masterClrMapping/>
  </p:clrMapOvr>
</p:sld>
</file>

<file path=ppt/slides/slide1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蓼莪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spcBef>
                <a:spcPts val="600"/>
              </a:spcBef>
              <a:buNone/>
            </a:pP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見開場例三</a:t>
            </a:r>
          </a:p>
        </p:txBody>
      </p:sp>
    </p:spTree>
    <p:extLst>
      <p:ext uri="{BB962C8B-B14F-4D97-AF65-F5344CB8AC3E}">
        <p14:creationId xmlns:p14="http://schemas.microsoft.com/office/powerpoint/2010/main" val="680516839"/>
      </p:ext>
    </p:extLst>
  </p:cSld>
  <p:clrMapOvr>
    <a:masterClrMapping/>
  </p:clrMapOvr>
</p:sld>
</file>

<file path=ppt/slides/slide1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北山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北山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，大夫刺幽王也。役使不均，己勞於從事，而不得養其父母焉。」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孟子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謂此詩，乃勞於王事而不得養其父母者所作。」</a:t>
            </a: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「官吏埋怨勞逸不均，而發為不平之鳴。」</a:t>
            </a:r>
          </a:p>
        </p:txBody>
      </p:sp>
    </p:spTree>
    <p:extLst>
      <p:ext uri="{BB962C8B-B14F-4D97-AF65-F5344CB8AC3E}">
        <p14:creationId xmlns:p14="http://schemas.microsoft.com/office/powerpoint/2010/main" val="3725306531"/>
      </p:ext>
    </p:extLst>
  </p:cSld>
  <p:clrMapOvr>
    <a:masterClrMapping/>
  </p:clrMapOvr>
</p:sld>
</file>

<file path=ppt/slides/slide1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附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孟子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萬章上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Autofit/>
          </a:bodyPr>
          <a:lstStyle/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咸丘蒙曰：「舜之不臣堯，則吾既得聞命矣。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云：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普天之下，莫非王土；率土之濱，莫非王臣。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而舜既為天子矣，敢問瞽瞍之非臣，如何？」</a:t>
            </a:r>
          </a:p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曰：「是詩也，非是之謂也；勞於王事，而不得養父母也。曰：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此莫非王事，我獨賢勞也。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故說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者，不以文害辭，不以辭害志。以意逆志，是為得之。如以辭而已矣，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雲漢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之詩曰：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周餘黎民，靡有孑遺。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信斯言也，是周無遺民也。孝子之至，莫大乎尊親；尊親之至，莫大乎以天下養。為天子父，尊之至也；以天下養，養之至也。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曰：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永言孝思，孝思維則。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此之謂也。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曰：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祗載見瞽瞍，夔夔齊栗，瞽瞍亦允若。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是為父不得而子也。」</a:t>
            </a:r>
          </a:p>
        </p:txBody>
      </p:sp>
    </p:spTree>
    <p:extLst>
      <p:ext uri="{BB962C8B-B14F-4D97-AF65-F5344CB8AC3E}">
        <p14:creationId xmlns:p14="http://schemas.microsoft.com/office/powerpoint/2010/main" val="1646585001"/>
      </p:ext>
    </p:extLst>
  </p:cSld>
  <p:clrMapOvr>
    <a:masterClrMapping/>
  </p:clrMapOvr>
</p:sld>
</file>

<file path=ppt/slides/slide1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北山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陟彼北山，言采其杞。偕偕士子，朝夕從事。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王事靡盬，憂我父母。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溥天之下，莫非王土。率土之濱，莫非王臣。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大夫不均，我從事獨賢。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四牡彭彭，王事傍傍。嘉我未老，鮮我方將。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旅力方剛，經營四方。</a:t>
            </a:r>
          </a:p>
        </p:txBody>
      </p:sp>
    </p:spTree>
    <p:extLst>
      <p:ext uri="{BB962C8B-B14F-4D97-AF65-F5344CB8AC3E}">
        <p14:creationId xmlns:p14="http://schemas.microsoft.com/office/powerpoint/2010/main" val="3899192574"/>
      </p:ext>
    </p:extLst>
  </p:cSld>
  <p:clrMapOvr>
    <a:masterClrMapping/>
  </p:clrMapOvr>
</p:sld>
</file>

<file path=ppt/slides/slide1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北山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或燕燕居息，或盡瘁事國。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或息偃在床，或不已于行。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或不知叫號，或慘慘劬勞。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或棲遲偃仰，或王事鞅掌。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或湛樂飲酒，或慘慘畏咎。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或出入風議，或靡事不為。</a:t>
            </a:r>
          </a:p>
        </p:txBody>
      </p:sp>
    </p:spTree>
    <p:extLst>
      <p:ext uri="{BB962C8B-B14F-4D97-AF65-F5344CB8AC3E}">
        <p14:creationId xmlns:p14="http://schemas.microsoft.com/office/powerpoint/2010/main" val="4088867577"/>
      </p:ext>
    </p:extLst>
  </p:cSld>
  <p:clrMapOvr>
    <a:masterClrMapping/>
  </p:clrMapOvr>
</p:sld>
</file>

<file path=ppt/slides/slide1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六、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甫田之什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未選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977786944"/>
      </p:ext>
    </p:extLst>
  </p:cSld>
  <p:clrMapOvr>
    <a:masterClrMapping/>
  </p:clrMapOvr>
</p:sld>
</file>

<file path=ppt/slides/slide1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七、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魚藻之什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840503580"/>
      </p:ext>
    </p:extLst>
  </p:cSld>
  <p:clrMapOvr>
    <a:masterClrMapping/>
  </p:clrMapOvr>
</p:sld>
</file>

<file path=ppt/slides/slide1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何草不黃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 fontScale="92500"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何草不黃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，下國刺幽王也。四夷交侵，中國背叛，用兵不息，視民如禽獸；君子憂之，故作是詩也。」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「朱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周室將亡，征役不息，行者苦之，故作此詩。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「這是人民怨訴兵役之苦的詩。」</a:t>
            </a:r>
          </a:p>
        </p:txBody>
      </p:sp>
    </p:spTree>
    <p:extLst>
      <p:ext uri="{BB962C8B-B14F-4D97-AF65-F5344CB8AC3E}">
        <p14:creationId xmlns:p14="http://schemas.microsoft.com/office/powerpoint/2010/main" val="4235758573"/>
      </p:ext>
    </p:extLst>
  </p:cSld>
  <p:clrMapOvr>
    <a:masterClrMapping/>
  </p:clrMapOvr>
</p:sld>
</file>

<file path=ppt/slides/slide1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何草不黃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何草不黃，何日不行。何人不將，經營四方。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何草不玄，何人不矜。哀我征夫，獨為匪民。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匪兕匪虎，率彼曠野。哀我征夫，朝夕不暇。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有芃者狐，率彼幽草。有棧之車，行彼周道。</a:t>
            </a:r>
          </a:p>
        </p:txBody>
      </p:sp>
    </p:spTree>
    <p:extLst>
      <p:ext uri="{BB962C8B-B14F-4D97-AF65-F5344CB8AC3E}">
        <p14:creationId xmlns:p14="http://schemas.microsoft.com/office/powerpoint/2010/main" val="2973463336"/>
      </p:ext>
    </p:extLst>
  </p:cSld>
  <p:clrMapOvr>
    <a:masterClrMapping/>
  </p:clrMapOvr>
</p:sld>
</file>

<file path=ppt/slides/slide1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5D9622FF-FA1A-4875-8E82-83EBC264C2C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伍、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9B79405C-F461-433F-BB71-6E67FD07CA7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2690150945"/>
      </p:ext>
    </p:extLst>
  </p:cSld>
  <p:clrMapOvr>
    <a:masterClrMapping/>
  </p:clrMapOvr>
</p:sld>
</file>

<file path=ppt/slides/slide1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一、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文王之什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856168141"/>
      </p:ext>
    </p:extLst>
  </p:cSld>
  <p:clrMapOvr>
    <a:masterClrMapping/>
  </p:clrMapOvr>
</p:sld>
</file>

<file path=ppt/slides/slide1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文王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文王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，文王受命作周也。」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「朱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周公述文王之德，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……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以戒成王。」按：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呂氏春秋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古樂篇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引此詩，以為周公所作，朱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蓋本此為說。此說雖未必能必信，然其為周初之詩，殆無可疑。」</a:t>
            </a: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「依朱熹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詩集傳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。」</a:t>
            </a:r>
          </a:p>
        </p:txBody>
      </p:sp>
    </p:spTree>
    <p:extLst>
      <p:ext uri="{BB962C8B-B14F-4D97-AF65-F5344CB8AC3E}">
        <p14:creationId xmlns:p14="http://schemas.microsoft.com/office/powerpoint/2010/main" val="1406417550"/>
      </p:ext>
    </p:extLst>
  </p:cSld>
  <p:clrMapOvr>
    <a:masterClrMapping/>
  </p:clrMapOvr>
</p:sld>
</file>

<file path=ppt/slides/slide1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文王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文王在上，於昭于天。周雖舊邦，其命維新。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有周不顯，帝命不時。文王陟降，在帝左右。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亹亹文王，令聞不已。陳錫哉周，侯文王孫子。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文王孫子，本支百世。凡周之士，不顯亦世。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世之不顯，厥猶翼翼。思皇多士，生此王國。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王國克生，維周之楨。濟濟多士，文王以寧。</a:t>
            </a:r>
          </a:p>
        </p:txBody>
      </p:sp>
    </p:spTree>
    <p:extLst>
      <p:ext uri="{BB962C8B-B14F-4D97-AF65-F5344CB8AC3E}">
        <p14:creationId xmlns:p14="http://schemas.microsoft.com/office/powerpoint/2010/main" val="1284625325"/>
      </p:ext>
    </p:extLst>
  </p:cSld>
  <p:clrMapOvr>
    <a:masterClrMapping/>
  </p:clrMapOvr>
</p:sld>
</file>

<file path=ppt/slides/slide1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文王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穆穆文王，於緝熙敬止。假哉天命，有商孫子。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商之孫子，其麗不億。上帝既命，侯于周服。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侯服于周，天命靡常。殷士膚敏，祼將于京。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厥作祼將，常服黼冔。王之藎臣，無念爾祖。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無念爾祖，聿脩厥德。永言配命，自求多福。</a:t>
            </a:r>
          </a:p>
        </p:txBody>
      </p:sp>
    </p:spTree>
    <p:extLst>
      <p:ext uri="{BB962C8B-B14F-4D97-AF65-F5344CB8AC3E}">
        <p14:creationId xmlns:p14="http://schemas.microsoft.com/office/powerpoint/2010/main" val="346450061"/>
      </p:ext>
    </p:extLst>
  </p:cSld>
  <p:clrMapOvr>
    <a:masterClrMapping/>
  </p:clrMapOvr>
</p:sld>
</file>

<file path=ppt/slides/slide1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文王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殷之未喪師，克配上帝。宜鑒于殷，駿命不易。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命之不易，無遏爾躬。宣昭義問，有虞殷自天。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上天之載，無聲無臭。儀刑文王，萬邦作孚。</a:t>
            </a:r>
          </a:p>
        </p:txBody>
      </p:sp>
    </p:spTree>
    <p:extLst>
      <p:ext uri="{BB962C8B-B14F-4D97-AF65-F5344CB8AC3E}">
        <p14:creationId xmlns:p14="http://schemas.microsoft.com/office/powerpoint/2010/main" val="1755908030"/>
      </p:ext>
    </p:extLst>
  </p:cSld>
  <p:clrMapOvr>
    <a:masterClrMapping/>
  </p:clrMapOvr>
</p:sld>
</file>

<file path=ppt/slides/slide1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思齊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思齊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，文王所以聖也。」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「朱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此詩亦歌文王之德，而推本言之。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糜文開、裴普賢未選。</a:t>
            </a:r>
          </a:p>
        </p:txBody>
      </p:sp>
    </p:spTree>
    <p:extLst>
      <p:ext uri="{BB962C8B-B14F-4D97-AF65-F5344CB8AC3E}">
        <p14:creationId xmlns:p14="http://schemas.microsoft.com/office/powerpoint/2010/main" val="3857345247"/>
      </p:ext>
    </p:extLst>
  </p:cSld>
  <p:clrMapOvr>
    <a:masterClrMapping/>
  </p:clrMapOvr>
</p:sld>
</file>

<file path=ppt/slides/slide1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思齊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思齊大任，文王之母。思媚周姜，京室之婦。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大姒嗣徽音，則百斯男。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惠于宗公，神罔時怨，神罔時恫。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刑于寡妻，至于兄弟，以御于家邦。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雝雝在宮，肅肅在廟。不顯亦臨，無射亦保。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肆戎疾不殄，烈假不瑕。不聞亦式，不諫亦入。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肆成人有德，小子有造。古之人無斁，譽髦斯士。</a:t>
            </a:r>
          </a:p>
        </p:txBody>
      </p:sp>
    </p:spTree>
    <p:extLst>
      <p:ext uri="{BB962C8B-B14F-4D97-AF65-F5344CB8AC3E}">
        <p14:creationId xmlns:p14="http://schemas.microsoft.com/office/powerpoint/2010/main" val="1798100864"/>
      </p:ext>
    </p:extLst>
  </p:cSld>
  <p:clrMapOvr>
    <a:masterClrMapping/>
  </p:clrMapOvr>
</p:sld>
</file>

<file path=ppt/slides/slide2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（三）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靈臺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4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靈臺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，民始附也。文王受命，而民樂其有靈德，以及鳥獸昆蟲焉。」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「此美文王遊樂之詩（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孟子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以此詩為文王時作）。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豐鎬考信錄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卷二：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余按：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靈臺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一詩，前詠靈臺，後詠辟雍，首尾相聯，似詠一王之事者。然而後篇稱鎬京辟雍，武王始遷於鎬，故先儒皆以辟雍為始於武王，苟辟雍自武王始，則靈臺亦非文王事矣。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……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孟子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引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，斷章取義者多。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</a:p>
        </p:txBody>
      </p:sp>
    </p:spTree>
    <p:extLst>
      <p:ext uri="{BB962C8B-B14F-4D97-AF65-F5344CB8AC3E}">
        <p14:creationId xmlns:p14="http://schemas.microsoft.com/office/powerpoint/2010/main" val="2302471232"/>
      </p:ext>
    </p:extLst>
  </p:cSld>
  <p:clrMapOvr>
    <a:masterClrMapping/>
  </p:clrMapOvr>
</p:sld>
</file>

<file path=ppt/slides/slide2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（三）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靈臺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「詩人歌唱文王建造靈臺之經過。」</a:t>
            </a:r>
          </a:p>
        </p:txBody>
      </p:sp>
    </p:spTree>
    <p:extLst>
      <p:ext uri="{BB962C8B-B14F-4D97-AF65-F5344CB8AC3E}">
        <p14:creationId xmlns:p14="http://schemas.microsoft.com/office/powerpoint/2010/main" val="3141305125"/>
      </p:ext>
    </p:extLst>
  </p:cSld>
  <p:clrMapOvr>
    <a:masterClrMapping/>
  </p:clrMapOvr>
</p:sld>
</file>

<file path=ppt/slides/slide2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（三）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靈臺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經始靈臺，經之營之。庶民攻之，不日成之。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經始勿亟，庶民子來。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王在靈囿，麀鹿攸伏，麀鹿濯濯，白鳥翯翯。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王在靈沼，於牣魚躍。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虡業維樅，賁鼓維鏞。於論鼓鐘，於樂辟廱。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於論鼓鐘，於樂辟廱。鼉鼓逢逢，矇瞍奏公。</a:t>
            </a:r>
          </a:p>
        </p:txBody>
      </p:sp>
    </p:spTree>
    <p:extLst>
      <p:ext uri="{BB962C8B-B14F-4D97-AF65-F5344CB8AC3E}">
        <p14:creationId xmlns:p14="http://schemas.microsoft.com/office/powerpoint/2010/main" val="2449964251"/>
      </p:ext>
    </p:extLst>
  </p:cSld>
  <p:clrMapOvr>
    <a:masterClrMapping/>
  </p:clrMapOvr>
</p:sld>
</file>

<file path=ppt/slides/slide2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（四）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文王有聲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文王有聲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，繼伐也。武王能廣文王之聲，卒其伐功也。」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「朱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此詩言文王遷豐、武王遷鎬之事。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糜文開、裴普賢未選。</a:t>
            </a:r>
          </a:p>
        </p:txBody>
      </p:sp>
    </p:spTree>
    <p:extLst>
      <p:ext uri="{BB962C8B-B14F-4D97-AF65-F5344CB8AC3E}">
        <p14:creationId xmlns:p14="http://schemas.microsoft.com/office/powerpoint/2010/main" val="722214611"/>
      </p:ext>
    </p:extLst>
  </p:cSld>
  <p:clrMapOvr>
    <a:masterClrMapping/>
  </p:clrMapOvr>
</p:sld>
</file>

<file path=ppt/slides/slide2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（四）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文王有聲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文王有聲，遹駿有聲。遹求厥寧，遹觀厥成。文王烝哉。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文王受命，有此武功。既伐于崇，作邑于豐。文王烝哉。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築城伊淢，作豐伊匹。匪棘其欲，遹追來孝。王后烝哉。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王公伊濯，維豐之垣。四方攸同，王后維翰。王后烝哉。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豐水東注，維禹之績。四方攸同，皇王維辟。皇王烝哉。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鎬京辟廱，自西自東。自南自北，無思不服。皇王烝哉。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考卜維王，宅是鎬京。維龜正之，武王成之。武王烝哉。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豐水有芑，武王豈不仕。詒厥孫謀，以燕翼子。武王烝哉。</a:t>
            </a:r>
          </a:p>
        </p:txBody>
      </p:sp>
    </p:spTree>
    <p:extLst>
      <p:ext uri="{BB962C8B-B14F-4D97-AF65-F5344CB8AC3E}">
        <p14:creationId xmlns:p14="http://schemas.microsoft.com/office/powerpoint/2010/main" val="3868024884"/>
      </p:ext>
    </p:extLst>
  </p:cSld>
  <p:clrMapOvr>
    <a:masterClrMapping/>
  </p:clrMapOvr>
</p:sld>
</file>

<file path=ppt/slides/slide2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二、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生民之什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134435771"/>
      </p:ext>
    </p:extLst>
  </p:cSld>
  <p:clrMapOvr>
    <a:masterClrMapping/>
  </p:clrMapOvr>
</p:sld>
</file>

<file path=ppt/slides/slide2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民勞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民勞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，召穆公刺厲王也。」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「朱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以此為同列相戒之詩。」</a:t>
            </a: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「厲王時小人當道，勞苦百姓，天下騷動。其同列作詩以諫之，亦所以諫厲王也。」</a:t>
            </a:r>
          </a:p>
        </p:txBody>
      </p:sp>
    </p:spTree>
    <p:extLst>
      <p:ext uri="{BB962C8B-B14F-4D97-AF65-F5344CB8AC3E}">
        <p14:creationId xmlns:p14="http://schemas.microsoft.com/office/powerpoint/2010/main" val="975450962"/>
      </p:ext>
    </p:extLst>
  </p:cSld>
  <p:clrMapOvr>
    <a:masterClrMapping/>
  </p:clrMapOvr>
</p:sld>
</file>

<file path=ppt/slides/slide2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民勞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民亦勞止，汔可小康。惠此中國，以綏四方。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無縱詭隨，以謹無良。式遏寇虐，憯不畏明。柔遠能邇，以定我王。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民亦勞止，汔可小休。惠此中國，以為民逑。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無縱詭隨，以謹惛怓。式遏寇虐，無俾民憂。無棄爾勞，以為王休。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民亦勞止，汔可小息。惠此京師，以綏四國。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無縱詭隨，以謹罔極。式遏寇虐，無俾作慝。敬慎威儀，以近有德。</a:t>
            </a:r>
          </a:p>
        </p:txBody>
      </p:sp>
    </p:spTree>
    <p:extLst>
      <p:ext uri="{BB962C8B-B14F-4D97-AF65-F5344CB8AC3E}">
        <p14:creationId xmlns:p14="http://schemas.microsoft.com/office/powerpoint/2010/main" val="2490992585"/>
      </p:ext>
    </p:extLst>
  </p:cSld>
  <p:clrMapOvr>
    <a:masterClrMapping/>
  </p:clrMapOvr>
</p:sld>
</file>

<file path=ppt/slides/slide2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民勞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民亦勞止，汔可小愒。惠此中國，俾民憂泄。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無縱詭隨，以謹醜厲。式遏寇虐，無俾正敗。戎雖小子，而式弘大。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民亦勞止，汔可小安。惠此中國，國無有殘。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無縱詭隨，以謹繾綣。式遏寇虐，無俾正反。王欲玉女，是用大諫。</a:t>
            </a:r>
          </a:p>
        </p:txBody>
      </p:sp>
    </p:spTree>
    <p:extLst>
      <p:ext uri="{BB962C8B-B14F-4D97-AF65-F5344CB8AC3E}">
        <p14:creationId xmlns:p14="http://schemas.microsoft.com/office/powerpoint/2010/main" val="2431590309"/>
      </p:ext>
    </p:extLst>
  </p:cSld>
  <p:clrMapOvr>
    <a:masterClrMapping/>
  </p:clrMapOvr>
</p:sld>
</file>

<file path=ppt/slides/slide2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板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板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，凡伯刺厲王也。」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「朱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謂此詩與前篇（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民勞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：朱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以此為同僚相戒之詩）相類。」</a:t>
            </a: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糜文開、裴普賢未選。</a:t>
            </a:r>
          </a:p>
        </p:txBody>
      </p:sp>
    </p:spTree>
    <p:extLst>
      <p:ext uri="{BB962C8B-B14F-4D97-AF65-F5344CB8AC3E}">
        <p14:creationId xmlns:p14="http://schemas.microsoft.com/office/powerpoint/2010/main" val="2735109445"/>
      </p:ext>
    </p:extLst>
  </p:cSld>
  <p:clrMapOvr>
    <a:masterClrMapping/>
  </p:clrMapOvr>
</p:sld>
</file>

<file path=ppt/slides/slide2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板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上帝板板，下民卒癉。出話不然，為猶不遠。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靡聖管管，不實於亶。猶之未遠，是用大諫。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天之方難，無然憲憲。天之方蹶，無然泄泄。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辭之輯矣，民之洽矣。辭之懌矣，民之莫矣。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我雖異事，及爾同僚。我即爾謀，聽我囂囂。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我言維服，勿以為笑。先民有言，詢于芻蕘。</a:t>
            </a:r>
          </a:p>
        </p:txBody>
      </p:sp>
    </p:spTree>
    <p:extLst>
      <p:ext uri="{BB962C8B-B14F-4D97-AF65-F5344CB8AC3E}">
        <p14:creationId xmlns:p14="http://schemas.microsoft.com/office/powerpoint/2010/main" val="715999808"/>
      </p:ext>
    </p:extLst>
  </p:cSld>
  <p:clrMapOvr>
    <a:masterClrMapping/>
  </p:clrMapOvr>
</p:sld>
</file>

<file path=ppt/slides/slide2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板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天之方虐，無然謔謔。老夫灌灌，小子蹻蹻。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匪我言耄，爾用憂謔。多將熇熇，不可救藥。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天之方懠，無為夸毗。威儀卒迷，善人載尸。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民之方殿屎，則莫我敢葵。喪亂蔑資，曾莫惠我師。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天之牖民，如壎如篪。如璋如圭，如取如攜。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攜無曰益，牖民孔易。民之多辟，無自立辟。</a:t>
            </a:r>
          </a:p>
        </p:txBody>
      </p:sp>
    </p:spTree>
    <p:extLst>
      <p:ext uri="{BB962C8B-B14F-4D97-AF65-F5344CB8AC3E}">
        <p14:creationId xmlns:p14="http://schemas.microsoft.com/office/powerpoint/2010/main" val="3589622797"/>
      </p:ext>
    </p:extLst>
  </p:cSld>
  <p:clrMapOvr>
    <a:masterClrMapping/>
  </p:clrMapOvr>
</p:sld>
</file>

<file path=ppt/slides/slide2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板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价人維藩，大師維垣，大邦維屏，大宗維翰，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懷德維寧，宗子維城。無俾城壞，無獨斯畏。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敬天之怒，無敢戲豫。敬天之渝，無敢馳驅。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昊天曰明，及爾出王。昊天曰旦，及爾游衍。</a:t>
            </a:r>
          </a:p>
        </p:txBody>
      </p:sp>
    </p:spTree>
    <p:extLst>
      <p:ext uri="{BB962C8B-B14F-4D97-AF65-F5344CB8AC3E}">
        <p14:creationId xmlns:p14="http://schemas.microsoft.com/office/powerpoint/2010/main" val="3998042976"/>
      </p:ext>
    </p:extLst>
  </p:cSld>
  <p:clrMapOvr>
    <a:masterClrMapping/>
  </p:clrMapOvr>
</p:sld>
</file>

<file path=ppt/slides/slide2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三、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蕩之什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697924619"/>
      </p:ext>
    </p:extLst>
  </p:cSld>
  <p:clrMapOvr>
    <a:masterClrMapping/>
  </p:clrMapOvr>
</p:sld>
</file>

<file path=ppt/slides/slide2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蕩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 fontScale="92500"/>
          </a:bodyPr>
          <a:lstStyle/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蕩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，召穆公傷周室大壞也。厲王無道，天下蕩蕩，無綱紀文章，故作是詩也。」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以此詩為召穆公所作。按：此疑周初之詩，假文王語氣，以章殷人之惡，而明周人得國之正也。」</a:t>
            </a: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「西周詩人依據周初聲討殷商的史料，寫成用以警戒周室的詩。」</a:t>
            </a:r>
          </a:p>
        </p:txBody>
      </p:sp>
    </p:spTree>
    <p:extLst>
      <p:ext uri="{BB962C8B-B14F-4D97-AF65-F5344CB8AC3E}">
        <p14:creationId xmlns:p14="http://schemas.microsoft.com/office/powerpoint/2010/main" val="1664175988"/>
      </p:ext>
    </p:extLst>
  </p:cSld>
  <p:clrMapOvr>
    <a:masterClrMapping/>
  </p:clrMapOvr>
</p:sld>
</file>

<file path=ppt/slides/slide2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蕩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蕩蕩上帝，下民之辟。疾威上帝，其命多辟。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天生烝民，其命匪諶。靡不有初，鮮克有終。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文王曰咨，咨女殷商。曾是彊禦，曾是掊克。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曾是在位，曾是在服。天降滔德，女興是力。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文王曰咨，咨女殷商。而秉義類，彊禦多懟。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流言以對，寇攘式內。侯作侯祝，靡屆靡究。</a:t>
            </a:r>
          </a:p>
        </p:txBody>
      </p:sp>
    </p:spTree>
    <p:extLst>
      <p:ext uri="{BB962C8B-B14F-4D97-AF65-F5344CB8AC3E}">
        <p14:creationId xmlns:p14="http://schemas.microsoft.com/office/powerpoint/2010/main" val="3645157290"/>
      </p:ext>
    </p:extLst>
  </p:cSld>
  <p:clrMapOvr>
    <a:masterClrMapping/>
  </p:clrMapOvr>
</p:sld>
</file>

<file path=ppt/slides/slide2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蕩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文王曰咨，咨女殷商。女炰烋于中國，歛怨以為德。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不明爾德，時無背無側。爾德不明，以無陪無卿。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文王曰咨，咨女殷商。天不湎爾以酒，不義從式。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既愆爾止，靡明靡晦。式號式呼，俾晝作夜。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文王曰咨，咨女殷商。如蜩如螗，如沸如羹。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小大近喪，人尚乎由行。內奰于中國，覃及鬼方。</a:t>
            </a:r>
          </a:p>
        </p:txBody>
      </p:sp>
    </p:spTree>
    <p:extLst>
      <p:ext uri="{BB962C8B-B14F-4D97-AF65-F5344CB8AC3E}">
        <p14:creationId xmlns:p14="http://schemas.microsoft.com/office/powerpoint/2010/main" val="1945448184"/>
      </p:ext>
    </p:extLst>
  </p:cSld>
  <p:clrMapOvr>
    <a:masterClrMapping/>
  </p:clrMapOvr>
</p:sld>
</file>

<file path=ppt/slides/slide2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蕩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文王曰咨，咨女殷商。匪上帝不時，殷不用舊。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雖無老成人，尚有典刑。曾是莫聽，大命以傾。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文王曰咨，咨女殷商。人亦有言，顛沛之揭。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枝葉未有害，本實先撥。殷鑒不遠，在夏后之世。</a:t>
            </a:r>
          </a:p>
        </p:txBody>
      </p:sp>
    </p:spTree>
    <p:extLst>
      <p:ext uri="{BB962C8B-B14F-4D97-AF65-F5344CB8AC3E}">
        <p14:creationId xmlns:p14="http://schemas.microsoft.com/office/powerpoint/2010/main" val="3894827426"/>
      </p:ext>
    </p:extLst>
  </p:cSld>
  <p:clrMapOvr>
    <a:masterClrMapping/>
  </p:clrMapOvr>
</p:sld>
</file>

<file path=ppt/slides/slide2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抑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抑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，衛武公刺厲王，亦以自警也。」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960266629"/>
      </p:ext>
    </p:extLst>
  </p:cSld>
  <p:clrMapOvr>
    <a:masterClrMapping/>
  </p:clrMapOvr>
</p:sld>
</file>

<file path=ppt/slides/slide2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抑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Autofit/>
          </a:bodyPr>
          <a:lstStyle/>
          <a:p>
            <a:pPr algn="just">
              <a:lnSpc>
                <a:spcPts val="40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『〈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抑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，衛武公刺厲王，亦以自警也。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歷來承用此說。按：衛武公立於宣王十六年，卒於平王十三年。厲王之世，武公未立；知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說非是。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國語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楚語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左史倚相曰：「昔衛武公數九十五矣，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……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於是乎作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懿戒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以自儆。」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懿、抑古通用，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懿戒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即此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抑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詩也。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國語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無刺王之說，而詩中有「謹爾侯度」之語，則所謂自儆之詩，大致可信。否則，即戒某諸侯之詩也。按：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詩經世本古義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謂：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武公入為王卿士，乃在東遷之後，則是詩為平王所作，無可疑者。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龔橙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詩本誼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亦謂此詩當作於平王時。此衛武公詩，乃不列於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，殆武公為王卿士時作歟？」</a:t>
            </a:r>
          </a:p>
        </p:txBody>
      </p:sp>
    </p:spTree>
    <p:extLst>
      <p:ext uri="{BB962C8B-B14F-4D97-AF65-F5344CB8AC3E}">
        <p14:creationId xmlns:p14="http://schemas.microsoft.com/office/powerpoint/2010/main" val="2755143887"/>
      </p:ext>
    </p:extLst>
  </p:cSld>
  <p:clrMapOvr>
    <a:masterClrMapping/>
  </p:clrMapOvr>
</p:sld>
</file>

<file path=ppt/slides/slide2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抑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「衛武公年紀九十五歲，還要教人朝晚敬戒他，並做了這篇自警詩，要臣下跟在他身邊向他誦讀。」</a:t>
            </a:r>
          </a:p>
        </p:txBody>
      </p:sp>
    </p:spTree>
    <p:extLst>
      <p:ext uri="{BB962C8B-B14F-4D97-AF65-F5344CB8AC3E}">
        <p14:creationId xmlns:p14="http://schemas.microsoft.com/office/powerpoint/2010/main" val="3696652344"/>
      </p:ext>
    </p:extLst>
  </p:cSld>
  <p:clrMapOvr>
    <a:masterClrMapping/>
  </p:clrMapOvr>
</p:sld>
</file>

<file path=ppt/slides/slide2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抑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39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抑抑威儀，維德之隅。人亦有言，靡哲不愚。</a:t>
            </a:r>
          </a:p>
          <a:p>
            <a:pPr marL="0" indent="0">
              <a:lnSpc>
                <a:spcPts val="39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庶人之愚，亦職維疾。哲人之愚，亦維斯戾。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39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無競維人，四方其訓之。有覺德行，四國順之。</a:t>
            </a:r>
          </a:p>
          <a:p>
            <a:pPr marL="0" indent="0">
              <a:lnSpc>
                <a:spcPts val="39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訏謨定命，遠猶辰告。敬慎威儀，維民之則。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39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其在于今，興迷亂于政。顛覆厥德，荒湛于酒。</a:t>
            </a:r>
          </a:p>
          <a:p>
            <a:pPr marL="0" indent="0">
              <a:lnSpc>
                <a:spcPts val="39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女雖湛樂從，弗念厥紹；罔敷求先王，克共明刑。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39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肆皇天弗尚，如彼泉流，無淪胥以亡。</a:t>
            </a:r>
          </a:p>
          <a:p>
            <a:pPr marL="0" indent="0">
              <a:lnSpc>
                <a:spcPts val="39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夙興夜寐，洒埽庭內，維民之章。</a:t>
            </a:r>
          </a:p>
          <a:p>
            <a:pPr marL="0" indent="0">
              <a:lnSpc>
                <a:spcPts val="39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脩爾車馬，弓矢戎兵，用戒戎作，用逷蠻方。</a:t>
            </a:r>
          </a:p>
        </p:txBody>
      </p:sp>
    </p:spTree>
    <p:extLst>
      <p:ext uri="{BB962C8B-B14F-4D97-AF65-F5344CB8AC3E}">
        <p14:creationId xmlns:p14="http://schemas.microsoft.com/office/powerpoint/2010/main" val="2362000512"/>
      </p:ext>
    </p:extLst>
  </p:cSld>
  <p:clrMapOvr>
    <a:masterClrMapping/>
  </p:clrMapOvr>
</p:sld>
</file>

<file path=ppt/slides/slide2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抑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39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質爾人民，謹爾侯度，用戒不虞。</a:t>
            </a:r>
          </a:p>
          <a:p>
            <a:pPr marL="0" indent="0">
              <a:lnSpc>
                <a:spcPts val="39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慎爾出話，敬爾威儀，無不柔嘉。</a:t>
            </a:r>
          </a:p>
          <a:p>
            <a:pPr marL="0" indent="0">
              <a:lnSpc>
                <a:spcPts val="39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白圭之玷，尚可磨也。斯言之玷，不可為也。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39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無易由言，無曰苟矣。莫捫朕舌，言不可逝矣。</a:t>
            </a:r>
          </a:p>
          <a:p>
            <a:pPr marL="0" indent="0">
              <a:lnSpc>
                <a:spcPts val="39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無言不讎，無德不報。惠于朋友，庶民小子。</a:t>
            </a:r>
          </a:p>
          <a:p>
            <a:pPr marL="0" indent="0">
              <a:lnSpc>
                <a:spcPts val="39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子孫繩繩，萬民靡不承。</a:t>
            </a:r>
          </a:p>
          <a:p>
            <a:pPr marL="0" indent="0">
              <a:lnSpc>
                <a:spcPts val="39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視爾友君子，輯柔爾顏，不遐有愆。</a:t>
            </a:r>
          </a:p>
          <a:p>
            <a:pPr marL="0" indent="0">
              <a:lnSpc>
                <a:spcPts val="39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相在爾室，尚不愧于屋漏。無曰不顯，莫予云覯。</a:t>
            </a:r>
          </a:p>
          <a:p>
            <a:pPr marL="0" indent="0">
              <a:lnSpc>
                <a:spcPts val="39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神之格思，不可度思，矧可射思。</a:t>
            </a:r>
          </a:p>
        </p:txBody>
      </p:sp>
    </p:spTree>
    <p:extLst>
      <p:ext uri="{BB962C8B-B14F-4D97-AF65-F5344CB8AC3E}">
        <p14:creationId xmlns:p14="http://schemas.microsoft.com/office/powerpoint/2010/main" val="445732759"/>
      </p:ext>
    </p:extLst>
  </p:cSld>
  <p:clrMapOvr>
    <a:masterClrMapping/>
  </p:clrMapOvr>
</p:sld>
</file>

<file path=ppt/slides/slide2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抑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辟爾為德，俾臧俾嘉。淑慎爾止，不愆于儀。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不僭不賊，鮮不為則。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投我以桃，報之以李。彼童而角，實虹小子。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荏染柔木，言緡之絲。溫溫恭人，維德之基。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其維哲人，告之話言，順德之行。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其維愚人，覆謂我僭。民各有心。</a:t>
            </a:r>
          </a:p>
        </p:txBody>
      </p:sp>
    </p:spTree>
    <p:extLst>
      <p:ext uri="{BB962C8B-B14F-4D97-AF65-F5344CB8AC3E}">
        <p14:creationId xmlns:p14="http://schemas.microsoft.com/office/powerpoint/2010/main" val="3929947858"/>
      </p:ext>
    </p:extLst>
  </p:cSld>
  <p:clrMapOvr>
    <a:masterClrMapping/>
  </p:clrMapOvr>
</p:sld>
</file>

<file path=ppt/slides/slide2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抑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39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於乎小子，未知臧否。匪手攜之，言示之事。</a:t>
            </a:r>
          </a:p>
          <a:p>
            <a:pPr marL="0" indent="0">
              <a:lnSpc>
                <a:spcPts val="39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匪面命之，言提其耳。借曰未知，亦既抱子。</a:t>
            </a:r>
          </a:p>
          <a:p>
            <a:pPr marL="0" indent="0">
              <a:lnSpc>
                <a:spcPts val="39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民之靡盈，誰夙知而莫成。</a:t>
            </a:r>
          </a:p>
          <a:p>
            <a:pPr marL="0" indent="0">
              <a:lnSpc>
                <a:spcPts val="39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昊天孔昭，我生靡樂。視爾夢夢，我心慘慘。</a:t>
            </a:r>
          </a:p>
          <a:p>
            <a:pPr marL="0" indent="0">
              <a:lnSpc>
                <a:spcPts val="39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誨爾諄諄，聽我藐藐。匪用為教，覆用為虐。</a:t>
            </a:r>
          </a:p>
          <a:p>
            <a:pPr marL="0" indent="0">
              <a:lnSpc>
                <a:spcPts val="39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借曰未知，亦聿既耄。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39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於乎小子，告爾舊止。聽用我謀，庶無大悔。</a:t>
            </a:r>
          </a:p>
          <a:p>
            <a:pPr marL="0" indent="0">
              <a:lnSpc>
                <a:spcPts val="39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天方艱難，曰喪厥國。取譬不遠，昊天不忒。</a:t>
            </a:r>
          </a:p>
          <a:p>
            <a:pPr marL="0" indent="0">
              <a:lnSpc>
                <a:spcPts val="39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回遹其德，俾民大棘。</a:t>
            </a:r>
          </a:p>
        </p:txBody>
      </p:sp>
    </p:spTree>
    <p:extLst>
      <p:ext uri="{BB962C8B-B14F-4D97-AF65-F5344CB8AC3E}">
        <p14:creationId xmlns:p14="http://schemas.microsoft.com/office/powerpoint/2010/main" val="4273361526"/>
      </p:ext>
    </p:extLst>
  </p:cSld>
  <p:clrMapOvr>
    <a:masterClrMapping/>
  </p:clrMapOvr>
</p:sld>
</file>

<file path=ppt/slides/slide2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（三）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烝民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烝民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，尹吉甫美宣王也。任賢使能，周室中興焉。」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「宣王命仲山甫築城於齊，吉甫作此詩以送之。」</a:t>
            </a: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「同屈先生。」</a:t>
            </a:r>
          </a:p>
        </p:txBody>
      </p:sp>
    </p:spTree>
    <p:extLst>
      <p:ext uri="{BB962C8B-B14F-4D97-AF65-F5344CB8AC3E}">
        <p14:creationId xmlns:p14="http://schemas.microsoft.com/office/powerpoint/2010/main" val="593669388"/>
      </p:ext>
    </p:extLst>
  </p:cSld>
  <p:clrMapOvr>
    <a:masterClrMapping/>
  </p:clrMapOvr>
</p:sld>
</file>

<file path=ppt/slides/slide2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（三）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烝民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天生烝民，有物有則。民之秉彝，好是懿德。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天監有周，昭假于下，保茲天子，生仲山甫。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仲山甫之德，柔嘉維則。令儀令色，小心翼翼。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古訓是式，威儀是力，天子是若，明命使賦。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王命仲山甫，式是百辟。纘戎祖考，王躬是保。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出納王命，王之喉舌。賦政于外，四方爰發。</a:t>
            </a:r>
          </a:p>
        </p:txBody>
      </p:sp>
    </p:spTree>
    <p:extLst>
      <p:ext uri="{BB962C8B-B14F-4D97-AF65-F5344CB8AC3E}">
        <p14:creationId xmlns:p14="http://schemas.microsoft.com/office/powerpoint/2010/main" val="4075484428"/>
      </p:ext>
    </p:extLst>
  </p:cSld>
  <p:clrMapOvr>
    <a:masterClrMapping/>
  </p:clrMapOvr>
</p:sld>
</file>

<file path=ppt/slides/slide2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（三）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烝民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肅肅王命，仲山甫將之。邦國若否，仲山甫明之。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既明且哲，以保其身。夙夜匪解，以事一人。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人亦有言，柔則茹之，剛則吐之。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維仲山甫，柔亦不茹，剛亦不吐。不侮矜寡，不畏彊禦。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人亦有言，德輶如毛，民鮮克舉之。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我儀圖之，維仲山甫舉之，愛莫助之。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袞職有闕，維仲山甫補之。</a:t>
            </a:r>
          </a:p>
        </p:txBody>
      </p:sp>
    </p:spTree>
    <p:extLst>
      <p:ext uri="{BB962C8B-B14F-4D97-AF65-F5344CB8AC3E}">
        <p14:creationId xmlns:p14="http://schemas.microsoft.com/office/powerpoint/2010/main" val="2276378166"/>
      </p:ext>
    </p:extLst>
  </p:cSld>
  <p:clrMapOvr>
    <a:masterClrMapping/>
  </p:clrMapOvr>
</p:sld>
</file>

<file path=ppt/slides/slide2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（三）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烝民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仲山甫出祖，四牡業業，征夫捷捷，每懷靡及。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四牡彭彭，八鸞鏘鏘。王命仲山甫，城彼東方。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四牡騤騤，八鸞喈喈。仲山甫徂齊，式遄其歸。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吉甫作誦，穆如清風。仲山甫永懷，以慰其心。</a:t>
            </a:r>
          </a:p>
        </p:txBody>
      </p:sp>
    </p:spTree>
    <p:extLst>
      <p:ext uri="{BB962C8B-B14F-4D97-AF65-F5344CB8AC3E}">
        <p14:creationId xmlns:p14="http://schemas.microsoft.com/office/powerpoint/2010/main" val="1234816165"/>
      </p:ext>
    </p:extLst>
  </p:cSld>
  <p:clrMapOvr>
    <a:masterClrMapping/>
  </p:clrMapOvr>
</p:sld>
</file>

<file path=ppt/slides/slide2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（四）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瞻卬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瞻卬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，凡伯刺幽王大壞也。」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「此刺幽王寵褒姒以致亂之詩。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瞻卬，凡伯刺幽王大壞也。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』《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春秋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隱七年經：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冬，天王使凡伯來聘。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杜註：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凡伯，周卿士。凡，國；伯，爵也。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』〈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說如屬實，則來聘之凡伯，當是此詩人之後。」</a:t>
            </a: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糜文開、裴普賢未選。</a:t>
            </a:r>
          </a:p>
        </p:txBody>
      </p:sp>
    </p:spTree>
    <p:extLst>
      <p:ext uri="{BB962C8B-B14F-4D97-AF65-F5344CB8AC3E}">
        <p14:creationId xmlns:p14="http://schemas.microsoft.com/office/powerpoint/2010/main" val="191353707"/>
      </p:ext>
    </p:extLst>
  </p:cSld>
  <p:clrMapOvr>
    <a:masterClrMapping/>
  </p:clrMapOvr>
</p:sld>
</file>

<file path=ppt/slides/slide2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（四）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瞻卬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瞻卬昊天，則不我惠。孔填不寧，降此大厲。邦靡有定，士民其瘵。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蟊賊蟊疾，靡有夷屆。罪罟不收，靡有夷瘳。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人有土田，女反有之；人有民人，女覆奪之。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此宜無罪，女反收之；彼宜有罪，女覆說之。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哲夫成城，哲婦傾城。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懿厥哲婦，為梟為鴟。婦有長舌，維厲之階。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亂匪降自天，生自婦人。匪教匪誨，時維婦寺。</a:t>
            </a:r>
          </a:p>
        </p:txBody>
      </p:sp>
    </p:spTree>
    <p:extLst>
      <p:ext uri="{BB962C8B-B14F-4D97-AF65-F5344CB8AC3E}">
        <p14:creationId xmlns:p14="http://schemas.microsoft.com/office/powerpoint/2010/main" val="3753033876"/>
      </p:ext>
    </p:extLst>
  </p:cSld>
  <p:clrMapOvr>
    <a:masterClrMapping/>
  </p:clrMapOvr>
</p:sld>
</file>

<file path=ppt/slides/slide2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（四）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瞻卬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39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鞫人忮忒，譖始竟背。豈曰不極，伊胡為慝。</a:t>
            </a:r>
          </a:p>
          <a:p>
            <a:pPr marL="0" indent="0">
              <a:lnSpc>
                <a:spcPts val="39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如賈三倍，君子是識。婦無公事，休其蠶織。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39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天何以刺，何神不富。舍爾介狄，維予胥忌。</a:t>
            </a:r>
          </a:p>
          <a:p>
            <a:pPr marL="0" indent="0">
              <a:lnSpc>
                <a:spcPts val="39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不弔不祥，威儀不類。人之云亡，邦國殄瘁。</a:t>
            </a:r>
          </a:p>
          <a:p>
            <a:pPr marL="0" indent="0">
              <a:lnSpc>
                <a:spcPts val="39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天之降罔，維其優矣。人之云亡，心之憂矣。</a:t>
            </a:r>
          </a:p>
          <a:p>
            <a:pPr marL="0" indent="0">
              <a:lnSpc>
                <a:spcPts val="39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天之降罔，維其幾矣。人之云亡，心之悲矣。</a:t>
            </a:r>
          </a:p>
          <a:p>
            <a:pPr marL="0" indent="0">
              <a:lnSpc>
                <a:spcPts val="39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觱沸檻泉，維其深矣。心之憂矣，寧自今矣。</a:t>
            </a:r>
          </a:p>
          <a:p>
            <a:pPr marL="0" indent="0">
              <a:lnSpc>
                <a:spcPts val="39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不自我先，不自我後。藐藐昊天，無不克鞏。</a:t>
            </a:r>
          </a:p>
          <a:p>
            <a:pPr marL="0" indent="0">
              <a:lnSpc>
                <a:spcPts val="39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無忝皇祖，式救爾後。</a:t>
            </a:r>
          </a:p>
        </p:txBody>
      </p:sp>
    </p:spTree>
    <p:extLst>
      <p:ext uri="{BB962C8B-B14F-4D97-AF65-F5344CB8AC3E}">
        <p14:creationId xmlns:p14="http://schemas.microsoft.com/office/powerpoint/2010/main" val="3087923179"/>
      </p:ext>
    </p:extLst>
  </p:cSld>
  <p:clrMapOvr>
    <a:masterClrMapping/>
  </p:clrMapOvr>
</p:sld>
</file>

<file path=ppt/slides/slide2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5D9622FF-FA1A-4875-8E82-83EBC264C2C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陸、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9B79405C-F461-433F-BB71-6E67FD07CA7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2788862961"/>
      </p:ext>
    </p:extLst>
  </p:cSld>
  <p:clrMapOvr>
    <a:masterClrMapping/>
  </p:clrMapOvr>
</p:sld>
</file>

<file path=ppt/slides/slide2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一、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周頌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清廟之什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朱熹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詩集傳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周頌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三十一篇，多周公所定，而亦或有康王以後之詩。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魯頌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四篇、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商頌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五篇，因亦以類附焉。」又按：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周頌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三十一篇，多不用韻，造句亦不整齊，可視為中國最早之無韻詩；在三百篇中，亦當為是最古之作品。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219096498"/>
      </p:ext>
    </p:extLst>
  </p:cSld>
  <p:clrMapOvr>
    <a:masterClrMapping/>
  </p:clrMapOvr>
</p:sld>
</file>

<file path=ppt/slides/slide2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清廟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清廟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，祀文王也。周公既成洛邑，朝諸侯，率以祀文王焉。」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『〈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清廟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，祀文王也。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。」</a:t>
            </a:r>
          </a:p>
        </p:txBody>
      </p:sp>
    </p:spTree>
    <p:extLst>
      <p:ext uri="{BB962C8B-B14F-4D97-AF65-F5344CB8AC3E}">
        <p14:creationId xmlns:p14="http://schemas.microsoft.com/office/powerpoint/2010/main" val="1615628014"/>
      </p:ext>
    </p:extLst>
  </p:cSld>
  <p:clrMapOvr>
    <a:masterClrMapping/>
  </p:clrMapOvr>
</p:sld>
</file>

<file path=ppt/slides/slide2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清廟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於穆清廟，肅雝顯相。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濟濟多士，秉文之德。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對越在天，駿奔走在廟。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不顯不承，無射於人斯。</a:t>
            </a:r>
          </a:p>
        </p:txBody>
      </p:sp>
    </p:spTree>
    <p:extLst>
      <p:ext uri="{BB962C8B-B14F-4D97-AF65-F5344CB8AC3E}">
        <p14:creationId xmlns:p14="http://schemas.microsoft.com/office/powerpoint/2010/main" val="898072347"/>
      </p:ext>
    </p:extLst>
  </p:cSld>
  <p:clrMapOvr>
    <a:masterClrMapping/>
  </p:clrMapOvr>
</p:sld>
</file>

<file path=ppt/slides/slide2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烈文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「成王即政，諸侯助祭也。」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「此蓋祭周先公之詩，因以戒時王也。」又曰：「以金文中習見之文祖、文考，以及江漢之文人例之，凡以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文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字形容人者，多謂已故之人。此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烈文辟公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，謂周之先公也。」</a:t>
            </a: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糜文開、裴普賢未選。</a:t>
            </a:r>
          </a:p>
        </p:txBody>
      </p:sp>
    </p:spTree>
    <p:extLst>
      <p:ext uri="{BB962C8B-B14F-4D97-AF65-F5344CB8AC3E}">
        <p14:creationId xmlns:p14="http://schemas.microsoft.com/office/powerpoint/2010/main" val="2916363364"/>
      </p:ext>
    </p:extLst>
  </p:cSld>
  <p:clrMapOvr>
    <a:masterClrMapping/>
  </p:clrMapOvr>
</p:sld>
</file>

<file path=ppt/slides/slide2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烈文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烈文辟公，錫茲祉福。惠我無疆，子孫保之。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無封靡于爾邦，維王其崇之。念茲戎功，繼序其皇之。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無競維人，四方其訓之。不顯維德，百辟其刑之。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於乎前王不忘。</a:t>
            </a:r>
          </a:p>
        </p:txBody>
      </p:sp>
    </p:spTree>
    <p:extLst>
      <p:ext uri="{BB962C8B-B14F-4D97-AF65-F5344CB8AC3E}">
        <p14:creationId xmlns:p14="http://schemas.microsoft.com/office/powerpoint/2010/main" val="489760954"/>
      </p:ext>
    </p:extLst>
  </p:cSld>
  <p:clrMapOvr>
    <a:masterClrMapping/>
  </p:clrMapOvr>
</p:sld>
</file>

<file path=ppt/slides/slide2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二、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周頌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臣工之什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385420299"/>
      </p:ext>
    </p:extLst>
  </p:cSld>
  <p:clrMapOvr>
    <a:masterClrMapping/>
  </p:clrMapOvr>
</p:sld>
</file>

<file path=ppt/slides/slide2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有客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有客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，微子來見祖廟也。」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『〈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有客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，微子來見祖廟也。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「這是微子朝見周天子祖廟的詩。」</a:t>
            </a:r>
          </a:p>
        </p:txBody>
      </p:sp>
    </p:spTree>
    <p:extLst>
      <p:ext uri="{BB962C8B-B14F-4D97-AF65-F5344CB8AC3E}">
        <p14:creationId xmlns:p14="http://schemas.microsoft.com/office/powerpoint/2010/main" val="294199320"/>
      </p:ext>
    </p:extLst>
  </p:cSld>
  <p:clrMapOvr>
    <a:masterClrMapping/>
  </p:clrMapOvr>
</p:sld>
</file>

<file path=ppt/slides/slide2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有客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有客有客，亦白其馬。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有萋有且，敦琢其旅。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有客宿宿，有客信信。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言授之縶，以縶其馬。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薄言追之，左右綏之。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既有淫威，降福孔夷。</a:t>
            </a:r>
          </a:p>
        </p:txBody>
      </p:sp>
    </p:spTree>
    <p:extLst>
      <p:ext uri="{BB962C8B-B14F-4D97-AF65-F5344CB8AC3E}">
        <p14:creationId xmlns:p14="http://schemas.microsoft.com/office/powerpoint/2010/main" val="679913466"/>
      </p:ext>
    </p:extLst>
  </p:cSld>
  <p:clrMapOvr>
    <a:masterClrMapping/>
  </p:clrMapOvr>
</p:sld>
</file>

<file path=ppt/slides/slide2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三、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周頌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閔予小子之什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980484442"/>
      </p:ext>
    </p:extLst>
  </p:cSld>
  <p:clrMapOvr>
    <a:masterClrMapping/>
  </p:clrMapOvr>
</p:sld>
</file>

<file path=ppt/slides/slide2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閔予小子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閔予小子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，嗣王朝於廟也。」鄭注云：「嗣王者，謂成王也。」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81435835"/>
      </p:ext>
    </p:extLst>
  </p:cSld>
  <p:clrMapOvr>
    <a:masterClrMapping/>
  </p:clrMapOvr>
</p:sld>
</file>

<file path=ppt/slides/slide2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閔予小子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閔予小子，遭家不造，嬛嬛在疚。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於乎皇考，永世克孝，念茲皇祖，陟降庭止。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維予小子，夙夜敬止。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於乎皇王，繼序思不忘。</a:t>
            </a:r>
          </a:p>
        </p:txBody>
      </p:sp>
    </p:spTree>
    <p:extLst>
      <p:ext uri="{BB962C8B-B14F-4D97-AF65-F5344CB8AC3E}">
        <p14:creationId xmlns:p14="http://schemas.microsoft.com/office/powerpoint/2010/main" val="2775324267"/>
      </p:ext>
    </p:extLst>
  </p:cSld>
  <p:clrMapOvr>
    <a:masterClrMapping/>
  </p:clrMapOvr>
</p:sld>
</file>

<file path=ppt/slides/slide2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敬之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敬之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，群臣進戒嗣王也。」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「此王祭祀時自勵之詩。」</a:t>
            </a: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「記群臣規戒成王之言及成王自勵之答辭。」</a:t>
            </a:r>
          </a:p>
        </p:txBody>
      </p:sp>
    </p:spTree>
    <p:extLst>
      <p:ext uri="{BB962C8B-B14F-4D97-AF65-F5344CB8AC3E}">
        <p14:creationId xmlns:p14="http://schemas.microsoft.com/office/powerpoint/2010/main" val="2862312750"/>
      </p:ext>
    </p:extLst>
  </p:cSld>
  <p:clrMapOvr>
    <a:masterClrMapping/>
  </p:clrMapOvr>
</p:sld>
</file>

<file path=ppt/slides/slide2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敬之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敬之敬之，天維顯思，命不易哉。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無曰高高在上，陟降厥士，日監在茲。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維予小子，不聰敬止。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日就月將，學有緝熙于光明。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佛時仔肩，示我顯德行。</a:t>
            </a:r>
          </a:p>
        </p:txBody>
      </p:sp>
    </p:spTree>
    <p:extLst>
      <p:ext uri="{BB962C8B-B14F-4D97-AF65-F5344CB8AC3E}">
        <p14:creationId xmlns:p14="http://schemas.microsoft.com/office/powerpoint/2010/main" val="4083053750"/>
      </p:ext>
    </p:extLst>
  </p:cSld>
  <p:clrMapOvr>
    <a:masterClrMapping/>
  </p:clrMapOvr>
</p:sld>
</file>

<file path=ppt/slides/slide2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四、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魯頌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屈萬里先生：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詩經詮釋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云：「周成王封周公長子伯禽於魯，故城在今山東曲阜縣。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……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按：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無魯詩，而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魯頌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四篇，皆非廟堂祀神之辭；其體實兼風雅，而予頌殊。乃亦列之於頌者，蓋今本三百篇之編定出於魯，等魯於王，所以尊魯也。今文家謂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魯頌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四篇皆奚斯所作。按：彼蓋誤讀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閟宮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之文，遂以作廟為作頌也。」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954835704"/>
      </p:ext>
    </p:extLst>
  </p:cSld>
  <p:clrMapOvr>
    <a:masterClrMapping/>
  </p:clrMapOvr>
</p:sld>
</file>

<file path=ppt/slides/slide2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泮水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泮水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，頌僖公能修泮宮也。」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10959124"/>
      </p:ext>
    </p:extLst>
  </p:cSld>
  <p:clrMapOvr>
    <a:masterClrMapping/>
  </p:clrMapOvr>
</p:sld>
</file>

<file path=ppt/slides/slide2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泮水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思樂泮水，薄采其芹。魯侯戾止，言觀其旂。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其旂茷茷，鸞聲噦噦。無小無大，從公于邁。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思樂泮水，薄采其藻。魯侯戾止，其馬蹻蹻。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其馬蹻蹻，其音昭昭。載色載笑，匪怒伊教。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思樂泮水，薄采其茆。魯侯戾止，在泮飲酒。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既飲旨酒，永錫難老。順彼長道，屈此羣醜。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穆穆魯侯，敬明其德。敬慎威儀，維民之則。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允文允武，昭假烈祖。靡有不孝，自求伊祜。</a:t>
            </a:r>
          </a:p>
        </p:txBody>
      </p:sp>
    </p:spTree>
    <p:extLst>
      <p:ext uri="{BB962C8B-B14F-4D97-AF65-F5344CB8AC3E}">
        <p14:creationId xmlns:p14="http://schemas.microsoft.com/office/powerpoint/2010/main" val="2036739677"/>
      </p:ext>
    </p:extLst>
  </p:cSld>
  <p:clrMapOvr>
    <a:masterClrMapping/>
  </p:clrMapOvr>
</p:sld>
</file>

<file path=ppt/slides/slide2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泮水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明明魯侯，克明其德。既作泮宮，淮夷攸服。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矯矯虎臣，在泮獻馘。淑問如臯陶，在泮獻囚。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濟濟多士，克廣德心。桓桓于征，狄彼東南。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烝烝皇皇，不吳不揚。不告于訩，在泮獻功。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角弓其觩，束矢其搜。戎車孔博，徒御無斁。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既克淮夷，孔淑不逆。式固爾猶，淮夷卒獲。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翩彼飛鴞，集于泮林。食我桑黮，懷我好音。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憬彼淮夷，來獻其琛。元龜象齒，大賂南金。</a:t>
            </a:r>
          </a:p>
        </p:txBody>
      </p:sp>
    </p:spTree>
    <p:extLst>
      <p:ext uri="{BB962C8B-B14F-4D97-AF65-F5344CB8AC3E}">
        <p14:creationId xmlns:p14="http://schemas.microsoft.com/office/powerpoint/2010/main" val="115698054"/>
      </p:ext>
    </p:extLst>
  </p:cSld>
  <p:clrMapOvr>
    <a:masterClrMapping/>
  </p:clrMapOvr>
</p:sld>
</file>

<file path=ppt/slides/slide2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閟宮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閟宮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，僖公能復周公之宇也。」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「此頌僖公之詩。」</a:t>
            </a: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「魯僖公修復宗廟，煥然一新，詩人借此詩頌揚之。」</a:t>
            </a:r>
          </a:p>
        </p:txBody>
      </p:sp>
    </p:spTree>
    <p:extLst>
      <p:ext uri="{BB962C8B-B14F-4D97-AF65-F5344CB8AC3E}">
        <p14:creationId xmlns:p14="http://schemas.microsoft.com/office/powerpoint/2010/main" val="2849854527"/>
      </p:ext>
    </p:extLst>
  </p:cSld>
  <p:clrMapOvr>
    <a:masterClrMapping/>
  </p:clrMapOvr>
</p:sld>
</file>

<file path=ppt/slides/slide2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閟宮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閟宮有侐，實實枚枚。赫赫姜嫄，其德不回，上帝是依。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無災無害，彌月不遲。是生后稷，降之百福。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黍稷重穋，稙穉菽麥。奄有下國，俾民稼穡。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有稷有黍，有稻有秬。奄有下土，纘禹之緒。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后稷之孫，實維大王。居岐之陽，實始翦商。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至于文武，纘大王之緒。致天之屆，于牧之野。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無貳無虞，上帝臨女。敦商之旅，克咸厥功。</a:t>
            </a:r>
          </a:p>
        </p:txBody>
      </p:sp>
    </p:spTree>
    <p:extLst>
      <p:ext uri="{BB962C8B-B14F-4D97-AF65-F5344CB8AC3E}">
        <p14:creationId xmlns:p14="http://schemas.microsoft.com/office/powerpoint/2010/main" val="940391857"/>
      </p:ext>
    </p:extLst>
  </p:cSld>
  <p:clrMapOvr>
    <a:masterClrMapping/>
  </p:clrMapOvr>
</p:sld>
</file>

<file path=ppt/slides/slide2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閟宮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王曰叔父，建爾元子，俾侯于魯。大啟爾宇，為周室輔。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乃命魯公，俾侯于東。錫之山川，土田附庸。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周公之孫，莊公之子。龍旂承祀，六轡耳耳。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春秋匪解，享祀不忒。皇皇后帝，皇祖后稷。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享以騂犧，是饗是宜，降福既多。周公皇祖，亦其福女。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711095210"/>
      </p:ext>
    </p:extLst>
  </p:cSld>
  <p:clrMapOvr>
    <a:masterClrMapping/>
  </p:clrMapOvr>
</p:sld>
</file>

<file path=ppt/slides/slide2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閟宮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秋而載嘗，夏而楅衡，白牡騂剛。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犧尊將將，毛炰胾羹，籩豆大房。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萬舞洋洋，孝孫有慶。俾爾熾而昌，俾爾壽而臧。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保彼東方，魯邦是常。不虧不崩，不震不騰。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三壽作朋，如岡如陵。</a:t>
            </a:r>
          </a:p>
        </p:txBody>
      </p:sp>
    </p:spTree>
    <p:extLst>
      <p:ext uri="{BB962C8B-B14F-4D97-AF65-F5344CB8AC3E}">
        <p14:creationId xmlns:p14="http://schemas.microsoft.com/office/powerpoint/2010/main" val="3632086495"/>
      </p:ext>
    </p:extLst>
  </p:cSld>
  <p:clrMapOvr>
    <a:masterClrMapping/>
  </p:clrMapOvr>
</p:sld>
</file>

<file path=ppt/slides/slide2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閟宮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公車千乘，朱英綠縢，二矛重弓。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公徒三萬，貝冑朱綅，烝徒增增。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戎狄是膺，荊舒是懲，則莫我敢承。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俾爾昌而熾，俾爾壽而富。黃髮台背，壽胥與試。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俾爾昌而大，俾爾耆而艾。萬有千歲，眉壽無有害。</a:t>
            </a:r>
          </a:p>
        </p:txBody>
      </p:sp>
    </p:spTree>
    <p:extLst>
      <p:ext uri="{BB962C8B-B14F-4D97-AF65-F5344CB8AC3E}">
        <p14:creationId xmlns:p14="http://schemas.microsoft.com/office/powerpoint/2010/main" val="1531432477"/>
      </p:ext>
    </p:extLst>
  </p:cSld>
  <p:clrMapOvr>
    <a:masterClrMapping/>
  </p:clrMapOvr>
</p:sld>
</file>

<file path=ppt/slides/slide2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閟宮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泰山巖巖，魯邦所詹。奄有龜蒙，遂荒大東。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至于海邦，淮夷來同。莫不率從，魯侯之功。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保有鳧繹，遂荒徐宅。至于海邦，淮夷蠻貊。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及彼南夷，莫不率從。莫敢不諾，魯侯是若。</a:t>
            </a:r>
          </a:p>
        </p:txBody>
      </p:sp>
    </p:spTree>
    <p:extLst>
      <p:ext uri="{BB962C8B-B14F-4D97-AF65-F5344CB8AC3E}">
        <p14:creationId xmlns:p14="http://schemas.microsoft.com/office/powerpoint/2010/main" val="2572925615"/>
      </p:ext>
    </p:extLst>
  </p:cSld>
  <p:clrMapOvr>
    <a:masterClrMapping/>
  </p:clrMapOvr>
</p:sld>
</file>

<file path=ppt/slides/slide2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閟宮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天錫公純嘏，眉壽保魯。居常與許，復周公之宇。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魯侯燕喜，令妻壽母。宜大夫庶士，邦國是有。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既多受祉，黃髮兒齒。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徂來之松，新甫之柏。是斷是度，是尋是尺。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松桷有舄，路寢孔碩，新廟奕奕。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奚斯所作，孔曼且碩，萬民是若。</a:t>
            </a:r>
          </a:p>
        </p:txBody>
      </p:sp>
    </p:spTree>
    <p:extLst>
      <p:ext uri="{BB962C8B-B14F-4D97-AF65-F5344CB8AC3E}">
        <p14:creationId xmlns:p14="http://schemas.microsoft.com/office/powerpoint/2010/main" val="3081222243"/>
      </p:ext>
    </p:extLst>
  </p:cSld>
  <p:clrMapOvr>
    <a:masterClrMapping/>
  </p:clrMapOvr>
</p:sld>
</file>

<file path=ppt/slides/slide2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五、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商頌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屈萬里先生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詩經釋義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：「今按：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殷武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之篇，為美宋襄公無疑，然非正考父所作。餘篇疑亦宋襄公時所作；蓋襄公修行仁義，稱霸一時，自念為王者之後，因制禮作樂，以仿有周，而作此頌，乃甚自然之事。其人其事，正與魯僖公相似也。要之，今存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商頌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五篇（其七篇不知亡於何時），其文辭多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周頌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及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；而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殷武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所詠史實，又非宋襄公莫屬，在在可以證知其非作於商代而作於宋國也。」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543909999"/>
      </p:ext>
    </p:extLst>
  </p:cSld>
  <p:clrMapOvr>
    <a:masterClrMapping/>
  </p:clrMapOvr>
</p:sld>
</file>

<file path=ppt/slides/slide2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那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那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，祀成湯也。微子至於戴公，其間禮樂廢壞。有正考甫者，得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商頌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十二篇於周之大師，以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那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為首。。」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那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篇係祀成湯之宗廟樂歌，其樂為鐘鼓磬管之交響樂，其舞為文武兼備之萬舞，具見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商頌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之聲容並茂。」</a:t>
            </a:r>
          </a:p>
        </p:txBody>
      </p:sp>
    </p:spTree>
    <p:extLst>
      <p:ext uri="{BB962C8B-B14F-4D97-AF65-F5344CB8AC3E}">
        <p14:creationId xmlns:p14="http://schemas.microsoft.com/office/powerpoint/2010/main" val="752716833"/>
      </p:ext>
    </p:extLst>
  </p:cSld>
  <p:clrMapOvr>
    <a:masterClrMapping/>
  </p:clrMapOvr>
</p:sld>
</file>

<file path=ppt/slides/slide2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那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猗與那與，置我鞉鼓。奏鼓簡簡，衎我烈祖。湯孫奏假，綏我思成。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鞉鼓淵淵，嘒嘒管聲，既和且平，依我磬聲。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於赫湯孫，穆穆厥聲，庸鼓有斁，萬舞有奕。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我有嘉客，亦不夷懌。自古在昔，先民有作。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溫恭朝夕，執事有恪。顧予烝嘗，湯孫之將。</a:t>
            </a:r>
          </a:p>
        </p:txBody>
      </p:sp>
    </p:spTree>
    <p:extLst>
      <p:ext uri="{BB962C8B-B14F-4D97-AF65-F5344CB8AC3E}">
        <p14:creationId xmlns:p14="http://schemas.microsoft.com/office/powerpoint/2010/main" val="149332880"/>
      </p:ext>
    </p:extLst>
  </p:cSld>
  <p:clrMapOvr>
    <a:masterClrMapping/>
  </p:clrMapOvr>
</p:sld>
</file>

<file path=ppt/slides/slide2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長發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長發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，大禘也。」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「此蓋亦祀成湯之詩。」</a:t>
            </a: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「同屈先生。」</a:t>
            </a:r>
          </a:p>
        </p:txBody>
      </p:sp>
    </p:spTree>
    <p:extLst>
      <p:ext uri="{BB962C8B-B14F-4D97-AF65-F5344CB8AC3E}">
        <p14:creationId xmlns:p14="http://schemas.microsoft.com/office/powerpoint/2010/main" val="190642552"/>
      </p:ext>
    </p:extLst>
  </p:cSld>
  <p:clrMapOvr>
    <a:masterClrMapping/>
  </p:clrMapOvr>
</p:sld>
</file>

<file path=ppt/slides/slide2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長發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濬哲維商，長發其祥，洪水芒芒，禹敷下土方。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外大國是疆，幅隕既長。有娀方將，帝立子生商。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玄王桓撥，受小國是達，受大國是達。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率履不越，遂視既發。相土烈烈，海外有截。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帝命不違，至于湯齊。湯降不遟，聖敬日躋。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昭假遟遟，上帝是祗，帝命式于九圍。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受小球大球，為下國綴旒，何天之休？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不競不絿，不剛不柔，敷政優優，百祿是遒。</a:t>
            </a:r>
          </a:p>
        </p:txBody>
      </p:sp>
    </p:spTree>
    <p:extLst>
      <p:ext uri="{BB962C8B-B14F-4D97-AF65-F5344CB8AC3E}">
        <p14:creationId xmlns:p14="http://schemas.microsoft.com/office/powerpoint/2010/main" val="4276965982"/>
      </p:ext>
    </p:extLst>
  </p:cSld>
  <p:clrMapOvr>
    <a:masterClrMapping/>
  </p:clrMapOvr>
</p:sld>
</file>

<file path=ppt/slides/slide2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長發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受小共大共，為下國駿厖，何天之龍？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敷奏其勇，不震不動，不戁不竦，百祿是總。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武王載旆，有虔秉鉞。如火烈烈，則莫我敢曷。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苞有三蘖，莫遂莫達，九有有截。韋顧既伐，昆吾夏桀。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昔在中葉，有震且業。允也天子，降予卿士。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實維阿衡，實左右商王。</a:t>
            </a:r>
          </a:p>
        </p:txBody>
      </p:sp>
    </p:spTree>
    <p:extLst>
      <p:ext uri="{BB962C8B-B14F-4D97-AF65-F5344CB8AC3E}">
        <p14:creationId xmlns:p14="http://schemas.microsoft.com/office/powerpoint/2010/main" val="1679551237"/>
      </p:ext>
    </p:extLst>
  </p:cSld>
  <p:clrMapOvr>
    <a:masterClrMapping/>
  </p:clrMapOvr>
</p:sld>
</file>

<file path=ppt/slides/slide2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（三）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殷武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殷武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，祀高宗也。」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「此美宋襄公之詩。」</a:t>
            </a:r>
          </a:p>
        </p:txBody>
      </p:sp>
    </p:spTree>
    <p:extLst>
      <p:ext uri="{BB962C8B-B14F-4D97-AF65-F5344CB8AC3E}">
        <p14:creationId xmlns:p14="http://schemas.microsoft.com/office/powerpoint/2010/main" val="3963757620"/>
      </p:ext>
    </p:extLst>
  </p:cSld>
  <p:clrMapOvr>
    <a:masterClrMapping/>
  </p:clrMapOvr>
</p:sld>
</file>

<file path=ppt/slides/slide2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（三）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殷武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撻彼殷武，奮伐荊楚，冞入其阻，裒荊之旅。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有截其所，湯孫之緒。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維女荊楚，居國南鄉，昔有成湯，自彼氐羌。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莫敢不來享，莫敢不來王，曰商是常。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天命多辟，設都于禹之績。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歲事來辟，勿予禍適，稼穡匪解。</a:t>
            </a:r>
          </a:p>
        </p:txBody>
      </p:sp>
    </p:spTree>
    <p:extLst>
      <p:ext uri="{BB962C8B-B14F-4D97-AF65-F5344CB8AC3E}">
        <p14:creationId xmlns:p14="http://schemas.microsoft.com/office/powerpoint/2010/main" val="2625879104"/>
      </p:ext>
    </p:extLst>
  </p:cSld>
  <p:clrMapOvr>
    <a:masterClrMapping/>
  </p:clrMapOvr>
</p:sld>
</file>

<file path=ppt/slides/slide2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" y="249715"/>
            <a:ext cx="11828016" cy="1197345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（三）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殷武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天命降監，下民有嚴，不僭不濫，不敢怠遑。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命于下國，封建厥福。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商邑翼翼，四方之極，赫赫厥聲，濯濯厥靈。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壽考且寧，以保我後生。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陟彼景山，松柏丸丸，是斷是遷，方斵是虔。</a:t>
            </a:r>
          </a:p>
          <a:p>
            <a:pPr marL="0" indent="0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松桷有梴，旅楹有閑，寢成孔安。</a:t>
            </a:r>
          </a:p>
        </p:txBody>
      </p:sp>
    </p:spTree>
    <p:extLst>
      <p:ext uri="{BB962C8B-B14F-4D97-AF65-F5344CB8AC3E}">
        <p14:creationId xmlns:p14="http://schemas.microsoft.com/office/powerpoint/2010/main" val="2174882945"/>
      </p:ext>
    </p:extLst>
  </p:cSld>
  <p:clrMapOvr>
    <a:masterClrMapping/>
  </p:clrMapOvr>
</p:sld>
</file>

<file path=ppt/slides/slide2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5D9622FF-FA1A-4875-8E82-83EBC264C2C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TW" altLang="en-US">
                <a:latin typeface="標楷體" panose="03000509000000000000" pitchFamily="65" charset="-120"/>
                <a:ea typeface="標楷體" panose="03000509000000000000" pitchFamily="65" charset="-120"/>
              </a:rPr>
              <a:t>謝謝聆聽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9B79405C-F461-433F-BB71-6E67FD07CA7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3091300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4349</TotalTime>
  <Words>26676</Words>
  <Application>Microsoft Office PowerPoint</Application>
  <PresentationFormat>寬螢幕</PresentationFormat>
  <Paragraphs>1607</Paragraphs>
  <Slides>266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6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266</vt:i4>
      </vt:variant>
    </vt:vector>
  </HeadingPairs>
  <TitlesOfParts>
    <vt:vector size="273" baseType="lpstr">
      <vt:lpstr>新細明體</vt:lpstr>
      <vt:lpstr>標楷體</vt:lpstr>
      <vt:lpstr>Arial</vt:lpstr>
      <vt:lpstr>Calibri</vt:lpstr>
      <vt:lpstr>Calibri Light</vt:lpstr>
      <vt:lpstr>Times New Roman</vt:lpstr>
      <vt:lpstr>Office 佈景主題</vt:lpstr>
      <vt:lpstr>威爾斯大學《詩經》教學PPT</vt:lpstr>
      <vt:lpstr>壹、《詩經》概說</vt:lpstr>
      <vt:lpstr>《詩經》概說</vt:lpstr>
      <vt:lpstr>《詩經》概說</vt:lpstr>
      <vt:lpstr>《詩經》概說</vt:lpstr>
      <vt:lpstr>《詩經》概說</vt:lpstr>
      <vt:lpstr>《詩經》概說</vt:lpstr>
      <vt:lpstr>《詩經》概說</vt:lpstr>
      <vt:lpstr>《詩經》概說</vt:lpstr>
      <vt:lpstr>《詩經》概說</vt:lpstr>
      <vt:lpstr>《詩經》概說</vt:lpstr>
      <vt:lpstr>《詩經》概說</vt:lpstr>
      <vt:lpstr>《詩經》概說</vt:lpstr>
      <vt:lpstr>《詩經》概說</vt:lpstr>
      <vt:lpstr>《詩經》概說</vt:lpstr>
      <vt:lpstr>《詩經》概說</vt:lpstr>
      <vt:lpstr>《詩經》概說</vt:lpstr>
      <vt:lpstr>《詩經》概說</vt:lpstr>
      <vt:lpstr>《詩經》概說</vt:lpstr>
      <vt:lpstr>《詩經》概說</vt:lpstr>
      <vt:lpstr>《詩經》概說</vt:lpstr>
      <vt:lpstr>《詩經》概說</vt:lpstr>
      <vt:lpstr>《詩經》概說</vt:lpstr>
      <vt:lpstr>附錄一《群書治要‧詩經選》篇目一覽表</vt:lpstr>
      <vt:lpstr>附錄一《群書治要‧詩經選》篇目一覽表</vt:lpstr>
      <vt:lpstr>附錄二參考教材</vt:lpstr>
      <vt:lpstr>貳、開場</vt:lpstr>
      <vt:lpstr>一、《詩‧大序》</vt:lpstr>
      <vt:lpstr>一、《詩‧大序》</vt:lpstr>
      <vt:lpstr>一、《詩‧大序》</vt:lpstr>
      <vt:lpstr>二、《詩‧小序》</vt:lpstr>
      <vt:lpstr>二、《詩‧小序》</vt:lpstr>
      <vt:lpstr>二、《詩‧小序》</vt:lpstr>
      <vt:lpstr>二、《詩‧小序》</vt:lpstr>
      <vt:lpstr>二、《詩‧小序》</vt:lpstr>
      <vt:lpstr>二、《詩‧小序》</vt:lpstr>
      <vt:lpstr>二、《詩‧小序》</vt:lpstr>
      <vt:lpstr>二、《詩‧小序》</vt:lpstr>
      <vt:lpstr>二、《詩‧小序》</vt:lpstr>
      <vt:lpstr>二、《詩‧小序》</vt:lpstr>
      <vt:lpstr>二、《詩‧小序》</vt:lpstr>
      <vt:lpstr>二、《詩‧小序》</vt:lpstr>
      <vt:lpstr>參、《國風》</vt:lpstr>
      <vt:lpstr>一、《國風‧周南》</vt:lpstr>
      <vt:lpstr>（一）〈關雎〉</vt:lpstr>
      <vt:lpstr>（二）〈卷耳〉</vt:lpstr>
      <vt:lpstr>（二）〈卷耳〉</vt:lpstr>
      <vt:lpstr>（三）〈桃夭〉</vt:lpstr>
      <vt:lpstr>（三）〈桃夭〉</vt:lpstr>
      <vt:lpstr>二、《國風‧召南》</vt:lpstr>
      <vt:lpstr>〈甘棠〉</vt:lpstr>
      <vt:lpstr>〈甘棠〉</vt:lpstr>
      <vt:lpstr>三、《國風‧邶風》</vt:lpstr>
      <vt:lpstr>（一）〈柏舟〉</vt:lpstr>
      <vt:lpstr>（一） 〈柏舟〉</vt:lpstr>
      <vt:lpstr>（二）〈谷風〉</vt:lpstr>
      <vt:lpstr>（二） 〈谷風〉</vt:lpstr>
      <vt:lpstr>（二） 〈谷風〉</vt:lpstr>
      <vt:lpstr>（三）〈北門〉</vt:lpstr>
      <vt:lpstr>（三）〈北門〉</vt:lpstr>
      <vt:lpstr>四、《國風‧鄘風》</vt:lpstr>
      <vt:lpstr>（一）〈柏舟〉</vt:lpstr>
      <vt:lpstr>（一）〈柏舟〉</vt:lpstr>
      <vt:lpstr>（二）〈相鼠〉</vt:lpstr>
      <vt:lpstr>（二）〈相鼠〉</vt:lpstr>
      <vt:lpstr>五、《國風‧衛風》</vt:lpstr>
      <vt:lpstr>（一）〈淇奧〉</vt:lpstr>
      <vt:lpstr>（一）〈淇奧〉</vt:lpstr>
      <vt:lpstr>（二）〈考槃〉</vt:lpstr>
      <vt:lpstr>（二）〈考槃〉</vt:lpstr>
      <vt:lpstr>（三）〈氓〉</vt:lpstr>
      <vt:lpstr>（三）〈氓〉</vt:lpstr>
      <vt:lpstr>（三）〈氓〉</vt:lpstr>
      <vt:lpstr>（四）〈伯兮〉</vt:lpstr>
      <vt:lpstr>（四）〈伯兮〉</vt:lpstr>
      <vt:lpstr>六、《國風‧王風》</vt:lpstr>
      <vt:lpstr>（一）〈黍離〉</vt:lpstr>
      <vt:lpstr>（一）〈黍離〉</vt:lpstr>
      <vt:lpstr>（二）〈兔爰〉</vt:lpstr>
      <vt:lpstr>（二）〈兔爰〉</vt:lpstr>
      <vt:lpstr>（三）〈葛藟〉</vt:lpstr>
      <vt:lpstr>（三）〈葛藟〉</vt:lpstr>
      <vt:lpstr>七、《國風‧鄭風》</vt:lpstr>
      <vt:lpstr>（一）〈女曰雞鳴〉</vt:lpstr>
      <vt:lpstr>（一）〈女曰雞鳴〉</vt:lpstr>
      <vt:lpstr>（二）〈出其東門〉</vt:lpstr>
      <vt:lpstr>（二）〈出其東門〉</vt:lpstr>
      <vt:lpstr>（三）〈子衿〉</vt:lpstr>
      <vt:lpstr>（三）〈子衿〉</vt:lpstr>
      <vt:lpstr>八、《國風‧齊風》</vt:lpstr>
      <vt:lpstr>（一）〈雞鳴〉</vt:lpstr>
      <vt:lpstr>（一）〈雞鳴〉</vt:lpstr>
      <vt:lpstr>（二）〈還〉</vt:lpstr>
      <vt:lpstr>（二）〈還〉</vt:lpstr>
      <vt:lpstr>九、《國風‧魏風》</vt:lpstr>
      <vt:lpstr>（一）〈陡岵〉</vt:lpstr>
      <vt:lpstr>（一）〈陡岵〉</vt:lpstr>
      <vt:lpstr>（二）〈伐檀〉</vt:lpstr>
      <vt:lpstr>（二）〈伐檀〉</vt:lpstr>
      <vt:lpstr>（三）〈碩鼠〉</vt:lpstr>
      <vt:lpstr>（三）〈碩鼠〉</vt:lpstr>
      <vt:lpstr>（三）〈碩鼠〉</vt:lpstr>
      <vt:lpstr>十、《國風‧唐風》</vt:lpstr>
      <vt:lpstr>（一）〈山有樞〉</vt:lpstr>
      <vt:lpstr>（一）〈山有樞〉</vt:lpstr>
      <vt:lpstr>（一）〈山有樞〉</vt:lpstr>
      <vt:lpstr>（二）〈杕杜〉</vt:lpstr>
      <vt:lpstr>（二）〈杕杜〉</vt:lpstr>
      <vt:lpstr>（三）〈鴇羽〉</vt:lpstr>
      <vt:lpstr>（三）〈鴇羽〉</vt:lpstr>
      <vt:lpstr>十一、《國風‧秦風》</vt:lpstr>
      <vt:lpstr>（一）〈蒹葭〉</vt:lpstr>
      <vt:lpstr>（二）〈黃鳥〉</vt:lpstr>
      <vt:lpstr>（二）〈黃鳥〉</vt:lpstr>
      <vt:lpstr>（三）〈渭陽〉</vt:lpstr>
      <vt:lpstr>（三）〈渭陽〉</vt:lpstr>
      <vt:lpstr>十二、《國風‧陳風》</vt:lpstr>
      <vt:lpstr>〈宛丘〉</vt:lpstr>
      <vt:lpstr>〈宛丘〉</vt:lpstr>
      <vt:lpstr>十三、《國風‧檜風》</vt:lpstr>
      <vt:lpstr>〈匪風〉</vt:lpstr>
      <vt:lpstr>〈匪風〉</vt:lpstr>
      <vt:lpstr>十四、《國風‧曹風》</vt:lpstr>
      <vt:lpstr>〈蜉蝣〉</vt:lpstr>
      <vt:lpstr>〈匪風〉</vt:lpstr>
      <vt:lpstr>十五、《國風‧豳風》</vt:lpstr>
      <vt:lpstr>（一）〈七月〉</vt:lpstr>
      <vt:lpstr>（一）〈七月〉</vt:lpstr>
      <vt:lpstr>（一）〈七月〉</vt:lpstr>
      <vt:lpstr>（一）〈七月〉</vt:lpstr>
      <vt:lpstr>（一）〈七月〉</vt:lpstr>
      <vt:lpstr>（一）〈七月〉</vt:lpstr>
      <vt:lpstr>（二）〈鴟鴞〉</vt:lpstr>
      <vt:lpstr>（二）〈鴟鴞〉</vt:lpstr>
      <vt:lpstr>（二）〈鴟鴞〉</vt:lpstr>
      <vt:lpstr>（三）〈東山〉</vt:lpstr>
      <vt:lpstr>（三）〈東山〉</vt:lpstr>
      <vt:lpstr>（三）〈東山〉</vt:lpstr>
      <vt:lpstr>肆、《小雅》</vt:lpstr>
      <vt:lpstr>一、《小雅‧鹿鳴之什》</vt:lpstr>
      <vt:lpstr>（一）〈鹿鳴〉</vt:lpstr>
      <vt:lpstr>（一）〈鹿鳴〉</vt:lpstr>
      <vt:lpstr>（二）〈常棣〉</vt:lpstr>
      <vt:lpstr>（二）〈常棣〉</vt:lpstr>
      <vt:lpstr>（三）〈伐木〉</vt:lpstr>
      <vt:lpstr>（三）〈伐木〉</vt:lpstr>
      <vt:lpstr>（三）〈伐木〉</vt:lpstr>
      <vt:lpstr>（四）〈采薇〉</vt:lpstr>
      <vt:lpstr>（四）〈采薇〉</vt:lpstr>
      <vt:lpstr>（四）〈采薇〉</vt:lpstr>
      <vt:lpstr>（四）〈采薇〉</vt:lpstr>
      <vt:lpstr>二、《小雅‧南有嘉魚之什》</vt:lpstr>
      <vt:lpstr>〈六月〉</vt:lpstr>
      <vt:lpstr>〈六月〉</vt:lpstr>
      <vt:lpstr>〈六月〉</vt:lpstr>
      <vt:lpstr>三、《小雅‧鴻雁之什》</vt:lpstr>
      <vt:lpstr>四、《小雅‧節南山之什》</vt:lpstr>
      <vt:lpstr>（一）〈節南山〉</vt:lpstr>
      <vt:lpstr>（一）〈節南山〉</vt:lpstr>
      <vt:lpstr>（一）〈節南山〉</vt:lpstr>
      <vt:lpstr>（一）〈節南山〉</vt:lpstr>
      <vt:lpstr>（二）〈正月〉</vt:lpstr>
      <vt:lpstr>（二）〈正月〉</vt:lpstr>
      <vt:lpstr>（二）〈正月〉</vt:lpstr>
      <vt:lpstr>（二）〈正月〉</vt:lpstr>
      <vt:lpstr>（二）〈正月〉</vt:lpstr>
      <vt:lpstr>（二）〈正月〉</vt:lpstr>
      <vt:lpstr>（三）〈十月之交〉</vt:lpstr>
      <vt:lpstr>（三）〈十月之交〉</vt:lpstr>
      <vt:lpstr>（三）〈十月之交〉</vt:lpstr>
      <vt:lpstr>（三）〈十月之交〉</vt:lpstr>
      <vt:lpstr>（四）〈小弁〉</vt:lpstr>
      <vt:lpstr>（四）〈小弁〉</vt:lpstr>
      <vt:lpstr>（四）〈小弁〉</vt:lpstr>
      <vt:lpstr>（四）〈小弁〉</vt:lpstr>
      <vt:lpstr>（五）〈巧言〉</vt:lpstr>
      <vt:lpstr>（五）〈巧言〉</vt:lpstr>
      <vt:lpstr>（五）〈巧言〉</vt:lpstr>
      <vt:lpstr>（六）〈巷伯〉</vt:lpstr>
      <vt:lpstr>（六）〈巷伯〉</vt:lpstr>
      <vt:lpstr>（六）〈巷伯〉</vt:lpstr>
      <vt:lpstr>五、《小雅‧谷風之什》</vt:lpstr>
      <vt:lpstr>（一）〈蓼莪〉</vt:lpstr>
      <vt:lpstr>（二）〈北山〉</vt:lpstr>
      <vt:lpstr>附《孟子‧萬章上》</vt:lpstr>
      <vt:lpstr>（二）〈北山〉</vt:lpstr>
      <vt:lpstr>（二）〈北山〉</vt:lpstr>
      <vt:lpstr>六、《小雅‧甫田之什》</vt:lpstr>
      <vt:lpstr>七、《小雅‧魚藻之什》</vt:lpstr>
      <vt:lpstr>〈何草不黃〉</vt:lpstr>
      <vt:lpstr>〈何草不黃〉</vt:lpstr>
      <vt:lpstr>伍、《大雅》</vt:lpstr>
      <vt:lpstr>一、《大雅‧文王之什》</vt:lpstr>
      <vt:lpstr>（一）〈文王〉</vt:lpstr>
      <vt:lpstr>（一）〈文王〉</vt:lpstr>
      <vt:lpstr>（一）〈文王〉</vt:lpstr>
      <vt:lpstr>（一）〈文王〉</vt:lpstr>
      <vt:lpstr>（二）〈思齊〉</vt:lpstr>
      <vt:lpstr>（二）〈思齊〉</vt:lpstr>
      <vt:lpstr>（三）〈靈臺〉</vt:lpstr>
      <vt:lpstr>（三）〈靈臺〉</vt:lpstr>
      <vt:lpstr>（三）〈靈臺〉</vt:lpstr>
      <vt:lpstr>（四）〈文王有聲〉</vt:lpstr>
      <vt:lpstr>（四）〈文王有聲〉</vt:lpstr>
      <vt:lpstr>二、《大雅‧生民之什》</vt:lpstr>
      <vt:lpstr>（一）〈民勞〉</vt:lpstr>
      <vt:lpstr>（一）〈民勞〉</vt:lpstr>
      <vt:lpstr>（一）〈民勞〉</vt:lpstr>
      <vt:lpstr>（二）〈板〉</vt:lpstr>
      <vt:lpstr>（二）〈板〉</vt:lpstr>
      <vt:lpstr>（二）〈板〉</vt:lpstr>
      <vt:lpstr>（二）〈板〉</vt:lpstr>
      <vt:lpstr>三、《大雅‧蕩之什》</vt:lpstr>
      <vt:lpstr>（一）〈蕩〉</vt:lpstr>
      <vt:lpstr>（一）〈蕩〉</vt:lpstr>
      <vt:lpstr>（一）〈蕩〉</vt:lpstr>
      <vt:lpstr>（一）〈蕩〉</vt:lpstr>
      <vt:lpstr>（二）〈抑〉</vt:lpstr>
      <vt:lpstr>（二）〈抑〉</vt:lpstr>
      <vt:lpstr>（二）〈抑〉</vt:lpstr>
      <vt:lpstr>（二）〈抑〉</vt:lpstr>
      <vt:lpstr>（二）〈抑〉</vt:lpstr>
      <vt:lpstr>（二）〈抑〉</vt:lpstr>
      <vt:lpstr>（二）〈抑〉</vt:lpstr>
      <vt:lpstr>（三）〈烝民〉</vt:lpstr>
      <vt:lpstr>（三）〈烝民〉</vt:lpstr>
      <vt:lpstr>（三）〈烝民〉</vt:lpstr>
      <vt:lpstr>（三）〈烝民〉</vt:lpstr>
      <vt:lpstr>（四）〈瞻卬〉</vt:lpstr>
      <vt:lpstr>（四）〈瞻卬〉</vt:lpstr>
      <vt:lpstr>（四）〈瞻卬〉</vt:lpstr>
      <vt:lpstr>陸、《頌》</vt:lpstr>
      <vt:lpstr>一、《周頌‧清廟之什》</vt:lpstr>
      <vt:lpstr>（一）〈清廟〉</vt:lpstr>
      <vt:lpstr>（一）〈清廟〉</vt:lpstr>
      <vt:lpstr>（二）〈烈文〉</vt:lpstr>
      <vt:lpstr>（二）〈烈文〉</vt:lpstr>
      <vt:lpstr>二、《周頌‧臣工之什》</vt:lpstr>
      <vt:lpstr>〈有客〉</vt:lpstr>
      <vt:lpstr>〈有客〉</vt:lpstr>
      <vt:lpstr>三、《周頌‧閔予小子之什》</vt:lpstr>
      <vt:lpstr>（一）〈閔予小子〉</vt:lpstr>
      <vt:lpstr>（一）〈閔予小子〉</vt:lpstr>
      <vt:lpstr>（二）〈敬之〉</vt:lpstr>
      <vt:lpstr>（二）〈敬之〉</vt:lpstr>
      <vt:lpstr>四、《魯頌》</vt:lpstr>
      <vt:lpstr>（一）〈泮水〉</vt:lpstr>
      <vt:lpstr>（一）〈泮水〉</vt:lpstr>
      <vt:lpstr>（一）〈泮水〉</vt:lpstr>
      <vt:lpstr>（二）〈閟宮〉</vt:lpstr>
      <vt:lpstr>（二）〈閟宮〉</vt:lpstr>
      <vt:lpstr>（二）〈閟宮〉</vt:lpstr>
      <vt:lpstr>（二）〈閟宮〉</vt:lpstr>
      <vt:lpstr>（二）〈閟宮〉</vt:lpstr>
      <vt:lpstr>（二）〈閟宮〉</vt:lpstr>
      <vt:lpstr>（二）〈閟宮〉</vt:lpstr>
      <vt:lpstr>五、《商頌》</vt:lpstr>
      <vt:lpstr>（一）〈那〉</vt:lpstr>
      <vt:lpstr>（一）〈那〉</vt:lpstr>
      <vt:lpstr>（二）〈長發〉</vt:lpstr>
      <vt:lpstr>（二）〈長發〉</vt:lpstr>
      <vt:lpstr>（二）〈長發〉</vt:lpstr>
      <vt:lpstr>（三）〈殷武〉</vt:lpstr>
      <vt:lpstr>（三）〈殷武〉</vt:lpstr>
      <vt:lpstr>（三）〈殷武〉</vt:lpstr>
      <vt:lpstr>謝謝聆聽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群書治要詩經、尚書選</dc:title>
  <dc:creator>simon</dc:creator>
  <cp:lastModifiedBy>使用者</cp:lastModifiedBy>
  <cp:revision>147</cp:revision>
  <cp:lastPrinted>2022-09-27T08:08:24Z</cp:lastPrinted>
  <dcterms:created xsi:type="dcterms:W3CDTF">2020-09-09T17:47:24Z</dcterms:created>
  <dcterms:modified xsi:type="dcterms:W3CDTF">2022-09-27T08:10:23Z</dcterms:modified>
</cp:coreProperties>
</file>