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58" r:id="rId2"/>
    <p:sldId id="289" r:id="rId3"/>
    <p:sldId id="331" r:id="rId4"/>
    <p:sldId id="352" r:id="rId5"/>
    <p:sldId id="367" r:id="rId6"/>
    <p:sldId id="268" r:id="rId7"/>
    <p:sldId id="269" r:id="rId8"/>
    <p:sldId id="262" r:id="rId9"/>
    <p:sldId id="260" r:id="rId10"/>
    <p:sldId id="267" r:id="rId11"/>
    <p:sldId id="266" r:id="rId12"/>
    <p:sldId id="369" r:id="rId13"/>
    <p:sldId id="364" r:id="rId14"/>
    <p:sldId id="333" r:id="rId15"/>
    <p:sldId id="363" r:id="rId16"/>
    <p:sldId id="335" r:id="rId17"/>
    <p:sldId id="348" r:id="rId18"/>
    <p:sldId id="336" r:id="rId19"/>
    <p:sldId id="356" r:id="rId20"/>
    <p:sldId id="357" r:id="rId21"/>
    <p:sldId id="361" r:id="rId22"/>
    <p:sldId id="370" r:id="rId23"/>
    <p:sldId id="366" r:id="rId24"/>
    <p:sldId id="276" r:id="rId25"/>
    <p:sldId id="371" r:id="rId26"/>
    <p:sldId id="372" r:id="rId27"/>
    <p:sldId id="373"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37" autoAdjust="0"/>
    <p:restoredTop sz="93372" autoAdjust="0"/>
  </p:normalViewPr>
  <p:slideViewPr>
    <p:cSldViewPr>
      <p:cViewPr varScale="1">
        <p:scale>
          <a:sx n="59" d="100"/>
          <a:sy n="59" d="100"/>
        </p:scale>
        <p:origin x="1332"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Microfibers, as the name implies, are tiny, so they can easily move through sewage treatment plants. Unlike natural fibers, such as cotton or wool, synthetic fibers do not biodegrade, and tend to bind with molecules of harmful chemical pollutants found in wastewater, such as pesticides or flame retardants. Studies have shown health problems among plankton and other small organisms that eat microfibers, which then make their way up the food chain. Researchers have found high numbers of fibers inside fish and shellfish sold at markets.</a:t>
            </a:r>
            <a:endParaRPr lang="en-GB" dirty="0"/>
          </a:p>
        </p:txBody>
      </p:sp>
      <p:sp>
        <p:nvSpPr>
          <p:cNvPr id="4" name="灯片编号占位符 3"/>
          <p:cNvSpPr>
            <a:spLocks noGrp="1"/>
          </p:cNvSpPr>
          <p:nvPr>
            <p:ph type="sldNum" sz="quarter" idx="10"/>
          </p:nvPr>
        </p:nvSpPr>
        <p:spPr/>
        <p:txBody>
          <a:bodyPr/>
          <a:lstStyle/>
          <a:p>
            <a:fld id="{023095F4-3540-483E-9DD8-D9DE4C2C1872}" type="slidenum">
              <a:rPr lang="en-GB" smtClean="0"/>
              <a:t>6</a:t>
            </a:fld>
            <a:endParaRPr lang="en-GB"/>
          </a:p>
        </p:txBody>
      </p:sp>
    </p:spTree>
    <p:extLst>
      <p:ext uri="{BB962C8B-B14F-4D97-AF65-F5344CB8AC3E}">
        <p14:creationId xmlns:p14="http://schemas.microsoft.com/office/powerpoint/2010/main" val="180782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10"/>
          </p:nvPr>
        </p:nvSpPr>
        <p:spPr/>
        <p:txBody>
          <a:bodyPr/>
          <a:lstStyle/>
          <a:p>
            <a:fld id="{023095F4-3540-483E-9DD8-D9DE4C2C1872}" type="slidenum">
              <a:rPr lang="en-GB" smtClean="0"/>
              <a:t>8</a:t>
            </a:fld>
            <a:endParaRPr lang="en-GB"/>
          </a:p>
        </p:txBody>
      </p:sp>
    </p:spTree>
    <p:extLst>
      <p:ext uri="{BB962C8B-B14F-4D97-AF65-F5344CB8AC3E}">
        <p14:creationId xmlns:p14="http://schemas.microsoft.com/office/powerpoint/2010/main" val="1807828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27/04/2023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27/04/2023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27/04/2023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27/04/2023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27/04/2023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www.youtube.com/watch?v=EHDVNwfDJ2w"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bc.co.uk/news/business-351371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4.xml"/><Relationship Id="rId1" Type="http://schemas.openxmlformats.org/officeDocument/2006/relationships/video" Target="https://www.youtube.com/embed/QdNAEbAkThA?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755576" y="980728"/>
            <a:ext cx="7993396" cy="3024336"/>
          </a:xfrm>
        </p:spPr>
        <p:txBody>
          <a:bodyPr/>
          <a:lstStyle/>
          <a:p>
            <a:pPr eaLnBrk="1" fontAlgn="auto" hangingPunct="1">
              <a:spcAft>
                <a:spcPts val="0"/>
              </a:spcAft>
              <a:defRPr/>
            </a:pPr>
            <a:r>
              <a:rPr lang="en-GB" sz="4000" b="1" dirty="0"/>
              <a:t>Week 6</a:t>
            </a:r>
            <a:br>
              <a:rPr lang="en-GB" sz="4000" dirty="0"/>
            </a:br>
            <a:br>
              <a:rPr lang="en-GB" sz="3600" b="1" dirty="0"/>
            </a:br>
            <a:r>
              <a:rPr lang="en-GB" b="1" dirty="0"/>
              <a:t>Sustainable Community Engagement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052737"/>
            <a:ext cx="3528392" cy="2232248"/>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3887417" y="1058762"/>
            <a:ext cx="5149079" cy="3090318"/>
          </a:xfrm>
        </p:spPr>
        <p:txBody>
          <a:bodyPr wrap="square" anchor="t">
            <a:noAutofit/>
          </a:bodyPr>
          <a:lstStyle/>
          <a:p>
            <a:pPr marL="0" indent="0">
              <a:buNone/>
            </a:pPr>
            <a:r>
              <a:rPr lang="en-GB" sz="2400" dirty="0"/>
              <a:t>Last week we looked at:</a:t>
            </a:r>
          </a:p>
          <a:p>
            <a:pPr marL="0" indent="0">
              <a:buNone/>
            </a:pPr>
            <a:endParaRPr lang="en-GB" sz="2400" dirty="0"/>
          </a:p>
          <a:p>
            <a:r>
              <a:rPr lang="en-GB" sz="2400" dirty="0"/>
              <a:t>The different tools and platforms used in community engagement.</a:t>
            </a:r>
          </a:p>
          <a:p>
            <a:endParaRPr lang="en-GB" sz="2400" dirty="0"/>
          </a:p>
          <a:p>
            <a:r>
              <a:rPr lang="en-GB" sz="2400" dirty="0"/>
              <a:t>What tools and platforms to deploy, when and how to deploy them.</a:t>
            </a:r>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81117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3749079" y="1484784"/>
            <a:ext cx="5215409" cy="2376264"/>
          </a:xfrm>
        </p:spPr>
        <p:txBody>
          <a:bodyPr/>
          <a:lstStyle/>
          <a:p>
            <a:r>
              <a:rPr lang="en-GB" sz="2000" dirty="0"/>
              <a:t>Understand what </a:t>
            </a:r>
            <a:r>
              <a:rPr lang="en-GB" sz="2000" b="1" dirty="0"/>
              <a:t>sustainable community</a:t>
            </a:r>
            <a:r>
              <a:rPr lang="en-GB" sz="2000" dirty="0"/>
              <a:t> </a:t>
            </a:r>
            <a:r>
              <a:rPr lang="en-GB" sz="2000" b="1" dirty="0"/>
              <a:t>engagement</a:t>
            </a:r>
            <a:r>
              <a:rPr lang="en-GB" sz="2000" dirty="0"/>
              <a:t> is and what it is not.</a:t>
            </a:r>
          </a:p>
          <a:p>
            <a:endParaRPr lang="en-GB" sz="2000" dirty="0"/>
          </a:p>
          <a:p>
            <a:r>
              <a:rPr lang="en-GB" sz="2000" dirty="0"/>
              <a:t>Understand the benefits of sustainable community engagement.</a:t>
            </a:r>
          </a:p>
          <a:p>
            <a:endParaRPr lang="en-GB" sz="2000" dirty="0"/>
          </a:p>
          <a:p>
            <a:r>
              <a:rPr lang="en-GB" sz="2000" dirty="0"/>
              <a:t>Understand that sustainable community engagement is a path way to achieving sustainable development.</a:t>
            </a:r>
          </a:p>
          <a:p>
            <a:endParaRPr lang="en-GB" sz="2000" dirty="0"/>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79512" y="1196751"/>
            <a:ext cx="339005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E4676-CDC9-4F19-B4EA-8F8AF9EA179B}"/>
              </a:ext>
            </a:extLst>
          </p:cNvPr>
          <p:cNvSpPr>
            <a:spLocks noGrp="1"/>
          </p:cNvSpPr>
          <p:nvPr>
            <p:ph type="title"/>
          </p:nvPr>
        </p:nvSpPr>
        <p:spPr>
          <a:xfrm>
            <a:off x="457200" y="173102"/>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18AA3D59-4BD1-45E7-BA70-1D22599C7E60}"/>
              </a:ext>
            </a:extLst>
          </p:cNvPr>
          <p:cNvSpPr>
            <a:spLocks noGrp="1"/>
          </p:cNvSpPr>
          <p:nvPr>
            <p:ph sz="half" idx="1"/>
          </p:nvPr>
        </p:nvSpPr>
        <p:spPr>
          <a:xfrm>
            <a:off x="457200" y="1196752"/>
            <a:ext cx="8229600" cy="4464496"/>
          </a:xfrm>
        </p:spPr>
        <p:txBody>
          <a:bodyPr/>
          <a:lstStyle/>
          <a:p>
            <a:r>
              <a:rPr lang="en-GB" sz="2400" dirty="0"/>
              <a:t>Sustainable community engagement reflects community interdependences, hinged on protecting the ‘Planet’, the ‘People’ and their ‘Prosperity’.</a:t>
            </a:r>
          </a:p>
          <a:p>
            <a:r>
              <a:rPr lang="en-GB" sz="2400" dirty="0"/>
              <a:t>It advocates that communities have a collective moral responsibility to protects its ecosystem and develops resilience.</a:t>
            </a:r>
          </a:p>
          <a:p>
            <a:r>
              <a:rPr lang="en-GB" sz="2400" dirty="0"/>
              <a:t>It promotes the need for effective communication, social connectedness and self-sustaining communities.</a:t>
            </a:r>
          </a:p>
          <a:p>
            <a:endParaRPr lang="en-GB" sz="2400" dirty="0"/>
          </a:p>
          <a:p>
            <a:pPr marL="0" indent="0">
              <a:buNone/>
            </a:pPr>
            <a:r>
              <a:rPr lang="en-GB" sz="2400" dirty="0"/>
              <a:t> </a:t>
            </a:r>
          </a:p>
        </p:txBody>
      </p:sp>
      <p:sp>
        <p:nvSpPr>
          <p:cNvPr id="5" name="Date Placeholder 4">
            <a:extLst>
              <a:ext uri="{FF2B5EF4-FFF2-40B4-BE49-F238E27FC236}">
                <a16:creationId xmlns:a16="http://schemas.microsoft.com/office/drawing/2014/main" id="{35D17C50-CADA-4EB9-8161-458323DDBF87}"/>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4381A0A-756B-480B-B6F0-D5A2DF2AD189}"/>
              </a:ext>
            </a:extLst>
          </p:cNvPr>
          <p:cNvSpPr>
            <a:spLocks noGrp="1"/>
          </p:cNvSpPr>
          <p:nvPr>
            <p:ph type="sldNum" sz="quarter" idx="11"/>
          </p:nvPr>
        </p:nvSpPr>
        <p:spPr/>
        <p:txBody>
          <a:bodyPr/>
          <a:lstStyle/>
          <a:p>
            <a:pPr>
              <a:defRPr/>
            </a:pPr>
            <a:fld id="{386495F9-B3F5-4DDF-9323-6CEC80C52C17}" type="slidenum">
              <a:rPr lang="en-GB" altLang="en-US" smtClean="0"/>
              <a:pPr>
                <a:defRPr/>
              </a:pPr>
              <a:t>4</a:t>
            </a:fld>
            <a:endParaRPr lang="en-GB" altLang="en-US" dirty="0"/>
          </a:p>
        </p:txBody>
      </p:sp>
    </p:spTree>
    <p:extLst>
      <p:ext uri="{BB962C8B-B14F-4D97-AF65-F5344CB8AC3E}">
        <p14:creationId xmlns:p14="http://schemas.microsoft.com/office/powerpoint/2010/main" val="1814543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75C210D-9748-EEE2-AB3D-7D83C95A09A5}"/>
              </a:ext>
            </a:extLst>
          </p:cNvPr>
          <p:cNvSpPr>
            <a:spLocks noGrp="1"/>
          </p:cNvSpPr>
          <p:nvPr>
            <p:ph type="title"/>
          </p:nvPr>
        </p:nvSpPr>
        <p:spPr/>
        <p:txBody>
          <a:bodyPr/>
          <a:lstStyle/>
          <a:p>
            <a:r>
              <a:rPr lang="en-GB" dirty="0"/>
              <a:t>Case to content	</a:t>
            </a:r>
          </a:p>
        </p:txBody>
      </p:sp>
      <p:sp>
        <p:nvSpPr>
          <p:cNvPr id="8" name="Content Placeholder 7">
            <a:extLst>
              <a:ext uri="{FF2B5EF4-FFF2-40B4-BE49-F238E27FC236}">
                <a16:creationId xmlns:a16="http://schemas.microsoft.com/office/drawing/2014/main" id="{B75BC08F-CCA7-9609-3A04-35A9D0759861}"/>
              </a:ext>
            </a:extLst>
          </p:cNvPr>
          <p:cNvSpPr>
            <a:spLocks noGrp="1"/>
          </p:cNvSpPr>
          <p:nvPr>
            <p:ph idx="1"/>
          </p:nvPr>
        </p:nvSpPr>
        <p:spPr/>
        <p:txBody>
          <a:bodyPr/>
          <a:lstStyle/>
          <a:p>
            <a:pPr marL="0" indent="0">
              <a:buNone/>
            </a:pPr>
            <a:endParaRPr lang="en-GB" dirty="0"/>
          </a:p>
          <a:p>
            <a:pPr marL="0" indent="0" algn="ctr">
              <a:buNone/>
            </a:pPr>
            <a:r>
              <a:rPr lang="en-GB" dirty="0"/>
              <a:t>Instead of looking at characteristics of the projects – we will look at cases first and then try to identify key aspects of them.</a:t>
            </a:r>
          </a:p>
        </p:txBody>
      </p:sp>
      <p:sp>
        <p:nvSpPr>
          <p:cNvPr id="5" name="Date Placeholder 4">
            <a:extLst>
              <a:ext uri="{FF2B5EF4-FFF2-40B4-BE49-F238E27FC236}">
                <a16:creationId xmlns:a16="http://schemas.microsoft.com/office/drawing/2014/main" id="{9E914D4A-A514-E116-023F-DB1C8B724BB8}"/>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1B421DD3-F3B7-8C98-90B2-2967634D1CEB}"/>
              </a:ext>
            </a:extLst>
          </p:cNvPr>
          <p:cNvSpPr>
            <a:spLocks noGrp="1"/>
          </p:cNvSpPr>
          <p:nvPr>
            <p:ph type="sldNum" sz="quarter" idx="12"/>
          </p:nvPr>
        </p:nvSpPr>
        <p:spPr/>
        <p:txBody>
          <a:bodyPr/>
          <a:lstStyle/>
          <a:p>
            <a:pPr>
              <a:defRPr/>
            </a:pPr>
            <a:fld id="{386495F9-B3F5-4DDF-9323-6CEC80C52C17}" type="slidenum">
              <a:rPr lang="en-GB" altLang="en-US" smtClean="0"/>
              <a:pPr>
                <a:defRPr/>
              </a:pPr>
              <a:t>5</a:t>
            </a:fld>
            <a:endParaRPr lang="en-GB" altLang="en-US" dirty="0"/>
          </a:p>
        </p:txBody>
      </p:sp>
    </p:spTree>
    <p:extLst>
      <p:ext uri="{BB962C8B-B14F-4D97-AF65-F5344CB8AC3E}">
        <p14:creationId xmlns:p14="http://schemas.microsoft.com/office/powerpoint/2010/main" val="1359576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9A68655C-88F3-415D-B2D3-270FE4A46062}"/>
              </a:ext>
            </a:extLst>
          </p:cNvPr>
          <p:cNvPicPr>
            <a:picLocks noChangeAspect="1"/>
          </p:cNvPicPr>
          <p:nvPr/>
        </p:nvPicPr>
        <p:blipFill>
          <a:blip r:embed="rId3"/>
          <a:stretch>
            <a:fillRect/>
          </a:stretch>
        </p:blipFill>
        <p:spPr>
          <a:xfrm>
            <a:off x="2051198" y="2096123"/>
            <a:ext cx="1607344" cy="1868971"/>
          </a:xfrm>
          <a:prstGeom prst="rect">
            <a:avLst/>
          </a:prstGeom>
        </p:spPr>
      </p:pic>
      <p:sp>
        <p:nvSpPr>
          <p:cNvPr id="2" name="标题 1">
            <a:extLst>
              <a:ext uri="{FF2B5EF4-FFF2-40B4-BE49-F238E27FC236}">
                <a16:creationId xmlns:a16="http://schemas.microsoft.com/office/drawing/2014/main" id="{40D0A0AC-4990-4504-9047-383552A6DB9E}"/>
              </a:ext>
            </a:extLst>
          </p:cNvPr>
          <p:cNvSpPr>
            <a:spLocks noGrp="1"/>
          </p:cNvSpPr>
          <p:nvPr>
            <p:ph type="title"/>
          </p:nvPr>
        </p:nvSpPr>
        <p:spPr/>
        <p:txBody>
          <a:bodyPr/>
          <a:lstStyle/>
          <a:p>
            <a:r>
              <a:rPr lang="en-US" b="1" dirty="0"/>
              <a:t>Case Study One</a:t>
            </a:r>
            <a:endParaRPr lang="en-GB" b="1" dirty="0"/>
          </a:p>
        </p:txBody>
      </p:sp>
      <p:sp>
        <p:nvSpPr>
          <p:cNvPr id="3" name="内容占位符 2">
            <a:extLst>
              <a:ext uri="{FF2B5EF4-FFF2-40B4-BE49-F238E27FC236}">
                <a16:creationId xmlns:a16="http://schemas.microsoft.com/office/drawing/2014/main" id="{741E5AB5-54B9-460E-B4AC-A4BE35EBA7F5}"/>
              </a:ext>
            </a:extLst>
          </p:cNvPr>
          <p:cNvSpPr>
            <a:spLocks noGrp="1"/>
          </p:cNvSpPr>
          <p:nvPr>
            <p:ph idx="1"/>
          </p:nvPr>
        </p:nvSpPr>
        <p:spPr>
          <a:xfrm>
            <a:off x="622144" y="4403889"/>
            <a:ext cx="4114800" cy="526363"/>
          </a:xfrm>
        </p:spPr>
        <p:txBody>
          <a:bodyPr>
            <a:normAutofit/>
          </a:bodyPr>
          <a:lstStyle/>
          <a:p>
            <a:pPr>
              <a:buFont typeface="Wingdings" panose="05000000000000000000" pitchFamily="2" charset="2"/>
              <a:buChar char="q"/>
            </a:pPr>
            <a:r>
              <a:rPr lang="en-US" sz="1050" b="1" dirty="0">
                <a:hlinkClick r:id="rId4"/>
              </a:rPr>
              <a:t>https://www.youtube.com/watch?v=EHDVNwfDJ2w</a:t>
            </a:r>
            <a:r>
              <a:rPr lang="en-US" sz="1050" b="1" dirty="0"/>
              <a:t> </a:t>
            </a:r>
          </a:p>
          <a:p>
            <a:endParaRPr lang="en-GB" sz="1050" dirty="0"/>
          </a:p>
        </p:txBody>
      </p:sp>
      <p:sp>
        <p:nvSpPr>
          <p:cNvPr id="4" name="灯片编号占位符 3">
            <a:extLst>
              <a:ext uri="{FF2B5EF4-FFF2-40B4-BE49-F238E27FC236}">
                <a16:creationId xmlns:a16="http://schemas.microsoft.com/office/drawing/2014/main" id="{21BA4A49-DDD1-44F4-9085-36323FE2B556}"/>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6</a:t>
            </a:fld>
            <a:endParaRPr lang="en-US">
              <a:solidFill>
                <a:prstClr val="white"/>
              </a:solidFill>
            </a:endParaRPr>
          </a:p>
        </p:txBody>
      </p:sp>
      <p:pic>
        <p:nvPicPr>
          <p:cNvPr id="6" name="图片 5">
            <a:extLst>
              <a:ext uri="{FF2B5EF4-FFF2-40B4-BE49-F238E27FC236}">
                <a16:creationId xmlns:a16="http://schemas.microsoft.com/office/drawing/2014/main" id="{302187B3-257E-44DB-A53B-97EEE09252D1}"/>
              </a:ext>
            </a:extLst>
          </p:cNvPr>
          <p:cNvPicPr>
            <a:picLocks noChangeAspect="1"/>
          </p:cNvPicPr>
          <p:nvPr/>
        </p:nvPicPr>
        <p:blipFill>
          <a:blip r:embed="rId5"/>
          <a:stretch>
            <a:fillRect/>
          </a:stretch>
        </p:blipFill>
        <p:spPr>
          <a:xfrm>
            <a:off x="5149953" y="1640816"/>
            <a:ext cx="3671596" cy="3315170"/>
          </a:xfrm>
          <a:prstGeom prst="rect">
            <a:avLst/>
          </a:prstGeom>
        </p:spPr>
      </p:pic>
      <p:pic>
        <p:nvPicPr>
          <p:cNvPr id="7" name="图片 6">
            <a:extLst>
              <a:ext uri="{FF2B5EF4-FFF2-40B4-BE49-F238E27FC236}">
                <a16:creationId xmlns:a16="http://schemas.microsoft.com/office/drawing/2014/main" id="{778FF8B9-EF50-4EF7-BD93-61D1D304065C}"/>
              </a:ext>
            </a:extLst>
          </p:cNvPr>
          <p:cNvPicPr>
            <a:picLocks noChangeAspect="1"/>
          </p:cNvPicPr>
          <p:nvPr/>
        </p:nvPicPr>
        <p:blipFill>
          <a:blip r:embed="rId6"/>
          <a:stretch>
            <a:fillRect/>
          </a:stretch>
        </p:blipFill>
        <p:spPr>
          <a:xfrm>
            <a:off x="593188" y="2091566"/>
            <a:ext cx="1597612" cy="1856096"/>
          </a:xfrm>
          <a:prstGeom prst="rect">
            <a:avLst/>
          </a:prstGeom>
        </p:spPr>
      </p:pic>
      <p:sp>
        <p:nvSpPr>
          <p:cNvPr id="9" name="箭头: 右 8">
            <a:extLst>
              <a:ext uri="{FF2B5EF4-FFF2-40B4-BE49-F238E27FC236}">
                <a16:creationId xmlns:a16="http://schemas.microsoft.com/office/drawing/2014/main" id="{497A4416-10C1-4EBF-BA58-74F7E61CF17D}"/>
              </a:ext>
            </a:extLst>
          </p:cNvPr>
          <p:cNvSpPr/>
          <p:nvPr/>
        </p:nvSpPr>
        <p:spPr>
          <a:xfrm>
            <a:off x="3509208" y="2898777"/>
            <a:ext cx="1607344" cy="53022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13042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5CC9A84-A1E9-40C9-BE2A-EF04C6647D19}"/>
              </a:ext>
            </a:extLst>
          </p:cNvPr>
          <p:cNvSpPr>
            <a:spLocks noGrp="1"/>
          </p:cNvSpPr>
          <p:nvPr>
            <p:ph type="title"/>
          </p:nvPr>
        </p:nvSpPr>
        <p:spPr/>
        <p:txBody>
          <a:bodyPr/>
          <a:lstStyle/>
          <a:p>
            <a:r>
              <a:rPr lang="en-US" altLang="zh-CN" b="1" dirty="0">
                <a:solidFill>
                  <a:schemeClr val="bg1"/>
                </a:solidFill>
              </a:rPr>
              <a:t>Case Study One</a:t>
            </a:r>
            <a:endParaRPr lang="en-GB" dirty="0"/>
          </a:p>
        </p:txBody>
      </p:sp>
      <p:sp>
        <p:nvSpPr>
          <p:cNvPr id="3" name="内容占位符 2">
            <a:extLst>
              <a:ext uri="{FF2B5EF4-FFF2-40B4-BE49-F238E27FC236}">
                <a16:creationId xmlns:a16="http://schemas.microsoft.com/office/drawing/2014/main" id="{550E8169-C891-49C2-86A9-09E21DC4FD3F}"/>
              </a:ext>
            </a:extLst>
          </p:cNvPr>
          <p:cNvSpPr>
            <a:spLocks noGrp="1"/>
          </p:cNvSpPr>
          <p:nvPr>
            <p:ph idx="1"/>
          </p:nvPr>
        </p:nvSpPr>
        <p:spPr>
          <a:xfrm>
            <a:off x="0" y="999623"/>
            <a:ext cx="5305984" cy="3271551"/>
          </a:xfrm>
        </p:spPr>
        <p:txBody>
          <a:bodyPr/>
          <a:lstStyle/>
          <a:p>
            <a:pPr marL="0" indent="0">
              <a:buNone/>
            </a:pPr>
            <a:r>
              <a:rPr lang="en-US" dirty="0">
                <a:solidFill>
                  <a:schemeClr val="tx1"/>
                </a:solidFill>
              </a:rPr>
              <a:t>Combining the video and the </a:t>
            </a:r>
            <a:r>
              <a:rPr lang="en-US" b="1" dirty="0">
                <a:solidFill>
                  <a:srgbClr val="00B050"/>
                </a:solidFill>
              </a:rPr>
              <a:t>‘Guardian article’</a:t>
            </a:r>
            <a:r>
              <a:rPr lang="en-US" dirty="0">
                <a:solidFill>
                  <a:schemeClr val="tx1"/>
                </a:solidFill>
              </a:rPr>
              <a:t>, please discuss the following questions:</a:t>
            </a:r>
          </a:p>
          <a:p>
            <a:endParaRPr lang="en-US" dirty="0"/>
          </a:p>
          <a:p>
            <a:pPr>
              <a:buFont typeface="+mj-lt"/>
              <a:buAutoNum type="arabicPeriod"/>
            </a:pPr>
            <a:r>
              <a:rPr lang="en-US" sz="1500" dirty="0"/>
              <a:t>Who are responsible for the Microfiber Pollution?</a:t>
            </a:r>
          </a:p>
          <a:p>
            <a:pPr>
              <a:buFont typeface="+mj-lt"/>
              <a:buAutoNum type="arabicPeriod"/>
            </a:pPr>
            <a:r>
              <a:rPr lang="en-US" sz="1500" dirty="0"/>
              <a:t>Which </a:t>
            </a:r>
            <a:r>
              <a:rPr lang="en-US" altLang="zh-CN" sz="1500" dirty="0"/>
              <a:t>sustainable development dimensions of </a:t>
            </a:r>
            <a:r>
              <a:rPr lang="en-US" sz="1500" dirty="0"/>
              <a:t>fleece jackets are problematics</a:t>
            </a:r>
            <a:r>
              <a:rPr lang="zh-CN" altLang="en-US" sz="1500" dirty="0"/>
              <a:t>？ </a:t>
            </a:r>
            <a:r>
              <a:rPr lang="en-US" altLang="zh-CN" sz="1500" dirty="0"/>
              <a:t>Why?</a:t>
            </a:r>
            <a:endParaRPr lang="en-US" sz="1500" dirty="0"/>
          </a:p>
          <a:p>
            <a:pPr>
              <a:buFont typeface="+mj-lt"/>
              <a:buAutoNum type="arabicPeriod"/>
            </a:pPr>
            <a:r>
              <a:rPr lang="en-US" sz="1500" dirty="0"/>
              <a:t>What should </a:t>
            </a:r>
            <a:r>
              <a:rPr lang="en-US" altLang="zh-CN" sz="1500" dirty="0"/>
              <a:t>the involved business parties of fleece jackets do to achieve the sustainable development? </a:t>
            </a:r>
          </a:p>
          <a:p>
            <a:pPr marL="0" indent="0" algn="just">
              <a:buNone/>
            </a:pPr>
            <a:endParaRPr lang="en-US" altLang="zh-CN" dirty="0"/>
          </a:p>
          <a:p>
            <a:pPr algn="just">
              <a:buFont typeface="+mj-lt"/>
              <a:buAutoNum type="arabicPeriod"/>
            </a:pPr>
            <a:endParaRPr lang="en-GB" dirty="0"/>
          </a:p>
        </p:txBody>
      </p:sp>
      <p:sp>
        <p:nvSpPr>
          <p:cNvPr id="4" name="灯片编号占位符 3">
            <a:extLst>
              <a:ext uri="{FF2B5EF4-FFF2-40B4-BE49-F238E27FC236}">
                <a16:creationId xmlns:a16="http://schemas.microsoft.com/office/drawing/2014/main" id="{7E68E52D-C4E5-4288-85A5-18A12AA4EF9F}"/>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7</a:t>
            </a:fld>
            <a:endParaRPr lang="en-US">
              <a:solidFill>
                <a:prstClr val="white"/>
              </a:solidFill>
            </a:endParaRPr>
          </a:p>
        </p:txBody>
      </p:sp>
      <p:pic>
        <p:nvPicPr>
          <p:cNvPr id="7" name="图片 6">
            <a:extLst>
              <a:ext uri="{FF2B5EF4-FFF2-40B4-BE49-F238E27FC236}">
                <a16:creationId xmlns:a16="http://schemas.microsoft.com/office/drawing/2014/main" id="{D1FCF882-38F4-4F72-AD65-4977D7E0D4C4}"/>
              </a:ext>
            </a:extLst>
          </p:cNvPr>
          <p:cNvPicPr>
            <a:picLocks noChangeAspect="1"/>
          </p:cNvPicPr>
          <p:nvPr/>
        </p:nvPicPr>
        <p:blipFill>
          <a:blip r:embed="rId2"/>
          <a:stretch>
            <a:fillRect/>
          </a:stretch>
        </p:blipFill>
        <p:spPr>
          <a:xfrm>
            <a:off x="5230776" y="1026788"/>
            <a:ext cx="3475653" cy="3351239"/>
          </a:xfrm>
          <a:prstGeom prst="rect">
            <a:avLst/>
          </a:prstGeom>
        </p:spPr>
      </p:pic>
    </p:spTree>
    <p:extLst>
      <p:ext uri="{BB962C8B-B14F-4D97-AF65-F5344CB8AC3E}">
        <p14:creationId xmlns:p14="http://schemas.microsoft.com/office/powerpoint/2010/main" val="3382088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0D0A0AC-4990-4504-9047-383552A6DB9E}"/>
              </a:ext>
            </a:extLst>
          </p:cNvPr>
          <p:cNvSpPr>
            <a:spLocks noGrp="1"/>
          </p:cNvSpPr>
          <p:nvPr>
            <p:ph type="title"/>
          </p:nvPr>
        </p:nvSpPr>
        <p:spPr/>
        <p:txBody>
          <a:bodyPr/>
          <a:lstStyle/>
          <a:p>
            <a:r>
              <a:rPr lang="en-US" b="1" dirty="0"/>
              <a:t>Case Study Two</a:t>
            </a:r>
            <a:endParaRPr lang="en-GB" b="1" dirty="0"/>
          </a:p>
        </p:txBody>
      </p:sp>
      <p:sp>
        <p:nvSpPr>
          <p:cNvPr id="3" name="内容占位符 2">
            <a:extLst>
              <a:ext uri="{FF2B5EF4-FFF2-40B4-BE49-F238E27FC236}">
                <a16:creationId xmlns:a16="http://schemas.microsoft.com/office/drawing/2014/main" id="{741E5AB5-54B9-460E-B4AC-A4BE35EBA7F5}"/>
              </a:ext>
            </a:extLst>
          </p:cNvPr>
          <p:cNvSpPr>
            <a:spLocks noGrp="1"/>
          </p:cNvSpPr>
          <p:nvPr>
            <p:ph idx="1"/>
          </p:nvPr>
        </p:nvSpPr>
        <p:spPr>
          <a:xfrm>
            <a:off x="1043608" y="4588511"/>
            <a:ext cx="4114800" cy="327421"/>
          </a:xfrm>
        </p:spPr>
        <p:txBody>
          <a:bodyPr>
            <a:normAutofit/>
          </a:bodyPr>
          <a:lstStyle/>
          <a:p>
            <a:pPr>
              <a:buFont typeface="Wingdings" panose="05000000000000000000" pitchFamily="2" charset="2"/>
              <a:buChar char="q"/>
            </a:pPr>
            <a:r>
              <a:rPr lang="en-US" sz="1200" b="1" dirty="0">
                <a:hlinkClick r:id="rId3"/>
              </a:rPr>
              <a:t>https://bbc.co.uk/news/business-35137130</a:t>
            </a:r>
            <a:r>
              <a:rPr lang="en-US" sz="1200" b="1" dirty="0"/>
              <a:t> </a:t>
            </a:r>
            <a:endParaRPr lang="en-GB" sz="1200" b="1" dirty="0"/>
          </a:p>
        </p:txBody>
      </p:sp>
      <p:sp>
        <p:nvSpPr>
          <p:cNvPr id="4" name="灯片编号占位符 3">
            <a:extLst>
              <a:ext uri="{FF2B5EF4-FFF2-40B4-BE49-F238E27FC236}">
                <a16:creationId xmlns:a16="http://schemas.microsoft.com/office/drawing/2014/main" id="{21BA4A49-DDD1-44F4-9085-36323FE2B556}"/>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8</a:t>
            </a:fld>
            <a:endParaRPr lang="en-US">
              <a:solidFill>
                <a:prstClr val="white"/>
              </a:solidFill>
            </a:endParaRPr>
          </a:p>
        </p:txBody>
      </p:sp>
      <p:pic>
        <p:nvPicPr>
          <p:cNvPr id="5" name="图片 4">
            <a:extLst>
              <a:ext uri="{FF2B5EF4-FFF2-40B4-BE49-F238E27FC236}">
                <a16:creationId xmlns:a16="http://schemas.microsoft.com/office/drawing/2014/main" id="{BACC2795-33A2-4B7A-BFB3-AA6B9C13F520}"/>
              </a:ext>
            </a:extLst>
          </p:cNvPr>
          <p:cNvPicPr>
            <a:picLocks noChangeAspect="1"/>
          </p:cNvPicPr>
          <p:nvPr/>
        </p:nvPicPr>
        <p:blipFill>
          <a:blip r:embed="rId4"/>
          <a:stretch>
            <a:fillRect/>
          </a:stretch>
        </p:blipFill>
        <p:spPr>
          <a:xfrm>
            <a:off x="660708" y="1852772"/>
            <a:ext cx="2376908" cy="2187370"/>
          </a:xfrm>
          <a:prstGeom prst="rect">
            <a:avLst/>
          </a:prstGeom>
        </p:spPr>
      </p:pic>
      <p:pic>
        <p:nvPicPr>
          <p:cNvPr id="10" name="图片 9">
            <a:extLst>
              <a:ext uri="{FF2B5EF4-FFF2-40B4-BE49-F238E27FC236}">
                <a16:creationId xmlns:a16="http://schemas.microsoft.com/office/drawing/2014/main" id="{5C040A78-9983-41CF-B292-B30AEC5A01B6}"/>
              </a:ext>
            </a:extLst>
          </p:cNvPr>
          <p:cNvPicPr>
            <a:picLocks noChangeAspect="1"/>
          </p:cNvPicPr>
          <p:nvPr/>
        </p:nvPicPr>
        <p:blipFill>
          <a:blip r:embed="rId5"/>
          <a:stretch>
            <a:fillRect/>
          </a:stretch>
        </p:blipFill>
        <p:spPr>
          <a:xfrm>
            <a:off x="3037616" y="1894018"/>
            <a:ext cx="2327421" cy="2187370"/>
          </a:xfrm>
          <a:prstGeom prst="rect">
            <a:avLst/>
          </a:prstGeom>
        </p:spPr>
      </p:pic>
      <p:pic>
        <p:nvPicPr>
          <p:cNvPr id="11" name="图片 10">
            <a:extLst>
              <a:ext uri="{FF2B5EF4-FFF2-40B4-BE49-F238E27FC236}">
                <a16:creationId xmlns:a16="http://schemas.microsoft.com/office/drawing/2014/main" id="{AC6C8ADD-10C0-4378-A06E-30EE5E6A1125}"/>
              </a:ext>
            </a:extLst>
          </p:cNvPr>
          <p:cNvPicPr>
            <a:picLocks noChangeAspect="1"/>
          </p:cNvPicPr>
          <p:nvPr/>
        </p:nvPicPr>
        <p:blipFill>
          <a:blip r:embed="rId6"/>
          <a:stretch>
            <a:fillRect/>
          </a:stretch>
        </p:blipFill>
        <p:spPr>
          <a:xfrm>
            <a:off x="5796136" y="1555447"/>
            <a:ext cx="3039229" cy="3033064"/>
          </a:xfrm>
          <a:prstGeom prst="rect">
            <a:avLst/>
          </a:prstGeom>
        </p:spPr>
      </p:pic>
    </p:spTree>
    <p:extLst>
      <p:ext uri="{BB962C8B-B14F-4D97-AF65-F5344CB8AC3E}">
        <p14:creationId xmlns:p14="http://schemas.microsoft.com/office/powerpoint/2010/main" val="2361359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5CC9A84-A1E9-40C9-BE2A-EF04C6647D19}"/>
              </a:ext>
            </a:extLst>
          </p:cNvPr>
          <p:cNvSpPr>
            <a:spLocks noGrp="1"/>
          </p:cNvSpPr>
          <p:nvPr>
            <p:ph type="title"/>
          </p:nvPr>
        </p:nvSpPr>
        <p:spPr/>
        <p:txBody>
          <a:bodyPr/>
          <a:lstStyle/>
          <a:p>
            <a:r>
              <a:rPr lang="en-US" altLang="zh-CN" b="1" dirty="0"/>
              <a:t>Case Study Two</a:t>
            </a:r>
            <a:endParaRPr lang="en-GB" dirty="0"/>
          </a:p>
        </p:txBody>
      </p:sp>
      <p:sp>
        <p:nvSpPr>
          <p:cNvPr id="3" name="内容占位符 2">
            <a:extLst>
              <a:ext uri="{FF2B5EF4-FFF2-40B4-BE49-F238E27FC236}">
                <a16:creationId xmlns:a16="http://schemas.microsoft.com/office/drawing/2014/main" id="{550E8169-C891-49C2-86A9-09E21DC4FD3F}"/>
              </a:ext>
            </a:extLst>
          </p:cNvPr>
          <p:cNvSpPr>
            <a:spLocks noGrp="1"/>
          </p:cNvSpPr>
          <p:nvPr>
            <p:ph idx="1"/>
          </p:nvPr>
        </p:nvSpPr>
        <p:spPr>
          <a:xfrm>
            <a:off x="323528" y="1806413"/>
            <a:ext cx="5305984" cy="3245174"/>
          </a:xfrm>
        </p:spPr>
        <p:txBody>
          <a:bodyPr>
            <a:normAutofit fontScale="92500" lnSpcReduction="10000"/>
          </a:bodyPr>
          <a:lstStyle/>
          <a:p>
            <a:pPr marL="0" indent="0">
              <a:buNone/>
            </a:pPr>
            <a:r>
              <a:rPr lang="en-US" dirty="0">
                <a:solidFill>
                  <a:schemeClr val="tx1"/>
                </a:solidFill>
              </a:rPr>
              <a:t>Combining the video and the </a:t>
            </a:r>
            <a:r>
              <a:rPr lang="en-US" b="1" dirty="0">
                <a:solidFill>
                  <a:srgbClr val="00B050"/>
                </a:solidFill>
              </a:rPr>
              <a:t>‘Case 2’</a:t>
            </a:r>
            <a:r>
              <a:rPr lang="en-US" dirty="0">
                <a:solidFill>
                  <a:schemeClr val="tx1"/>
                </a:solidFill>
              </a:rPr>
              <a:t>, please discuss the following questions:</a:t>
            </a:r>
          </a:p>
          <a:p>
            <a:pPr marL="0" indent="0">
              <a:buNone/>
            </a:pPr>
            <a:endParaRPr lang="en-US" dirty="0"/>
          </a:p>
          <a:p>
            <a:pPr>
              <a:buFont typeface="+mj-lt"/>
              <a:buAutoNum type="arabicPeriod"/>
            </a:pPr>
            <a:r>
              <a:rPr lang="en-US" sz="1500" dirty="0"/>
              <a:t>What is the core business of ‘The Green Link’?</a:t>
            </a:r>
          </a:p>
          <a:p>
            <a:pPr>
              <a:buFont typeface="+mj-lt"/>
              <a:buAutoNum type="arabicPeriod"/>
            </a:pPr>
            <a:r>
              <a:rPr lang="en-US" sz="1500" dirty="0"/>
              <a:t>How does ‘The Green Link’ achieve the sustainable development?</a:t>
            </a:r>
          </a:p>
          <a:p>
            <a:pPr>
              <a:buFont typeface="+mj-lt"/>
              <a:buAutoNum type="arabicPeriod"/>
            </a:pPr>
            <a:r>
              <a:rPr lang="en-US" altLang="zh-CN" sz="1500" dirty="0"/>
              <a:t>What are the possible challenges of ‘The Green Link’ in conducting sustainable logistics? How to overcome these challenges?</a:t>
            </a:r>
          </a:p>
          <a:p>
            <a:pPr algn="just">
              <a:buFont typeface="+mj-lt"/>
              <a:buAutoNum type="arabicPeriod"/>
            </a:pPr>
            <a:endParaRPr lang="en-US" altLang="zh-CN" dirty="0"/>
          </a:p>
          <a:p>
            <a:pPr algn="just">
              <a:buFont typeface="+mj-lt"/>
              <a:buAutoNum type="arabicPeriod"/>
            </a:pPr>
            <a:endParaRPr lang="en-GB" dirty="0"/>
          </a:p>
        </p:txBody>
      </p:sp>
      <p:sp>
        <p:nvSpPr>
          <p:cNvPr id="4" name="灯片编号占位符 3">
            <a:extLst>
              <a:ext uri="{FF2B5EF4-FFF2-40B4-BE49-F238E27FC236}">
                <a16:creationId xmlns:a16="http://schemas.microsoft.com/office/drawing/2014/main" id="{7E68E52D-C4E5-4288-85A5-18A12AA4EF9F}"/>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9</a:t>
            </a:fld>
            <a:endParaRPr lang="en-US">
              <a:solidFill>
                <a:prstClr val="white"/>
              </a:solidFill>
            </a:endParaRPr>
          </a:p>
        </p:txBody>
      </p:sp>
      <p:pic>
        <p:nvPicPr>
          <p:cNvPr id="5" name="图片 4">
            <a:extLst>
              <a:ext uri="{FF2B5EF4-FFF2-40B4-BE49-F238E27FC236}">
                <a16:creationId xmlns:a16="http://schemas.microsoft.com/office/drawing/2014/main" id="{F2BC4ED6-B082-4579-BC29-9C18E9FFE993}"/>
              </a:ext>
            </a:extLst>
          </p:cNvPr>
          <p:cNvPicPr>
            <a:picLocks noChangeAspect="1"/>
          </p:cNvPicPr>
          <p:nvPr/>
        </p:nvPicPr>
        <p:blipFill>
          <a:blip r:embed="rId2"/>
          <a:stretch>
            <a:fillRect/>
          </a:stretch>
        </p:blipFill>
        <p:spPr>
          <a:xfrm>
            <a:off x="5796136" y="1833956"/>
            <a:ext cx="3300704" cy="2967135"/>
          </a:xfrm>
          <a:prstGeom prst="rect">
            <a:avLst/>
          </a:prstGeom>
        </p:spPr>
      </p:pic>
    </p:spTree>
    <p:extLst>
      <p:ext uri="{BB962C8B-B14F-4D97-AF65-F5344CB8AC3E}">
        <p14:creationId xmlns:p14="http://schemas.microsoft.com/office/powerpoint/2010/main" val="1166088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22EF7D7-7723-4865-AB7A-268127F049C3}"/>
              </a:ext>
            </a:extLst>
          </p:cNvPr>
          <p:cNvSpPr>
            <a:spLocks noGrp="1"/>
          </p:cNvSpPr>
          <p:nvPr>
            <p:ph type="title"/>
          </p:nvPr>
        </p:nvSpPr>
        <p:spPr/>
        <p:txBody>
          <a:bodyPr/>
          <a:lstStyle/>
          <a:p>
            <a:r>
              <a:rPr lang="en-US" altLang="zh-CN" b="1" dirty="0">
                <a:solidFill>
                  <a:schemeClr val="bg1"/>
                </a:solidFill>
              </a:rPr>
              <a:t>Case Study Three: Philips</a:t>
            </a:r>
            <a:endParaRPr lang="en-GB" dirty="0"/>
          </a:p>
        </p:txBody>
      </p:sp>
      <p:sp>
        <p:nvSpPr>
          <p:cNvPr id="4" name="灯片编号占位符 3">
            <a:extLst>
              <a:ext uri="{FF2B5EF4-FFF2-40B4-BE49-F238E27FC236}">
                <a16:creationId xmlns:a16="http://schemas.microsoft.com/office/drawing/2014/main" id="{6BFD930C-DB65-4D6A-8E7D-DD38BA78DEFD}"/>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10</a:t>
            </a:fld>
            <a:endParaRPr lang="en-US">
              <a:solidFill>
                <a:prstClr val="white"/>
              </a:solidFill>
            </a:endParaRPr>
          </a:p>
        </p:txBody>
      </p:sp>
      <p:pic>
        <p:nvPicPr>
          <p:cNvPr id="11" name="图片 10">
            <a:extLst>
              <a:ext uri="{FF2B5EF4-FFF2-40B4-BE49-F238E27FC236}">
                <a16:creationId xmlns:a16="http://schemas.microsoft.com/office/drawing/2014/main" id="{A61EA0CB-C271-4057-9E39-1E50B5F6C914}"/>
              </a:ext>
            </a:extLst>
          </p:cNvPr>
          <p:cNvPicPr>
            <a:picLocks noChangeAspect="1"/>
          </p:cNvPicPr>
          <p:nvPr/>
        </p:nvPicPr>
        <p:blipFill>
          <a:blip r:embed="rId2"/>
          <a:stretch>
            <a:fillRect/>
          </a:stretch>
        </p:blipFill>
        <p:spPr>
          <a:xfrm>
            <a:off x="4501906" y="3003026"/>
            <a:ext cx="4283096" cy="2188170"/>
          </a:xfrm>
          <a:prstGeom prst="rect">
            <a:avLst/>
          </a:prstGeom>
        </p:spPr>
      </p:pic>
      <p:pic>
        <p:nvPicPr>
          <p:cNvPr id="8" name="图片 7">
            <a:extLst>
              <a:ext uri="{FF2B5EF4-FFF2-40B4-BE49-F238E27FC236}">
                <a16:creationId xmlns:a16="http://schemas.microsoft.com/office/drawing/2014/main" id="{5E366DD6-1A51-4746-B30A-B6170233ED28}"/>
              </a:ext>
            </a:extLst>
          </p:cNvPr>
          <p:cNvPicPr>
            <a:picLocks noChangeAspect="1"/>
          </p:cNvPicPr>
          <p:nvPr/>
        </p:nvPicPr>
        <p:blipFill>
          <a:blip r:embed="rId3"/>
          <a:stretch>
            <a:fillRect/>
          </a:stretch>
        </p:blipFill>
        <p:spPr>
          <a:xfrm>
            <a:off x="2460114" y="3654941"/>
            <a:ext cx="1843965" cy="1360417"/>
          </a:xfrm>
          <a:prstGeom prst="rect">
            <a:avLst/>
          </a:prstGeom>
        </p:spPr>
      </p:pic>
      <p:pic>
        <p:nvPicPr>
          <p:cNvPr id="10" name="图片 9">
            <a:extLst>
              <a:ext uri="{FF2B5EF4-FFF2-40B4-BE49-F238E27FC236}">
                <a16:creationId xmlns:a16="http://schemas.microsoft.com/office/drawing/2014/main" id="{D72819FD-9D33-432F-BEAF-750E57F68781}"/>
              </a:ext>
            </a:extLst>
          </p:cNvPr>
          <p:cNvPicPr>
            <a:picLocks noChangeAspect="1"/>
          </p:cNvPicPr>
          <p:nvPr/>
        </p:nvPicPr>
        <p:blipFill>
          <a:blip r:embed="rId4"/>
          <a:stretch>
            <a:fillRect/>
          </a:stretch>
        </p:blipFill>
        <p:spPr>
          <a:xfrm>
            <a:off x="433039" y="2904514"/>
            <a:ext cx="1954538" cy="1595804"/>
          </a:xfrm>
          <a:prstGeom prst="rect">
            <a:avLst/>
          </a:prstGeom>
        </p:spPr>
      </p:pic>
      <p:sp>
        <p:nvSpPr>
          <p:cNvPr id="3" name="Rectangle 2"/>
          <p:cNvSpPr/>
          <p:nvPr/>
        </p:nvSpPr>
        <p:spPr>
          <a:xfrm>
            <a:off x="1503150" y="1131505"/>
            <a:ext cx="6137699" cy="646331"/>
          </a:xfrm>
          <a:prstGeom prst="rect">
            <a:avLst/>
          </a:prstGeom>
        </p:spPr>
        <p:txBody>
          <a:bodyPr wrap="square">
            <a:spAutoFit/>
          </a:bodyPr>
          <a:lstStyle/>
          <a:p>
            <a:r>
              <a:rPr lang="en-US" b="1" dirty="0"/>
              <a:t>Read </a:t>
            </a:r>
            <a:r>
              <a:rPr lang="en-US" b="1" dirty="0">
                <a:solidFill>
                  <a:srgbClr val="00B050"/>
                </a:solidFill>
              </a:rPr>
              <a:t>‘Case 3’ </a:t>
            </a:r>
            <a:r>
              <a:rPr lang="en-US" b="1" dirty="0"/>
              <a:t>on the Aula, please discuss the following questions:</a:t>
            </a:r>
          </a:p>
        </p:txBody>
      </p:sp>
    </p:spTree>
    <p:extLst>
      <p:ext uri="{BB962C8B-B14F-4D97-AF65-F5344CB8AC3E}">
        <p14:creationId xmlns:p14="http://schemas.microsoft.com/office/powerpoint/2010/main" val="2722525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22EF7D7-7723-4865-AB7A-268127F049C3}"/>
              </a:ext>
            </a:extLst>
          </p:cNvPr>
          <p:cNvSpPr>
            <a:spLocks noGrp="1"/>
          </p:cNvSpPr>
          <p:nvPr>
            <p:ph type="title"/>
          </p:nvPr>
        </p:nvSpPr>
        <p:spPr/>
        <p:txBody>
          <a:bodyPr/>
          <a:lstStyle/>
          <a:p>
            <a:r>
              <a:rPr lang="en-US" altLang="zh-CN" b="1" dirty="0"/>
              <a:t>Case Study Three: Questions</a:t>
            </a:r>
            <a:endParaRPr lang="en-GB" dirty="0"/>
          </a:p>
        </p:txBody>
      </p:sp>
      <p:sp>
        <p:nvSpPr>
          <p:cNvPr id="3" name="内容占位符 2">
            <a:extLst>
              <a:ext uri="{FF2B5EF4-FFF2-40B4-BE49-F238E27FC236}">
                <a16:creationId xmlns:a16="http://schemas.microsoft.com/office/drawing/2014/main" id="{5522E828-95A6-48AD-A38B-D75219B84059}"/>
              </a:ext>
            </a:extLst>
          </p:cNvPr>
          <p:cNvSpPr>
            <a:spLocks noGrp="1"/>
          </p:cNvSpPr>
          <p:nvPr>
            <p:ph idx="1"/>
          </p:nvPr>
        </p:nvSpPr>
        <p:spPr>
          <a:xfrm>
            <a:off x="486520" y="2947621"/>
            <a:ext cx="8077176" cy="2322877"/>
          </a:xfrm>
        </p:spPr>
        <p:txBody>
          <a:bodyPr>
            <a:normAutofit fontScale="70000" lnSpcReduction="20000"/>
          </a:bodyPr>
          <a:lstStyle/>
          <a:p>
            <a:pPr>
              <a:buFont typeface="+mj-lt"/>
              <a:buAutoNum type="arabicPeriod"/>
            </a:pPr>
            <a:r>
              <a:rPr lang="en-US" dirty="0">
                <a:solidFill>
                  <a:schemeClr val="tx1"/>
                </a:solidFill>
              </a:rPr>
              <a:t>Illustrate the recycling process of Philips’s returned products.</a:t>
            </a:r>
          </a:p>
          <a:p>
            <a:pPr>
              <a:buFont typeface="+mj-lt"/>
              <a:buAutoNum type="arabicPeriod"/>
            </a:pPr>
            <a:r>
              <a:rPr lang="en-US" dirty="0">
                <a:solidFill>
                  <a:schemeClr val="tx1"/>
                </a:solidFill>
              </a:rPr>
              <a:t>What </a:t>
            </a:r>
            <a:r>
              <a:rPr lang="en-US" altLang="zh-CN" dirty="0">
                <a:solidFill>
                  <a:schemeClr val="tx1"/>
                </a:solidFill>
              </a:rPr>
              <a:t>did </a:t>
            </a:r>
            <a:r>
              <a:rPr lang="en-US" dirty="0">
                <a:solidFill>
                  <a:schemeClr val="tx1"/>
                </a:solidFill>
              </a:rPr>
              <a:t>Philips do to achieve the efficient sustainable logistics?</a:t>
            </a:r>
          </a:p>
          <a:p>
            <a:pPr>
              <a:buFont typeface="+mj-lt"/>
              <a:buAutoNum type="arabicPeriod"/>
            </a:pPr>
            <a:r>
              <a:rPr lang="en-US" dirty="0">
                <a:solidFill>
                  <a:schemeClr val="tx1"/>
                </a:solidFill>
              </a:rPr>
              <a:t>What are the possible barriers and risks of Philips’s reverse logistics practices?</a:t>
            </a:r>
            <a:r>
              <a:rPr lang="zh-CN" altLang="en-US" dirty="0">
                <a:solidFill>
                  <a:schemeClr val="tx1"/>
                </a:solidFill>
              </a:rPr>
              <a:t> </a:t>
            </a:r>
            <a:r>
              <a:rPr lang="en-GB" altLang="zh-CN" dirty="0">
                <a:solidFill>
                  <a:schemeClr val="tx1"/>
                </a:solidFill>
              </a:rPr>
              <a:t>How to overcome these barriers? </a:t>
            </a:r>
            <a:endParaRPr lang="en-US" dirty="0">
              <a:solidFill>
                <a:schemeClr val="tx1"/>
              </a:solidFill>
            </a:endParaRPr>
          </a:p>
          <a:p>
            <a:pPr algn="just">
              <a:buFont typeface="+mj-lt"/>
              <a:buAutoNum type="arabicPeriod"/>
            </a:pPr>
            <a:endParaRPr lang="en-US" dirty="0">
              <a:solidFill>
                <a:schemeClr val="tx1"/>
              </a:solidFill>
            </a:endParaRPr>
          </a:p>
          <a:p>
            <a:pPr algn="just"/>
            <a:endParaRPr lang="en-GB" dirty="0">
              <a:solidFill>
                <a:schemeClr val="tx1"/>
              </a:solidFill>
            </a:endParaRPr>
          </a:p>
        </p:txBody>
      </p:sp>
      <p:sp>
        <p:nvSpPr>
          <p:cNvPr id="4" name="灯片编号占位符 3">
            <a:extLst>
              <a:ext uri="{FF2B5EF4-FFF2-40B4-BE49-F238E27FC236}">
                <a16:creationId xmlns:a16="http://schemas.microsoft.com/office/drawing/2014/main" id="{6BFD930C-DB65-4D6A-8E7D-DD38BA78DEFD}"/>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11</a:t>
            </a:fld>
            <a:endParaRPr lang="en-US">
              <a:solidFill>
                <a:prstClr val="white"/>
              </a:solidFill>
            </a:endParaRPr>
          </a:p>
        </p:txBody>
      </p:sp>
    </p:spTree>
    <p:extLst>
      <p:ext uri="{BB962C8B-B14F-4D97-AF65-F5344CB8AC3E}">
        <p14:creationId xmlns:p14="http://schemas.microsoft.com/office/powerpoint/2010/main" val="2975085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A40EB-B411-8200-1960-724BC9F8B30E}"/>
              </a:ext>
            </a:extLst>
          </p:cNvPr>
          <p:cNvSpPr>
            <a:spLocks noGrp="1"/>
          </p:cNvSpPr>
          <p:nvPr>
            <p:ph type="title"/>
          </p:nvPr>
        </p:nvSpPr>
        <p:spPr>
          <a:xfrm>
            <a:off x="483311" y="1772816"/>
            <a:ext cx="8229600" cy="1143000"/>
          </a:xfrm>
        </p:spPr>
        <p:txBody>
          <a:bodyPr/>
          <a:lstStyle/>
          <a:p>
            <a:r>
              <a:rPr lang="en-GB" dirty="0"/>
              <a:t>What do these cases tell about sustainable community engagement?</a:t>
            </a:r>
          </a:p>
        </p:txBody>
      </p:sp>
      <p:sp>
        <p:nvSpPr>
          <p:cNvPr id="4" name="Date Placeholder 3">
            <a:extLst>
              <a:ext uri="{FF2B5EF4-FFF2-40B4-BE49-F238E27FC236}">
                <a16:creationId xmlns:a16="http://schemas.microsoft.com/office/drawing/2014/main" id="{E31097CF-D266-6400-CF48-81D3DBF1F65B}"/>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1A514C23-AC44-33D7-314A-A67E4ECD824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dirty="0"/>
          </a:p>
        </p:txBody>
      </p:sp>
    </p:spTree>
    <p:extLst>
      <p:ext uri="{BB962C8B-B14F-4D97-AF65-F5344CB8AC3E}">
        <p14:creationId xmlns:p14="http://schemas.microsoft.com/office/powerpoint/2010/main" val="3773951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F73D-5FD7-4C6D-A1FE-0114FAE50682}"/>
              </a:ext>
            </a:extLst>
          </p:cNvPr>
          <p:cNvSpPr>
            <a:spLocks noGrp="1"/>
          </p:cNvSpPr>
          <p:nvPr>
            <p:ph type="title"/>
          </p:nvPr>
        </p:nvSpPr>
        <p:spPr>
          <a:xfrm>
            <a:off x="457200" y="274638"/>
            <a:ext cx="8229600" cy="850106"/>
          </a:xfrm>
        </p:spPr>
        <p:txBody>
          <a:bodyPr/>
          <a:lstStyle/>
          <a:p>
            <a:r>
              <a:rPr lang="en-GB" sz="3600" b="1" dirty="0"/>
              <a:t>Community Ecosystem</a:t>
            </a:r>
          </a:p>
        </p:txBody>
      </p:sp>
      <p:sp>
        <p:nvSpPr>
          <p:cNvPr id="4" name="Content Placeholder 3">
            <a:extLst>
              <a:ext uri="{FF2B5EF4-FFF2-40B4-BE49-F238E27FC236}">
                <a16:creationId xmlns:a16="http://schemas.microsoft.com/office/drawing/2014/main" id="{9BA60363-FE80-4C92-8EB4-82CC14D777CF}"/>
              </a:ext>
            </a:extLst>
          </p:cNvPr>
          <p:cNvSpPr>
            <a:spLocks noGrp="1"/>
          </p:cNvSpPr>
          <p:nvPr>
            <p:ph sz="half" idx="2"/>
          </p:nvPr>
        </p:nvSpPr>
        <p:spPr>
          <a:xfrm>
            <a:off x="4211961" y="1268759"/>
            <a:ext cx="4824536" cy="4464497"/>
          </a:xfrm>
        </p:spPr>
        <p:txBody>
          <a:bodyPr/>
          <a:lstStyle/>
          <a:p>
            <a:r>
              <a:rPr lang="en-GB" sz="2000" dirty="0"/>
              <a:t>Preservation of natural assets in the wider landscape: land, air, water.</a:t>
            </a:r>
          </a:p>
          <a:p>
            <a:r>
              <a:rPr lang="en-GB" sz="2000" dirty="0"/>
              <a:t>Redefining the composition of our community by looking at the community through one lens</a:t>
            </a:r>
          </a:p>
          <a:p>
            <a:r>
              <a:rPr lang="en-GB" sz="2000" dirty="0"/>
              <a:t>Building a one planet community where everyone and everything is considered important;</a:t>
            </a:r>
          </a:p>
          <a:p>
            <a:r>
              <a:rPr lang="en-GB" sz="2000" dirty="0"/>
              <a:t>Climate change</a:t>
            </a:r>
          </a:p>
          <a:p>
            <a:r>
              <a:rPr lang="en-GB" sz="2000" dirty="0"/>
              <a:t>Considerate coexistence</a:t>
            </a:r>
          </a:p>
          <a:p>
            <a:r>
              <a:rPr lang="en-GB" sz="2000" dirty="0"/>
              <a:t>Conservation of natural resources</a:t>
            </a:r>
          </a:p>
          <a:p>
            <a:r>
              <a:rPr lang="en-GB" sz="2000" dirty="0"/>
              <a:t>Preservation of habitats and species</a:t>
            </a:r>
          </a:p>
          <a:p>
            <a:r>
              <a:rPr lang="en-GB" sz="2000" dirty="0"/>
              <a:t>Genetic food production </a:t>
            </a:r>
          </a:p>
          <a:p>
            <a:pPr marL="0" indent="0">
              <a:buNone/>
            </a:pPr>
            <a:endParaRPr lang="en-GB" dirty="0"/>
          </a:p>
        </p:txBody>
      </p:sp>
      <p:sp>
        <p:nvSpPr>
          <p:cNvPr id="5" name="Date Placeholder 4">
            <a:extLst>
              <a:ext uri="{FF2B5EF4-FFF2-40B4-BE49-F238E27FC236}">
                <a16:creationId xmlns:a16="http://schemas.microsoft.com/office/drawing/2014/main" id="{AA3F9DE7-6017-4482-A2D7-605F5DE9059F}"/>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F6070111-1EDF-4456-A00C-0DB196D4261F}"/>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dirty="0"/>
          </a:p>
        </p:txBody>
      </p:sp>
      <p:pic>
        <p:nvPicPr>
          <p:cNvPr id="11" name="Content Placeholder 10" descr="Diagram, map&#10;&#10;Description automatically generated">
            <a:extLst>
              <a:ext uri="{FF2B5EF4-FFF2-40B4-BE49-F238E27FC236}">
                <a16:creationId xmlns:a16="http://schemas.microsoft.com/office/drawing/2014/main" id="{FD6FFCB8-5BAA-4BE7-BDB7-710453FA752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1236" y="1772729"/>
            <a:ext cx="4038600" cy="3312541"/>
          </a:xfrm>
        </p:spPr>
      </p:pic>
    </p:spTree>
    <p:extLst>
      <p:ext uri="{BB962C8B-B14F-4D97-AF65-F5344CB8AC3E}">
        <p14:creationId xmlns:p14="http://schemas.microsoft.com/office/powerpoint/2010/main" val="388403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899592" y="274638"/>
            <a:ext cx="7787208" cy="778098"/>
          </a:xfrm>
        </p:spPr>
        <p:txBody>
          <a:bodyPr/>
          <a:lstStyle/>
          <a:p>
            <a:r>
              <a:rPr lang="en-GB" sz="3600" b="1" dirty="0"/>
              <a:t>Effective Communication</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4826194" y="1196752"/>
            <a:ext cx="4107461" cy="3888432"/>
          </a:xfrm>
        </p:spPr>
        <p:txBody>
          <a:bodyPr/>
          <a:lstStyle/>
          <a:p>
            <a:pPr marL="0" indent="0">
              <a:buNone/>
            </a:pPr>
            <a:r>
              <a:rPr lang="en-GB" sz="2000" dirty="0"/>
              <a:t>For community engagement to be sustainable, communication must be:</a:t>
            </a:r>
          </a:p>
          <a:p>
            <a:r>
              <a:rPr lang="en-GB" sz="2000" dirty="0"/>
              <a:t>Clear  to everyone involve in the engagement process.</a:t>
            </a:r>
          </a:p>
          <a:p>
            <a:r>
              <a:rPr lang="en-GB" sz="2000" dirty="0"/>
              <a:t>Correct across the board, </a:t>
            </a:r>
          </a:p>
          <a:p>
            <a:r>
              <a:rPr lang="en-GB" sz="2000" dirty="0"/>
              <a:t>Complete </a:t>
            </a:r>
          </a:p>
          <a:p>
            <a:r>
              <a:rPr lang="en-GB" sz="2000" dirty="0"/>
              <a:t>Precise</a:t>
            </a:r>
          </a:p>
          <a:p>
            <a:r>
              <a:rPr lang="en-GB" sz="2000" dirty="0"/>
              <a:t>Reliable </a:t>
            </a:r>
          </a:p>
          <a:p>
            <a:r>
              <a:rPr lang="en-GB" sz="2000" dirty="0"/>
              <a:t>Considerate of the recipients</a:t>
            </a:r>
          </a:p>
          <a:p>
            <a:r>
              <a:rPr lang="en-GB" sz="2000" dirty="0"/>
              <a:t>Senders courtesy</a:t>
            </a:r>
          </a:p>
        </p:txBody>
      </p:sp>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p:txBody>
          <a:bodyPr/>
          <a:lstStyle/>
          <a:p>
            <a:pPr>
              <a:defRPr/>
            </a:pPr>
            <a:fld id="{386495F9-B3F5-4DDF-9323-6CEC80C52C17}" type="slidenum">
              <a:rPr lang="en-GB" altLang="en-US" smtClean="0"/>
              <a:pPr>
                <a:defRPr/>
              </a:pPr>
              <a:t>14</a:t>
            </a:fld>
            <a:endParaRPr lang="en-GB" altLang="en-US" dirty="0"/>
          </a:p>
        </p:txBody>
      </p:sp>
      <p:pic>
        <p:nvPicPr>
          <p:cNvPr id="1026" name="Picture 2" descr="20 Golden Rules for Effective Communication – DSbc">
            <a:extLst>
              <a:ext uri="{FF2B5EF4-FFF2-40B4-BE49-F238E27FC236}">
                <a16:creationId xmlns:a16="http://schemas.microsoft.com/office/drawing/2014/main" id="{B6A88863-5ED0-4552-802E-45DB094A18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346" y="1506795"/>
            <a:ext cx="4256746" cy="3218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939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736600" y="191739"/>
            <a:ext cx="7787208" cy="778098"/>
          </a:xfrm>
        </p:spPr>
        <p:txBody>
          <a:bodyPr/>
          <a:lstStyle/>
          <a:p>
            <a:r>
              <a:rPr lang="en-GB" sz="3200" b="1" dirty="0"/>
              <a:t>Understanding Risks and Uncertainty </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4579339" y="1340768"/>
            <a:ext cx="4107461" cy="4320480"/>
          </a:xfrm>
        </p:spPr>
        <p:txBody>
          <a:bodyPr/>
          <a:lstStyle/>
          <a:p>
            <a:r>
              <a:rPr lang="en-GB" sz="2000" dirty="0"/>
              <a:t>Communities identifying the risks in their neighbourhoods. </a:t>
            </a:r>
          </a:p>
          <a:p>
            <a:r>
              <a:rPr lang="en-GB" sz="2000" dirty="0"/>
              <a:t>Understand the sources of the risks and how they emanate.</a:t>
            </a:r>
          </a:p>
          <a:p>
            <a:r>
              <a:rPr lang="en-GB" sz="2000" dirty="0"/>
              <a:t>Understand how to measure the risks and the degree of uncertainty it poses in their community.</a:t>
            </a:r>
          </a:p>
          <a:p>
            <a:r>
              <a:rPr lang="en-GB" sz="2000" dirty="0"/>
              <a:t>Identify approaches to mitigating the risks.</a:t>
            </a:r>
          </a:p>
          <a:p>
            <a:r>
              <a:rPr lang="en-GB" sz="2000" dirty="0"/>
              <a:t>Monitoring and control the risks to avoid the adverse impacts.</a:t>
            </a:r>
          </a:p>
        </p:txBody>
      </p:sp>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p:txBody>
          <a:bodyPr/>
          <a:lstStyle/>
          <a:p>
            <a:pPr>
              <a:defRPr/>
            </a:pPr>
            <a:fld id="{386495F9-B3F5-4DDF-9323-6CEC80C52C17}" type="slidenum">
              <a:rPr lang="en-GB" altLang="en-US" smtClean="0"/>
              <a:pPr>
                <a:defRPr/>
              </a:pPr>
              <a:t>15</a:t>
            </a:fld>
            <a:endParaRPr lang="en-GB" altLang="en-US" dirty="0"/>
          </a:p>
        </p:txBody>
      </p:sp>
      <p:pic>
        <p:nvPicPr>
          <p:cNvPr id="7" name="Picture 6" descr="A picture containing diagram&#10;&#10;Description automatically generated">
            <a:extLst>
              <a:ext uri="{FF2B5EF4-FFF2-40B4-BE49-F238E27FC236}">
                <a16:creationId xmlns:a16="http://schemas.microsoft.com/office/drawing/2014/main" id="{4F9EB59A-57B7-4268-B4B0-68247ABC2C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556792"/>
            <a:ext cx="3690279" cy="2736304"/>
          </a:xfrm>
          <a:prstGeom prst="rect">
            <a:avLst/>
          </a:prstGeom>
        </p:spPr>
      </p:pic>
    </p:spTree>
    <p:extLst>
      <p:ext uri="{BB962C8B-B14F-4D97-AF65-F5344CB8AC3E}">
        <p14:creationId xmlns:p14="http://schemas.microsoft.com/office/powerpoint/2010/main" val="421765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A932-A03F-42A9-B3D4-13B9AF4EF903}"/>
              </a:ext>
            </a:extLst>
          </p:cNvPr>
          <p:cNvSpPr>
            <a:spLocks noGrp="1"/>
          </p:cNvSpPr>
          <p:nvPr>
            <p:ph type="title"/>
          </p:nvPr>
        </p:nvSpPr>
        <p:spPr>
          <a:xfrm>
            <a:off x="255712" y="404664"/>
            <a:ext cx="8229600" cy="706090"/>
          </a:xfrm>
        </p:spPr>
        <p:txBody>
          <a:bodyPr wrap="square" anchor="ctr">
            <a:normAutofit fontScale="90000"/>
          </a:bodyPr>
          <a:lstStyle/>
          <a:p>
            <a:r>
              <a:rPr lang="en-GB" sz="3600" b="1" dirty="0"/>
              <a:t>Use of local Knowledge and Resources</a:t>
            </a:r>
          </a:p>
        </p:txBody>
      </p:sp>
      <p:sp>
        <p:nvSpPr>
          <p:cNvPr id="71" name="Content Placeholder 3">
            <a:extLst>
              <a:ext uri="{FF2B5EF4-FFF2-40B4-BE49-F238E27FC236}">
                <a16:creationId xmlns:a16="http://schemas.microsoft.com/office/drawing/2014/main" id="{6ABA2937-F2AC-4E6E-8605-56FB48C5292C}"/>
              </a:ext>
            </a:extLst>
          </p:cNvPr>
          <p:cNvSpPr>
            <a:spLocks noGrp="1"/>
          </p:cNvSpPr>
          <p:nvPr>
            <p:ph sz="half" idx="2"/>
          </p:nvPr>
        </p:nvSpPr>
        <p:spPr>
          <a:xfrm>
            <a:off x="4648200" y="1600200"/>
            <a:ext cx="4316288" cy="3917032"/>
          </a:xfrm>
        </p:spPr>
        <p:txBody>
          <a:bodyPr/>
          <a:lstStyle/>
          <a:p>
            <a:r>
              <a:rPr lang="en-US" sz="2000" dirty="0"/>
              <a:t>Sustainable community engagement encourages investment in both explicit and tacit knowledge.</a:t>
            </a:r>
          </a:p>
          <a:p>
            <a:r>
              <a:rPr lang="en-US" sz="2000" dirty="0"/>
              <a:t>Utilization of local knowledge and resources.</a:t>
            </a:r>
          </a:p>
          <a:p>
            <a:r>
              <a:rPr lang="en-US" sz="2000" dirty="0"/>
              <a:t>Knowledge sharing and transfer is fundamental to the community culture.</a:t>
            </a:r>
          </a:p>
          <a:p>
            <a:r>
              <a:rPr lang="en-US" sz="2000" dirty="0"/>
              <a:t>To uphold community history, artifacts, tradition, food, values, and beliefs</a:t>
            </a:r>
          </a:p>
          <a:p>
            <a:endParaRPr lang="en-US" sz="2000" dirty="0"/>
          </a:p>
          <a:p>
            <a:endParaRPr lang="en-US" sz="2000" dirty="0"/>
          </a:p>
        </p:txBody>
      </p:sp>
      <p:sp>
        <p:nvSpPr>
          <p:cNvPr id="5" name="Date Placeholder 4">
            <a:extLst>
              <a:ext uri="{FF2B5EF4-FFF2-40B4-BE49-F238E27FC236}">
                <a16:creationId xmlns:a16="http://schemas.microsoft.com/office/drawing/2014/main" id="{26210E22-75DE-43AC-A566-59A72244DD9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dirty="0"/>
          </a:p>
        </p:txBody>
      </p:sp>
      <p:sp>
        <p:nvSpPr>
          <p:cNvPr id="6" name="Slide Number Placeholder 5">
            <a:extLst>
              <a:ext uri="{FF2B5EF4-FFF2-40B4-BE49-F238E27FC236}">
                <a16:creationId xmlns:a16="http://schemas.microsoft.com/office/drawing/2014/main" id="{19B7DBB5-977A-4DEC-B95D-A29FE36C852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16</a:t>
            </a:fld>
            <a:endParaRPr lang="en-GB" altLang="en-US" dirty="0"/>
          </a:p>
        </p:txBody>
      </p:sp>
      <p:pic>
        <p:nvPicPr>
          <p:cNvPr id="7" name="Content Placeholder 6" descr="Text&#10;&#10;Description automatically generated">
            <a:extLst>
              <a:ext uri="{FF2B5EF4-FFF2-40B4-BE49-F238E27FC236}">
                <a16:creationId xmlns:a16="http://schemas.microsoft.com/office/drawing/2014/main" id="{20855F84-84FD-4992-83A9-A55F9799C77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7042" y="1916832"/>
            <a:ext cx="4316288" cy="3240360"/>
          </a:xfrm>
        </p:spPr>
      </p:pic>
    </p:spTree>
    <p:extLst>
      <p:ext uri="{BB962C8B-B14F-4D97-AF65-F5344CB8AC3E}">
        <p14:creationId xmlns:p14="http://schemas.microsoft.com/office/powerpoint/2010/main" val="114214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06BA-1CE3-41E3-A77B-2B5EE4BB5D58}"/>
              </a:ext>
            </a:extLst>
          </p:cNvPr>
          <p:cNvSpPr>
            <a:spLocks noGrp="1"/>
          </p:cNvSpPr>
          <p:nvPr>
            <p:ph type="title"/>
          </p:nvPr>
        </p:nvSpPr>
        <p:spPr>
          <a:xfrm>
            <a:off x="457200" y="274638"/>
            <a:ext cx="8229600" cy="850106"/>
          </a:xfrm>
        </p:spPr>
        <p:txBody>
          <a:bodyPr/>
          <a:lstStyle/>
          <a:p>
            <a:r>
              <a:rPr lang="en-GB" sz="3600" b="1" dirty="0"/>
              <a:t>Social Connectedness</a:t>
            </a:r>
          </a:p>
        </p:txBody>
      </p:sp>
      <p:sp>
        <p:nvSpPr>
          <p:cNvPr id="4" name="Content Placeholder 3">
            <a:extLst>
              <a:ext uri="{FF2B5EF4-FFF2-40B4-BE49-F238E27FC236}">
                <a16:creationId xmlns:a16="http://schemas.microsoft.com/office/drawing/2014/main" id="{81993160-D380-46E5-974A-18B245FBA8CC}"/>
              </a:ext>
            </a:extLst>
          </p:cNvPr>
          <p:cNvSpPr>
            <a:spLocks noGrp="1"/>
          </p:cNvSpPr>
          <p:nvPr>
            <p:ph sz="half" idx="2"/>
          </p:nvPr>
        </p:nvSpPr>
        <p:spPr>
          <a:xfrm>
            <a:off x="4572000" y="1981893"/>
            <a:ext cx="4307472" cy="2894211"/>
          </a:xfrm>
        </p:spPr>
        <p:txBody>
          <a:bodyPr/>
          <a:lstStyle/>
          <a:p>
            <a:r>
              <a:rPr lang="en-GB" sz="2000" dirty="0"/>
              <a:t>Sustainable community engagement is geared towards tracking social linkages.</a:t>
            </a:r>
          </a:p>
          <a:p>
            <a:r>
              <a:rPr lang="en-GB" sz="2000" dirty="0"/>
              <a:t>Overcome social isolation</a:t>
            </a:r>
          </a:p>
          <a:p>
            <a:r>
              <a:rPr lang="en-GB" sz="2000" dirty="0"/>
              <a:t>Creating access to opportunity</a:t>
            </a:r>
          </a:p>
          <a:p>
            <a:r>
              <a:rPr lang="en-GB" sz="2000" dirty="0"/>
              <a:t>Compassion, love, trust, empathy, and friendship</a:t>
            </a:r>
          </a:p>
          <a:p>
            <a:r>
              <a:rPr lang="en-GB" sz="2000" dirty="0"/>
              <a:t>Security </a:t>
            </a:r>
          </a:p>
          <a:p>
            <a:endParaRPr lang="en-GB" sz="2400" dirty="0"/>
          </a:p>
          <a:p>
            <a:endParaRPr lang="en-GB" sz="2400" dirty="0"/>
          </a:p>
        </p:txBody>
      </p:sp>
      <p:sp>
        <p:nvSpPr>
          <p:cNvPr id="5" name="Date Placeholder 4">
            <a:extLst>
              <a:ext uri="{FF2B5EF4-FFF2-40B4-BE49-F238E27FC236}">
                <a16:creationId xmlns:a16="http://schemas.microsoft.com/office/drawing/2014/main" id="{65733C47-D30E-42E6-B3D7-EF4BB124A149}"/>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3882425-9FCB-495A-9709-632EBEB0EE14}"/>
              </a:ext>
            </a:extLst>
          </p:cNvPr>
          <p:cNvSpPr>
            <a:spLocks noGrp="1"/>
          </p:cNvSpPr>
          <p:nvPr>
            <p:ph type="sldNum" sz="quarter" idx="11"/>
          </p:nvPr>
        </p:nvSpPr>
        <p:spPr/>
        <p:txBody>
          <a:bodyPr/>
          <a:lstStyle/>
          <a:p>
            <a:pPr>
              <a:defRPr/>
            </a:pPr>
            <a:fld id="{386495F9-B3F5-4DDF-9323-6CEC80C52C17}" type="slidenum">
              <a:rPr lang="en-GB" altLang="en-US" smtClean="0"/>
              <a:pPr>
                <a:defRPr/>
              </a:pPr>
              <a:t>17</a:t>
            </a:fld>
            <a:endParaRPr lang="en-GB" altLang="en-US" dirty="0"/>
          </a:p>
        </p:txBody>
      </p:sp>
      <p:pic>
        <p:nvPicPr>
          <p:cNvPr id="1026" name="Picture 2" descr="Why social connectedness is critical for employee wellness | by Amber Cox |  Spire Labs | Medium">
            <a:extLst>
              <a:ext uri="{FF2B5EF4-FFF2-40B4-BE49-F238E27FC236}">
                <a16:creationId xmlns:a16="http://schemas.microsoft.com/office/drawing/2014/main" id="{04B7E7A4-71D6-44D6-805B-E410DDC88B1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30287" y="1981894"/>
            <a:ext cx="3863921" cy="2894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64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Empowerment </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1189" y="1652328"/>
            <a:ext cx="4320060" cy="3816423"/>
          </a:xfrm>
        </p:spPr>
        <p:txBody>
          <a:bodyPr/>
          <a:lstStyle/>
          <a:p>
            <a:r>
              <a:rPr lang="en-GB" sz="2000" dirty="0"/>
              <a:t>Sustain the communities abilities to stand for what they belief in.</a:t>
            </a:r>
          </a:p>
          <a:p>
            <a:r>
              <a:rPr lang="en-GB" sz="2000" dirty="0"/>
              <a:t>Promote their moral standards.</a:t>
            </a:r>
          </a:p>
          <a:p>
            <a:r>
              <a:rPr lang="en-GB" sz="2000" dirty="0"/>
              <a:t>Encourage learning and talents development through skills acquisition programmes.</a:t>
            </a:r>
          </a:p>
          <a:p>
            <a:r>
              <a:rPr lang="en-GB" sz="2000" dirty="0"/>
              <a:t>Encourage positive thinking.</a:t>
            </a:r>
          </a:p>
          <a:p>
            <a:r>
              <a:rPr lang="en-GB" sz="2000" dirty="0"/>
              <a:t>Be motivated, inspire each other, and be goal oriented.</a:t>
            </a:r>
          </a:p>
          <a:p>
            <a:r>
              <a:rPr lang="en-GB" sz="2000" dirty="0"/>
              <a:t>Lookout for the growth of the community and uplift each other</a:t>
            </a:r>
          </a:p>
          <a:p>
            <a:endParaRPr lang="en-GB" sz="2000"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18</a:t>
            </a:fld>
            <a:endParaRPr lang="en-GB" altLang="en-US" dirty="0"/>
          </a:p>
        </p:txBody>
      </p:sp>
      <p:pic>
        <p:nvPicPr>
          <p:cNvPr id="2050" name="Picture 2" descr="Empowerment and Study Abroad | Study Abroad Map">
            <a:extLst>
              <a:ext uri="{FF2B5EF4-FFF2-40B4-BE49-F238E27FC236}">
                <a16:creationId xmlns:a16="http://schemas.microsoft.com/office/drawing/2014/main" id="{3669E8B5-E7F2-4C56-B06E-EE6A7BF6909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8744" y="1412776"/>
            <a:ext cx="3633899" cy="381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671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Capacity for Self-organisation</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355976" y="1589744"/>
            <a:ext cx="4536701" cy="4071504"/>
          </a:xfrm>
        </p:spPr>
        <p:txBody>
          <a:bodyPr/>
          <a:lstStyle/>
          <a:p>
            <a:r>
              <a:rPr lang="en-GB" sz="2000" dirty="0"/>
              <a:t>People helping people and recognising the power of synergy.</a:t>
            </a:r>
          </a:p>
          <a:p>
            <a:r>
              <a:rPr lang="en-GB" sz="2000" dirty="0"/>
              <a:t>Recognising inherit challenges and dealing with them through effective problem solving/decision making.</a:t>
            </a:r>
          </a:p>
          <a:p>
            <a:r>
              <a:rPr lang="en-GB" sz="2000" dirty="0"/>
              <a:t>Deciding when to start acting to restore the original functions of the communities.</a:t>
            </a:r>
          </a:p>
          <a:p>
            <a:r>
              <a:rPr lang="en-GB" sz="2000" dirty="0"/>
              <a:t>Capitalise on the level of resilience to heal the community</a:t>
            </a:r>
            <a:r>
              <a:rPr lang="en-GB" dirty="0"/>
              <a:t>.</a:t>
            </a:r>
          </a:p>
          <a:p>
            <a:r>
              <a:rPr lang="en-GB" sz="2000" dirty="0"/>
              <a:t>Reclaiming the community's values.</a:t>
            </a:r>
          </a:p>
          <a:p>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19</a:t>
            </a:fld>
            <a:endParaRPr lang="en-GB" altLang="en-US" dirty="0"/>
          </a:p>
        </p:txBody>
      </p:sp>
      <p:pic>
        <p:nvPicPr>
          <p:cNvPr id="5122" name="Picture 2" descr="self-organisation beyond hierarchy | Evolving Organisation">
            <a:extLst>
              <a:ext uri="{FF2B5EF4-FFF2-40B4-BE49-F238E27FC236}">
                <a16:creationId xmlns:a16="http://schemas.microsoft.com/office/drawing/2014/main" id="{FB036793-4514-45A0-A4D0-11E432890BB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1323" y="1913781"/>
            <a:ext cx="3817855" cy="3099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386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198437"/>
            <a:ext cx="8229600" cy="778098"/>
          </a:xfrm>
        </p:spPr>
        <p:txBody>
          <a:bodyPr/>
          <a:lstStyle/>
          <a:p>
            <a:r>
              <a:rPr lang="en-GB" sz="3600" b="1" dirty="0"/>
              <a:t>The future of the community</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392673" y="1145059"/>
            <a:ext cx="4336008" cy="4248472"/>
          </a:xfrm>
        </p:spPr>
        <p:txBody>
          <a:bodyPr/>
          <a:lstStyle/>
          <a:p>
            <a:pPr marL="0" indent="0">
              <a:buNone/>
            </a:pPr>
            <a:r>
              <a:rPr lang="en-GB" sz="1800" dirty="0"/>
              <a:t>Sustainable community engagement emphasises on the need to meet our immediate need without compromising the need of the future generation through: </a:t>
            </a:r>
          </a:p>
          <a:p>
            <a:r>
              <a:rPr lang="en-GB" sz="1800" dirty="0"/>
              <a:t>Sustainable governance to drive policies.</a:t>
            </a:r>
          </a:p>
          <a:p>
            <a:r>
              <a:rPr lang="en-GB" sz="1800" dirty="0"/>
              <a:t>Sustainable cities to support creative economy.</a:t>
            </a:r>
          </a:p>
          <a:p>
            <a:r>
              <a:rPr lang="en-GB" sz="1800" dirty="0"/>
              <a:t>Sustainable energy to substitute fossil fuel.</a:t>
            </a:r>
          </a:p>
          <a:p>
            <a:r>
              <a:rPr lang="en-GB" sz="1800" dirty="0"/>
              <a:t>Sustainable transport to combat carbon footprint.</a:t>
            </a:r>
          </a:p>
          <a:p>
            <a:r>
              <a:rPr lang="en-GB" sz="1800" dirty="0"/>
              <a:t>Sustainable finance and auditing</a:t>
            </a:r>
            <a:endParaRPr lang="en-GB" sz="2400" dirty="0"/>
          </a:p>
          <a:p>
            <a:endParaRPr lang="en-GB" sz="2400"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dirty="0"/>
          </a:p>
        </p:txBody>
      </p:sp>
      <p:pic>
        <p:nvPicPr>
          <p:cNvPr id="8" name="Content Placeholder 7" descr="A picture containing text&#10;&#10;Description automatically generated">
            <a:extLst>
              <a:ext uri="{FF2B5EF4-FFF2-40B4-BE49-F238E27FC236}">
                <a16:creationId xmlns:a16="http://schemas.microsoft.com/office/drawing/2014/main" id="{86692AAE-CBBE-43E3-AA9B-0FD6D499AD3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747" y="1736812"/>
            <a:ext cx="4047782" cy="3384376"/>
          </a:xfrm>
        </p:spPr>
      </p:pic>
    </p:spTree>
    <p:extLst>
      <p:ext uri="{BB962C8B-B14F-4D97-AF65-F5344CB8AC3E}">
        <p14:creationId xmlns:p14="http://schemas.microsoft.com/office/powerpoint/2010/main" val="1866780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107504" y="121878"/>
            <a:ext cx="8928992" cy="994121"/>
          </a:xfrm>
        </p:spPr>
        <p:txBody>
          <a:bodyPr/>
          <a:lstStyle/>
          <a:p>
            <a:r>
              <a:rPr lang="en-GB" sz="3600" b="1" dirty="0"/>
              <a:t>Benefits of sustainable Community Engagement </a:t>
            </a:r>
            <a:endParaRPr lang="en-GB" sz="3600"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3851920" y="1700809"/>
            <a:ext cx="5041255" cy="3456384"/>
          </a:xfrm>
        </p:spPr>
        <p:txBody>
          <a:bodyPr/>
          <a:lstStyle/>
          <a:p>
            <a:r>
              <a:rPr lang="en-GB" sz="2000" dirty="0"/>
              <a:t>Accountability: Holds stakeholders responsible for carrying out their duties.</a:t>
            </a:r>
          </a:p>
          <a:p>
            <a:r>
              <a:rPr lang="en-GB" sz="2000" dirty="0"/>
              <a:t>Transparency: encourages organisations to make information available and accessible.</a:t>
            </a:r>
          </a:p>
          <a:p>
            <a:r>
              <a:rPr lang="en-GB" sz="2000" dirty="0"/>
              <a:t>Participation: community members to engage and influence decisions that affect them and their communities.</a:t>
            </a:r>
          </a:p>
          <a:p>
            <a:r>
              <a:rPr lang="en-GB" sz="2000" dirty="0"/>
              <a:t>Inclusion: ensure that those that are often marginalised have a voice.</a:t>
            </a:r>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21</a:t>
            </a:fld>
            <a:endParaRPr lang="en-GB" altLang="en-US" dirty="0"/>
          </a:p>
        </p:txBody>
      </p:sp>
      <p:pic>
        <p:nvPicPr>
          <p:cNvPr id="3074" name="Picture 2" descr="Benefit Images, Stock Photos &amp; Vectors | Shutterstock">
            <a:extLst>
              <a:ext uri="{FF2B5EF4-FFF2-40B4-BE49-F238E27FC236}">
                <a16:creationId xmlns:a16="http://schemas.microsoft.com/office/drawing/2014/main" id="{067DF0F3-1E70-4E26-8130-B527516BF6E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2130388"/>
            <a:ext cx="3601095" cy="3026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850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E09A0-0161-E094-E7C9-B94245885C94}"/>
              </a:ext>
            </a:extLst>
          </p:cNvPr>
          <p:cNvSpPr>
            <a:spLocks noGrp="1"/>
          </p:cNvSpPr>
          <p:nvPr>
            <p:ph type="title"/>
          </p:nvPr>
        </p:nvSpPr>
        <p:spPr/>
        <p:txBody>
          <a:bodyPr/>
          <a:lstStyle/>
          <a:p>
            <a:r>
              <a:rPr lang="en-GB" dirty="0"/>
              <a:t>A final case</a:t>
            </a:r>
          </a:p>
        </p:txBody>
      </p:sp>
      <p:sp>
        <p:nvSpPr>
          <p:cNvPr id="5" name="Date Placeholder 4">
            <a:extLst>
              <a:ext uri="{FF2B5EF4-FFF2-40B4-BE49-F238E27FC236}">
                <a16:creationId xmlns:a16="http://schemas.microsoft.com/office/drawing/2014/main" id="{557B40B7-E107-071A-275E-2DBF17EFD19F}"/>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84CC15B1-A4D9-2727-B861-61E1F02E9468}"/>
              </a:ext>
            </a:extLst>
          </p:cNvPr>
          <p:cNvSpPr>
            <a:spLocks noGrp="1"/>
          </p:cNvSpPr>
          <p:nvPr>
            <p:ph type="sldNum" sz="quarter" idx="11"/>
          </p:nvPr>
        </p:nvSpPr>
        <p:spPr/>
        <p:txBody>
          <a:bodyPr/>
          <a:lstStyle/>
          <a:p>
            <a:pPr>
              <a:defRPr/>
            </a:pPr>
            <a:fld id="{386495F9-B3F5-4DDF-9323-6CEC80C52C17}" type="slidenum">
              <a:rPr lang="en-GB" altLang="en-US" smtClean="0"/>
              <a:pPr>
                <a:defRPr/>
              </a:pPr>
              <a:t>22</a:t>
            </a:fld>
            <a:endParaRPr lang="en-GB" altLang="en-US" dirty="0"/>
          </a:p>
        </p:txBody>
      </p:sp>
      <p:pic>
        <p:nvPicPr>
          <p:cNvPr id="10" name="Online Media 9" title="The Future of Living: Self-Sustaining Villages | James Ehrlich | TEDxKlagenfurt">
            <a:hlinkClick r:id="" action="ppaction://media"/>
            <a:extLst>
              <a:ext uri="{FF2B5EF4-FFF2-40B4-BE49-F238E27FC236}">
                <a16:creationId xmlns:a16="http://schemas.microsoft.com/office/drawing/2014/main" id="{B5516706-2BF6-952F-6AA6-B32C0C1A0C4C}"/>
              </a:ext>
            </a:extLst>
          </p:cNvPr>
          <p:cNvPicPr>
            <a:picLocks noRot="1" noChangeAspect="1"/>
          </p:cNvPicPr>
          <p:nvPr>
            <a:videoFile r:link="rId1"/>
          </p:nvPr>
        </p:nvPicPr>
        <p:blipFill>
          <a:blip r:embed="rId3"/>
          <a:stretch>
            <a:fillRect/>
          </a:stretch>
        </p:blipFill>
        <p:spPr>
          <a:xfrm>
            <a:off x="1547664" y="1772816"/>
            <a:ext cx="6298487" cy="3558645"/>
          </a:xfrm>
          <a:prstGeom prst="rect">
            <a:avLst/>
          </a:prstGeom>
        </p:spPr>
      </p:pic>
    </p:spTree>
    <p:extLst>
      <p:ext uri="{BB962C8B-B14F-4D97-AF65-F5344CB8AC3E}">
        <p14:creationId xmlns:p14="http://schemas.microsoft.com/office/powerpoint/2010/main" val="4166110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57200" y="274638"/>
            <a:ext cx="8229600" cy="706090"/>
          </a:xfrm>
        </p:spPr>
        <p:txBody>
          <a:bodyPr/>
          <a:lstStyle/>
          <a:p>
            <a:r>
              <a:rPr lang="en-GB" sz="3600" b="1" dirty="0"/>
              <a:t>Conclusion</a:t>
            </a:r>
            <a:endParaRPr lang="en-GB" sz="3600" dirty="0"/>
          </a:p>
        </p:txBody>
      </p:sp>
      <p:pic>
        <p:nvPicPr>
          <p:cNvPr id="9" name="Content Placeholder 8" descr="Diagram&#10;&#10;Description automatically generated">
            <a:extLst>
              <a:ext uri="{FF2B5EF4-FFF2-40B4-BE49-F238E27FC236}">
                <a16:creationId xmlns:a16="http://schemas.microsoft.com/office/drawing/2014/main" id="{E097EF7C-6CD1-433F-8841-02002A6AE2E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388" y="1736812"/>
            <a:ext cx="3816672" cy="3384376"/>
          </a:xfrm>
        </p:spPr>
      </p:pic>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p:txBody>
          <a:bodyPr/>
          <a:lstStyle/>
          <a:p>
            <a:pPr>
              <a:defRPr/>
            </a:pPr>
            <a:fld id="{386495F9-B3F5-4DDF-9323-6CEC80C52C17}" type="slidenum">
              <a:rPr lang="en-GB" altLang="en-US" smtClean="0"/>
              <a:pPr>
                <a:defRPr/>
              </a:pPr>
              <a:t>23</a:t>
            </a:fld>
            <a:endParaRPr lang="en-GB" altLang="en-US" dirty="0"/>
          </a:p>
        </p:txBody>
      </p:sp>
      <p:sp>
        <p:nvSpPr>
          <p:cNvPr id="7" name="Content Placeholder 2">
            <a:extLst>
              <a:ext uri="{FF2B5EF4-FFF2-40B4-BE49-F238E27FC236}">
                <a16:creationId xmlns:a16="http://schemas.microsoft.com/office/drawing/2014/main" id="{4624501B-D53F-4505-AE2A-22E8F7689373}"/>
              </a:ext>
            </a:extLst>
          </p:cNvPr>
          <p:cNvSpPr>
            <a:spLocks noGrp="1"/>
          </p:cNvSpPr>
          <p:nvPr>
            <p:ph sz="half" idx="2"/>
          </p:nvPr>
        </p:nvSpPr>
        <p:spPr>
          <a:xfrm>
            <a:off x="3996060" y="1279525"/>
            <a:ext cx="4968552" cy="4298950"/>
          </a:xfrm>
        </p:spPr>
        <p:txBody>
          <a:bodyPr/>
          <a:lstStyle/>
          <a:p>
            <a:r>
              <a:rPr lang="en-GB" sz="2000" dirty="0"/>
              <a:t>Sustainable communities are  created through continuous engagement.</a:t>
            </a:r>
          </a:p>
          <a:p>
            <a:r>
              <a:rPr lang="en-GB" sz="2000" dirty="0"/>
              <a:t>Communities understand the dynamics of achieving sustained mutual benefits by continuous engagement.</a:t>
            </a:r>
          </a:p>
          <a:p>
            <a:r>
              <a:rPr lang="en-GB" sz="2000" dirty="0"/>
              <a:t>Inclusive engagement fosters effective implementation of projects.</a:t>
            </a:r>
          </a:p>
          <a:p>
            <a:r>
              <a:rPr lang="en-GB" sz="2000" dirty="0"/>
              <a:t>Empower communities through improved health, culture, empowerment and environment.</a:t>
            </a:r>
          </a:p>
          <a:p>
            <a:r>
              <a:rPr lang="en-GB" sz="2000" dirty="0"/>
              <a:t>Communities strengthening their cultural identity, responsibility and community attachment.</a:t>
            </a:r>
          </a:p>
          <a:p>
            <a:pPr marL="0" indent="0">
              <a:buNone/>
            </a:pPr>
            <a:endParaRPr lang="en-GB" sz="2000" dirty="0"/>
          </a:p>
        </p:txBody>
      </p:sp>
    </p:spTree>
    <p:extLst>
      <p:ext uri="{BB962C8B-B14F-4D97-AF65-F5344CB8AC3E}">
        <p14:creationId xmlns:p14="http://schemas.microsoft.com/office/powerpoint/2010/main" val="4818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CB89C-D44E-8B39-07FF-529C1C01BE78}"/>
              </a:ext>
            </a:extLst>
          </p:cNvPr>
          <p:cNvSpPr>
            <a:spLocks noGrp="1"/>
          </p:cNvSpPr>
          <p:nvPr>
            <p:ph type="title"/>
          </p:nvPr>
        </p:nvSpPr>
        <p:spPr>
          <a:xfrm>
            <a:off x="611560" y="1988840"/>
            <a:ext cx="8229600" cy="1143000"/>
          </a:xfrm>
        </p:spPr>
        <p:txBody>
          <a:bodyPr/>
          <a:lstStyle/>
          <a:p>
            <a:r>
              <a:rPr lang="en-GB" dirty="0"/>
              <a:t>Assessment one workshop</a:t>
            </a:r>
          </a:p>
        </p:txBody>
      </p:sp>
      <p:sp>
        <p:nvSpPr>
          <p:cNvPr id="4" name="Date Placeholder 3">
            <a:extLst>
              <a:ext uri="{FF2B5EF4-FFF2-40B4-BE49-F238E27FC236}">
                <a16:creationId xmlns:a16="http://schemas.microsoft.com/office/drawing/2014/main" id="{82999680-E648-AC3D-FCE3-7419B9FFEED1}"/>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72101AFC-4BC8-84FB-9443-088190072901}"/>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dirty="0"/>
          </a:p>
        </p:txBody>
      </p:sp>
    </p:spTree>
    <p:extLst>
      <p:ext uri="{BB962C8B-B14F-4D97-AF65-F5344CB8AC3E}">
        <p14:creationId xmlns:p14="http://schemas.microsoft.com/office/powerpoint/2010/main" val="1828288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9AF8-D5ED-388D-8E08-4B85692A4906}"/>
              </a:ext>
            </a:extLst>
          </p:cNvPr>
          <p:cNvSpPr>
            <a:spLocks noGrp="1"/>
          </p:cNvSpPr>
          <p:nvPr>
            <p:ph type="title"/>
          </p:nvPr>
        </p:nvSpPr>
        <p:spPr/>
        <p:txBody>
          <a:bodyPr/>
          <a:lstStyle/>
          <a:p>
            <a:r>
              <a:rPr lang="en-GB" dirty="0"/>
              <a:t>Workshop time</a:t>
            </a:r>
          </a:p>
        </p:txBody>
      </p:sp>
      <p:sp>
        <p:nvSpPr>
          <p:cNvPr id="3" name="Content Placeholder 2">
            <a:extLst>
              <a:ext uri="{FF2B5EF4-FFF2-40B4-BE49-F238E27FC236}">
                <a16:creationId xmlns:a16="http://schemas.microsoft.com/office/drawing/2014/main" id="{43A8FD4E-80C6-DC62-C607-4083D2B49627}"/>
              </a:ext>
            </a:extLst>
          </p:cNvPr>
          <p:cNvSpPr>
            <a:spLocks noGrp="1"/>
          </p:cNvSpPr>
          <p:nvPr>
            <p:ph idx="1"/>
          </p:nvPr>
        </p:nvSpPr>
        <p:spPr/>
        <p:txBody>
          <a:bodyPr/>
          <a:lstStyle/>
          <a:p>
            <a:r>
              <a:rPr lang="en-GB" sz="2800" dirty="0"/>
              <a:t>You </a:t>
            </a:r>
            <a:r>
              <a:rPr lang="en-GB" sz="2800" b="1" dirty="0"/>
              <a:t>must </a:t>
            </a:r>
            <a:r>
              <a:rPr lang="en-GB" sz="2800" dirty="0"/>
              <a:t>bring your drafts for assessment one in this session to get formative feedback</a:t>
            </a:r>
          </a:p>
          <a:p>
            <a:endParaRPr lang="en-GB" sz="2800" dirty="0"/>
          </a:p>
          <a:p>
            <a:r>
              <a:rPr lang="en-GB" sz="2400" u="sng" dirty="0"/>
              <a:t>Based on previous terms</a:t>
            </a:r>
          </a:p>
          <a:p>
            <a:r>
              <a:rPr lang="en-GB" sz="2000" dirty="0"/>
              <a:t>Students that get formative feedback = 87% more likely to pass the assessment module</a:t>
            </a:r>
          </a:p>
          <a:p>
            <a:r>
              <a:rPr lang="en-GB" sz="2000" dirty="0"/>
              <a:t>Students that do not show draft work = 65% more likely to fail / have AM referrals / issues with submissions</a:t>
            </a:r>
          </a:p>
        </p:txBody>
      </p:sp>
      <p:sp>
        <p:nvSpPr>
          <p:cNvPr id="4" name="Date Placeholder 3">
            <a:extLst>
              <a:ext uri="{FF2B5EF4-FFF2-40B4-BE49-F238E27FC236}">
                <a16:creationId xmlns:a16="http://schemas.microsoft.com/office/drawing/2014/main" id="{9646AA39-B6C6-866E-6F47-063BF6FBF8F8}"/>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4D5A6AF2-4106-4E4B-167B-42258959C21D}"/>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dirty="0"/>
          </a:p>
        </p:txBody>
      </p:sp>
    </p:spTree>
    <p:extLst>
      <p:ext uri="{BB962C8B-B14F-4D97-AF65-F5344CB8AC3E}">
        <p14:creationId xmlns:p14="http://schemas.microsoft.com/office/powerpoint/2010/main" val="3020039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5B82-0C19-D6AF-5731-6773C433333A}"/>
              </a:ext>
            </a:extLst>
          </p:cNvPr>
          <p:cNvSpPr>
            <a:spLocks noGrp="1"/>
          </p:cNvSpPr>
          <p:nvPr>
            <p:ph type="title"/>
          </p:nvPr>
        </p:nvSpPr>
        <p:spPr/>
        <p:txBody>
          <a:bodyPr/>
          <a:lstStyle/>
          <a:p>
            <a:r>
              <a:rPr lang="en-GB" dirty="0"/>
              <a:t>Time for peer feedback</a:t>
            </a:r>
          </a:p>
        </p:txBody>
      </p:sp>
      <p:sp>
        <p:nvSpPr>
          <p:cNvPr id="3" name="Content Placeholder 2">
            <a:extLst>
              <a:ext uri="{FF2B5EF4-FFF2-40B4-BE49-F238E27FC236}">
                <a16:creationId xmlns:a16="http://schemas.microsoft.com/office/drawing/2014/main" id="{C5C8D2A2-3E35-45FD-F01D-F34E9D4DAA50}"/>
              </a:ext>
            </a:extLst>
          </p:cNvPr>
          <p:cNvSpPr>
            <a:spLocks noGrp="1"/>
          </p:cNvSpPr>
          <p:nvPr>
            <p:ph idx="1"/>
          </p:nvPr>
        </p:nvSpPr>
        <p:spPr/>
        <p:txBody>
          <a:bodyPr/>
          <a:lstStyle/>
          <a:p>
            <a:r>
              <a:rPr lang="en-GB" sz="2800" dirty="0"/>
              <a:t>Discuss your work with one other student – you are all working on different projects so this is simply a rough overview to spot obvious errors</a:t>
            </a:r>
          </a:p>
          <a:p>
            <a:endParaRPr lang="en-GB" sz="2800" dirty="0"/>
          </a:p>
          <a:p>
            <a:r>
              <a:rPr lang="en-GB" sz="2800" dirty="0"/>
              <a:t>Your tutor will give 1:1 feedback whilst you do this.</a:t>
            </a:r>
          </a:p>
        </p:txBody>
      </p:sp>
      <p:sp>
        <p:nvSpPr>
          <p:cNvPr id="4" name="Date Placeholder 3">
            <a:extLst>
              <a:ext uri="{FF2B5EF4-FFF2-40B4-BE49-F238E27FC236}">
                <a16:creationId xmlns:a16="http://schemas.microsoft.com/office/drawing/2014/main" id="{20486D9E-8B58-0A0F-EA93-2AF28B39F711}"/>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3EBA173E-056C-6D72-9979-7FF4F8159E43}"/>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dirty="0"/>
          </a:p>
        </p:txBody>
      </p:sp>
    </p:spTree>
    <p:extLst>
      <p:ext uri="{BB962C8B-B14F-4D97-AF65-F5344CB8AC3E}">
        <p14:creationId xmlns:p14="http://schemas.microsoft.com/office/powerpoint/2010/main" val="3418163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8020</TotalTime>
  <Words>1142</Words>
  <Application>Microsoft Office PowerPoint</Application>
  <PresentationFormat>On-screen Show (4:3)</PresentationFormat>
  <Paragraphs>170</Paragraphs>
  <Slides>27</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Myriad Pro</vt:lpstr>
      <vt:lpstr>Verdana</vt:lpstr>
      <vt:lpstr>Wingdings</vt:lpstr>
      <vt:lpstr>20140311PresentationUWTSDTemplate</vt:lpstr>
      <vt:lpstr>Week 6  Sustainable Community Engagement </vt:lpstr>
      <vt:lpstr>PowerPoint Presentation</vt:lpstr>
      <vt:lpstr>PowerPoint Presentation</vt:lpstr>
      <vt:lpstr>Introduction</vt:lpstr>
      <vt:lpstr>Case to content </vt:lpstr>
      <vt:lpstr>Case Study One</vt:lpstr>
      <vt:lpstr>Case Study One</vt:lpstr>
      <vt:lpstr>Case Study Two</vt:lpstr>
      <vt:lpstr>Case Study Two</vt:lpstr>
      <vt:lpstr>Case Study Three: Philips</vt:lpstr>
      <vt:lpstr>Case Study Three: Questions</vt:lpstr>
      <vt:lpstr>What do these cases tell about sustainable community engagement?</vt:lpstr>
      <vt:lpstr>Community Ecosystem</vt:lpstr>
      <vt:lpstr>Effective Communication</vt:lpstr>
      <vt:lpstr>Understanding Risks and Uncertainty </vt:lpstr>
      <vt:lpstr>Use of local Knowledge and Resources</vt:lpstr>
      <vt:lpstr>Social Connectedness</vt:lpstr>
      <vt:lpstr>Empowerment </vt:lpstr>
      <vt:lpstr>Capacity for Self-organisation</vt:lpstr>
      <vt:lpstr>The future of the community</vt:lpstr>
      <vt:lpstr>Benefits of sustainable Community Engagement </vt:lpstr>
      <vt:lpstr>A final case</vt:lpstr>
      <vt:lpstr>Conclusion</vt:lpstr>
      <vt:lpstr>PowerPoint Presentation</vt:lpstr>
      <vt:lpstr>Assessment one workshop</vt:lpstr>
      <vt:lpstr>Workshop time</vt:lpstr>
      <vt:lpstr>Time for peer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  Tools and Platforms for Community Engagement</dc:title>
  <dc:creator>Molly</dc:creator>
  <cp:lastModifiedBy>Akash Puranik</cp:lastModifiedBy>
  <cp:revision>124</cp:revision>
  <dcterms:created xsi:type="dcterms:W3CDTF">2020-10-31T23:24:33Z</dcterms:created>
  <dcterms:modified xsi:type="dcterms:W3CDTF">2023-04-27T15:43:50Z</dcterms:modified>
</cp:coreProperties>
</file>