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1"/>
  </p:sldMasterIdLst>
  <p:notesMasterIdLst>
    <p:notesMasterId r:id="rId18"/>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785" autoAdjust="0"/>
  </p:normalViewPr>
  <p:slideViewPr>
    <p:cSldViewPr snapToGrid="0">
      <p:cViewPr varScale="1">
        <p:scale>
          <a:sx n="62" d="100"/>
          <a:sy n="62" d="100"/>
        </p:scale>
        <p:origin x="148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556B0B-D1C2-4D6F-8B98-A7C5AB41A7CE}" type="datetimeFigureOut">
              <a:rPr lang="en-US" smtClean="0"/>
              <a:t>3/31/2022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A90501-A5A8-406F-BA90-A1AED711CEAA}" type="slidenum">
              <a:rPr lang="en-US" smtClean="0"/>
              <a:t>‹#›</a:t>
            </a:fld>
            <a:endParaRPr lang="en-US"/>
          </a:p>
        </p:txBody>
      </p:sp>
    </p:spTree>
    <p:extLst>
      <p:ext uri="{BB962C8B-B14F-4D97-AF65-F5344CB8AC3E}">
        <p14:creationId xmlns:p14="http://schemas.microsoft.com/office/powerpoint/2010/main" val="1376604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a:effectLst/>
                <a:latin typeface="Times New Roman" panose="02020603050405020304" pitchFamily="18" charset="0"/>
                <a:ea typeface="Calibri" panose="020F0502020204030204" pitchFamily="34" charset="0"/>
              </a:rPr>
              <a:t>GlaxoSmithKline plc. (GSK) has been founded mostly by a combination of "Glaxo </a:t>
            </a:r>
            <a:r>
              <a:rPr lang="en-US" sz="1000" dirty="0" err="1">
                <a:effectLst/>
                <a:latin typeface="Times New Roman" panose="02020603050405020304" pitchFamily="18" charset="0"/>
                <a:ea typeface="Calibri" panose="020F0502020204030204" pitchFamily="34" charset="0"/>
              </a:rPr>
              <a:t>Wellcome</a:t>
            </a:r>
            <a:r>
              <a:rPr lang="en-US" sz="1000" dirty="0">
                <a:effectLst/>
                <a:latin typeface="Times New Roman" panose="02020603050405020304" pitchFamily="18" charset="0"/>
                <a:ea typeface="Calibri" panose="020F0502020204030204" pitchFamily="34" charset="0"/>
              </a:rPr>
              <a:t>" as well as "SmithKline Beecham" early December 2000, and has become the largest global health and pharmaceutical business</a:t>
            </a:r>
            <a:r>
              <a:rPr lang="en-US" sz="1000" dirty="0">
                <a:solidFill>
                  <a:srgbClr val="000000"/>
                </a:solidFill>
                <a:effectLst/>
                <a:latin typeface="Times New Roman" panose="02020603050405020304" pitchFamily="18" charset="0"/>
                <a:ea typeface="Calibri" panose="020F0502020204030204" pitchFamily="34" charset="0"/>
              </a:rPr>
              <a:t> (S, 2017)</a:t>
            </a:r>
            <a:r>
              <a:rPr lang="en-US" dirty="0">
                <a:effectLst/>
              </a:rPr>
              <a:t>. The company's headquarters are in London, which has manufacturing units across 114 European nations, and in Asia and North America. Through this addition to pharmaceuticals as well as vaccinations, healthcare or hygienic goods are produced and distributed in further nearly 140 countries. This report will discuss the historical background, goals and objectives and shareholders and the fields of the GSKs</a:t>
            </a:r>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2</a:t>
            </a:fld>
            <a:endParaRPr lang="en-US"/>
          </a:p>
        </p:txBody>
      </p:sp>
    </p:spTree>
    <p:extLst>
      <p:ext uri="{BB962C8B-B14F-4D97-AF65-F5344CB8AC3E}">
        <p14:creationId xmlns:p14="http://schemas.microsoft.com/office/powerpoint/2010/main" val="760903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Glaxo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Wellcome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Glaxo</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Joseph Nathan and Co. has been established around 1873 in Wellington, New Zealand, as an international trading concern according to a British person named Joseph Edward Nathan. The company started manufacturing powdered milk infant nourishment throughout 1904, using leftover cream from milk production around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Bunnythorpe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This reaction mixture has been dubbed Resilience initially, later Glaxo, also with the tagline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Gsk</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produces Jamie children" on the packaging</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Cmolik</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2012)</a:t>
            </a:r>
            <a:r>
              <a:rPr lang="en-US" sz="1100" dirty="0">
                <a:effectLst/>
                <a:latin typeface="Calibri" panose="020F0502020204030204" pitchFamily="34" charset="0"/>
                <a:ea typeface="Calibri" panose="020F0502020204030204" pitchFamily="34" charset="0"/>
                <a:cs typeface="Times New Roman" panose="02020603050405020304" pitchFamily="18" charset="0"/>
              </a:rPr>
              <a:t>. The Glaxo Research facilities ratify may still be seen on what used to be a roadside assistance business on </a:t>
            </a:r>
            <a:r>
              <a:rPr lang="en-US" sz="1100" dirty="0" err="1">
                <a:effectLst/>
                <a:latin typeface="Calibri" panose="020F0502020204030204" pitchFamily="34" charset="0"/>
                <a:ea typeface="Calibri" panose="020F0502020204030204" pitchFamily="34" charset="0"/>
                <a:cs typeface="Times New Roman" panose="02020603050405020304" pitchFamily="18" charset="0"/>
              </a:rPr>
              <a:t>Bunnythorpe's</a:t>
            </a:r>
            <a:r>
              <a:rPr lang="en-US" sz="1100" dirty="0">
                <a:effectLst/>
                <a:latin typeface="Calibri" panose="020F0502020204030204" pitchFamily="34" charset="0"/>
                <a:ea typeface="Calibri" panose="020F0502020204030204" pitchFamily="34" charset="0"/>
                <a:cs typeface="Times New Roman" panose="02020603050405020304" pitchFamily="18" charset="0"/>
              </a:rPr>
              <a:t> major road. Vitamin D has been the industry's initial medicinal item, introduced around 1924.</a:t>
            </a: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3</a:t>
            </a:fld>
            <a:endParaRPr lang="en-US"/>
          </a:p>
        </p:txBody>
      </p:sp>
    </p:spTree>
    <p:extLst>
      <p:ext uri="{BB962C8B-B14F-4D97-AF65-F5344CB8AC3E}">
        <p14:creationId xmlns:p14="http://schemas.microsoft.com/office/powerpoint/2010/main" val="70458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Burroughs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American pharmacists Henry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Silas Burroughs formed Burroughs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&amp; Co in London in 1880. In 1902, 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Tropical System Within the company was established. Burroughs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built production and consultancy operations at Tuckahoe, New York, in the early 20th century, having functioned first as industry's American offices till 1971, when it relocated to National Research Center, North Carolina. Meanwhile, Nobel Laureates Gertrude B. Elion and George H. Hitchings researched as well as created medications that are being used today, including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mercaptopurine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Cooper, McDougall &amp; Robertson Incorporated was purchased by 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Organization around 1959 to expand its animal nutrition activities.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4</a:t>
            </a:fld>
            <a:endParaRPr lang="en-US"/>
          </a:p>
        </p:txBody>
      </p:sp>
    </p:spTree>
    <p:extLst>
      <p:ext uri="{BB962C8B-B14F-4D97-AF65-F5344CB8AC3E}">
        <p14:creationId xmlns:p14="http://schemas.microsoft.com/office/powerpoint/2010/main" val="1420833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Merger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Glaxo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organization was formed in 1995 when Glaxo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combined. The same year, Glaxo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overhauled the Research and innovation department, laying off 10,000 people globally, eliminating the Research and innovation site at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Beckenham</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Kent, and establishing a new Pharmaceuticals Testing Facility at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Stevenage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Hertfordshire</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Haider</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2010)</a:t>
            </a:r>
            <a:r>
              <a:rPr lang="en-US" sz="1100" dirty="0">
                <a:effectLst/>
                <a:latin typeface="Calibri" panose="020F0502020204030204" pitchFamily="34" charset="0"/>
                <a:ea typeface="Calibri" panose="020F0502020204030204" pitchFamily="34" charset="0"/>
                <a:cs typeface="Times New Roman" panose="02020603050405020304" pitchFamily="18" charset="0"/>
              </a:rPr>
              <a:t>. </a:t>
            </a:r>
            <a:r>
              <a:rPr lang="en-US" sz="1100" dirty="0" err="1">
                <a:effectLst/>
                <a:latin typeface="Calibri" panose="020F0502020204030204" pitchFamily="34" charset="0"/>
                <a:ea typeface="Calibri" panose="020F0502020204030204" pitchFamily="34" charset="0"/>
                <a:cs typeface="Times New Roman" panose="02020603050405020304" pitchFamily="18" charset="0"/>
              </a:rPr>
              <a:t>Affymax</a:t>
            </a:r>
            <a:r>
              <a:rPr lang="en-US" sz="1100" dirty="0">
                <a:effectLst/>
                <a:latin typeface="Calibri" panose="020F0502020204030204" pitchFamily="34" charset="0"/>
                <a:ea typeface="Calibri" panose="020F0502020204030204" pitchFamily="34" charset="0"/>
                <a:cs typeface="Times New Roman" panose="02020603050405020304" pitchFamily="18" charset="0"/>
              </a:rPr>
              <a:t>, the pioneer in the development of chemical synthesis, was obtained by Glaxo </a:t>
            </a:r>
            <a:r>
              <a:rPr lang="en-US" sz="1100" dirty="0" err="1">
                <a:effectLst/>
                <a:latin typeface="Calibri" panose="020F0502020204030204" pitchFamily="34" charset="0"/>
                <a:ea typeface="Calibri" panose="020F0502020204030204" pitchFamily="34" charset="0"/>
                <a:cs typeface="Times New Roman" panose="02020603050405020304" pitchFamily="18" charset="0"/>
              </a:rPr>
              <a:t>Wellcome</a:t>
            </a:r>
            <a:r>
              <a:rPr lang="en-US" sz="1100" dirty="0">
                <a:effectLst/>
                <a:latin typeface="Calibri" panose="020F0502020204030204" pitchFamily="34" charset="0"/>
                <a:ea typeface="Calibri" panose="020F0502020204030204" pitchFamily="34" charset="0"/>
                <a:cs typeface="Times New Roman" panose="02020603050405020304" pitchFamily="18" charset="0"/>
              </a:rPr>
              <a:t> during the same year.</a:t>
            </a: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5</a:t>
            </a:fld>
            <a:endParaRPr lang="en-US"/>
          </a:p>
        </p:txBody>
      </p:sp>
    </p:spTree>
    <p:extLst>
      <p:ext uri="{BB962C8B-B14F-4D97-AF65-F5344CB8AC3E}">
        <p14:creationId xmlns:p14="http://schemas.microsoft.com/office/powerpoint/2010/main" val="2679164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tabLst>
                <a:tab pos="1457325"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SmithKline Beecham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Beecham</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Beecham Foundation was formed in 1848 when Thomas Beecham debuted his Beecham's Tablets cathartic in London. Beecham established an exclusive plant at St Helens, Lancashire, in early 1859. Beecham became intimately engaged in medications as well as commercial items in the 1960s, including Longform mouthwash,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Powerade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even studies into synthesized antibiotics.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6</a:t>
            </a:fld>
            <a:endParaRPr lang="en-US"/>
          </a:p>
        </p:txBody>
      </p:sp>
    </p:spTree>
    <p:extLst>
      <p:ext uri="{BB962C8B-B14F-4D97-AF65-F5344CB8AC3E}">
        <p14:creationId xmlns:p14="http://schemas.microsoft.com/office/powerpoint/2010/main" val="3367988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SmithKline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 1830, John K. Smith established the initial dispensary near Philadelphia.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Mahlon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Kline started work in early 1865, and it was Smith, Kline &amp;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Co.after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rf</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ten years. This amalgamation acquired French, Richards and Corporation around 1891, and also in 1929, the company renamed itself Smith Kline &amp; French Laboratories that emphasize investigation. After one year, the company purchased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Norden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Labs, a company that does veterinary health investigation, as well as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Recherche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Industrie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Thérapeutiques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in Belgium in 1963, primarily concentrating upon vaccinations. In 1969, this corporation started growing internationally by purchasing 7 facilities across the United States and Canada. Company purchased Evaluation of the entire, a producer of vision and personal care products, since 1982.</a:t>
            </a:r>
          </a:p>
          <a:p>
            <a:pPr marL="0" marR="0" algn="just">
              <a:lnSpc>
                <a:spcPct val="107000"/>
              </a:lnSpc>
              <a:spcBef>
                <a:spcPts val="0"/>
              </a:spcBef>
              <a:spcAft>
                <a:spcPts val="8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Merger</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SmithKline Beckman and Beecham Corporation combined from 1989 to establish SmithKline Beecham. Their head office was relocated from the U. S. towards the United Kingdom. In 1995, that corporation recently purchased a testing facility inside America and the next one established in England in 1997 in New Horizons Technology Centre.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7</a:t>
            </a:fld>
            <a:endParaRPr lang="en-US"/>
          </a:p>
        </p:txBody>
      </p:sp>
    </p:spTree>
    <p:extLst>
      <p:ext uri="{BB962C8B-B14F-4D97-AF65-F5344CB8AC3E}">
        <p14:creationId xmlns:p14="http://schemas.microsoft.com/office/powerpoint/2010/main" val="1179303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Glaxo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 and SmithKline Beecham merger from 2000 to present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From January 2000, Glaxo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SmithKline Beecham declared the desire to unite. GlaxoSmithKline had been formed as a result of the combination, which has been concluded in early December of the same year (GSK). GSK House,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Brentford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London, has been the company has a global head office, which began operating around 2002 after then-Premier Tony Blair. This structure required £300 million for construction and housed 3,000 executive workers since around 2002. In 2001, GlaxoSmithKline paid US$1.24 billion for Blocks Pharmaceuticals, a company originally from New Jersey. GSK paid $566 million in profits to acquire Neuro Incorporated, a global pharmaceutical firm located in the United States that made Breathing Well nose plugs as well as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FiberChoice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nutraceuticals. Throughout 2018, the business sold its regenerative medicine inventory with Orchard Pharmaceuticals, which specializes in psychiatric conditions. According to Reports, Unilever must have been strong able to purchase GSK's stake through its Indian arm, GlaxoSmithKline Global Pharmaceutical Limited, in such a deal that might net the corporation approximately $4 billion.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8</a:t>
            </a:fld>
            <a:endParaRPr lang="en-US"/>
          </a:p>
        </p:txBody>
      </p:sp>
    </p:spTree>
    <p:extLst>
      <p:ext uri="{BB962C8B-B14F-4D97-AF65-F5344CB8AC3E}">
        <p14:creationId xmlns:p14="http://schemas.microsoft.com/office/powerpoint/2010/main" val="648766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Vaccine against malaria</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GSK submitted a governmental application for the initial malaria vaccine in 2014. Malaria kills about 1.5 million people per year, often in the African continent</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(Conaway, 2014)</a:t>
            </a:r>
            <a:r>
              <a:rPr lang="en-US" sz="1200" dirty="0">
                <a:effectLst/>
                <a:latin typeface="Calibri" panose="020F0502020204030204" pitchFamily="34" charset="0"/>
                <a:ea typeface="Calibri" panose="020F0502020204030204" pitchFamily="34" charset="0"/>
                <a:cs typeface="Times New Roman" panose="02020603050405020304" pitchFamily="18" charset="0"/>
              </a:rPr>
              <a:t>. The RTS, S vaccine has been conducted in consultation with the Gates Foundation as well as the PATH vaccinations program. The business was pledged to sell the vaccine in emerging economies at a price that is 5% greater than the price of manufacturing.  RTS, S was always being tested together in Randomized control trials across 8 African nations since about 2013, using GSK's trademarked AS01 augment.</a:t>
            </a:r>
          </a:p>
          <a:p>
            <a:pPr marL="0" marR="0" algn="just">
              <a:lnSpc>
                <a:spcPct val="107000"/>
              </a:lnSpc>
              <a:spcBef>
                <a:spcPts val="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COVID-19 vaccine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government of the UK agreed to buy 60 million vials of the COVID-19 vaccine produced by GlaxoSmithKline and Sanofi during July 2020. This combines Sanofi's heterologous protein expertise with GSK's global epidemic expertise</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Chaurasia</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Mozar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200" dirty="0">
                <a:effectLst/>
                <a:latin typeface="Calibri" panose="020F0502020204030204" pitchFamily="34" charset="0"/>
                <a:ea typeface="Calibri" panose="020F0502020204030204" pitchFamily="34" charset="0"/>
                <a:cs typeface="Times New Roman" panose="02020603050405020304" pitchFamily="18" charset="0"/>
              </a:rPr>
              <a:t>. The businesses stated that they will be capable of creating 1 billion dosages in the primary part in 2021, pending performance verification and final authorities. The business has committed to contract with the US to manufacture vaccine vials.</a:t>
            </a: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9</a:t>
            </a:fld>
            <a:endParaRPr lang="en-US"/>
          </a:p>
        </p:txBody>
      </p:sp>
    </p:spTree>
    <p:extLst>
      <p:ext uri="{BB962C8B-B14F-4D97-AF65-F5344CB8AC3E}">
        <p14:creationId xmlns:p14="http://schemas.microsoft.com/office/powerpoint/2010/main" val="1422878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Mission and Vision</a:t>
            </a:r>
            <a:endParaRPr lang="en-US" sz="13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goal has been defined as such a future goal: the company's ambition. Becoming the unquestioned champion in the business through promoting positive greater, look happier, and increase life expectancy  GSK's objective states. The firm’s corporate objective could be characterized simply by the set of responsibilities following the beliefs and requirements of the customers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Keay</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2011)</a:t>
            </a:r>
            <a:r>
              <a:rPr lang="en-US" sz="1100" dirty="0">
                <a:effectLst/>
                <a:latin typeface="Calibri" panose="020F0502020204030204" pitchFamily="34" charset="0"/>
                <a:ea typeface="Calibri" panose="020F0502020204030204" pitchFamily="34" charset="0"/>
                <a:cs typeface="Times New Roman" panose="02020603050405020304" pitchFamily="18" charset="0"/>
              </a:rPr>
              <a:t>. GSK's ambition is encapsulated inside its lengthy strategic plan, which is listed as follows targets:</a:t>
            </a:r>
          </a:p>
          <a:p>
            <a:pPr marL="342900" marR="0" lvl="0" indent="-342900" algn="just">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To enhance medication adherence for anyone who can purchase drugs by developing the greatest brand portfolio inside the market and achieving functional and technical success.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To continue to become a leading figure in safeguarding and improving the quality of life among its people around the world, allowing for long-term commercialization.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10</a:t>
            </a:fld>
            <a:endParaRPr lang="en-US"/>
          </a:p>
        </p:txBody>
      </p:sp>
    </p:spTree>
    <p:extLst>
      <p:ext uri="{BB962C8B-B14F-4D97-AF65-F5344CB8AC3E}">
        <p14:creationId xmlns:p14="http://schemas.microsoft.com/office/powerpoint/2010/main" val="80551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GSK's shareholders</a:t>
            </a:r>
            <a:endParaRPr lang="en-US" sz="13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GSK lists "stockholders, consumers, authorities, private organizations, taxpayers, or workers" including constituents, or the "academic researchers and medical practitioners and caregivers. GSK, unlike hospitals, somehow doesn't list their providers are shareholders. The BBC reported in November 2004 that GSK Company limited used untested medications treating HIV-positive youngsters in New York kid's shelters. In terms of promoting accountability, GSK became the primary pharmaceutical corporation to post the findings of medical tests including comprehensive information available on the internet from 2004.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11</a:t>
            </a:fld>
            <a:endParaRPr lang="en-US"/>
          </a:p>
        </p:txBody>
      </p:sp>
    </p:spTree>
    <p:extLst>
      <p:ext uri="{BB962C8B-B14F-4D97-AF65-F5344CB8AC3E}">
        <p14:creationId xmlns:p14="http://schemas.microsoft.com/office/powerpoint/2010/main" val="4094809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The reliability and quality of GKS as well as its implications for stakeholders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Because GSK is known as the United Kingdom, this is subject to English law, namely the "Businesses Regulations in 1985," which governs the duties of businesses and its executives and employees in both internal and external relationships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Visser</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2012)</a:t>
            </a:r>
            <a:r>
              <a:rPr lang="en-US" sz="11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Public Limited Corporation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Unlike a Private Company, a Publicly Listed organization is allowed to promote its stocks to investors, making it a somewhat "appropriate attracting participation by a vast proportion of persons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(Miller, 2015)</a:t>
            </a:r>
            <a:r>
              <a:rPr lang="en-US" sz="1100" dirty="0">
                <a:effectLst/>
                <a:latin typeface="Calibri" panose="020F0502020204030204" pitchFamily="34" charset="0"/>
                <a:ea typeface="Calibri" panose="020F0502020204030204" pitchFamily="34" charset="0"/>
                <a:cs typeface="Times New Roman" panose="02020603050405020304" pitchFamily="18" charset="0"/>
              </a:rPr>
              <a:t>. The Organization, like all other business structures, is recognized as both a "manufactured individual / corporate personality with a distinct presence out of its membership as well as the ability to make decisions like manage resources, hire employees, and negotiate agreements, launch a complaint, and get prosecuted.</a:t>
            </a: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12</a:t>
            </a:fld>
            <a:endParaRPr lang="en-US"/>
          </a:p>
        </p:txBody>
      </p:sp>
    </p:spTree>
    <p:extLst>
      <p:ext uri="{BB962C8B-B14F-4D97-AF65-F5344CB8AC3E}">
        <p14:creationId xmlns:p14="http://schemas.microsoft.com/office/powerpoint/2010/main" val="3364919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Shares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partition of the main property among stocks that are distributed to stockholders and wherein the Company makes a profit, is still a unique characteristic of PLCs</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(Peng, 2016)</a:t>
            </a:r>
            <a:r>
              <a:rPr lang="en-US" sz="1200" dirty="0">
                <a:effectLst/>
                <a:latin typeface="Calibri" panose="020F0502020204030204" pitchFamily="34" charset="0"/>
                <a:ea typeface="Calibri" panose="020F0502020204030204" pitchFamily="34" charset="0"/>
                <a:cs typeface="Times New Roman" panose="02020603050405020304" pitchFamily="18" charset="0"/>
              </a:rPr>
              <a:t>. Everyone is entitled to make investments, making them just of several "proprietors" of the corporation. Until a PLC may start doing operations or obtain credit, this should show Company Accounts that this has distributed interests worth and at minimum 25percent of a total of both the asset value of every unit was already repaid.</a:t>
            </a:r>
          </a:p>
          <a:p>
            <a:pPr marL="0" marR="0" lvl="0" indent="0" algn="just" defTabSz="914400" rtl="0" eaLnBrk="1" fontAlgn="auto" latinLnBrk="0" hangingPunct="1">
              <a:lnSpc>
                <a:spcPct val="107000"/>
              </a:lnSpc>
              <a:spcBef>
                <a:spcPts val="200"/>
              </a:spcBef>
              <a:spcAft>
                <a:spcPts val="0"/>
              </a:spcAft>
              <a:buClrTx/>
              <a:buSzTx/>
              <a:buFontTx/>
              <a:buNone/>
              <a:tabLst/>
              <a:defRPr/>
            </a:pPr>
            <a:r>
              <a:rPr kumimoji="0" lang="en-US" sz="1200" b="1" i="0" u="none" strike="noStrike" kern="1200" cap="none" spc="0" normalizeH="0" baseline="0" noProof="0" dirty="0">
                <a:ln>
                  <a:noFill/>
                </a:ln>
                <a:solidFill>
                  <a:srgbClr val="2E74B5"/>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Structure</a:t>
            </a:r>
            <a:endParaRPr kumimoji="0" lang="en-US" sz="1300" b="1" i="0" u="none" strike="noStrike" kern="1200" cap="none" spc="0" normalizeH="0" baseline="0" noProof="0" dirty="0">
              <a:ln>
                <a:noFill/>
              </a:ln>
              <a:solidFill>
                <a:srgbClr val="2E74B5"/>
              </a:solidFill>
              <a:effectLst/>
              <a:uLnTx/>
              <a:uFillTx/>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The Business Registration Department at Certificate Of incorporation near Cardiff seems to be the centralized entity involved in the creation of the business in England and Wales</a:t>
            </a:r>
            <a:r>
              <a:rPr kumimoji="0" 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US" sz="1200" b="0" i="0" u="none" strike="noStrike" kern="1200" cap="none" spc="0" normalizeH="0" baseline="0" noProof="0" dirty="0" err="1">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Brassil</a:t>
            </a:r>
            <a:r>
              <a:rPr kumimoji="0" 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rPr>
              <a:t>, 2010)</a:t>
            </a:r>
            <a:r>
              <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The corporate entity, that involves two records: the "Memorandum" or "Memorandum of Incorporation," is required for certification. The essential problems are considered in the agreement of the organization:</a:t>
            </a:r>
          </a:p>
          <a:p>
            <a:pPr marL="0" marR="0" lvl="0" indent="0" algn="just" defTabSz="914400" rtl="0" eaLnBrk="1" fontAlgn="auto" latinLnBrk="0" hangingPunct="1">
              <a:lnSpc>
                <a:spcPct val="107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Identity</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Company registration address</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Objectives of the business</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Limitations of responsibility clause-members' responsibility </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Shareholding stipulation of shareholding</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13</a:t>
            </a:fld>
            <a:endParaRPr lang="en-US"/>
          </a:p>
        </p:txBody>
      </p:sp>
    </p:spTree>
    <p:extLst>
      <p:ext uri="{BB962C8B-B14F-4D97-AF65-F5344CB8AC3E}">
        <p14:creationId xmlns:p14="http://schemas.microsoft.com/office/powerpoint/2010/main" val="3285442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Recommendation for alternative future products</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GSK offer a varieties number of products that help people enhance their health and quality of life on a daily basis.</a:t>
            </a:r>
            <a:r>
              <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They</a:t>
            </a: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are really a worldwide consumer pharmaceutical firm that creates and distributes several well brands and products to its customers. With the healthcare products GSK can produce more alternative products like cool drinks products, plastics bottles for household uses products, in glass and ceramics products, wooden products for the furniture, fabrics products and also will establish a hospital where people can get their health care services.</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14</a:t>
            </a:fld>
            <a:endParaRPr lang="en-US"/>
          </a:p>
        </p:txBody>
      </p:sp>
    </p:spTree>
    <p:extLst>
      <p:ext uri="{BB962C8B-B14F-4D97-AF65-F5344CB8AC3E}">
        <p14:creationId xmlns:p14="http://schemas.microsoft.com/office/powerpoint/2010/main" val="1172512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7000"/>
              </a:lnSpc>
              <a:spcBef>
                <a:spcPts val="1200"/>
              </a:spcBef>
              <a:spcAft>
                <a:spcPts val="0"/>
              </a:spcAft>
              <a:buClrTx/>
              <a:buSzTx/>
              <a:buFontTx/>
              <a:buNone/>
              <a:tabLst/>
              <a:defRPr/>
            </a:pPr>
            <a:r>
              <a:rPr kumimoji="0" lang="en-US" sz="1200" b="1" i="0" u="none" strike="noStrike" kern="0" cap="none" spc="0" normalizeH="0" baseline="0" noProof="0" dirty="0">
                <a:ln>
                  <a:noFill/>
                </a:ln>
                <a:solidFill>
                  <a:srgbClr val="2E74B5"/>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US" sz="1600" b="1" i="0" u="none" strike="noStrike" kern="0" cap="none" spc="0" normalizeH="0" baseline="0" noProof="0" dirty="0">
              <a:ln>
                <a:noFill/>
              </a:ln>
              <a:solidFill>
                <a:srgbClr val="2E74B5"/>
              </a:solidFill>
              <a:effectLst/>
              <a:uLnTx/>
              <a:uFillTx/>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GlaxoSmithKline Corporation (GSK) is indeed a London-based British large pharmaceutical business. GSK promised to cover an agreement to address charges of medication advertising for unauthorized purposes, refusal to divulge testing results, and payments to doctors. It would be the largest medical deception current law to yet, as well as the biggest payment by such a pharmaceutical business. This report discussed the GSK activities and their promotional mission and objectives with shareholders.</a:t>
            </a:r>
            <a:endParaRPr kumimoji="0" lang="en-US"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15</a:t>
            </a:fld>
            <a:endParaRPr lang="en-US"/>
          </a:p>
        </p:txBody>
      </p:sp>
    </p:spTree>
    <p:extLst>
      <p:ext uri="{BB962C8B-B14F-4D97-AF65-F5344CB8AC3E}">
        <p14:creationId xmlns:p14="http://schemas.microsoft.com/office/powerpoint/2010/main" val="2949155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1200"/>
              </a:spcBef>
              <a:spcAft>
                <a:spcPts val="0"/>
              </a:spcAft>
            </a:pPr>
            <a:r>
              <a:rPr lang="en-US" sz="1400" b="1" kern="0"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kern="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Brassil</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creation of a federal partnership</a:t>
            </a:r>
            <a:r>
              <a:rPr lang="en-US" sz="1200" dirty="0">
                <a:effectLst/>
                <a:latin typeface="Calibri" panose="020F0502020204030204" pitchFamily="34" charset="0"/>
                <a:ea typeface="Calibri" panose="020F0502020204030204" pitchFamily="34" charset="0"/>
                <a:cs typeface="Times New Roman" panose="02020603050405020304" pitchFamily="18" charset="0"/>
              </a:rPr>
              <a:t>. Albany: State University of New York Press.</a:t>
            </a: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Chaurasia</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Mozar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2022.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Contactless healthcare facilitation and commodity delivery management during COVID 19 pandemic</a:t>
            </a:r>
            <a:r>
              <a:rPr lang="en-US" sz="1200" dirty="0">
                <a:effectLst/>
                <a:latin typeface="Calibri" panose="020F0502020204030204" pitchFamily="34" charset="0"/>
                <a:ea typeface="Calibri" panose="020F0502020204030204" pitchFamily="34" charset="0"/>
                <a:cs typeface="Times New Roman" panose="02020603050405020304" pitchFamily="18" charset="0"/>
              </a:rPr>
              <a:t>. Singapore: Springer.</a:t>
            </a: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Cmolik</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2012.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Threats and opportunities for European pharmaceutical wholesalers in a changing healthcare environment</a:t>
            </a:r>
            <a:r>
              <a:rPr lang="en-US" sz="1200" dirty="0">
                <a:effectLst/>
                <a:latin typeface="Calibri" panose="020F0502020204030204" pitchFamily="34" charset="0"/>
                <a:ea typeface="Calibri" panose="020F0502020204030204" pitchFamily="34" charset="0"/>
                <a:cs typeface="Times New Roman" panose="02020603050405020304" pitchFamily="18" charset="0"/>
              </a:rPr>
              <a:t>. Hamburg: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Diplomica</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Verlag</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Conaway, C., 2014.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Malaria, poems</a:t>
            </a:r>
            <a:r>
              <a:rPr lang="en-US" sz="1200" dirty="0">
                <a:effectLst/>
                <a:latin typeface="Calibri" panose="020F0502020204030204" pitchFamily="34" charset="0"/>
                <a:ea typeface="Calibri" panose="020F0502020204030204" pitchFamily="34" charset="0"/>
                <a:cs typeface="Times New Roman" panose="02020603050405020304" pitchFamily="18" charset="0"/>
              </a:rPr>
              <a:t>. East Lansing, MI: Michigan State University Press.</a:t>
            </a: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Haider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Cleaning Validation Manual</a:t>
            </a:r>
            <a:r>
              <a:rPr lang="en-US" sz="1200" dirty="0">
                <a:effectLst/>
                <a:latin typeface="Calibri" panose="020F0502020204030204" pitchFamily="34" charset="0"/>
                <a:ea typeface="Calibri" panose="020F0502020204030204" pitchFamily="34" charset="0"/>
                <a:cs typeface="Times New Roman" panose="02020603050405020304" pitchFamily="18" charset="0"/>
              </a:rPr>
              <a:t>. Hoboken: CRC Press.</a:t>
            </a: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Keay</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corporate objective</a:t>
            </a:r>
            <a:r>
              <a:rPr lang="en-US" sz="1200" dirty="0">
                <a:effectLst/>
                <a:latin typeface="Calibri" panose="020F0502020204030204" pitchFamily="34" charset="0"/>
                <a:ea typeface="Calibri" panose="020F0502020204030204" pitchFamily="34" charset="0"/>
                <a:cs typeface="Times New Roman" panose="02020603050405020304" pitchFamily="18" charset="0"/>
              </a:rPr>
              <a:t>. Northampton, Mass.: Edward Elgar Pub.</a:t>
            </a:r>
          </a:p>
          <a:p>
            <a:pPr marL="0" marR="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Miller, A., 2015.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Creation of the World and Other Business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Penguin Publishing Group.</a:t>
            </a:r>
          </a:p>
          <a:p>
            <a:pPr marL="0" marR="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Peng, M., 2016.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International Business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Cengage Learning.</a:t>
            </a:r>
          </a:p>
          <a:p>
            <a:pPr marL="0" marR="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D., 2017.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Pharmaceutical Metrics</a:t>
            </a:r>
            <a:r>
              <a:rPr lang="en-US" sz="1200" dirty="0">
                <a:effectLst/>
                <a:latin typeface="Calibri" panose="020F0502020204030204" pitchFamily="34" charset="0"/>
                <a:ea typeface="Calibri" panose="020F0502020204030204" pitchFamily="34" charset="0"/>
                <a:cs typeface="Times New Roman" panose="02020603050405020304" pitchFamily="18" charset="0"/>
              </a:rPr>
              <a:t>. [Place of publication not identified]: Routledge.</a:t>
            </a:r>
          </a:p>
          <a:p>
            <a:pPr marL="0" marR="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Visser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 2012.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Corporate Sustainability &amp; Responsibility</a:t>
            </a:r>
            <a:r>
              <a:rPr lang="en-US" sz="1200" dirty="0">
                <a:effectLst/>
                <a:latin typeface="Calibri" panose="020F0502020204030204" pitchFamily="34" charset="0"/>
                <a:ea typeface="Calibri" panose="020F0502020204030204" pitchFamily="34" charset="0"/>
                <a:cs typeface="Times New Roman" panose="02020603050405020304" pitchFamily="18" charset="0"/>
              </a:rPr>
              <a:t>. Cork: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BookBaby</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10"/>
          </p:nvPr>
        </p:nvSpPr>
        <p:spPr/>
        <p:txBody>
          <a:bodyPr/>
          <a:lstStyle/>
          <a:p>
            <a:fld id="{DFA90501-A5A8-406F-BA90-A1AED711CEAA}" type="slidenum">
              <a:rPr lang="en-US" smtClean="0"/>
              <a:t>16</a:t>
            </a:fld>
            <a:endParaRPr lang="en-US"/>
          </a:p>
        </p:txBody>
      </p:sp>
    </p:spTree>
    <p:extLst>
      <p:ext uri="{BB962C8B-B14F-4D97-AF65-F5344CB8AC3E}">
        <p14:creationId xmlns:p14="http://schemas.microsoft.com/office/powerpoint/2010/main" val="36497544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A77D2AF-C5D7-4DDA-A5C6-F7E0E7191B94}" type="slidenum">
              <a:rPr lang="en-US" smtClean="0"/>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6676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826735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2147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66DB73-34FA-4E89-8620-A8745FC9F51A}" type="datetimeFigureOut">
              <a:rPr lang="en-US" smtClean="0"/>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1936853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66DB73-34FA-4E89-8620-A8745FC9F51A}" type="datetimeFigureOut">
              <a:rPr lang="en-US" smtClean="0"/>
              <a:t>3/31/2022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7D2AF-C5D7-4DDA-A5C6-F7E0E7191B94}" type="slidenum">
              <a:rPr lang="en-US" smtClean="0"/>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747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66DB73-34FA-4E89-8620-A8745FC9F51A}" type="datetimeFigureOut">
              <a:rPr lang="en-US" smtClean="0"/>
              <a:t>3/31/2022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7D2AF-C5D7-4DDA-A5C6-F7E0E7191B94}"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9130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66DB73-34FA-4E89-8620-A8745FC9F51A}" type="datetimeFigureOut">
              <a:rPr lang="en-US" smtClean="0"/>
              <a:t>3/31/2022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3268533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66DB73-34FA-4E89-8620-A8745FC9F51A}" type="datetimeFigureOut">
              <a:rPr lang="en-US" smtClean="0"/>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77D2AF-C5D7-4DDA-A5C6-F7E0E7191B94}" type="slidenum">
              <a:rPr lang="en-US" smtClean="0"/>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7385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66DB73-34FA-4E89-8620-A8745FC9F51A}" type="datetimeFigureOut">
              <a:rPr lang="en-US" smtClean="0"/>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1551517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66DB73-34FA-4E89-8620-A8745FC9F51A}" type="datetimeFigureOut">
              <a:rPr lang="en-US" smtClean="0"/>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328320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5364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6906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spTree>
    <p:extLst>
      <p:ext uri="{BB962C8B-B14F-4D97-AF65-F5344CB8AC3E}">
        <p14:creationId xmlns:p14="http://schemas.microsoft.com/office/powerpoint/2010/main" val="3188944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2001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5673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2177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6DB73-34FA-4E89-8620-A8745FC9F51A}" type="datetimeFigureOut">
              <a:rPr lang="en-US" smtClean="0"/>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7D2AF-C5D7-4DDA-A5C6-F7E0E7191B94}" type="slidenum">
              <a:rPr lang="en-US" smtClean="0"/>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611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66DB73-34FA-4E89-8620-A8745FC9F51A}" type="datetimeFigureOut">
              <a:rPr lang="en-US" smtClean="0"/>
              <a:t>3/31/2022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77D2AF-C5D7-4DDA-A5C6-F7E0E7191B94}" type="slidenum">
              <a:rPr lang="en-US" smtClean="0"/>
              <a:t>‹#›</a:t>
            </a:fld>
            <a:endParaRPr lang="en-US"/>
          </a:p>
        </p:txBody>
      </p:sp>
    </p:spTree>
    <p:extLst>
      <p:ext uri="{BB962C8B-B14F-4D97-AF65-F5344CB8AC3E}">
        <p14:creationId xmlns:p14="http://schemas.microsoft.com/office/powerpoint/2010/main" val="18467785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8717F8-4ED2-4D3D-9FB9-B1BBFE669520}"/>
              </a:ext>
            </a:extLst>
          </p:cNvPr>
          <p:cNvSpPr>
            <a:spLocks noGrp="1"/>
          </p:cNvSpPr>
          <p:nvPr>
            <p:ph type="ctrTitle"/>
          </p:nvPr>
        </p:nvSpPr>
        <p:spPr>
          <a:xfrm>
            <a:off x="2692398" y="1814732"/>
            <a:ext cx="6815669" cy="2391507"/>
          </a:xfrm>
        </p:spPr>
        <p:txBody>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LCBB4000</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Bachelor of Arts Business Management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5" name="Subtitle 4">
            <a:extLst>
              <a:ext uri="{FF2B5EF4-FFF2-40B4-BE49-F238E27FC236}">
                <a16:creationId xmlns:a16="http://schemas.microsoft.com/office/drawing/2014/main" id="{72E1536B-0F40-4B38-858E-8415A7F76229}"/>
              </a:ext>
            </a:extLst>
          </p:cNvPr>
          <p:cNvSpPr>
            <a:spLocks noGrp="1"/>
          </p:cNvSpPr>
          <p:nvPr>
            <p:ph type="subTitle" idx="1"/>
          </p:nvPr>
        </p:nvSpPr>
        <p:spPr>
          <a:xfrm>
            <a:off x="2692398" y="3643532"/>
            <a:ext cx="6815669" cy="1747618"/>
          </a:xfrm>
        </p:spPr>
        <p:txBody>
          <a:bodyPr>
            <a:normAutofit fontScale="92500" lnSpcReduction="20000"/>
          </a:bodyPr>
          <a:lstStyle/>
          <a:p>
            <a:r>
              <a:rPr lang="en-US" sz="3400" b="1" dirty="0"/>
              <a:t>Welcome to the Presentation </a:t>
            </a:r>
          </a:p>
          <a:p>
            <a:r>
              <a:rPr lang="en-US" sz="3400" b="1" dirty="0"/>
              <a:t>on </a:t>
            </a:r>
          </a:p>
          <a:p>
            <a:r>
              <a:rPr lang="en-US" sz="3400" b="1" dirty="0"/>
              <a:t>Academic Skills</a:t>
            </a:r>
            <a:endParaRPr lang="en-US" sz="3400" dirty="0"/>
          </a:p>
          <a:p>
            <a:endParaRPr lang="en-US" dirty="0"/>
          </a:p>
        </p:txBody>
      </p:sp>
      <p:pic>
        <p:nvPicPr>
          <p:cNvPr id="6" name="Picture 5" descr="Prifysgol Cymru Y Drindod Dewi Sant University of Wales Trinity Saint David  - MATLAB Access for Everyone - MATLAB &amp; Simulink">
            <a:extLst>
              <a:ext uri="{FF2B5EF4-FFF2-40B4-BE49-F238E27FC236}">
                <a16:creationId xmlns:a16="http://schemas.microsoft.com/office/drawing/2014/main" id="{CA0442C1-F492-4BF1-B8A3-2102D52166B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70010" y="1537994"/>
            <a:ext cx="2651980" cy="961659"/>
          </a:xfrm>
          <a:prstGeom prst="rect">
            <a:avLst/>
          </a:prstGeom>
          <a:noFill/>
          <a:ln>
            <a:noFill/>
          </a:ln>
        </p:spPr>
      </p:pic>
    </p:spTree>
    <p:extLst>
      <p:ext uri="{BB962C8B-B14F-4D97-AF65-F5344CB8AC3E}">
        <p14:creationId xmlns:p14="http://schemas.microsoft.com/office/powerpoint/2010/main" val="415818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5638" y="2525291"/>
            <a:ext cx="2853245" cy="756458"/>
          </a:xfrm>
        </p:spPr>
        <p:txBody>
          <a:bodyPr>
            <a:normAutofit/>
          </a:bodyPr>
          <a:lstStyle/>
          <a:p>
            <a:pPr marL="0" marR="0">
              <a:lnSpc>
                <a:spcPct val="107000"/>
              </a:lnSpc>
              <a:spcBef>
                <a:spcPts val="1200"/>
              </a:spcBef>
              <a:spcAft>
                <a:spcPts val="0"/>
              </a:spcAft>
            </a:pPr>
            <a:r>
              <a:rPr lang="en-US" sz="28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2800" dirty="0"/>
          </a:p>
        </p:txBody>
      </p:sp>
      <p:pic>
        <p:nvPicPr>
          <p:cNvPr id="5" name="Picture 4" descr="Diversity &amp; Inclusion Case Study: GlaxoSmithKlin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7056" y="2709949"/>
            <a:ext cx="2959306" cy="2324070"/>
          </a:xfrm>
          <a:prstGeom prst="rect">
            <a:avLst/>
          </a:prstGeom>
          <a:noFill/>
          <a:ln>
            <a:noFill/>
          </a:ln>
        </p:spPr>
      </p:pic>
      <p:sp>
        <p:nvSpPr>
          <p:cNvPr id="3" name="Rectangle 2"/>
          <p:cNvSpPr/>
          <p:nvPr/>
        </p:nvSpPr>
        <p:spPr>
          <a:xfrm>
            <a:off x="2665638" y="3576251"/>
            <a:ext cx="3745690" cy="1669496"/>
          </a:xfrm>
          <a:prstGeom prst="rect">
            <a:avLst/>
          </a:prstGeom>
        </p:spPr>
        <p:txBody>
          <a:bodyPr wrap="square">
            <a:spAutoFit/>
          </a:bodyPr>
          <a:lstStyle/>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Combination of "Glaxo </a:t>
            </a:r>
            <a:r>
              <a:rPr lang="en-US" sz="1400" dirty="0" err="1">
                <a:latin typeface="Times New Roman" panose="02020603050405020304" pitchFamily="18" charset="0"/>
                <a:ea typeface="Calibri" panose="020F0502020204030204" pitchFamily="34" charset="0"/>
                <a:cs typeface="Times New Roman" panose="02020603050405020304" pitchFamily="18" charset="0"/>
              </a:rPr>
              <a:t>Wellcome</a:t>
            </a:r>
            <a:r>
              <a:rPr lang="en-US" sz="1400" dirty="0">
                <a:latin typeface="Times New Roman" panose="02020603050405020304" pitchFamily="18" charset="0"/>
                <a:ea typeface="Calibri" panose="020F0502020204030204" pitchFamily="34" charset="0"/>
                <a:cs typeface="Times New Roman" panose="02020603050405020304" pitchFamily="18" charset="0"/>
              </a:rPr>
              <a:t>" as well as "SmithKline Beecham" </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Healthcare or hygienic goods are produced</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Historical background, goals and objectives and shareholders </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9700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11927" y="1332407"/>
            <a:ext cx="6373091" cy="752065"/>
          </a:xfrm>
          <a:prstGeom prst="rect">
            <a:avLst/>
          </a:prstGeom>
        </p:spPr>
        <p:txBody>
          <a:bodyPr wrap="square">
            <a:spAutoFit/>
          </a:bodyPr>
          <a:lstStyle/>
          <a:p>
            <a:pPr algn="just">
              <a:lnSpc>
                <a:spcPct val="150000"/>
              </a:lnSpc>
              <a:spcBef>
                <a:spcPts val="200"/>
              </a:spcBef>
            </a:pPr>
            <a:r>
              <a:rPr lang="en-US" sz="3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4" name="Picture 3" descr="GlaxoSmithKline - Wikipedia"/>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06729" y="2957200"/>
            <a:ext cx="3497638" cy="2343473"/>
          </a:xfrm>
          <a:prstGeom prst="rect">
            <a:avLst/>
          </a:prstGeom>
          <a:noFill/>
          <a:ln>
            <a:noFill/>
          </a:ln>
        </p:spPr>
      </p:pic>
      <p:sp>
        <p:nvSpPr>
          <p:cNvPr id="2" name="Rectangle 1"/>
          <p:cNvSpPr/>
          <p:nvPr/>
        </p:nvSpPr>
        <p:spPr>
          <a:xfrm>
            <a:off x="2202871" y="2796563"/>
            <a:ext cx="3893129" cy="1909754"/>
          </a:xfrm>
          <a:prstGeom prst="rect">
            <a:avLst/>
          </a:prstGeom>
        </p:spPr>
        <p:txBody>
          <a:bodyPr wrap="square">
            <a:spAutoFit/>
          </a:bodyPr>
          <a:lstStyle/>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Glaxo </a:t>
            </a:r>
            <a:r>
              <a:rPr lang="en-US" dirty="0" err="1">
                <a:latin typeface="Times New Roman" panose="02020603050405020304" pitchFamily="18" charset="0"/>
                <a:ea typeface="Calibri" panose="020F0502020204030204" pitchFamily="34" charset="0"/>
                <a:cs typeface="Times New Roman" panose="02020603050405020304" pitchFamily="18" charset="0"/>
              </a:rPr>
              <a:t>Wellcome</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Glaxo</a:t>
            </a:r>
          </a:p>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manufacturing powdered milk infant nourishment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45534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3999" y="2666433"/>
            <a:ext cx="5420498" cy="3361433"/>
          </a:xfrm>
          <a:prstGeom prst="rect">
            <a:avLst/>
          </a:prstGeom>
        </p:spPr>
        <p:txBody>
          <a:bodyPr wrap="square">
            <a:spAutoFit/>
          </a:bodyPr>
          <a:lstStyle/>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Burroughs </a:t>
            </a:r>
            <a:r>
              <a:rPr lang="en-US" b="1"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a:t>
            </a:r>
            <a:r>
              <a:rPr lang="en-US" dirty="0">
                <a:effectLst/>
                <a:latin typeface="Times New Roman" panose="02020603050405020304" pitchFamily="18" charset="0"/>
                <a:ea typeface="Calibri" panose="020F0502020204030204" pitchFamily="34" charset="0"/>
                <a:cs typeface="Times New Roman" panose="02020603050405020304" pitchFamily="18" charset="0"/>
              </a:rPr>
              <a:t>he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dirty="0">
                <a:effectLst/>
                <a:latin typeface="Times New Roman" panose="02020603050405020304" pitchFamily="18" charset="0"/>
                <a:ea typeface="Calibri" panose="020F0502020204030204" pitchFamily="34" charset="0"/>
                <a:cs typeface="Times New Roman" panose="02020603050405020304" pitchFamily="18" charset="0"/>
              </a:rPr>
              <a:t> Tropical System </a:t>
            </a:r>
          </a:p>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Built production and consultancy operations at Tuckahoe</a:t>
            </a:r>
          </a:p>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a:t>
            </a:r>
            <a:r>
              <a:rPr lang="en-US" dirty="0">
                <a:effectLst/>
                <a:latin typeface="Times New Roman" panose="02020603050405020304" pitchFamily="18" charset="0"/>
                <a:ea typeface="Calibri" panose="020F0502020204030204" pitchFamily="34" charset="0"/>
                <a:cs typeface="Times New Roman" panose="02020603050405020304" pitchFamily="18" charset="0"/>
              </a:rPr>
              <a:t>reated medications that are being used today, </a:t>
            </a:r>
          </a:p>
          <a:p>
            <a:pPr marL="171450" indent="-171450" algn="just">
              <a:lnSpc>
                <a:spcPct val="150000"/>
              </a:lnSpc>
              <a:spcAft>
                <a:spcPts val="800"/>
              </a:spcAft>
              <a:buFont typeface="Arial" panose="020B0604020202020204" pitchFamily="34" charset="0"/>
              <a:buChar char="•"/>
            </a:pPr>
            <a:r>
              <a:rPr lang="en-US" dirty="0" err="1">
                <a:latin typeface="Times New Roman" panose="02020603050405020304" pitchFamily="18" charset="0"/>
                <a:ea typeface="Calibri" panose="020F0502020204030204" pitchFamily="34" charset="0"/>
                <a:cs typeface="Times New Roman" panose="02020603050405020304" pitchFamily="18" charset="0"/>
              </a:rPr>
              <a:t>A</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nization</a:t>
            </a:r>
            <a:r>
              <a:rPr lang="en-US" dirty="0">
                <a:effectLst/>
                <a:latin typeface="Times New Roman" panose="02020603050405020304" pitchFamily="18" charset="0"/>
                <a:ea typeface="Calibri" panose="020F0502020204030204" pitchFamily="34" charset="0"/>
                <a:cs typeface="Times New Roman" panose="02020603050405020304" pitchFamily="18" charset="0"/>
              </a:rPr>
              <a:t> around 1959 to expand its animal nutrition activities.</a:t>
            </a:r>
          </a:p>
        </p:txBody>
      </p:sp>
      <p:sp>
        <p:nvSpPr>
          <p:cNvPr id="5" name="Rectangle 4"/>
          <p:cNvSpPr/>
          <p:nvPr/>
        </p:nvSpPr>
        <p:spPr>
          <a:xfrm>
            <a:off x="1385455" y="1304698"/>
            <a:ext cx="6373091" cy="834524"/>
          </a:xfrm>
          <a:prstGeom prst="rect">
            <a:avLst/>
          </a:prstGeom>
        </p:spPr>
        <p:txBody>
          <a:bodyPr wrap="square">
            <a:spAutoFit/>
          </a:bodyPr>
          <a:lstStyle/>
          <a:p>
            <a:pPr algn="just">
              <a:lnSpc>
                <a:spcPct val="150000"/>
              </a:lnSpc>
              <a:spcBef>
                <a:spcPts val="200"/>
              </a:spcBef>
            </a:pPr>
            <a:r>
              <a:rPr lang="en-US" sz="36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6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6" name="Picture 5" descr="Why GSK Left Bangladesh? Reasons Behind the Shutdown - Business Inspection  B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58658" y="3208845"/>
            <a:ext cx="3701785" cy="1943923"/>
          </a:xfrm>
          <a:prstGeom prst="rect">
            <a:avLst/>
          </a:prstGeom>
          <a:noFill/>
          <a:ln>
            <a:noFill/>
          </a:ln>
        </p:spPr>
      </p:pic>
    </p:spTree>
    <p:extLst>
      <p:ext uri="{BB962C8B-B14F-4D97-AF65-F5344CB8AC3E}">
        <p14:creationId xmlns:p14="http://schemas.microsoft.com/office/powerpoint/2010/main" val="3046205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17964" y="2614790"/>
            <a:ext cx="4843474" cy="3679020"/>
          </a:xfrm>
          <a:prstGeom prst="rect">
            <a:avLst/>
          </a:prstGeom>
        </p:spPr>
        <p:txBody>
          <a:bodyPr wrap="square">
            <a:spAutoFit/>
          </a:bodyPr>
          <a:lstStyle/>
          <a:p>
            <a:pPr algn="just">
              <a:lnSpc>
                <a:spcPct val="150000"/>
              </a:lnSpc>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Merger</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Glaxo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combined</a:t>
            </a:r>
          </a:p>
          <a:p>
            <a:pPr marL="171450" indent="-171450" algn="just">
              <a:lnSpc>
                <a:spcPct val="150000"/>
              </a:lnSpc>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overhauled the Research and innovation department</a:t>
            </a:r>
          </a:p>
          <a:p>
            <a:pPr marL="171450" indent="-171450" algn="just">
              <a:lnSpc>
                <a:spcPct val="150000"/>
              </a:lnSpc>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establishing a new Pharmaceuticals Testing Facility </a:t>
            </a:r>
          </a:p>
          <a:p>
            <a:pPr marL="171450" indent="-171450" algn="just">
              <a:lnSpc>
                <a:spcPct val="150000"/>
              </a:lnSpc>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development of chemical synthesis</a:t>
            </a:r>
          </a:p>
        </p:txBody>
      </p:sp>
      <p:sp>
        <p:nvSpPr>
          <p:cNvPr id="5" name="Rectangle 4"/>
          <p:cNvSpPr/>
          <p:nvPr/>
        </p:nvSpPr>
        <p:spPr>
          <a:xfrm>
            <a:off x="1911927" y="1332407"/>
            <a:ext cx="6373091" cy="752065"/>
          </a:xfrm>
          <a:prstGeom prst="rect">
            <a:avLst/>
          </a:prstGeom>
        </p:spPr>
        <p:txBody>
          <a:bodyPr wrap="square">
            <a:spAutoFit/>
          </a:bodyPr>
          <a:lstStyle/>
          <a:p>
            <a:pPr algn="just">
              <a:lnSpc>
                <a:spcPct val="150000"/>
              </a:lnSpc>
              <a:spcBef>
                <a:spcPts val="200"/>
              </a:spcBef>
            </a:pPr>
            <a:r>
              <a:rPr lang="en-US" sz="3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6" name="Picture 5" descr="GSK Productions - Home | Facebook"/>
          <p:cNvPicPr/>
          <p:nvPr/>
        </p:nvPicPr>
        <p:blipFill>
          <a:blip r:embed="rId3">
            <a:extLst>
              <a:ext uri="{28A0092B-C50C-407E-A947-70E740481C1C}">
                <a14:useLocalDpi xmlns:a14="http://schemas.microsoft.com/office/drawing/2010/main" val="0"/>
              </a:ext>
            </a:extLst>
          </a:blip>
          <a:srcRect/>
          <a:stretch>
            <a:fillRect/>
          </a:stretch>
        </p:blipFill>
        <p:spPr bwMode="auto">
          <a:xfrm>
            <a:off x="7120113" y="3127481"/>
            <a:ext cx="3920836" cy="2398112"/>
          </a:xfrm>
          <a:prstGeom prst="rect">
            <a:avLst/>
          </a:prstGeom>
          <a:noFill/>
          <a:ln>
            <a:noFill/>
          </a:ln>
        </p:spPr>
      </p:pic>
    </p:spTree>
    <p:extLst>
      <p:ext uri="{BB962C8B-B14F-4D97-AF65-F5344CB8AC3E}">
        <p14:creationId xmlns:p14="http://schemas.microsoft.com/office/powerpoint/2010/main" val="1482673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11926" y="2685560"/>
            <a:ext cx="4184073" cy="3361433"/>
          </a:xfrm>
          <a:prstGeom prst="rect">
            <a:avLst/>
          </a:prstGeom>
        </p:spPr>
        <p:txBody>
          <a:bodyPr wrap="square">
            <a:spAutoFit/>
          </a:bodyPr>
          <a:lstStyle/>
          <a:p>
            <a:pPr algn="just">
              <a:lnSpc>
                <a:spcPct val="150000"/>
              </a:lnSpc>
              <a:spcAft>
                <a:spcPts val="800"/>
              </a:spcAft>
              <a:tabLst>
                <a:tab pos="1457325" algn="l"/>
              </a:tabLs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SmithKline Beecham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Beecham</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E</a:t>
            </a:r>
            <a:r>
              <a:rPr lang="en-US" dirty="0">
                <a:effectLst/>
                <a:latin typeface="Times New Roman" panose="02020603050405020304" pitchFamily="18" charset="0"/>
                <a:ea typeface="Calibri" panose="020F0502020204030204" pitchFamily="34" charset="0"/>
                <a:cs typeface="Times New Roman" panose="02020603050405020304" pitchFamily="18" charset="0"/>
              </a:rPr>
              <a:t>stablished an exclusive plant</a:t>
            </a:r>
          </a:p>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Beecham became intimately engaged in medications </a:t>
            </a:r>
          </a:p>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dirty="0">
                <a:latin typeface="Times New Roman" panose="02020603050405020304" pitchFamily="18" charset="0"/>
                <a:ea typeface="Calibri" panose="020F0502020204030204" pitchFamily="34" charset="0"/>
                <a:cs typeface="Times New Roman" panose="02020603050405020304" pitchFamily="18" charset="0"/>
              </a:rPr>
              <a:t>C</a:t>
            </a:r>
            <a:r>
              <a:rPr lang="en-US" dirty="0">
                <a:effectLst/>
                <a:latin typeface="Times New Roman" panose="02020603050405020304" pitchFamily="18" charset="0"/>
                <a:ea typeface="Calibri" panose="020F0502020204030204" pitchFamily="34" charset="0"/>
                <a:cs typeface="Times New Roman" panose="02020603050405020304" pitchFamily="18" charset="0"/>
              </a:rPr>
              <a:t>ommercial items even studies into synthesized antibiotics.</a:t>
            </a:r>
          </a:p>
        </p:txBody>
      </p:sp>
      <p:sp>
        <p:nvSpPr>
          <p:cNvPr id="5" name="Rectangle 4"/>
          <p:cNvSpPr/>
          <p:nvPr/>
        </p:nvSpPr>
        <p:spPr>
          <a:xfrm>
            <a:off x="1911927" y="1332407"/>
            <a:ext cx="6373091" cy="834524"/>
          </a:xfrm>
          <a:prstGeom prst="rect">
            <a:avLst/>
          </a:prstGeom>
        </p:spPr>
        <p:txBody>
          <a:bodyPr wrap="square">
            <a:spAutoFit/>
          </a:bodyPr>
          <a:lstStyle/>
          <a:p>
            <a:pPr algn="just">
              <a:lnSpc>
                <a:spcPct val="150000"/>
              </a:lnSpc>
              <a:spcBef>
                <a:spcPts val="200"/>
              </a:spcBef>
            </a:pPr>
            <a:r>
              <a:rPr lang="en-US" sz="36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6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6" name="Picture 5" descr="GSK to boost growth with Consumer Healthcare business spin-off"/>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8803" y="2617401"/>
            <a:ext cx="4323052" cy="2550344"/>
          </a:xfrm>
          <a:prstGeom prst="rect">
            <a:avLst/>
          </a:prstGeom>
          <a:noFill/>
          <a:ln>
            <a:noFill/>
          </a:ln>
        </p:spPr>
      </p:pic>
    </p:spTree>
    <p:extLst>
      <p:ext uri="{BB962C8B-B14F-4D97-AF65-F5344CB8AC3E}">
        <p14:creationId xmlns:p14="http://schemas.microsoft.com/office/powerpoint/2010/main" val="482553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57745" y="2999601"/>
            <a:ext cx="2460493" cy="2736005"/>
          </a:xfrm>
          <a:prstGeom prst="rect">
            <a:avLst/>
          </a:prstGeom>
        </p:spPr>
        <p:txBody>
          <a:bodyPr wrap="square">
            <a:spAutoFit/>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SmithKline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stablished the initial dispensary </a:t>
            </a:r>
          </a:p>
          <a:p>
            <a:pPr marL="171450" indent="-1714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he company purchased Norden Labs a </a:t>
            </a:r>
          </a:p>
          <a:p>
            <a:pPr marL="171450" indent="-171450" algn="just">
              <a:lnSpc>
                <a:spcPct val="150000"/>
              </a:lnSpc>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Primarily concentrating upon vaccinations. </a:t>
            </a:r>
            <a:endParaRPr lang="en-US" sz="1600" dirty="0">
              <a:latin typeface="Times New Roman" panose="02020603050405020304" pitchFamily="18" charset="0"/>
              <a:cs typeface="Times New Roman" panose="02020603050405020304" pitchFamily="18" charset="0"/>
            </a:endParaRPr>
          </a:p>
        </p:txBody>
      </p:sp>
      <p:sp>
        <p:nvSpPr>
          <p:cNvPr id="5" name="Rectangle 4"/>
          <p:cNvSpPr/>
          <p:nvPr/>
        </p:nvSpPr>
        <p:spPr>
          <a:xfrm>
            <a:off x="1911927" y="1332407"/>
            <a:ext cx="6373091" cy="752065"/>
          </a:xfrm>
          <a:prstGeom prst="rect">
            <a:avLst/>
          </a:prstGeom>
        </p:spPr>
        <p:txBody>
          <a:bodyPr wrap="square">
            <a:spAutoFit/>
          </a:bodyPr>
          <a:lstStyle/>
          <a:p>
            <a:pPr algn="just">
              <a:lnSpc>
                <a:spcPct val="150000"/>
              </a:lnSpc>
              <a:spcBef>
                <a:spcPts val="200"/>
              </a:spcBef>
            </a:pPr>
            <a:r>
              <a:rPr lang="en-US" sz="3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6" name="Rectangle 5"/>
          <p:cNvSpPr/>
          <p:nvPr/>
        </p:nvSpPr>
        <p:spPr>
          <a:xfrm>
            <a:off x="4177706" y="2907267"/>
            <a:ext cx="2460493" cy="3105337"/>
          </a:xfrm>
          <a:prstGeom prst="rect">
            <a:avLst/>
          </a:prstGeom>
        </p:spPr>
        <p:txBody>
          <a:bodyPr wrap="square">
            <a:spAutoFit/>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Merger</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stablish SmithKline Beecham.</a:t>
            </a:r>
          </a:p>
          <a:p>
            <a:pPr marL="171450" indent="-1714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urchased a testing facility inside America</a:t>
            </a:r>
          </a:p>
          <a:p>
            <a:pPr marL="171450" indent="-171450" algn="just">
              <a:lnSpc>
                <a:spcPct val="150000"/>
              </a:lnSpc>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stablished in England in 1997 in New Horizons Technology Centre</a:t>
            </a:r>
            <a:endParaRPr lang="en-US" sz="1600" dirty="0">
              <a:latin typeface="Times New Roman" panose="02020603050405020304" pitchFamily="18" charset="0"/>
              <a:cs typeface="Times New Roman" panose="02020603050405020304" pitchFamily="18" charset="0"/>
            </a:endParaRPr>
          </a:p>
        </p:txBody>
      </p:sp>
      <p:pic>
        <p:nvPicPr>
          <p:cNvPr id="7" name="Picture 6" descr="GSK still plans to list consumer arm in July despite market volatility |  Reuters"/>
          <p:cNvPicPr/>
          <p:nvPr/>
        </p:nvPicPr>
        <p:blipFill>
          <a:blip r:embed="rId3">
            <a:extLst>
              <a:ext uri="{28A0092B-C50C-407E-A947-70E740481C1C}">
                <a14:useLocalDpi xmlns:a14="http://schemas.microsoft.com/office/drawing/2010/main" val="0"/>
              </a:ext>
            </a:extLst>
          </a:blip>
          <a:srcRect/>
          <a:stretch>
            <a:fillRect/>
          </a:stretch>
        </p:blipFill>
        <p:spPr bwMode="auto">
          <a:xfrm>
            <a:off x="7171038" y="3379902"/>
            <a:ext cx="3554627" cy="2145692"/>
          </a:xfrm>
          <a:prstGeom prst="rect">
            <a:avLst/>
          </a:prstGeom>
          <a:noFill/>
          <a:ln>
            <a:noFill/>
          </a:ln>
        </p:spPr>
      </p:pic>
    </p:spTree>
    <p:extLst>
      <p:ext uri="{BB962C8B-B14F-4D97-AF65-F5344CB8AC3E}">
        <p14:creationId xmlns:p14="http://schemas.microsoft.com/office/powerpoint/2010/main" val="135048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04109" y="2530979"/>
            <a:ext cx="4558146" cy="1856919"/>
          </a:xfrm>
          <a:prstGeom prst="rect">
            <a:avLst/>
          </a:prstGeom>
        </p:spPr>
        <p:txBody>
          <a:bodyPr wrap="square">
            <a:spAutoFit/>
          </a:bodyPr>
          <a:lstStyle/>
          <a:p>
            <a:pPr algn="just">
              <a:lnSpc>
                <a:spcPct val="150000"/>
              </a:lnSpc>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Glaxo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Wellcome</a:t>
            </a: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 and SmithKline Beecham merger from 2000 to present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declared the desire to unite.</a:t>
            </a: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GlaxoSmithKline had been formed as a result of the combination</a:t>
            </a: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company has a global head office, </a:t>
            </a: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GlaxoSmithKline paid US$1.24 billion for Blocks Pharmaceuticals</a:t>
            </a:r>
            <a:endParaRPr lang="en-US" sz="1200" dirty="0">
              <a:latin typeface="Times New Roman" panose="02020603050405020304" pitchFamily="18" charset="0"/>
              <a:cs typeface="Times New Roman" panose="02020603050405020304" pitchFamily="18" charset="0"/>
            </a:endParaRPr>
          </a:p>
        </p:txBody>
      </p:sp>
      <p:sp>
        <p:nvSpPr>
          <p:cNvPr id="5" name="Rectangle 4"/>
          <p:cNvSpPr/>
          <p:nvPr/>
        </p:nvSpPr>
        <p:spPr>
          <a:xfrm>
            <a:off x="1911927" y="1332407"/>
            <a:ext cx="6373091" cy="834524"/>
          </a:xfrm>
          <a:prstGeom prst="rect">
            <a:avLst/>
          </a:prstGeom>
        </p:spPr>
        <p:txBody>
          <a:bodyPr wrap="square">
            <a:spAutoFit/>
          </a:bodyPr>
          <a:lstStyle/>
          <a:p>
            <a:pPr algn="just">
              <a:lnSpc>
                <a:spcPct val="150000"/>
              </a:lnSpc>
              <a:spcBef>
                <a:spcPts val="200"/>
              </a:spcBef>
            </a:pPr>
            <a:r>
              <a:rPr lang="en-US" sz="36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Historical background</a:t>
            </a:r>
            <a:endParaRPr lang="en-US" sz="36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026" name="Picture 2" descr="GSK to shutter Ermington plant in Australia by 2020; 223 jobs affected |  Fierce Pharm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6483" y="2674937"/>
            <a:ext cx="4319443" cy="2575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022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0784" y="1081151"/>
            <a:ext cx="6252033" cy="530594"/>
          </a:xfrm>
          <a:prstGeom prst="rect">
            <a:avLst/>
          </a:prstGeom>
        </p:spPr>
        <p:txBody>
          <a:bodyPr wrap="none">
            <a:spAutoFit/>
          </a:bodyPr>
          <a:lstStyle/>
          <a:p>
            <a:pPr algn="just">
              <a:lnSpc>
                <a:spcPct val="107000"/>
              </a:lnSpc>
              <a:spcBef>
                <a:spcPts val="200"/>
              </a:spcBef>
            </a:pPr>
            <a:r>
              <a:rPr lang="en-US" sz="2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Fields of investigation and development</a:t>
            </a:r>
            <a:endParaRPr lang="en-US" sz="2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5" name="Rectangle 4"/>
          <p:cNvSpPr/>
          <p:nvPr/>
        </p:nvSpPr>
        <p:spPr>
          <a:xfrm>
            <a:off x="1305810" y="2595696"/>
            <a:ext cx="2421062" cy="2133918"/>
          </a:xfrm>
          <a:prstGeom prst="rect">
            <a:avLst/>
          </a:prstGeom>
        </p:spPr>
        <p:txBody>
          <a:bodyPr wrap="square">
            <a:spAutoFit/>
          </a:bodyPr>
          <a:lstStyle/>
          <a:p>
            <a:pPr algn="just">
              <a:lnSpc>
                <a:spcPct val="150000"/>
              </a:lnSpc>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Vaccine against malaria</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GSK submitted the initial malaria vaccine in 2014. </a:t>
            </a: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Malaria kills about 1.5 million people per year, </a:t>
            </a:r>
          </a:p>
          <a:p>
            <a:pPr marL="171450" indent="-171450" algn="just">
              <a:lnSpc>
                <a:spcPct val="150000"/>
              </a:lnSpc>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The RTS, S vaccine has been conducted</a:t>
            </a:r>
            <a:endParaRPr lang="en-US" sz="1200" dirty="0">
              <a:latin typeface="Times New Roman" panose="02020603050405020304" pitchFamily="18" charset="0"/>
              <a:cs typeface="Times New Roman" panose="02020603050405020304" pitchFamily="18" charset="0"/>
            </a:endParaRPr>
          </a:p>
        </p:txBody>
      </p:sp>
      <p:sp>
        <p:nvSpPr>
          <p:cNvPr id="6" name="Rectangle 5"/>
          <p:cNvSpPr/>
          <p:nvPr/>
        </p:nvSpPr>
        <p:spPr>
          <a:xfrm>
            <a:off x="4121712" y="2595696"/>
            <a:ext cx="3373597" cy="2995692"/>
          </a:xfrm>
          <a:prstGeom prst="rect">
            <a:avLst/>
          </a:prstGeom>
        </p:spPr>
        <p:txBody>
          <a:bodyPr wrap="square">
            <a:spAutoFit/>
          </a:bodyPr>
          <a:lstStyle/>
          <a:p>
            <a:pPr algn="just">
              <a:lnSpc>
                <a:spcPct val="150000"/>
              </a:lnSpc>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COVID-19 vaccine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COVID-19 vaccine produced by GlaxoSmithKline </a:t>
            </a:r>
          </a:p>
          <a:p>
            <a:pPr marL="171450" indent="-171450" algn="just">
              <a:lnSpc>
                <a:spcPct val="150000"/>
              </a:lnSpc>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combines Sanofi's heterologous protein expertise with GSK's global epidemic expertise</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lgn="just">
              <a:lnSpc>
                <a:spcPct val="150000"/>
              </a:lnSpc>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capable of creating 1 billion dosages in the primary part in 2021</a:t>
            </a:r>
          </a:p>
          <a:p>
            <a:pPr marL="171450" indent="-171450" algn="just">
              <a:lnSpc>
                <a:spcPct val="150000"/>
              </a:lnSpc>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business has committed to contract with the US to manufacture vaccine vials.</a:t>
            </a:r>
          </a:p>
        </p:txBody>
      </p:sp>
      <p:pic>
        <p:nvPicPr>
          <p:cNvPr id="7" name="Picture 6" descr="GSK to cut drug development projects to focus on 'winners' |  GlaxoSmithKline | The Guardia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8659" y="2700789"/>
            <a:ext cx="3390900" cy="2744047"/>
          </a:xfrm>
          <a:prstGeom prst="rect">
            <a:avLst/>
          </a:prstGeom>
          <a:noFill/>
          <a:ln>
            <a:noFill/>
          </a:ln>
        </p:spPr>
      </p:pic>
    </p:spTree>
    <p:extLst>
      <p:ext uri="{BB962C8B-B14F-4D97-AF65-F5344CB8AC3E}">
        <p14:creationId xmlns:p14="http://schemas.microsoft.com/office/powerpoint/2010/main" val="2872625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92171" y="2304969"/>
            <a:ext cx="5217547" cy="3482685"/>
          </a:xfrm>
          <a:prstGeom prst="rect">
            <a:avLst/>
          </a:prstGeom>
        </p:spPr>
        <p:txBody>
          <a:bodyPr wrap="square">
            <a:spAutoFit/>
          </a:bodyPr>
          <a:lstStyle/>
          <a:p>
            <a:pPr algn="just">
              <a:lnSpc>
                <a:spcPct val="107000"/>
              </a:lnSpc>
              <a:spcBef>
                <a:spcPts val="200"/>
              </a:spcBef>
            </a:pPr>
            <a:endParaRPr lang="en-US" sz="13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goal has been defined as such a future goal</a:t>
            </a:r>
          </a:p>
          <a:p>
            <a:pPr marL="171450" indent="-171450" algn="just">
              <a:lnSpc>
                <a:spcPct val="150000"/>
              </a:lnSpc>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Becoming the unquestioned champion in the business</a:t>
            </a:r>
          </a:p>
          <a:p>
            <a:pPr marL="171450" indent="-171450" algn="just">
              <a:lnSpc>
                <a:spcPct val="150000"/>
              </a:lnSpc>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Promoting positive greater, look happier, and increase life expectancy  </a:t>
            </a:r>
          </a:p>
          <a:p>
            <a:pPr marL="171450" indent="-171450" algn="just">
              <a:lnSpc>
                <a:spcPct val="150000"/>
              </a:lnSpc>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C</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haracterized simply by the set of responsibilities</a:t>
            </a:r>
            <a:endParaRPr lang="en-US" sz="2000" dirty="0">
              <a:latin typeface="Times New Roman" panose="02020603050405020304" pitchFamily="18" charset="0"/>
              <a:cs typeface="Times New Roman" panose="02020603050405020304" pitchFamily="18" charset="0"/>
            </a:endParaRPr>
          </a:p>
        </p:txBody>
      </p:sp>
      <p:sp>
        <p:nvSpPr>
          <p:cNvPr id="5" name="Rectangle 4"/>
          <p:cNvSpPr/>
          <p:nvPr/>
        </p:nvSpPr>
        <p:spPr>
          <a:xfrm>
            <a:off x="2105891" y="1497494"/>
            <a:ext cx="4189708" cy="655885"/>
          </a:xfrm>
          <a:prstGeom prst="rect">
            <a:avLst/>
          </a:prstGeom>
        </p:spPr>
        <p:txBody>
          <a:bodyPr wrap="square">
            <a:spAutoFit/>
          </a:bodyPr>
          <a:lstStyle/>
          <a:p>
            <a:pPr lvl="0" algn="just">
              <a:lnSpc>
                <a:spcPct val="107000"/>
              </a:lnSpc>
              <a:spcBef>
                <a:spcPts val="200"/>
              </a:spcBef>
            </a:pPr>
            <a:r>
              <a:rPr lang="en-US" sz="3600" b="1"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Mission and Vision</a:t>
            </a:r>
            <a:endParaRPr lang="en-US" sz="3600" b="1"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6" name="Picture 5" descr="GSK: Culture | LinkedIn"/>
          <p:cNvPicPr/>
          <p:nvPr/>
        </p:nvPicPr>
        <p:blipFill>
          <a:blip r:embed="rId3">
            <a:extLst>
              <a:ext uri="{28A0092B-C50C-407E-A947-70E740481C1C}">
                <a14:useLocalDpi xmlns:a14="http://schemas.microsoft.com/office/drawing/2010/main" val="0"/>
              </a:ext>
            </a:extLst>
          </a:blip>
          <a:srcRect/>
          <a:stretch>
            <a:fillRect/>
          </a:stretch>
        </p:blipFill>
        <p:spPr bwMode="auto">
          <a:xfrm>
            <a:off x="6871856" y="3192204"/>
            <a:ext cx="3735357" cy="2169880"/>
          </a:xfrm>
          <a:prstGeom prst="rect">
            <a:avLst/>
          </a:prstGeom>
          <a:noFill/>
          <a:ln>
            <a:noFill/>
          </a:ln>
        </p:spPr>
      </p:pic>
    </p:spTree>
    <p:extLst>
      <p:ext uri="{BB962C8B-B14F-4D97-AF65-F5344CB8AC3E}">
        <p14:creationId xmlns:p14="http://schemas.microsoft.com/office/powerpoint/2010/main" val="4150636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16726" y="1288473"/>
            <a:ext cx="4292561" cy="530594"/>
          </a:xfrm>
          <a:prstGeom prst="rect">
            <a:avLst/>
          </a:prstGeom>
        </p:spPr>
        <p:txBody>
          <a:bodyPr wrap="square">
            <a:spAutoFit/>
          </a:bodyPr>
          <a:lstStyle/>
          <a:p>
            <a:pPr algn="just">
              <a:lnSpc>
                <a:spcPct val="107000"/>
              </a:lnSpc>
              <a:spcBef>
                <a:spcPts val="200"/>
              </a:spcBef>
            </a:pPr>
            <a:r>
              <a:rPr lang="en-US" sz="2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GSK's shareholders</a:t>
            </a:r>
            <a:endParaRPr lang="en-US" sz="2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5" name="Rectangle 4"/>
          <p:cNvSpPr/>
          <p:nvPr/>
        </p:nvSpPr>
        <p:spPr>
          <a:xfrm>
            <a:off x="1406426" y="2828777"/>
            <a:ext cx="5290936" cy="2740750"/>
          </a:xfrm>
          <a:prstGeom prst="rect">
            <a:avLst/>
          </a:prstGeom>
        </p:spPr>
        <p:txBody>
          <a:bodyPr wrap="square">
            <a:spAutoFit/>
          </a:bodyPr>
          <a:lstStyle/>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GSK lists "stockholders, consumers, authorities, private organizations, taxpayers, or workers" </a:t>
            </a:r>
          </a:p>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GSK Company limited used untested medications treating HIV-positive youngsters </a:t>
            </a:r>
          </a:p>
          <a:p>
            <a:pPr marL="171450" indent="-171450" algn="just">
              <a:lnSpc>
                <a:spcPct val="150000"/>
              </a:lnSpc>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GSK became the primary pharmaceutical corporation to post the findings of medical tests</a:t>
            </a:r>
          </a:p>
        </p:txBody>
      </p:sp>
      <p:pic>
        <p:nvPicPr>
          <p:cNvPr id="6" name="Picture 5" descr="GSK Consumer Healthcare India | LinkedIn"/>
          <p:cNvPicPr/>
          <p:nvPr/>
        </p:nvPicPr>
        <p:blipFill>
          <a:blip r:embed="rId3">
            <a:extLst>
              <a:ext uri="{28A0092B-C50C-407E-A947-70E740481C1C}">
                <a14:useLocalDpi xmlns:a14="http://schemas.microsoft.com/office/drawing/2010/main" val="0"/>
              </a:ext>
            </a:extLst>
          </a:blip>
          <a:srcRect/>
          <a:stretch>
            <a:fillRect/>
          </a:stretch>
        </p:blipFill>
        <p:spPr bwMode="auto">
          <a:xfrm>
            <a:off x="7045712" y="2997211"/>
            <a:ext cx="3739862" cy="2403881"/>
          </a:xfrm>
          <a:prstGeom prst="rect">
            <a:avLst/>
          </a:prstGeom>
          <a:noFill/>
          <a:ln>
            <a:noFill/>
          </a:ln>
        </p:spPr>
      </p:pic>
    </p:spTree>
    <p:extLst>
      <p:ext uri="{BB962C8B-B14F-4D97-AF65-F5344CB8AC3E}">
        <p14:creationId xmlns:p14="http://schemas.microsoft.com/office/powerpoint/2010/main" val="3095480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67697" y="2700773"/>
            <a:ext cx="2840174" cy="2753574"/>
          </a:xfrm>
          <a:prstGeom prst="rect">
            <a:avLst/>
          </a:prstGeom>
        </p:spPr>
        <p:txBody>
          <a:bodyPr wrap="square">
            <a:spAutoFit/>
          </a:bodyPr>
          <a:lstStyle/>
          <a:p>
            <a:pPr algn="just">
              <a:lnSpc>
                <a:spcPct val="107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The reliability and quality of GKS as well as its implications for stakeholders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his is subject to English law</a:t>
            </a:r>
          </a:p>
          <a:p>
            <a:pPr marL="171450" indent="-171450" algn="just">
              <a:lnSpc>
                <a:spcPct val="107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hich governs the duties of businesses and its executives and employees </a:t>
            </a:r>
          </a:p>
          <a:p>
            <a:pPr marL="171450" indent="-171450" algn="just">
              <a:lnSpc>
                <a:spcPct val="107000"/>
              </a:lnSpc>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Both internal and external relationships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4450766" y="2606965"/>
            <a:ext cx="3762375" cy="2941190"/>
          </a:xfrm>
          <a:prstGeom prst="rect">
            <a:avLst/>
          </a:prstGeom>
        </p:spPr>
        <p:txBody>
          <a:bodyPr wrap="square">
            <a:spAutoFit/>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Public Limited Corporation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llowed to promote its stocks to investors, </a:t>
            </a:r>
          </a:p>
          <a:p>
            <a:pPr marL="171450" indent="-1714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ppropriate attracting participation by a vast proportion of persons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B</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oth a manufactured individual / corporate personality with a distinct.</a:t>
            </a:r>
          </a:p>
        </p:txBody>
      </p:sp>
      <p:sp>
        <p:nvSpPr>
          <p:cNvPr id="6" name="Rectangle 5"/>
          <p:cNvSpPr/>
          <p:nvPr/>
        </p:nvSpPr>
        <p:spPr>
          <a:xfrm>
            <a:off x="2036617" y="900546"/>
            <a:ext cx="4142509" cy="593304"/>
          </a:xfrm>
          <a:prstGeom prst="rect">
            <a:avLst/>
          </a:prstGeom>
        </p:spPr>
        <p:txBody>
          <a:bodyPr wrap="square">
            <a:spAutoFit/>
          </a:bodyPr>
          <a:lstStyle/>
          <a:p>
            <a:pPr algn="just">
              <a:lnSpc>
                <a:spcPct val="107000"/>
              </a:lnSpc>
              <a:spcBef>
                <a:spcPts val="200"/>
              </a:spcBef>
            </a:pPr>
            <a:r>
              <a:rPr lang="en-US" sz="3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GSK's shareholders</a:t>
            </a:r>
            <a:endParaRPr lang="en-US" sz="3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7" name="Picture 6" descr="GSK: Supply chain - a critical link in combating neglected tropical  diseases - YouTub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56036" y="3157151"/>
            <a:ext cx="2596865" cy="1538941"/>
          </a:xfrm>
          <a:prstGeom prst="rect">
            <a:avLst/>
          </a:prstGeom>
          <a:noFill/>
          <a:ln>
            <a:noFill/>
          </a:ln>
        </p:spPr>
      </p:pic>
    </p:spTree>
    <p:extLst>
      <p:ext uri="{BB962C8B-B14F-4D97-AF65-F5344CB8AC3E}">
        <p14:creationId xmlns:p14="http://schemas.microsoft.com/office/powerpoint/2010/main" val="4230690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97527" y="2554487"/>
            <a:ext cx="3089564" cy="2941190"/>
          </a:xfrm>
          <a:prstGeom prst="rect">
            <a:avLst/>
          </a:prstGeom>
        </p:spPr>
        <p:txBody>
          <a:bodyPr wrap="square">
            <a:spAutoFit/>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Shares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tocks that are distributed to stockholders</a:t>
            </a:r>
          </a:p>
          <a:p>
            <a:pPr marL="171450" indent="-171450" algn="just">
              <a:lnSpc>
                <a:spcPct val="150000"/>
              </a:lnSpc>
              <a:spcAft>
                <a:spcPts val="8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unique characteristic of PLCs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his has distributed interests worth and at minimum 25percent of a total of both the asset value</a:t>
            </a:r>
          </a:p>
        </p:txBody>
      </p:sp>
      <p:sp>
        <p:nvSpPr>
          <p:cNvPr id="5" name="Rectangle 4"/>
          <p:cNvSpPr/>
          <p:nvPr/>
        </p:nvSpPr>
        <p:spPr>
          <a:xfrm>
            <a:off x="997527" y="1552366"/>
            <a:ext cx="3297381" cy="530594"/>
          </a:xfrm>
          <a:prstGeom prst="rect">
            <a:avLst/>
          </a:prstGeom>
        </p:spPr>
        <p:txBody>
          <a:bodyPr wrap="square">
            <a:spAutoFit/>
          </a:bodyPr>
          <a:lstStyle/>
          <a:p>
            <a:pPr algn="just">
              <a:lnSpc>
                <a:spcPct val="107000"/>
              </a:lnSpc>
              <a:spcBef>
                <a:spcPts val="200"/>
              </a:spcBef>
            </a:pPr>
            <a:r>
              <a:rPr lang="en-US" sz="28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GSK's shareholders</a:t>
            </a:r>
            <a:endParaRPr lang="en-US" sz="2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6" name="Rectangle 5"/>
          <p:cNvSpPr/>
          <p:nvPr/>
        </p:nvSpPr>
        <p:spPr>
          <a:xfrm>
            <a:off x="4846777" y="2715942"/>
            <a:ext cx="2697588" cy="3372077"/>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Identity</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Company registration address</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Objectives of the business</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Limitations of responsibility clause-members' responsibility </a:t>
            </a:r>
          </a:p>
          <a:p>
            <a:pPr marL="342900" marR="0" lvl="0" indent="-342900" algn="just">
              <a:lnSpc>
                <a:spcPct val="150000"/>
              </a:lnSpc>
              <a:spcBef>
                <a:spcPts val="0"/>
              </a:spcBef>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Shareholding stipulation of shareholding</a:t>
            </a:r>
          </a:p>
        </p:txBody>
      </p:sp>
      <p:sp>
        <p:nvSpPr>
          <p:cNvPr id="7" name="Rectangle 6"/>
          <p:cNvSpPr/>
          <p:nvPr/>
        </p:nvSpPr>
        <p:spPr>
          <a:xfrm>
            <a:off x="4951431" y="1552366"/>
            <a:ext cx="1973110" cy="593304"/>
          </a:xfrm>
          <a:prstGeom prst="rect">
            <a:avLst/>
          </a:prstGeom>
        </p:spPr>
        <p:txBody>
          <a:bodyPr wrap="square">
            <a:spAutoFit/>
          </a:bodyPr>
          <a:lstStyle/>
          <a:p>
            <a:pPr algn="just">
              <a:lnSpc>
                <a:spcPct val="107000"/>
              </a:lnSpc>
              <a:spcBef>
                <a:spcPts val="200"/>
              </a:spcBef>
            </a:pPr>
            <a:r>
              <a:rPr lang="en-US" sz="3200" b="1"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Structure</a:t>
            </a:r>
            <a:endParaRPr lang="en-US" sz="3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8" name="Picture 7" descr="CCI Okays Acquisition Of 100% Shares In GlaxoSmithKline Asia By Parent  Group Entities"/>
          <p:cNvPicPr/>
          <p:nvPr/>
        </p:nvPicPr>
        <p:blipFill>
          <a:blip r:embed="rId3">
            <a:extLst>
              <a:ext uri="{28A0092B-C50C-407E-A947-70E740481C1C}">
                <a14:useLocalDpi xmlns:a14="http://schemas.microsoft.com/office/drawing/2010/main" val="0"/>
              </a:ext>
            </a:extLst>
          </a:blip>
          <a:srcRect/>
          <a:stretch>
            <a:fillRect/>
          </a:stretch>
        </p:blipFill>
        <p:spPr bwMode="auto">
          <a:xfrm>
            <a:off x="7775395" y="2642212"/>
            <a:ext cx="3048000" cy="2302091"/>
          </a:xfrm>
          <a:prstGeom prst="rect">
            <a:avLst/>
          </a:prstGeom>
          <a:noFill/>
          <a:ln>
            <a:noFill/>
          </a:ln>
        </p:spPr>
      </p:pic>
    </p:spTree>
    <p:extLst>
      <p:ext uri="{BB962C8B-B14F-4D97-AF65-F5344CB8AC3E}">
        <p14:creationId xmlns:p14="http://schemas.microsoft.com/office/powerpoint/2010/main" val="3060700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9180" y="2549425"/>
            <a:ext cx="5903663" cy="3576428"/>
          </a:xfrm>
          <a:prstGeom prst="rect">
            <a:avLst/>
          </a:prstGeom>
        </p:spPr>
        <p:txBody>
          <a:bodyPr wrap="square">
            <a:spAutoFit/>
          </a:bodyPr>
          <a:lstStyle/>
          <a:p>
            <a:pPr marL="171450" indent="-1714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Offer a varieties number of products that help people enhance their health and quality of life</a:t>
            </a:r>
          </a:p>
          <a:p>
            <a:pPr marL="171450" indent="-1714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A worldwide consumer pharmaceutical firm</a:t>
            </a:r>
          </a:p>
          <a:p>
            <a:pPr marL="171450" indent="-1714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Alternative products like cool drinks products, plastics bottles for household uses products, </a:t>
            </a:r>
          </a:p>
          <a:p>
            <a:pPr marL="171450" indent="-1714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Establish a hospital where people can get their health care services.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descr="Products of Glaxo Smith kline | Business Empire Of glaxosmithkline | Brands  &amp; Products of GSK | - YouTub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1712" y="3557482"/>
            <a:ext cx="3428940" cy="1560314"/>
          </a:xfrm>
          <a:prstGeom prst="rect">
            <a:avLst/>
          </a:prstGeom>
          <a:noFill/>
          <a:ln>
            <a:noFill/>
          </a:ln>
        </p:spPr>
      </p:pic>
      <p:sp>
        <p:nvSpPr>
          <p:cNvPr id="3" name="TextBox 2">
            <a:extLst>
              <a:ext uri="{FF2B5EF4-FFF2-40B4-BE49-F238E27FC236}">
                <a16:creationId xmlns:a16="http://schemas.microsoft.com/office/drawing/2014/main" id="{AF8C6C9B-F963-48E5-AD02-9DBA0C9CD1CB}"/>
              </a:ext>
            </a:extLst>
          </p:cNvPr>
          <p:cNvSpPr txBox="1"/>
          <p:nvPr/>
        </p:nvSpPr>
        <p:spPr>
          <a:xfrm>
            <a:off x="1399180" y="1164430"/>
            <a:ext cx="9393640" cy="954107"/>
          </a:xfrm>
          <a:prstGeom prst="rect">
            <a:avLst/>
          </a:prstGeom>
          <a:noFill/>
        </p:spPr>
        <p:txBody>
          <a:bodyPr wrap="square" rtlCol="0">
            <a:spAutoFit/>
          </a:bodyPr>
          <a:lstStyle/>
          <a:p>
            <a:r>
              <a:rPr lang="en-US" sz="2800" b="1"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Recommendation for alternative future products</a:t>
            </a:r>
            <a:endParaRPr lang="en-US" sz="2400" dirty="0">
              <a:solidFill>
                <a:srgbClr val="0070C0"/>
              </a:solidFill>
              <a:latin typeface="Calibri" panose="020F0502020204030204" pitchFamily="34" charset="0"/>
              <a:ea typeface="Calibri" panose="020F0502020204030204" pitchFamily="34" charset="0"/>
              <a:cs typeface="Times New Roman" panose="02020603050405020304" pitchFamily="18" charset="0"/>
            </a:endParaRPr>
          </a:p>
          <a:p>
            <a:endParaRPr lang="en-US" sz="2800" dirty="0">
              <a:solidFill>
                <a:srgbClr val="0070C0"/>
              </a:solidFill>
            </a:endParaRPr>
          </a:p>
        </p:txBody>
      </p:sp>
    </p:spTree>
    <p:extLst>
      <p:ext uri="{BB962C8B-B14F-4D97-AF65-F5344CB8AC3E}">
        <p14:creationId xmlns:p14="http://schemas.microsoft.com/office/powerpoint/2010/main" val="3512207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60763" y="2497673"/>
            <a:ext cx="9625539" cy="2099806"/>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GSK promised to cover an agreement to address charges of medication advertising </a:t>
            </a:r>
          </a:p>
          <a:p>
            <a:pPr marL="285750" indent="-2857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largest medical deception current law to yet</a:t>
            </a:r>
          </a:p>
          <a:p>
            <a:pPr marL="285750" indent="-2857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GSK activities and their promotional mission and objectives with shareholders.</a:t>
            </a:r>
          </a:p>
          <a:p>
            <a:pPr algn="just">
              <a:lnSpc>
                <a:spcPct val="107000"/>
              </a:lnSpc>
              <a:spcAft>
                <a:spcPts val="800"/>
              </a:spcAft>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2370BE1A-7AD9-4214-A7FC-359B927786BC}"/>
              </a:ext>
            </a:extLst>
          </p:cNvPr>
          <p:cNvSpPr txBox="1"/>
          <p:nvPr/>
        </p:nvSpPr>
        <p:spPr>
          <a:xfrm>
            <a:off x="1260763" y="1375916"/>
            <a:ext cx="7314260" cy="923330"/>
          </a:xfrm>
          <a:prstGeom prst="rect">
            <a:avLst/>
          </a:prstGeom>
          <a:noFill/>
        </p:spPr>
        <p:txBody>
          <a:bodyPr wrap="square" rtlCol="0">
            <a:spAutoFit/>
          </a:bodyPr>
          <a:lstStyle/>
          <a:p>
            <a:r>
              <a:rPr lang="en-US" sz="36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24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10014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8670" y="2528314"/>
            <a:ext cx="9341708" cy="3770456"/>
          </a:xfrm>
          <a:prstGeom prst="rect">
            <a:avLst/>
          </a:prstGeom>
        </p:spPr>
        <p:txBody>
          <a:bodyPr wrap="square">
            <a:spAutoFit/>
          </a:bodyPr>
          <a:lstStyle/>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Brassil</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2010.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The creation of a federal partnership</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Albany: State University of New York Press.</a:t>
            </a:r>
          </a:p>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Chaurasia</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Mozar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Contactless healthcare facilitation and commodity delivery management during COVID 19 pandemic</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Singapore: Springer.</a:t>
            </a:r>
          </a:p>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Cmolik</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Threats and opportunities for European pharmaceutical wholesalers in a changing healthcare environment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Hamburg: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Diplomica</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Verlag</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07000"/>
              </a:lnSpc>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Conaway, C., 2014.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Malaria, poems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East Lansing, MI: Michigan State University Press.</a:t>
            </a:r>
          </a:p>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Haider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2010.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Cleaning Validation Manual</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Hoboken: CRC Press.</a:t>
            </a:r>
          </a:p>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Keay</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2011.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The corporate objective</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Northampton, Mass.: Edward Elgar Pub.</a:t>
            </a:r>
          </a:p>
          <a:p>
            <a:pPr algn="just">
              <a:lnSpc>
                <a:spcPct val="107000"/>
              </a:lnSpc>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Miller, A., 2015.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Creation of the World and Other Business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Penguin Publishing Group.</a:t>
            </a:r>
          </a:p>
          <a:p>
            <a:pPr algn="just">
              <a:lnSpc>
                <a:spcPct val="107000"/>
              </a:lnSpc>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Peng, M., 2016.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Business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Cengage Learning.</a:t>
            </a:r>
          </a:p>
          <a:p>
            <a:pPr algn="just">
              <a:lnSpc>
                <a:spcPct val="107000"/>
              </a:lnSpc>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D., 2017.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Pharmaceutical Metrics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algn="just">
              <a:lnSpc>
                <a:spcPct val="107000"/>
              </a:lnSpc>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Visser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 2012.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Corporate Sustainability &amp; Responsibility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Cork: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BookBaby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2" name="TextBox 1">
            <a:extLst>
              <a:ext uri="{FF2B5EF4-FFF2-40B4-BE49-F238E27FC236}">
                <a16:creationId xmlns:a16="http://schemas.microsoft.com/office/drawing/2014/main" id="{BB4EC692-C45B-4187-95A5-9F045B5B9A51}"/>
              </a:ext>
            </a:extLst>
          </p:cNvPr>
          <p:cNvSpPr txBox="1"/>
          <p:nvPr/>
        </p:nvSpPr>
        <p:spPr>
          <a:xfrm>
            <a:off x="1408670" y="1451096"/>
            <a:ext cx="6648773" cy="1077218"/>
          </a:xfrm>
          <a:prstGeom prst="rect">
            <a:avLst/>
          </a:prstGeom>
          <a:noFill/>
        </p:spPr>
        <p:txBody>
          <a:bodyPr wrap="square" rtlCol="0">
            <a:spAutoFit/>
          </a:bodyPr>
          <a:lstStyle/>
          <a:p>
            <a:r>
              <a:rPr lang="en-US" sz="32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40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endParaRPr lang="en-US" sz="3200" dirty="0"/>
          </a:p>
        </p:txBody>
      </p:sp>
    </p:spTree>
    <p:extLst>
      <p:ext uri="{BB962C8B-B14F-4D97-AF65-F5344CB8AC3E}">
        <p14:creationId xmlns:p14="http://schemas.microsoft.com/office/powerpoint/2010/main" val="26904071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2808</Words>
  <Application>Microsoft Office PowerPoint</Application>
  <PresentationFormat>Widescreen</PresentationFormat>
  <Paragraphs>176</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Garamond</vt:lpstr>
      <vt:lpstr>Symbol</vt:lpstr>
      <vt:lpstr>Times New Roman</vt:lpstr>
      <vt:lpstr>Organic</vt:lpstr>
      <vt:lpstr>LCBB4000 Bachelor of Arts Business Management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2022-03-12T14:21:00Z</dcterms:created>
  <dcterms:modified xsi:type="dcterms:W3CDTF">2022-03-31T10:53:08Z</dcterms:modified>
</cp:coreProperties>
</file>