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4" r:id="rId1"/>
  </p:sldMasterIdLst>
  <p:sldIdLst>
    <p:sldId id="256" r:id="rId2"/>
    <p:sldId id="257" r:id="rId3"/>
    <p:sldId id="261" r:id="rId4"/>
    <p:sldId id="259" r:id="rId5"/>
    <p:sldId id="262" r:id="rId6"/>
    <p:sldId id="263" r:id="rId7"/>
    <p:sldId id="265" r:id="rId8"/>
    <p:sldId id="266" r:id="rId9"/>
    <p:sldId id="269" r:id="rId10"/>
    <p:sldId id="264" r:id="rId11"/>
    <p:sldId id="267"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769CCF-9349-4994-B28E-37BE38069C9D}" v="202" dt="2021-02-22T22:35:23.6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lynch" userId="b57705ad63b5939c" providerId="LiveId" clId="{91769CCF-9349-4994-B28E-37BE38069C9D}"/>
    <pc:docChg chg="undo custSel mod addSld modSld">
      <pc:chgData name="laura lynch" userId="b57705ad63b5939c" providerId="LiveId" clId="{91769CCF-9349-4994-B28E-37BE38069C9D}" dt="2021-02-22T22:53:26.254" v="2765" actId="1076"/>
      <pc:docMkLst>
        <pc:docMk/>
      </pc:docMkLst>
      <pc:sldChg chg="addSp delSp modSp mod">
        <pc:chgData name="laura lynch" userId="b57705ad63b5939c" providerId="LiveId" clId="{91769CCF-9349-4994-B28E-37BE38069C9D}" dt="2021-02-22T18:59:09.902" v="1284" actId="20577"/>
        <pc:sldMkLst>
          <pc:docMk/>
          <pc:sldMk cId="823473248" sldId="259"/>
        </pc:sldMkLst>
        <pc:spChg chg="del">
          <ac:chgData name="laura lynch" userId="b57705ad63b5939c" providerId="LiveId" clId="{91769CCF-9349-4994-B28E-37BE38069C9D}" dt="2021-02-22T18:58:21.427" v="1279" actId="478"/>
          <ac:spMkLst>
            <pc:docMk/>
            <pc:sldMk cId="823473248" sldId="259"/>
            <ac:spMk id="2" creationId="{36C2EC89-1FF6-4C86-B3FC-B8B6D18A9F3E}"/>
          </ac:spMkLst>
        </pc:spChg>
        <pc:spChg chg="add mod">
          <ac:chgData name="laura lynch" userId="b57705ad63b5939c" providerId="LiveId" clId="{91769CCF-9349-4994-B28E-37BE38069C9D}" dt="2021-02-22T18:58:17.079" v="1278" actId="14100"/>
          <ac:spMkLst>
            <pc:docMk/>
            <pc:sldMk cId="823473248" sldId="259"/>
            <ac:spMk id="3" creationId="{C838C3B9-2730-4192-8F0D-435232F4E136}"/>
          </ac:spMkLst>
        </pc:spChg>
        <pc:spChg chg="mod">
          <ac:chgData name="laura lynch" userId="b57705ad63b5939c" providerId="LiveId" clId="{91769CCF-9349-4994-B28E-37BE38069C9D}" dt="2021-02-22T18:59:09.902" v="1284" actId="20577"/>
          <ac:spMkLst>
            <pc:docMk/>
            <pc:sldMk cId="823473248" sldId="259"/>
            <ac:spMk id="22" creationId="{1061C130-0200-4074-8204-97DA96B0F27D}"/>
          </ac:spMkLst>
        </pc:spChg>
      </pc:sldChg>
      <pc:sldChg chg="modSp mod">
        <pc:chgData name="laura lynch" userId="b57705ad63b5939c" providerId="LiveId" clId="{91769CCF-9349-4994-B28E-37BE38069C9D}" dt="2021-02-22T18:50:15.265" v="1208" actId="27636"/>
        <pc:sldMkLst>
          <pc:docMk/>
          <pc:sldMk cId="1505132758" sldId="261"/>
        </pc:sldMkLst>
        <pc:spChg chg="mod">
          <ac:chgData name="laura lynch" userId="b57705ad63b5939c" providerId="LiveId" clId="{91769CCF-9349-4994-B28E-37BE38069C9D}" dt="2021-02-22T18:50:15.265" v="1208" actId="27636"/>
          <ac:spMkLst>
            <pc:docMk/>
            <pc:sldMk cId="1505132758" sldId="261"/>
            <ac:spMk id="4" creationId="{4E6FF069-157E-4D77-8D01-21F9E4361D0C}"/>
          </ac:spMkLst>
        </pc:spChg>
      </pc:sldChg>
      <pc:sldChg chg="modSp mod">
        <pc:chgData name="laura lynch" userId="b57705ad63b5939c" providerId="LiveId" clId="{91769CCF-9349-4994-B28E-37BE38069C9D}" dt="2021-02-22T21:43:49.047" v="2444" actId="2"/>
        <pc:sldMkLst>
          <pc:docMk/>
          <pc:sldMk cId="1491879266" sldId="262"/>
        </pc:sldMkLst>
        <pc:spChg chg="mod">
          <ac:chgData name="laura lynch" userId="b57705ad63b5939c" providerId="LiveId" clId="{91769CCF-9349-4994-B28E-37BE38069C9D}" dt="2021-02-22T21:43:49.047" v="2444" actId="2"/>
          <ac:spMkLst>
            <pc:docMk/>
            <pc:sldMk cId="1491879266" sldId="262"/>
            <ac:spMk id="7" creationId="{101E31FA-06BC-46FA-B512-55E8D36C1AF3}"/>
          </ac:spMkLst>
        </pc:spChg>
      </pc:sldChg>
      <pc:sldChg chg="modSp mod">
        <pc:chgData name="laura lynch" userId="b57705ad63b5939c" providerId="LiveId" clId="{91769CCF-9349-4994-B28E-37BE38069C9D}" dt="2021-02-21T19:54:26.195" v="12" actId="20577"/>
        <pc:sldMkLst>
          <pc:docMk/>
          <pc:sldMk cId="1472537425" sldId="263"/>
        </pc:sldMkLst>
        <pc:spChg chg="mod">
          <ac:chgData name="laura lynch" userId="b57705ad63b5939c" providerId="LiveId" clId="{91769CCF-9349-4994-B28E-37BE38069C9D}" dt="2021-02-21T19:54:26.195" v="12" actId="20577"/>
          <ac:spMkLst>
            <pc:docMk/>
            <pc:sldMk cId="1472537425" sldId="263"/>
            <ac:spMk id="9" creationId="{0E18B72B-DA6E-463B-967A-B1A2F68BBBF0}"/>
          </ac:spMkLst>
        </pc:spChg>
      </pc:sldChg>
      <pc:sldChg chg="modSp mod">
        <pc:chgData name="laura lynch" userId="b57705ad63b5939c" providerId="LiveId" clId="{91769CCF-9349-4994-B28E-37BE38069C9D}" dt="2021-02-22T21:43:34.288" v="2439" actId="2"/>
        <pc:sldMkLst>
          <pc:docMk/>
          <pc:sldMk cId="3187548002" sldId="264"/>
        </pc:sldMkLst>
        <pc:spChg chg="mod">
          <ac:chgData name="laura lynch" userId="b57705ad63b5939c" providerId="LiveId" clId="{91769CCF-9349-4994-B28E-37BE38069C9D}" dt="2021-02-22T21:43:34.288" v="2439" actId="2"/>
          <ac:spMkLst>
            <pc:docMk/>
            <pc:sldMk cId="3187548002" sldId="264"/>
            <ac:spMk id="3" creationId="{8C0B5504-4D7B-4CC4-8883-C73B679BC353}"/>
          </ac:spMkLst>
        </pc:spChg>
      </pc:sldChg>
      <pc:sldChg chg="modSp mod">
        <pc:chgData name="laura lynch" userId="b57705ad63b5939c" providerId="LiveId" clId="{91769CCF-9349-4994-B28E-37BE38069C9D}" dt="2021-02-22T18:59:40.777" v="1286" actId="20577"/>
        <pc:sldMkLst>
          <pc:docMk/>
          <pc:sldMk cId="3635774602" sldId="265"/>
        </pc:sldMkLst>
        <pc:spChg chg="mod">
          <ac:chgData name="laura lynch" userId="b57705ad63b5939c" providerId="LiveId" clId="{91769CCF-9349-4994-B28E-37BE38069C9D}" dt="2021-02-22T18:59:40.777" v="1286" actId="20577"/>
          <ac:spMkLst>
            <pc:docMk/>
            <pc:sldMk cId="3635774602" sldId="265"/>
            <ac:spMk id="21" creationId="{566E4019-7426-4B94-8A2D-BAD173F14C6C}"/>
          </ac:spMkLst>
        </pc:spChg>
      </pc:sldChg>
      <pc:sldChg chg="modSp mod">
        <pc:chgData name="laura lynch" userId="b57705ad63b5939c" providerId="LiveId" clId="{91769CCF-9349-4994-B28E-37BE38069C9D}" dt="2021-02-22T21:43:51.751" v="2445" actId="2"/>
        <pc:sldMkLst>
          <pc:docMk/>
          <pc:sldMk cId="1410869857" sldId="266"/>
        </pc:sldMkLst>
        <pc:spChg chg="mod">
          <ac:chgData name="laura lynch" userId="b57705ad63b5939c" providerId="LiveId" clId="{91769CCF-9349-4994-B28E-37BE38069C9D}" dt="2021-02-22T21:43:51.751" v="2445" actId="2"/>
          <ac:spMkLst>
            <pc:docMk/>
            <pc:sldMk cId="1410869857" sldId="266"/>
            <ac:spMk id="20" creationId="{D6683C4C-0CD6-48B5-84EE-8B69A5735891}"/>
          </ac:spMkLst>
        </pc:spChg>
      </pc:sldChg>
      <pc:sldChg chg="addSp delSp modSp new mod setBg">
        <pc:chgData name="laura lynch" userId="b57705ad63b5939c" providerId="LiveId" clId="{91769CCF-9349-4994-B28E-37BE38069C9D}" dt="2021-02-22T22:53:26.254" v="2765" actId="1076"/>
        <pc:sldMkLst>
          <pc:docMk/>
          <pc:sldMk cId="286008005" sldId="267"/>
        </pc:sldMkLst>
        <pc:spChg chg="del">
          <ac:chgData name="laura lynch" userId="b57705ad63b5939c" providerId="LiveId" clId="{91769CCF-9349-4994-B28E-37BE38069C9D}" dt="2021-02-21T21:38:56.188" v="14"/>
          <ac:spMkLst>
            <pc:docMk/>
            <pc:sldMk cId="286008005" sldId="267"/>
            <ac:spMk id="2" creationId="{64C9FB4A-A0B0-450A-AC6F-83D1840BB547}"/>
          </ac:spMkLst>
        </pc:spChg>
        <pc:spChg chg="del mod">
          <ac:chgData name="laura lynch" userId="b57705ad63b5939c" providerId="LiveId" clId="{91769CCF-9349-4994-B28E-37BE38069C9D}" dt="2021-02-21T21:38:56.188" v="14"/>
          <ac:spMkLst>
            <pc:docMk/>
            <pc:sldMk cId="286008005" sldId="267"/>
            <ac:spMk id="3" creationId="{F78106D9-67EA-4133-BF8A-B420BA017F13}"/>
          </ac:spMkLst>
        </pc:spChg>
        <pc:spChg chg="del mod">
          <ac:chgData name="laura lynch" userId="b57705ad63b5939c" providerId="LiveId" clId="{91769CCF-9349-4994-B28E-37BE38069C9D}" dt="2021-02-21T21:38:56.188" v="14"/>
          <ac:spMkLst>
            <pc:docMk/>
            <pc:sldMk cId="286008005" sldId="267"/>
            <ac:spMk id="4" creationId="{617A7BC8-4420-4C7F-93C8-C461A4805637}"/>
          </ac:spMkLst>
        </pc:spChg>
        <pc:spChg chg="add mod">
          <ac:chgData name="laura lynch" userId="b57705ad63b5939c" providerId="LiveId" clId="{91769CCF-9349-4994-B28E-37BE38069C9D}" dt="2021-02-22T22:27:38.852" v="2641" actId="1076"/>
          <ac:spMkLst>
            <pc:docMk/>
            <pc:sldMk cId="286008005" sldId="267"/>
            <ac:spMk id="5" creationId="{5DDBB702-8C6B-4010-8FD3-158AB82E6069}"/>
          </ac:spMkLst>
        </pc:spChg>
        <pc:spChg chg="add del mod">
          <ac:chgData name="laura lynch" userId="b57705ad63b5939c" providerId="LiveId" clId="{91769CCF-9349-4994-B28E-37BE38069C9D}" dt="2021-02-22T22:53:26.254" v="2765" actId="1076"/>
          <ac:spMkLst>
            <pc:docMk/>
            <pc:sldMk cId="286008005" sldId="267"/>
            <ac:spMk id="6" creationId="{200D4F38-79D6-47B7-929F-3F15A0557B85}"/>
          </ac:spMkLst>
        </pc:spChg>
      </pc:sldChg>
      <pc:sldChg chg="addSp delSp modSp new mod setBg">
        <pc:chgData name="laura lynch" userId="b57705ad63b5939c" providerId="LiveId" clId="{91769CCF-9349-4994-B28E-37BE38069C9D}" dt="2021-02-22T22:23:54.194" v="2533" actId="20577"/>
        <pc:sldMkLst>
          <pc:docMk/>
          <pc:sldMk cId="1587936422" sldId="268"/>
        </pc:sldMkLst>
        <pc:spChg chg="del">
          <ac:chgData name="laura lynch" userId="b57705ad63b5939c" providerId="LiveId" clId="{91769CCF-9349-4994-B28E-37BE38069C9D}" dt="2021-02-21T22:08:32.846" v="391"/>
          <ac:spMkLst>
            <pc:docMk/>
            <pc:sldMk cId="1587936422" sldId="268"/>
            <ac:spMk id="2" creationId="{DFBDFF2A-A782-4D49-9ACD-0175D66E9BCF}"/>
          </ac:spMkLst>
        </pc:spChg>
        <pc:spChg chg="del">
          <ac:chgData name="laura lynch" userId="b57705ad63b5939c" providerId="LiveId" clId="{91769CCF-9349-4994-B28E-37BE38069C9D}" dt="2021-02-21T22:08:32.846" v="391"/>
          <ac:spMkLst>
            <pc:docMk/>
            <pc:sldMk cId="1587936422" sldId="268"/>
            <ac:spMk id="3" creationId="{5211C43A-BD00-4F5E-867D-CE0F1FC43CCD}"/>
          </ac:spMkLst>
        </pc:spChg>
        <pc:spChg chg="del">
          <ac:chgData name="laura lynch" userId="b57705ad63b5939c" providerId="LiveId" clId="{91769CCF-9349-4994-B28E-37BE38069C9D}" dt="2021-02-21T22:08:32.846" v="391"/>
          <ac:spMkLst>
            <pc:docMk/>
            <pc:sldMk cId="1587936422" sldId="268"/>
            <ac:spMk id="4" creationId="{1B9440D8-2D34-460F-9385-9928A531A3E4}"/>
          </ac:spMkLst>
        </pc:spChg>
        <pc:spChg chg="add del mod">
          <ac:chgData name="laura lynch" userId="b57705ad63b5939c" providerId="LiveId" clId="{91769CCF-9349-4994-B28E-37BE38069C9D}" dt="2021-02-21T22:08:47.682" v="394"/>
          <ac:spMkLst>
            <pc:docMk/>
            <pc:sldMk cId="1587936422" sldId="268"/>
            <ac:spMk id="5" creationId="{D15FADDC-2C7E-43A2-AE15-17B670D91835}"/>
          </ac:spMkLst>
        </pc:spChg>
        <pc:spChg chg="add mod">
          <ac:chgData name="laura lynch" userId="b57705ad63b5939c" providerId="LiveId" clId="{91769CCF-9349-4994-B28E-37BE38069C9D}" dt="2021-02-21T22:56:54.522" v="1184" actId="1076"/>
          <ac:spMkLst>
            <pc:docMk/>
            <pc:sldMk cId="1587936422" sldId="268"/>
            <ac:spMk id="6" creationId="{292F0359-4CF1-4ACA-8A3F-4F3F78F4A215}"/>
          </ac:spMkLst>
        </pc:spChg>
        <pc:spChg chg="add del mod">
          <ac:chgData name="laura lynch" userId="b57705ad63b5939c" providerId="LiveId" clId="{91769CCF-9349-4994-B28E-37BE38069C9D}" dt="2021-02-21T22:10:09.018" v="416"/>
          <ac:spMkLst>
            <pc:docMk/>
            <pc:sldMk cId="1587936422" sldId="268"/>
            <ac:spMk id="7" creationId="{7DED31A4-29B9-4CDF-AD1A-AC05FF19EA66}"/>
          </ac:spMkLst>
        </pc:spChg>
        <pc:spChg chg="add mod">
          <ac:chgData name="laura lynch" userId="b57705ad63b5939c" providerId="LiveId" clId="{91769CCF-9349-4994-B28E-37BE38069C9D}" dt="2021-02-22T22:23:54.194" v="2533" actId="20577"/>
          <ac:spMkLst>
            <pc:docMk/>
            <pc:sldMk cId="1587936422" sldId="268"/>
            <ac:spMk id="8" creationId="{EC761FAF-5CE3-43C0-A339-0AF868A80E4D}"/>
          </ac:spMkLst>
        </pc:spChg>
      </pc:sldChg>
      <pc:sldChg chg="addSp delSp modSp new mod setBg">
        <pc:chgData name="laura lynch" userId="b57705ad63b5939c" providerId="LiveId" clId="{91769CCF-9349-4994-B28E-37BE38069C9D}" dt="2021-02-22T22:12:02.718" v="2530" actId="14100"/>
        <pc:sldMkLst>
          <pc:docMk/>
          <pc:sldMk cId="4124426546" sldId="269"/>
        </pc:sldMkLst>
        <pc:spChg chg="mod">
          <ac:chgData name="laura lynch" userId="b57705ad63b5939c" providerId="LiveId" clId="{91769CCF-9349-4994-B28E-37BE38069C9D}" dt="2021-02-22T21:45:35.016" v="2458" actId="14100"/>
          <ac:spMkLst>
            <pc:docMk/>
            <pc:sldMk cId="4124426546" sldId="269"/>
            <ac:spMk id="2" creationId="{41029210-72EC-44C2-A2D9-F772D3FE3CF7}"/>
          </ac:spMkLst>
        </pc:spChg>
        <pc:spChg chg="del">
          <ac:chgData name="laura lynch" userId="b57705ad63b5939c" providerId="LiveId" clId="{91769CCF-9349-4994-B28E-37BE38069C9D}" dt="2021-02-22T19:36:43.279" v="1289"/>
          <ac:spMkLst>
            <pc:docMk/>
            <pc:sldMk cId="4124426546" sldId="269"/>
            <ac:spMk id="3" creationId="{9B6A060B-96FB-4208-A36F-3ACB00219D9D}"/>
          </ac:spMkLst>
        </pc:spChg>
        <pc:spChg chg="add mod">
          <ac:chgData name="laura lynch" userId="b57705ad63b5939c" providerId="LiveId" clId="{91769CCF-9349-4994-B28E-37BE38069C9D}" dt="2021-02-22T21:47:23.633" v="2487" actId="1076"/>
          <ac:spMkLst>
            <pc:docMk/>
            <pc:sldMk cId="4124426546" sldId="269"/>
            <ac:spMk id="5" creationId="{C36267C0-4446-4E0E-BB82-4E619BE97038}"/>
          </ac:spMkLst>
        </pc:spChg>
        <pc:spChg chg="add mod">
          <ac:chgData name="laura lynch" userId="b57705ad63b5939c" providerId="LiveId" clId="{91769CCF-9349-4994-B28E-37BE38069C9D}" dt="2021-02-22T22:12:02.718" v="2530" actId="14100"/>
          <ac:spMkLst>
            <pc:docMk/>
            <pc:sldMk cId="4124426546" sldId="269"/>
            <ac:spMk id="8" creationId="{BD23C99D-EC4B-4B8A-B7FC-18F90694D0C9}"/>
          </ac:spMkLst>
        </pc:spChg>
        <pc:spChg chg="add">
          <ac:chgData name="laura lynch" userId="b57705ad63b5939c" providerId="LiveId" clId="{91769CCF-9349-4994-B28E-37BE38069C9D}" dt="2021-02-22T19:36:51.968" v="1291" actId="26606"/>
          <ac:spMkLst>
            <pc:docMk/>
            <pc:sldMk cId="4124426546" sldId="269"/>
            <ac:spMk id="11" creationId="{48FE65CB-EFD8-497D-A30A-093E20EACB05}"/>
          </ac:spMkLst>
        </pc:spChg>
        <pc:picChg chg="add mod">
          <ac:chgData name="laura lynch" userId="b57705ad63b5939c" providerId="LiveId" clId="{91769CCF-9349-4994-B28E-37BE38069C9D}" dt="2021-02-22T19:37:46.669" v="1297" actId="14100"/>
          <ac:picMkLst>
            <pc:docMk/>
            <pc:sldMk cId="4124426546" sldId="269"/>
            <ac:picMk id="4" creationId="{36B4528F-137E-41A3-A5EC-75854E62D2FB}"/>
          </ac:picMkLst>
        </pc:picChg>
        <pc:picChg chg="add">
          <ac:chgData name="laura lynch" userId="b57705ad63b5939c" providerId="LiveId" clId="{91769CCF-9349-4994-B28E-37BE38069C9D}" dt="2021-02-22T19:36:51.968" v="1291" actId="26606"/>
          <ac:picMkLst>
            <pc:docMk/>
            <pc:sldMk cId="4124426546" sldId="269"/>
            <ac:picMk id="13" creationId="{E3265C2A-0A58-43AD-A406-8F4478E28758}"/>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D38747-4367-4BD2-8D51-C97E202738E2}" type="datetime1">
              <a:rPr lang="en-US" smtClean="0"/>
              <a:t>2/21/2021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3702681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ED0CC-082F-4160-86E5-0D6041F12778}" type="datetime1">
              <a:rPr lang="en-US" smtClean="0"/>
              <a:t>2/21/2021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42225197"/>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2/21/2021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8085352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ED0CC-082F-4160-86E5-0D6041F12778}" type="datetime1">
              <a:rPr lang="en-US" smtClean="0"/>
              <a:t>2/21/2021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75884951"/>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ED0CC-082F-4160-86E5-0D6041F12778}" type="datetime1">
              <a:rPr lang="en-US" smtClean="0"/>
              <a:t>2/21/2021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27823813"/>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2/21/2021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414016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E68812DA-F765-4142-A6A3-A8ED7235E082}" type="datetime1">
              <a:rPr lang="en-US" smtClean="0"/>
              <a:t>2/21/2021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141938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3ED0CC-082F-4160-86E5-0D6041F12778}" type="datetime1">
              <a:rPr lang="en-US" smtClean="0"/>
              <a:t>2/21/2021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835353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3ED0CC-082F-4160-86E5-0D6041F12778}" type="datetime1">
              <a:rPr lang="en-US" smtClean="0"/>
              <a:t>2/21/2021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55345005"/>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3ED0CC-082F-4160-86E5-0D6041F12778}" type="datetime1">
              <a:rPr lang="en-US" smtClean="0"/>
              <a:t>2/21/2021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07118185"/>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3ED0CC-082F-4160-86E5-0D6041F12778}" type="datetime1">
              <a:rPr lang="en-US" smtClean="0"/>
              <a:t>2/21/2021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672676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3ED0CC-082F-4160-86E5-0D6041F12778}" type="datetime1">
              <a:rPr lang="en-US" smtClean="0"/>
              <a:t>2/21/2021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02983629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3ED0CC-082F-4160-86E5-0D6041F12778}" type="datetime1">
              <a:rPr lang="en-US" smtClean="0"/>
              <a:t>2/21/2021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84933406"/>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73ED0CC-082F-4160-86E5-0D6041F12778}" type="datetime1">
              <a:rPr lang="en-US" smtClean="0"/>
              <a:t>2/21/2021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0370365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73ED0CC-082F-4160-86E5-0D6041F12778}" type="datetime1">
              <a:rPr lang="en-US" smtClean="0"/>
              <a:t>2/21/2021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30383565"/>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ED0CC-082F-4160-86E5-0D6041F12778}" type="datetime1">
              <a:rPr lang="en-US" smtClean="0"/>
              <a:t>2/21/2021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33507068"/>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ED0CC-082F-4160-86E5-0D6041F12778}" type="datetime1">
              <a:rPr lang="en-US" smtClean="0"/>
              <a:t>2/21/2021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75136820"/>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2/21/2021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879647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FCD27C-8599-43EF-BA1D-14DDC1946E06}" type="datetime1">
              <a:rPr lang="en-US" smtClean="0"/>
              <a:t>2/21/2021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Slide Number Placeholder 5"/>
          <p:cNvSpPr>
            <a:spLocks noGrp="1"/>
          </p:cNvSpPr>
          <p:nvPr>
            <p:ph type="sldNum" sz="quarter" idx="12"/>
          </p:nvPr>
        </p:nvSpPr>
        <p:spPr>
          <a:xfrm>
            <a:off x="531812" y="787782"/>
            <a:ext cx="7797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565623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cSld name="1_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343D99-809A-49C0-96E5-4250D0B498EE}" type="datetime1">
              <a:rPr lang="en-US" smtClean="0"/>
              <a:t>2/21/2021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3" name="Slide Number Placeholder 5"/>
          <p:cNvSpPr>
            <a:spLocks noGrp="1"/>
          </p:cNvSpPr>
          <p:nvPr>
            <p:ph type="sldNum" sz="quarter" idx="12"/>
          </p:nvPr>
        </p:nvSpPr>
        <p:spPr>
          <a:xfrm>
            <a:off x="531812" y="787782"/>
            <a:ext cx="7797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54723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073ED0CC-082F-4160-86E5-0D6041F12778}" type="datetime1">
              <a:rPr lang="en-US" smtClean="0"/>
              <a:t>2/21/2021</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1227546773"/>
      </p:ext>
    </p:extLst>
  </p:cSld>
  <p:clrMap bg1="lt1" tx1="dk1" bg2="lt2" tx2="dk2" accent1="accent1" accent2="accent2" accent3="accent3" accent4="accent4" accent5="accent5" accent6="accent6" hlink="hlink" folHlink="folHlink"/>
  <p:sldLayoutIdLst>
    <p:sldLayoutId id="2147483875" r:id="rId1"/>
    <p:sldLayoutId id="2147483876" r:id="rId2"/>
    <p:sldLayoutId id="2147483877" r:id="rId3"/>
    <p:sldLayoutId id="2147483878" r:id="rId4"/>
    <p:sldLayoutId id="2147483879" r:id="rId5"/>
    <p:sldLayoutId id="2147483880" r:id="rId6"/>
    <p:sldLayoutId id="2147483881" r:id="rId7"/>
    <p:sldLayoutId id="2147483882" r:id="rId8"/>
    <p:sldLayoutId id="2147483883" r:id="rId9"/>
    <p:sldLayoutId id="2147483884" r:id="rId10"/>
    <p:sldLayoutId id="2147483885" r:id="rId11"/>
    <p:sldLayoutId id="2147483886" r:id="rId12"/>
    <p:sldLayoutId id="2147483887" r:id="rId13"/>
    <p:sldLayoutId id="2147483888" r:id="rId14"/>
    <p:sldLayoutId id="2147483889" r:id="rId15"/>
    <p:sldLayoutId id="2147483890" r:id="rId16"/>
    <p:sldLayoutId id="2147483891" r:id="rId17"/>
    <p:sldLayoutId id="2147483892" r:id="rId18"/>
    <p:sldLayoutId id="2147483893" r:id="rId19"/>
    <p:sldLayoutId id="2147483894" r:id="rId20"/>
  </p:sldLayoutIdLst>
  <p:hf sldNum="0" hdr="0" ft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hyperlink" Target="https://hwb.gov.wales/api/storage/eaf467e6-30fe-45c9-93ef-cb30f31f1c90/common-understanding-for-school.pdf" TargetMode="External"/><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18.xml"/><Relationship Id="rId4" Type="http://schemas.openxmlformats.org/officeDocument/2006/relationships/hyperlink" Target="https://ecoesmas.com/objetivos-globales-mundiales-como-contribuir/"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jpeg"/><Relationship Id="rId1" Type="http://schemas.openxmlformats.org/officeDocument/2006/relationships/slideLayout" Target="../slideLayouts/slideLayout19.xml"/><Relationship Id="rId5" Type="http://schemas.openxmlformats.org/officeDocument/2006/relationships/hyperlink" Target="https://allsoulsshreveport.org/site/wp-content/uploads/2019/11/UnityHands.png" TargetMode="External"/><Relationship Id="rId4" Type="http://schemas.openxmlformats.org/officeDocument/2006/relationships/hyperlink" Target="https://allsoulsshreveport.org/site/category/religious-education/"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8.xml"/><Relationship Id="rId5" Type="http://schemas.openxmlformats.org/officeDocument/2006/relationships/hyperlink" Target="https://www.simplypsychology.org/Bronfenbrenner.html#author" TargetMode="Externa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9.xml"/><Relationship Id="rId6" Type="http://schemas.openxmlformats.org/officeDocument/2006/relationships/hyperlink" Target="http://mrstoutsblog.blogspot.com/2012/04/shibaura-institute-of-technology-ia.html" TargetMode="External"/><Relationship Id="rId5" Type="http://schemas.openxmlformats.org/officeDocument/2006/relationships/image" Target="../media/image11.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8" Type="http://schemas.openxmlformats.org/officeDocument/2006/relationships/hyperlink" Target="https://primarysite-prod-sorted.s3.amazonaws.com/pembrokedockcp/UploadedDocument/18826fe0e20541c0a488004f06371042/pembroke-dock-cp-school.pdf" TargetMode="External"/><Relationship Id="rId3" Type="http://schemas.openxmlformats.org/officeDocument/2006/relationships/hyperlink" Target="https://www.westerntelegraph.co.uk/news/15783547.a-wales-first-for-pembroke-dock-community-school" TargetMode="External"/><Relationship Id="rId7" Type="http://schemas.openxmlformats.org/officeDocument/2006/relationships/hyperlink" Target="https://www.oecd.org/pisa/Handbook-PISA-2018-Global-Competence.pdf" TargetMode="External"/><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hyperlink" Target="https://www.pembrokedockcommunityschool.co.uk/eco/" TargetMode="External"/><Relationship Id="rId11" Type="http://schemas.openxmlformats.org/officeDocument/2006/relationships/hyperlink" Target="https://www.pembrokedockcommunityschool.co.uk/rights-respecting-schools-1/" TargetMode="External"/><Relationship Id="rId5" Type="http://schemas.openxmlformats.org/officeDocument/2006/relationships/hyperlink" Target="https://hwb.gov.wales/api/storage/eaf467e6-30fe-45c9-93ef-cb30f31f1c90/common-understanding-for-school.pdf" TargetMode="External"/><Relationship Id="rId10" Type="http://schemas.openxmlformats.org/officeDocument/2006/relationships/hyperlink" Target="https://hwb.gov.wales/api/storage/35fae761-054b-4e9b-928c-03e86b3e207f/personal-and-social-education-framework.pdf" TargetMode="External"/><Relationship Id="rId4" Type="http://schemas.openxmlformats.org/officeDocument/2006/relationships/hyperlink" Target="https://www.simplypsychology.org/Bronfenbrenner.html" TargetMode="External"/><Relationship Id="rId9" Type="http://schemas.openxmlformats.org/officeDocument/2006/relationships/hyperlink" Target="https://www.westerntelegraph.co.uk/news/15181159.international-schools-award-for-pembroke-dock-community-school/"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file:///C:\Users\Laura\Downloads\UNDP-Annual-Report-2019-en.pdf" TargetMode="External"/><Relationship Id="rId3" Type="http://schemas.openxmlformats.org/officeDocument/2006/relationships/hyperlink" Target="https://geneseo.napla.coplacdigital.org/wp-content/uploads/2016/11/stock-photo-global-issues-in-word-collage-97061114-450x340.jpg" TargetMode="External"/><Relationship Id="rId7" Type="http://schemas.openxmlformats.org/officeDocument/2006/relationships/hyperlink" Target="https://gov.wales/sites/default/files/inline-documents/2019-03/1_UNCRC%20Rights_En%20%281%29.pdf" TargetMode="External"/><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hyperlink" Target="https://www.globalgoals.org/" TargetMode="External"/><Relationship Id="rId11" Type="http://schemas.openxmlformats.org/officeDocument/2006/relationships/hyperlink" Target="https://www.concern.org.uk/what-is-international-development?gclid=EAIaIQobChMI7pPdssL07gIV4-jtCh1loA8gEAAYAiAAEgKklvD_BwE" TargetMode="External"/><Relationship Id="rId5" Type="http://schemas.openxmlformats.org/officeDocument/2006/relationships/hyperlink" Target="https://primarysite-prod-sorted.s3.amazonaws.com/pembrokedockcp/UploadedDocument/a59dd6df42f84f7c92c81978e0b417ac/targets-and-strategies-for-priority-areas-parent-summary-2019.pdf" TargetMode="External"/><Relationship Id="rId10" Type="http://schemas.openxmlformats.org/officeDocument/2006/relationships/hyperlink" Target="https://www.ucas.com/undergraduate/what-and-where-study/studying-overseas/what-erasmus" TargetMode="External"/><Relationship Id="rId4" Type="http://schemas.openxmlformats.org/officeDocument/2006/relationships/hyperlink" Target="https://www.pembrokedockcommunityschool.co.uk/sustrans-bike-it-jrsos/" TargetMode="External"/><Relationship Id="rId9" Type="http://schemas.openxmlformats.org/officeDocument/2006/relationships/hyperlink" Target="https://allsoulsshreveport.org/site/wp-content/uploads/2019/11/UnityHands.p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4" name="Picture 3" descr="Satellite view of Earth">
            <a:extLst>
              <a:ext uri="{FF2B5EF4-FFF2-40B4-BE49-F238E27FC236}">
                <a16:creationId xmlns:a16="http://schemas.microsoft.com/office/drawing/2014/main" id="{451D663A-415D-41C4-BEDA-3F2FA3454056}"/>
              </a:ext>
            </a:extLst>
          </p:cNvPr>
          <p:cNvPicPr>
            <a:picLocks noChangeAspect="1"/>
          </p:cNvPicPr>
          <p:nvPr/>
        </p:nvPicPr>
        <p:blipFill rotWithShape="1">
          <a:blip r:embed="rId3">
            <a:alphaModFix amt="35000"/>
          </a:blip>
          <a:srcRect t="13316" b="11684"/>
          <a:stretch/>
        </p:blipFill>
        <p:spPr>
          <a:xfrm>
            <a:off x="20" y="10"/>
            <a:ext cx="12191980" cy="6857990"/>
          </a:xfrm>
          <a:prstGeom prst="rect">
            <a:avLst/>
          </a:prstGeom>
          <a:blipFill>
            <a:blip r:embed="rId4"/>
            <a:tile tx="0" ty="0" sx="100000" sy="100000" flip="none" algn="tl"/>
          </a:blipFill>
        </p:spPr>
      </p:pic>
      <p:sp>
        <p:nvSpPr>
          <p:cNvPr id="2" name="Title 1">
            <a:extLst>
              <a:ext uri="{FF2B5EF4-FFF2-40B4-BE49-F238E27FC236}">
                <a16:creationId xmlns:a16="http://schemas.microsoft.com/office/drawing/2014/main" id="{F9DBFDCC-8F27-4B26-808A-64E6A613922B}"/>
              </a:ext>
            </a:extLst>
          </p:cNvPr>
          <p:cNvSpPr>
            <a:spLocks noGrp="1"/>
          </p:cNvSpPr>
          <p:nvPr>
            <p:ph type="ctrTitle"/>
          </p:nvPr>
        </p:nvSpPr>
        <p:spPr/>
        <p:txBody>
          <a:bodyPr>
            <a:normAutofit/>
          </a:bodyPr>
          <a:lstStyle/>
          <a:p>
            <a:r>
              <a:rPr lang="en-GB" b="1" dirty="0">
                <a:solidFill>
                  <a:schemeClr val="tx2"/>
                </a:solidFill>
                <a:latin typeface="Times New Roman" panose="02020603050405020304" pitchFamily="18" charset="0"/>
                <a:cs typeface="Times New Roman" panose="02020603050405020304" pitchFamily="18" charset="0"/>
              </a:rPr>
              <a:t>Global Perspectives in Education</a:t>
            </a:r>
            <a:br>
              <a:rPr lang="en-GB" dirty="0"/>
            </a:br>
            <a:r>
              <a:rPr lang="en-GB" dirty="0"/>
              <a:t>SJIE6006</a:t>
            </a:r>
          </a:p>
        </p:txBody>
      </p:sp>
      <p:sp>
        <p:nvSpPr>
          <p:cNvPr id="3" name="Subtitle 2">
            <a:extLst>
              <a:ext uri="{FF2B5EF4-FFF2-40B4-BE49-F238E27FC236}">
                <a16:creationId xmlns:a16="http://schemas.microsoft.com/office/drawing/2014/main" id="{724179A1-B642-41E5-A024-42809F7DD1AD}"/>
              </a:ext>
            </a:extLst>
          </p:cNvPr>
          <p:cNvSpPr>
            <a:spLocks noGrp="1"/>
          </p:cNvSpPr>
          <p:nvPr>
            <p:ph type="subTitle" idx="1"/>
          </p:nvPr>
        </p:nvSpPr>
        <p:spPr/>
        <p:txBody>
          <a:bodyPr>
            <a:normAutofit/>
          </a:bodyPr>
          <a:lstStyle/>
          <a:p>
            <a:r>
              <a:rPr lang="en-GB" dirty="0">
                <a:solidFill>
                  <a:schemeClr val="tx1"/>
                </a:solidFill>
                <a:latin typeface="Times New Roman" panose="02020603050405020304" pitchFamily="18" charset="0"/>
                <a:cs typeface="Times New Roman" panose="02020603050405020304" pitchFamily="18" charset="0"/>
              </a:rPr>
              <a:t>Laura Lynch</a:t>
            </a:r>
          </a:p>
          <a:p>
            <a:r>
              <a:rPr lang="en-GB" dirty="0">
                <a:solidFill>
                  <a:schemeClr val="tx1"/>
                </a:solidFill>
                <a:latin typeface="Times New Roman" panose="02020603050405020304" pitchFamily="18" charset="0"/>
                <a:cs typeface="Times New Roman" panose="02020603050405020304" pitchFamily="18" charset="0"/>
              </a:rPr>
              <a:t>1707998</a:t>
            </a:r>
          </a:p>
        </p:txBody>
      </p:sp>
    </p:spTree>
    <p:extLst>
      <p:ext uri="{BB962C8B-B14F-4D97-AF65-F5344CB8AC3E}">
        <p14:creationId xmlns:p14="http://schemas.microsoft.com/office/powerpoint/2010/main" val="2598586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833F9-1418-49B7-A597-AE43D38CB69E}"/>
              </a:ext>
            </a:extLst>
          </p:cNvPr>
          <p:cNvSpPr>
            <a:spLocks noGrp="1"/>
          </p:cNvSpPr>
          <p:nvPr>
            <p:ph type="title"/>
          </p:nvPr>
        </p:nvSpPr>
        <p:spPr>
          <a:xfrm>
            <a:off x="913795" y="963506"/>
            <a:ext cx="3989509" cy="4827693"/>
          </a:xfrm>
        </p:spPr>
        <p:txBody>
          <a:bodyPr>
            <a:noAutofit/>
          </a:bodyPr>
          <a:lstStyle/>
          <a:p>
            <a:r>
              <a:rPr lang="en-GB" sz="4000" dirty="0">
                <a:solidFill>
                  <a:srgbClr val="002060"/>
                </a:solidFill>
                <a:latin typeface="Times New Roman" panose="02020603050405020304" pitchFamily="18" charset="0"/>
                <a:cs typeface="Times New Roman" panose="02020603050405020304" pitchFamily="18" charset="0"/>
              </a:rPr>
              <a:t>Education for Sustainable Development and Global Citizenship</a:t>
            </a:r>
            <a:br>
              <a:rPr lang="en-GB" sz="4000" dirty="0">
                <a:solidFill>
                  <a:srgbClr val="002060"/>
                </a:solidFill>
                <a:latin typeface="Times New Roman" panose="02020603050405020304" pitchFamily="18" charset="0"/>
                <a:cs typeface="Times New Roman" panose="02020603050405020304" pitchFamily="18" charset="0"/>
              </a:rPr>
            </a:br>
            <a:r>
              <a:rPr lang="en-GB" sz="4000" dirty="0">
                <a:solidFill>
                  <a:srgbClr val="002060"/>
                </a:solidFill>
                <a:latin typeface="Times New Roman" panose="02020603050405020304" pitchFamily="18" charset="0"/>
                <a:cs typeface="Times New Roman" panose="02020603050405020304" pitchFamily="18" charset="0"/>
              </a:rPr>
              <a:t>(ESDGC)</a:t>
            </a:r>
            <a:br>
              <a:rPr lang="en-GB" sz="4000" dirty="0">
                <a:latin typeface="Times New Roman" panose="02020603050405020304" pitchFamily="18" charset="0"/>
                <a:cs typeface="Times New Roman" panose="02020603050405020304" pitchFamily="18" charset="0"/>
              </a:rPr>
            </a:br>
            <a:endParaRPr lang="en-GB" sz="4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A531883-7AFD-4B76-BA89-6A09703F4E37}"/>
              </a:ext>
            </a:extLst>
          </p:cNvPr>
          <p:cNvSpPr>
            <a:spLocks noGrp="1"/>
          </p:cNvSpPr>
          <p:nvPr>
            <p:ph idx="1"/>
          </p:nvPr>
        </p:nvSpPr>
        <p:spPr>
          <a:xfrm>
            <a:off x="5307765" y="963507"/>
            <a:ext cx="5959791" cy="4827694"/>
          </a:xfrm>
          <a:solidFill>
            <a:schemeClr val="bg2"/>
          </a:solidFill>
          <a:effectLst/>
        </p:spPr>
        <p:txBody>
          <a:bodyPr anchor="ctr">
            <a:normAutofit fontScale="85000" lnSpcReduction="20000"/>
          </a:bodyPr>
          <a:lstStyle/>
          <a:p>
            <a:pPr marL="36900" indent="0" algn="ctr">
              <a:buNone/>
            </a:pPr>
            <a:r>
              <a:rPr lang="en-US" sz="2800" dirty="0">
                <a:solidFill>
                  <a:schemeClr val="tx1"/>
                </a:solidFill>
                <a:latin typeface="Times New Roman" panose="02020603050405020304" pitchFamily="18" charset="0"/>
                <a:cs typeface="Times New Roman" panose="02020603050405020304" pitchFamily="18" charset="0"/>
              </a:rPr>
              <a:t>Education to prepare young people for life in the 21</a:t>
            </a:r>
            <a:r>
              <a:rPr lang="en-US" sz="2800" baseline="30000" dirty="0">
                <a:solidFill>
                  <a:schemeClr val="tx1"/>
                </a:solidFill>
                <a:latin typeface="Times New Roman" panose="02020603050405020304" pitchFamily="18" charset="0"/>
                <a:cs typeface="Times New Roman" panose="02020603050405020304" pitchFamily="18" charset="0"/>
              </a:rPr>
              <a:t>st</a:t>
            </a:r>
            <a:r>
              <a:rPr lang="en-US" sz="2800" dirty="0">
                <a:solidFill>
                  <a:schemeClr val="tx1"/>
                </a:solidFill>
                <a:latin typeface="Times New Roman" panose="02020603050405020304" pitchFamily="18" charset="0"/>
                <a:cs typeface="Times New Roman" panose="02020603050405020304" pitchFamily="18" charset="0"/>
              </a:rPr>
              <a:t> century!</a:t>
            </a:r>
          </a:p>
          <a:p>
            <a:pPr>
              <a:buFont typeface="Wingdings" panose="05000000000000000000" pitchFamily="2" charset="2"/>
              <a:buChar char="v"/>
            </a:pPr>
            <a:r>
              <a:rPr lang="en-US" dirty="0">
                <a:solidFill>
                  <a:schemeClr val="tx1"/>
                </a:solidFill>
                <a:latin typeface="Times New Roman" panose="02020603050405020304" pitchFamily="18" charset="0"/>
                <a:cs typeface="Times New Roman" panose="02020603050405020304" pitchFamily="18" charset="0"/>
              </a:rPr>
              <a:t>Links society, the economy and environment between ourselves and people throughout the world.</a:t>
            </a:r>
          </a:p>
          <a:p>
            <a:pPr>
              <a:buFont typeface="Wingdings" panose="05000000000000000000" pitchFamily="2" charset="2"/>
              <a:buChar char="v"/>
            </a:pPr>
            <a:r>
              <a:rPr lang="en-US" dirty="0">
                <a:solidFill>
                  <a:schemeClr val="tx1"/>
                </a:solidFill>
                <a:latin typeface="Times New Roman" panose="02020603050405020304" pitchFamily="18" charset="0"/>
                <a:cs typeface="Times New Roman" panose="02020603050405020304" pitchFamily="18" charset="0"/>
              </a:rPr>
              <a:t>The rights and needs of the present and future generations.</a:t>
            </a:r>
          </a:p>
          <a:p>
            <a:pPr>
              <a:buFont typeface="Wingdings" panose="05000000000000000000" pitchFamily="2" charset="2"/>
              <a:buChar char="v"/>
            </a:pPr>
            <a:r>
              <a:rPr lang="en-US" dirty="0">
                <a:solidFill>
                  <a:schemeClr val="tx1"/>
                </a:solidFill>
                <a:latin typeface="Times New Roman" panose="02020603050405020304" pitchFamily="18" charset="0"/>
                <a:cs typeface="Times New Roman" panose="02020603050405020304" pitchFamily="18" charset="0"/>
              </a:rPr>
              <a:t>The actions that ourselves and organizations take in response to  local and global implications of everything we do.</a:t>
            </a:r>
          </a:p>
          <a:p>
            <a:pPr>
              <a:buFont typeface="Wingdings" panose="05000000000000000000" pitchFamily="2" charset="2"/>
              <a:buChar char="v"/>
            </a:pPr>
            <a:r>
              <a:rPr lang="en-US" dirty="0">
                <a:solidFill>
                  <a:schemeClr val="tx1"/>
                </a:solidFill>
                <a:latin typeface="Times New Roman" panose="02020603050405020304" pitchFamily="18" charset="0"/>
                <a:cs typeface="Times New Roman" panose="02020603050405020304" pitchFamily="18" charset="0"/>
              </a:rPr>
              <a:t>The understanding of relationships between human rights, power and resources.</a:t>
            </a:r>
          </a:p>
          <a:p>
            <a:pPr marL="36900" indent="0">
              <a:buNone/>
            </a:pPr>
            <a:r>
              <a:rPr lang="en-GB" sz="1200" u="sng" dirty="0">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common-understanding-for-school.pdf (gov.wales)</a:t>
            </a:r>
            <a:endParaRPr lang="en-US" sz="1200" u="sng" dirty="0">
              <a:latin typeface="Times New Roman" panose="02020603050405020304" pitchFamily="18" charset="0"/>
              <a:cs typeface="Times New Roman" panose="02020603050405020304" pitchFamily="18" charset="0"/>
            </a:endParaRPr>
          </a:p>
          <a:p>
            <a:pPr>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7384356-823F-4AE4-B3D7-3909BF2DAA98}"/>
              </a:ext>
            </a:extLst>
          </p:cNvPr>
          <p:cNvSpPr txBox="1"/>
          <p:nvPr/>
        </p:nvSpPr>
        <p:spPr>
          <a:xfrm>
            <a:off x="6738425" y="5570806"/>
            <a:ext cx="1659987" cy="276999"/>
          </a:xfrm>
          <a:prstGeom prst="rect">
            <a:avLst/>
          </a:prstGeom>
          <a:noFill/>
        </p:spPr>
        <p:txBody>
          <a:bodyPr wrap="square" rtlCol="0">
            <a:spAutoFit/>
          </a:bodyPr>
          <a:lstStyle/>
          <a:p>
            <a:r>
              <a:rPr lang="en-GB" sz="1200" dirty="0"/>
              <a:t>Welsh assembly, (2008)</a:t>
            </a:r>
          </a:p>
        </p:txBody>
      </p:sp>
    </p:spTree>
    <p:extLst>
      <p:ext uri="{BB962C8B-B14F-4D97-AF65-F5344CB8AC3E}">
        <p14:creationId xmlns:p14="http://schemas.microsoft.com/office/powerpoint/2010/main" val="38577711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D93659-29D7-45A6-85D0-14C8C0776E9D}"/>
              </a:ext>
            </a:extLst>
          </p:cNvPr>
          <p:cNvSpPr>
            <a:spLocks noGrp="1"/>
          </p:cNvSpPr>
          <p:nvPr>
            <p:ph type="title"/>
          </p:nvPr>
        </p:nvSpPr>
        <p:spPr>
          <a:xfrm>
            <a:off x="1098814" y="185530"/>
            <a:ext cx="10353762" cy="1261872"/>
          </a:xfrm>
          <a:solidFill>
            <a:schemeClr val="bg2">
              <a:lumMod val="20000"/>
              <a:lumOff val="80000"/>
            </a:schemeClr>
          </a:solidFill>
        </p:spPr>
        <p:txBody>
          <a:bodyPr>
            <a:normAutofit/>
          </a:bodyPr>
          <a:lstStyle/>
          <a:p>
            <a:r>
              <a:rPr lang="en-US" sz="3100" b="1" dirty="0">
                <a:solidFill>
                  <a:srgbClr val="002060"/>
                </a:solidFill>
                <a:latin typeface="Times New Roman" panose="02020603050405020304" pitchFamily="18" charset="0"/>
                <a:cs typeface="Times New Roman" panose="02020603050405020304" pitchFamily="18" charset="0"/>
              </a:rPr>
              <a:t>The OECD PISA global competence framework</a:t>
            </a:r>
            <a:br>
              <a:rPr lang="en-US" dirty="0"/>
            </a:br>
            <a:r>
              <a:rPr lang="en-US" sz="2200" b="1" dirty="0">
                <a:latin typeface="Times New Roman" panose="02020603050405020304" pitchFamily="18" charset="0"/>
                <a:cs typeface="Times New Roman" panose="02020603050405020304" pitchFamily="18" charset="0"/>
              </a:rPr>
              <a:t>The four dimensions of global competence</a:t>
            </a:r>
            <a:endParaRPr lang="en-GB" sz="2200" b="1"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4E6FF069-157E-4D77-8D01-21F9E4361D0C}"/>
              </a:ext>
            </a:extLst>
          </p:cNvPr>
          <p:cNvSpPr>
            <a:spLocks noGrp="1"/>
          </p:cNvSpPr>
          <p:nvPr>
            <p:ph sz="half" idx="1"/>
          </p:nvPr>
        </p:nvSpPr>
        <p:spPr>
          <a:xfrm>
            <a:off x="6096000" y="1988378"/>
            <a:ext cx="5106004" cy="4473156"/>
          </a:xfrm>
          <a:solidFill>
            <a:schemeClr val="tx2">
              <a:lumMod val="60000"/>
              <a:lumOff val="40000"/>
            </a:schemeClr>
          </a:solidFill>
        </p:spPr>
        <p:txBody>
          <a:bodyPr>
            <a:normAutofit fontScale="85000" lnSpcReduction="20000"/>
          </a:bodyPr>
          <a:lstStyle/>
          <a:p>
            <a:pPr marL="0" indent="0">
              <a:buNone/>
            </a:pPr>
            <a:r>
              <a:rPr lang="en-US" sz="2800" dirty="0">
                <a:latin typeface="Times New Roman" panose="02020603050405020304" pitchFamily="18" charset="0"/>
                <a:cs typeface="Times New Roman" panose="02020603050405020304" pitchFamily="18" charset="0"/>
              </a:rPr>
              <a:t>Effective education for global competence creates opportunities for students to use their knowledge, attitudes, skills and values to develop and exchange ideas on global issues in and outside the classroom and interacting with others from different culture backgrounds.</a:t>
            </a:r>
          </a:p>
          <a:p>
            <a:pPr marL="0" indent="0">
              <a:buNone/>
            </a:pPr>
            <a:r>
              <a:rPr lang="en-US" sz="1300" dirty="0">
                <a:latin typeface="Times New Roman" panose="02020603050405020304" pitchFamily="18" charset="0"/>
                <a:cs typeface="Times New Roman" panose="02020603050405020304" pitchFamily="18" charset="0"/>
              </a:rPr>
              <a:t>Oecd.org, (2018)</a:t>
            </a:r>
          </a:p>
          <a:p>
            <a:pPr marL="0" indent="0">
              <a:buNone/>
            </a:pP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B0157E46-92C0-4B96-9E66-4AB36C1E623D}"/>
              </a:ext>
            </a:extLst>
          </p:cNvPr>
          <p:cNvSpPr/>
          <p:nvPr/>
        </p:nvSpPr>
        <p:spPr>
          <a:xfrm>
            <a:off x="619870" y="1988378"/>
            <a:ext cx="4692054" cy="4247317"/>
          </a:xfrm>
          <a:prstGeom prst="rect">
            <a:avLst/>
          </a:prstGeom>
          <a:solidFill>
            <a:schemeClr val="bg2"/>
          </a:solidFill>
        </p:spPr>
        <p:txBody>
          <a:bodyPr wrap="none" lIns="91440" tIns="45720" rIns="91440" bIns="45720">
            <a:spAutoFit/>
          </a:bodyPr>
          <a:lstStyle/>
          <a:p>
            <a:pPr marL="685800" indent="-685800">
              <a:buFont typeface="Arial" panose="020B0604020202020204" pitchFamily="34" charset="0"/>
              <a:buChar char="•"/>
            </a:pPr>
            <a:r>
              <a:rPr lang="en-US" sz="5400" b="1" cap="none" spc="0" dirty="0">
                <a:ln w="13462">
                  <a:solidFill>
                    <a:schemeClr val="bg1"/>
                  </a:solidFill>
                  <a:prstDash val="solid"/>
                </a:ln>
                <a:solidFill>
                  <a:srgbClr val="002060"/>
                </a:solidFill>
                <a:effectLst>
                  <a:outerShdw dist="38100" dir="2700000" algn="bl" rotWithShape="0">
                    <a:schemeClr val="accent5"/>
                  </a:outerShdw>
                </a:effectLst>
              </a:rPr>
              <a:t>Knowledge</a:t>
            </a:r>
          </a:p>
          <a:p>
            <a:pPr marL="685800" indent="-685800">
              <a:buFont typeface="Arial" panose="020B0604020202020204" pitchFamily="34" charset="0"/>
              <a:buChar char="•"/>
            </a:pPr>
            <a:r>
              <a:rPr lang="en-US" sz="5400" b="1" dirty="0">
                <a:ln w="13462">
                  <a:solidFill>
                    <a:schemeClr val="bg1"/>
                  </a:solidFill>
                  <a:prstDash val="solid"/>
                </a:ln>
                <a:solidFill>
                  <a:srgbClr val="002060"/>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Skills</a:t>
            </a:r>
          </a:p>
          <a:p>
            <a:pPr marL="685800" indent="-685800">
              <a:buFont typeface="Arial" panose="020B0604020202020204" pitchFamily="34" charset="0"/>
              <a:buChar char="•"/>
            </a:pPr>
            <a:r>
              <a:rPr lang="en-US" sz="5400" b="1" cap="none" spc="0" dirty="0">
                <a:ln w="13462">
                  <a:solidFill>
                    <a:schemeClr val="bg1"/>
                  </a:solidFill>
                  <a:prstDash val="solid"/>
                </a:ln>
                <a:solidFill>
                  <a:srgbClr val="002060"/>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Attitudes</a:t>
            </a:r>
          </a:p>
          <a:p>
            <a:pPr marL="685800" indent="-685800">
              <a:buFont typeface="Arial" panose="020B0604020202020204" pitchFamily="34" charset="0"/>
              <a:buChar char="•"/>
            </a:pPr>
            <a:r>
              <a:rPr lang="en-US" sz="5400" b="1" dirty="0">
                <a:ln w="13462">
                  <a:solidFill>
                    <a:schemeClr val="bg1"/>
                  </a:solidFill>
                  <a:prstDash val="solid"/>
                </a:ln>
                <a:solidFill>
                  <a:srgbClr val="002060"/>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Values</a:t>
            </a:r>
          </a:p>
          <a:p>
            <a:pPr algn="ct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5132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F7FA880F-AF06-4CAC-BCEE-846657FC7B41}"/>
              </a:ext>
            </a:extLst>
          </p:cNvPr>
          <p:cNvSpPr>
            <a:spLocks noGrp="1"/>
          </p:cNvSpPr>
          <p:nvPr>
            <p:ph type="title"/>
          </p:nvPr>
        </p:nvSpPr>
        <p:spPr>
          <a:xfrm>
            <a:off x="1069848" y="798394"/>
            <a:ext cx="4730451" cy="1637730"/>
          </a:xfrm>
          <a:solidFill>
            <a:schemeClr val="bg2"/>
          </a:solidFill>
        </p:spPr>
        <p:txBody>
          <a:bodyPr>
            <a:normAutofit/>
          </a:bodyPr>
          <a:lstStyle/>
          <a:p>
            <a:r>
              <a:rPr lang="en-GB" sz="3700" dirty="0">
                <a:solidFill>
                  <a:srgbClr val="002060"/>
                </a:solidFill>
              </a:rPr>
              <a:t>The Global Goals for Sustainable Development</a:t>
            </a:r>
          </a:p>
        </p:txBody>
      </p:sp>
      <p:sp>
        <p:nvSpPr>
          <p:cNvPr id="22" name="Content Placeholder 21">
            <a:extLst>
              <a:ext uri="{FF2B5EF4-FFF2-40B4-BE49-F238E27FC236}">
                <a16:creationId xmlns:a16="http://schemas.microsoft.com/office/drawing/2014/main" id="{1061C130-0200-4074-8204-97DA96B0F27D}"/>
              </a:ext>
            </a:extLst>
          </p:cNvPr>
          <p:cNvSpPr>
            <a:spLocks noGrp="1"/>
          </p:cNvSpPr>
          <p:nvPr>
            <p:ph idx="1"/>
          </p:nvPr>
        </p:nvSpPr>
        <p:spPr>
          <a:xfrm>
            <a:off x="1069848" y="2578608"/>
            <a:ext cx="4730451" cy="3593592"/>
          </a:xfrm>
          <a:solidFill>
            <a:schemeClr val="tx2"/>
          </a:solidFill>
        </p:spPr>
        <p:txBody>
          <a:bodyPr>
            <a:normAutofit fontScale="70000" lnSpcReduction="20000"/>
          </a:bodyPr>
          <a:lstStyle/>
          <a:p>
            <a:pPr marL="0" indent="0">
              <a:buNone/>
            </a:pPr>
            <a:r>
              <a:rPr lang="en-US" sz="2400" dirty="0">
                <a:latin typeface="Times New Roman" panose="02020603050405020304" pitchFamily="18" charset="0"/>
                <a:cs typeface="Times New Roman" panose="02020603050405020304" pitchFamily="18" charset="0"/>
              </a:rPr>
              <a:t>United Nations Members adopted the sustainable development goals (SDGs) in 2015. The SDGs identify poverty is a main barrier and  to end poverty strategies must be in place to improve education, reduce inequality and encourage economic growth whilst working to preserve the oceans, forests and work towards tackling climate change.</a:t>
            </a:r>
          </a:p>
          <a:p>
            <a:pPr marL="0" indent="0">
              <a:buNone/>
            </a:pPr>
            <a:r>
              <a:rPr lang="en-US" dirty="0"/>
              <a:t> </a:t>
            </a:r>
          </a:p>
          <a:p>
            <a:endParaRPr lang="en-US" dirty="0"/>
          </a:p>
        </p:txBody>
      </p:sp>
      <p:pic>
        <p:nvPicPr>
          <p:cNvPr id="9" name="Content Placeholder 8" descr="Graphical user interface, application&#10;&#10;Description automatically generated">
            <a:extLst>
              <a:ext uri="{FF2B5EF4-FFF2-40B4-BE49-F238E27FC236}">
                <a16:creationId xmlns:a16="http://schemas.microsoft.com/office/drawing/2014/main" id="{148B6C90-4E8B-4541-85AA-3D371A97FD8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964702" y="798395"/>
            <a:ext cx="5950633" cy="5373806"/>
          </a:xfrm>
          <a:prstGeom prst="rect">
            <a:avLst/>
          </a:prstGeom>
        </p:spPr>
      </p:pic>
      <p:sp>
        <p:nvSpPr>
          <p:cNvPr id="3" name="TextBox 2">
            <a:extLst>
              <a:ext uri="{FF2B5EF4-FFF2-40B4-BE49-F238E27FC236}">
                <a16:creationId xmlns:a16="http://schemas.microsoft.com/office/drawing/2014/main" id="{C838C3B9-2730-4192-8F0D-435232F4E136}"/>
              </a:ext>
            </a:extLst>
          </p:cNvPr>
          <p:cNvSpPr txBox="1"/>
          <p:nvPr/>
        </p:nvSpPr>
        <p:spPr>
          <a:xfrm>
            <a:off x="5049079" y="6314684"/>
            <a:ext cx="1842052" cy="247931"/>
          </a:xfrm>
          <a:prstGeom prst="rect">
            <a:avLst/>
          </a:prstGeom>
          <a:noFill/>
        </p:spPr>
        <p:txBody>
          <a:bodyPr wrap="square" rtlCol="0">
            <a:spAutoFit/>
          </a:bodyPr>
          <a:lstStyle/>
          <a:p>
            <a:r>
              <a:rPr lang="en-GB" sz="1000" dirty="0">
                <a:latin typeface="Times New Roman" panose="02020603050405020304" pitchFamily="18" charset="0"/>
                <a:cs typeface="Times New Roman" panose="02020603050405020304" pitchFamily="18" charset="0"/>
              </a:rPr>
              <a:t>Globalgoals.org, (N.D)</a:t>
            </a:r>
          </a:p>
        </p:txBody>
      </p:sp>
    </p:spTree>
    <p:extLst>
      <p:ext uri="{BB962C8B-B14F-4D97-AF65-F5344CB8AC3E}">
        <p14:creationId xmlns:p14="http://schemas.microsoft.com/office/powerpoint/2010/main" val="8234732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85F23-0CA4-433B-A639-06CBCE1832B1}"/>
              </a:ext>
            </a:extLst>
          </p:cNvPr>
          <p:cNvSpPr>
            <a:spLocks noGrp="1"/>
          </p:cNvSpPr>
          <p:nvPr>
            <p:ph type="title"/>
          </p:nvPr>
        </p:nvSpPr>
        <p:spPr>
          <a:solidFill>
            <a:schemeClr val="bg2">
              <a:lumMod val="20000"/>
              <a:lumOff val="80000"/>
            </a:schemeClr>
          </a:solidFill>
        </p:spPr>
        <p:txBody>
          <a:bodyPr>
            <a:normAutofit/>
          </a:bodyPr>
          <a:lstStyle/>
          <a:p>
            <a:r>
              <a:rPr lang="en-GB" b="1" dirty="0">
                <a:solidFill>
                  <a:srgbClr val="002060"/>
                </a:solidFill>
                <a:latin typeface="Times New Roman" panose="02020603050405020304" pitchFamily="18" charset="0"/>
                <a:cs typeface="Times New Roman" panose="02020603050405020304" pitchFamily="18" charset="0"/>
              </a:rPr>
              <a:t>The United nations convention on the rights of the child (UNCRC)</a:t>
            </a:r>
          </a:p>
        </p:txBody>
      </p:sp>
      <p:sp>
        <p:nvSpPr>
          <p:cNvPr id="7" name="Content Placeholder 6">
            <a:extLst>
              <a:ext uri="{FF2B5EF4-FFF2-40B4-BE49-F238E27FC236}">
                <a16:creationId xmlns:a16="http://schemas.microsoft.com/office/drawing/2014/main" id="{101E31FA-06BC-46FA-B512-55E8D36C1AF3}"/>
              </a:ext>
            </a:extLst>
          </p:cNvPr>
          <p:cNvSpPr>
            <a:spLocks noGrp="1"/>
          </p:cNvSpPr>
          <p:nvPr>
            <p:ph sz="quarter" idx="4"/>
          </p:nvPr>
        </p:nvSpPr>
        <p:spPr/>
        <p:txBody>
          <a:bodyPr>
            <a:normAutofit/>
          </a:bodyPr>
          <a:lstStyle/>
          <a:p>
            <a:pPr marL="0" indent="0">
              <a:buNone/>
            </a:pPr>
            <a:r>
              <a:rPr lang="en-GB" sz="1400" dirty="0">
                <a:latin typeface="Times New Roman" panose="02020603050405020304" pitchFamily="18" charset="0"/>
                <a:cs typeface="Times New Roman" panose="02020603050405020304" pitchFamily="18" charset="0"/>
              </a:rPr>
              <a:t>Children have the right to an education where each child SHOULD DEVELOP TO THEIR FULL POTENTIAL. RESPECT SHOULD BE ENCOURAGED TOWARDS PARENTS, THEIR OWN AND OTHER CULTURES. Living standards must be good enough to meet physical and mental needs as children have the right to good quality health care, clean water and nutritious food.</a:t>
            </a:r>
          </a:p>
          <a:p>
            <a:pPr marL="0" indent="0">
              <a:buNone/>
            </a:pPr>
            <a:r>
              <a:rPr lang="en-GB" sz="1000" dirty="0">
                <a:latin typeface="Times New Roman" panose="02020603050405020304" pitchFamily="18" charset="0"/>
                <a:cs typeface="Times New Roman" panose="02020603050405020304" pitchFamily="18" charset="0"/>
              </a:rPr>
              <a:t>Gov.wales, (2011)</a:t>
            </a:r>
          </a:p>
        </p:txBody>
      </p:sp>
      <p:sp>
        <p:nvSpPr>
          <p:cNvPr id="9" name="Rectangle 8">
            <a:extLst>
              <a:ext uri="{FF2B5EF4-FFF2-40B4-BE49-F238E27FC236}">
                <a16:creationId xmlns:a16="http://schemas.microsoft.com/office/drawing/2014/main" id="{F8F36F68-4CDF-465A-A6D3-73BF2162D51E}"/>
              </a:ext>
            </a:extLst>
          </p:cNvPr>
          <p:cNvSpPr/>
          <p:nvPr/>
        </p:nvSpPr>
        <p:spPr>
          <a:xfrm>
            <a:off x="2081251" y="2545737"/>
            <a:ext cx="2223686" cy="4247317"/>
          </a:xfrm>
          <a:prstGeom prst="rect">
            <a:avLst/>
          </a:prstGeom>
          <a:noFill/>
        </p:spPr>
        <p:txBody>
          <a:bodyPr wrap="none" lIns="91440" tIns="45720" rIns="91440" bIns="45720">
            <a:spAutoFit/>
          </a:bodyPr>
          <a:lstStyle/>
          <a:p>
            <a:pPr algn="ctr"/>
            <a:r>
              <a:rPr lang="en-US" sz="54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imes New Roman" panose="02020603050405020304" pitchFamily="18" charset="0"/>
                <a:cs typeface="Times New Roman" panose="02020603050405020304" pitchFamily="18" charset="0"/>
              </a:rPr>
              <a:t>Article</a:t>
            </a:r>
          </a:p>
          <a:p>
            <a:pPr marL="685800" indent="-685800" algn="ctr">
              <a:buFont typeface="Arial" panose="020B0604020202020204" pitchFamily="34" charset="0"/>
              <a:buChar char="•"/>
            </a:pPr>
            <a:r>
              <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imes New Roman" panose="02020603050405020304" pitchFamily="18" charset="0"/>
                <a:cs typeface="Times New Roman" panose="02020603050405020304" pitchFamily="18" charset="0"/>
              </a:rPr>
              <a:t>27</a:t>
            </a:r>
          </a:p>
          <a:p>
            <a:pPr marL="685800" indent="-685800" algn="ctr">
              <a:buFont typeface="Arial" panose="020B0604020202020204" pitchFamily="34" charset="0"/>
              <a:buChar char="•"/>
            </a:pPr>
            <a:r>
              <a:rPr lang="en-US" sz="54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imes New Roman" panose="02020603050405020304" pitchFamily="18" charset="0"/>
                <a:cs typeface="Times New Roman" panose="02020603050405020304" pitchFamily="18" charset="0"/>
              </a:rPr>
              <a:t>24</a:t>
            </a:r>
          </a:p>
          <a:p>
            <a:pPr marL="685800" indent="-685800" algn="ctr">
              <a:buFont typeface="Arial" panose="020B0604020202020204" pitchFamily="34" charset="0"/>
              <a:buChar char="•"/>
            </a:pPr>
            <a:r>
              <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imes New Roman" panose="02020603050405020304" pitchFamily="18" charset="0"/>
                <a:cs typeface="Times New Roman" panose="02020603050405020304" pitchFamily="18" charset="0"/>
              </a:rPr>
              <a:t>28</a:t>
            </a:r>
          </a:p>
          <a:p>
            <a:pPr marL="685800" indent="-685800" algn="ctr">
              <a:buFont typeface="Arial" panose="020B0604020202020204" pitchFamily="34" charset="0"/>
              <a:buChar char="•"/>
            </a:pPr>
            <a:r>
              <a:rPr lang="en-US" sz="54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imes New Roman" panose="02020603050405020304" pitchFamily="18" charset="0"/>
                <a:cs typeface="Times New Roman" panose="02020603050405020304" pitchFamily="18" charset="0"/>
              </a:rPr>
              <a:t>29</a:t>
            </a:r>
          </a:p>
        </p:txBody>
      </p:sp>
    </p:spTree>
    <p:extLst>
      <p:ext uri="{BB962C8B-B14F-4D97-AF65-F5344CB8AC3E}">
        <p14:creationId xmlns:p14="http://schemas.microsoft.com/office/powerpoint/2010/main" val="14918792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4D28606-AA04-4187-8071-F495B00BD1F0}"/>
              </a:ext>
            </a:extLst>
          </p:cNvPr>
          <p:cNvSpPr>
            <a:spLocks noGrp="1"/>
          </p:cNvSpPr>
          <p:nvPr>
            <p:ph type="title"/>
          </p:nvPr>
        </p:nvSpPr>
        <p:spPr>
          <a:blipFill>
            <a:blip r:embed="rId2"/>
            <a:tile tx="0" ty="0" sx="100000" sy="100000" flip="none" algn="tl"/>
          </a:blipFill>
        </p:spPr>
        <p:txBody>
          <a:bodyPr/>
          <a:lstStyle/>
          <a:p>
            <a:r>
              <a:rPr lang="en-GB" dirty="0">
                <a:solidFill>
                  <a:srgbClr val="002060"/>
                </a:solidFill>
                <a:latin typeface="Times New Roman" panose="02020603050405020304" pitchFamily="18" charset="0"/>
                <a:cs typeface="Times New Roman" panose="02020603050405020304" pitchFamily="18" charset="0"/>
              </a:rPr>
              <a:t>How can schools promote global issues through the ESDGC?</a:t>
            </a:r>
          </a:p>
        </p:txBody>
      </p:sp>
      <p:pic>
        <p:nvPicPr>
          <p:cNvPr id="11" name="Content Placeholder 10">
            <a:extLst>
              <a:ext uri="{FF2B5EF4-FFF2-40B4-BE49-F238E27FC236}">
                <a16:creationId xmlns:a16="http://schemas.microsoft.com/office/drawing/2014/main" id="{7C24EE13-2467-4B89-B384-98CFCBA83933}"/>
              </a:ext>
            </a:extLst>
          </p:cNvPr>
          <p:cNvPicPr>
            <a:picLocks noGrp="1" noChangeAspect="1"/>
          </p:cNvPicPr>
          <p:nvPr>
            <p:ph sz="half"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103589" y="2214694"/>
            <a:ext cx="5914733" cy="3777622"/>
          </a:xfrm>
          <a:blipFill>
            <a:blip r:embed="rId2"/>
            <a:tile tx="0" ty="0" sx="100000" sy="100000" flip="none" algn="tl"/>
          </a:blipFill>
        </p:spPr>
      </p:pic>
      <p:sp>
        <p:nvSpPr>
          <p:cNvPr id="9" name="Content Placeholder 8">
            <a:extLst>
              <a:ext uri="{FF2B5EF4-FFF2-40B4-BE49-F238E27FC236}">
                <a16:creationId xmlns:a16="http://schemas.microsoft.com/office/drawing/2014/main" id="{0E18B72B-DA6E-463B-967A-B1A2F68BBBF0}"/>
              </a:ext>
            </a:extLst>
          </p:cNvPr>
          <p:cNvSpPr>
            <a:spLocks noGrp="1"/>
          </p:cNvSpPr>
          <p:nvPr>
            <p:ph sz="half" idx="2"/>
          </p:nvPr>
        </p:nvSpPr>
        <p:spPr>
          <a:xfrm>
            <a:off x="6932820" y="2214694"/>
            <a:ext cx="4313864" cy="3777622"/>
          </a:xfrm>
          <a:blipFill>
            <a:blip r:embed="rId2"/>
            <a:tile tx="0" ty="0" sx="100000" sy="100000" flip="none" algn="tl"/>
          </a:blipFill>
        </p:spPr>
        <p:txBody>
          <a:bodyPr/>
          <a:lstStyle/>
          <a:p>
            <a:pPr marL="36900" indent="0" algn="ctr">
              <a:buNone/>
            </a:pPr>
            <a:r>
              <a:rPr lang="en-GB" sz="2800" dirty="0">
                <a:latin typeface="Times New Roman" panose="02020603050405020304" pitchFamily="18" charset="0"/>
                <a:cs typeface="Times New Roman" panose="02020603050405020304" pitchFamily="18" charset="0"/>
              </a:rPr>
              <a:t>Partnerships are fundamental to the delivery of ESDGC to help develop global awareness within education</a:t>
            </a:r>
          </a:p>
          <a:p>
            <a:pPr marL="36900" indent="0" algn="ctr">
              <a:buNone/>
            </a:pPr>
            <a:r>
              <a:rPr lang="en-GB" sz="800" dirty="0">
                <a:latin typeface="Times New Roman" panose="02020603050405020304" pitchFamily="18" charset="0"/>
                <a:cs typeface="Times New Roman" panose="02020603050405020304" pitchFamily="18" charset="0"/>
              </a:rPr>
              <a:t>Welsh Assembly , (2008)</a:t>
            </a:r>
            <a:endParaRPr lang="en-GB" dirty="0"/>
          </a:p>
        </p:txBody>
      </p:sp>
      <p:sp>
        <p:nvSpPr>
          <p:cNvPr id="12" name="TextBox 11">
            <a:extLst>
              <a:ext uri="{FF2B5EF4-FFF2-40B4-BE49-F238E27FC236}">
                <a16:creationId xmlns:a16="http://schemas.microsoft.com/office/drawing/2014/main" id="{22C0E50C-60E5-4E60-AD24-2C1B94F3586F}"/>
              </a:ext>
            </a:extLst>
          </p:cNvPr>
          <p:cNvSpPr txBox="1"/>
          <p:nvPr/>
        </p:nvSpPr>
        <p:spPr>
          <a:xfrm>
            <a:off x="945316" y="5992316"/>
            <a:ext cx="4314825" cy="369332"/>
          </a:xfrm>
          <a:prstGeom prst="rect">
            <a:avLst/>
          </a:prstGeom>
          <a:noFill/>
        </p:spPr>
        <p:txBody>
          <a:bodyPr wrap="square" rtlCol="0">
            <a:spAutoFit/>
          </a:bodyPr>
          <a:lstStyle/>
          <a:p>
            <a:r>
              <a:rPr lang="en-GB" sz="900" dirty="0">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https://allsoulsshreveport.org/site/wp-content/uploads/2019/11/UnityHands.png</a:t>
            </a:r>
            <a:endParaRPr lang="en-GB" sz="900" dirty="0">
              <a:latin typeface="Times New Roman" panose="02020603050405020304" pitchFamily="18" charset="0"/>
              <a:cs typeface="Times New Roman" panose="02020603050405020304" pitchFamily="18" charset="0"/>
            </a:endParaRPr>
          </a:p>
          <a:p>
            <a:endParaRPr lang="en-GB" sz="900" dirty="0"/>
          </a:p>
        </p:txBody>
      </p:sp>
    </p:spTree>
    <p:extLst>
      <p:ext uri="{BB962C8B-B14F-4D97-AF65-F5344CB8AC3E}">
        <p14:creationId xmlns:p14="http://schemas.microsoft.com/office/powerpoint/2010/main" val="1472537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5FC837-6A68-4304-8979-A6B2E417BCAF}"/>
              </a:ext>
            </a:extLst>
          </p:cNvPr>
          <p:cNvSpPr>
            <a:spLocks noGrp="1"/>
          </p:cNvSpPr>
          <p:nvPr>
            <p:ph type="title"/>
          </p:nvPr>
        </p:nvSpPr>
        <p:spPr>
          <a:blipFill>
            <a:blip r:embed="rId2"/>
            <a:tile tx="0" ty="0" sx="100000" sy="100000" flip="none" algn="tl"/>
          </a:blipFill>
        </p:spPr>
        <p:txBody>
          <a:bodyPr/>
          <a:lstStyle/>
          <a:p>
            <a:r>
              <a:rPr lang="en-GB" dirty="0">
                <a:solidFill>
                  <a:srgbClr val="002060"/>
                </a:solidFill>
                <a:latin typeface="Times New Roman" panose="02020603050405020304" pitchFamily="18" charset="0"/>
                <a:cs typeface="Times New Roman" panose="02020603050405020304" pitchFamily="18" charset="0"/>
              </a:rPr>
              <a:t>The Four purposes of the curriculum for wales</a:t>
            </a:r>
          </a:p>
        </p:txBody>
      </p:sp>
      <p:sp>
        <p:nvSpPr>
          <p:cNvPr id="4" name="Content Placeholder 3">
            <a:extLst>
              <a:ext uri="{FF2B5EF4-FFF2-40B4-BE49-F238E27FC236}">
                <a16:creationId xmlns:a16="http://schemas.microsoft.com/office/drawing/2014/main" id="{FE29B32F-0B95-48E4-ADEE-7EC019659978}"/>
              </a:ext>
            </a:extLst>
          </p:cNvPr>
          <p:cNvSpPr>
            <a:spLocks noGrp="1"/>
          </p:cNvSpPr>
          <p:nvPr>
            <p:ph sz="half" idx="2"/>
          </p:nvPr>
        </p:nvSpPr>
        <p:spPr>
          <a:xfrm>
            <a:off x="6758609" y="2214694"/>
            <a:ext cx="4518987" cy="4437896"/>
          </a:xfrm>
          <a:blipFill>
            <a:blip r:embed="rId2"/>
            <a:tile tx="0" ty="0" sx="100000" sy="100000" flip="none" algn="tl"/>
          </a:blipFill>
        </p:spPr>
        <p:txBody>
          <a:bodyPr>
            <a:normAutofit/>
          </a:bodyPr>
          <a:lstStyle/>
          <a:p>
            <a:pPr>
              <a:buFont typeface="Wingdings" panose="05000000000000000000" pitchFamily="2" charset="2"/>
              <a:buChar char="q"/>
            </a:pPr>
            <a:r>
              <a:rPr lang="en-GB" sz="2400" dirty="0">
                <a:latin typeface="Times New Roman" panose="02020603050405020304" pitchFamily="18" charset="0"/>
                <a:cs typeface="Times New Roman" panose="02020603050405020304" pitchFamily="18" charset="0"/>
              </a:rPr>
              <a:t>Ambitious, capable learners</a:t>
            </a:r>
          </a:p>
          <a:p>
            <a:pPr>
              <a:buFont typeface="Wingdings" panose="05000000000000000000" pitchFamily="2" charset="2"/>
              <a:buChar char="q"/>
            </a:pPr>
            <a:r>
              <a:rPr lang="en-GB" sz="2400" dirty="0">
                <a:latin typeface="Times New Roman" panose="02020603050405020304" pitchFamily="18" charset="0"/>
                <a:cs typeface="Times New Roman" panose="02020603050405020304" pitchFamily="18" charset="0"/>
              </a:rPr>
              <a:t>healthy, confident individuals </a:t>
            </a:r>
          </a:p>
          <a:p>
            <a:pPr>
              <a:buFont typeface="Wingdings" panose="05000000000000000000" pitchFamily="2" charset="2"/>
              <a:buChar char="q"/>
            </a:pPr>
            <a:r>
              <a:rPr lang="en-GB" sz="2400" dirty="0">
                <a:latin typeface="Times New Roman" panose="02020603050405020304" pitchFamily="18" charset="0"/>
                <a:cs typeface="Times New Roman" panose="02020603050405020304" pitchFamily="18" charset="0"/>
              </a:rPr>
              <a:t>enterprising, creative contributors</a:t>
            </a:r>
          </a:p>
          <a:p>
            <a:pPr>
              <a:buFont typeface="Wingdings" panose="05000000000000000000" pitchFamily="2" charset="2"/>
              <a:buChar char="q"/>
            </a:pPr>
            <a:r>
              <a:rPr lang="en-GB" sz="2400" dirty="0">
                <a:latin typeface="Times New Roman" panose="02020603050405020304" pitchFamily="18" charset="0"/>
                <a:cs typeface="Times New Roman" panose="02020603050405020304" pitchFamily="18" charset="0"/>
              </a:rPr>
              <a:t>ethical, informed citizens </a:t>
            </a:r>
          </a:p>
        </p:txBody>
      </p:sp>
      <p:pic>
        <p:nvPicPr>
          <p:cNvPr id="19" name="Content Placeholder 18" descr="Diagram&#10;&#10;Description automatically generated">
            <a:extLst>
              <a:ext uri="{FF2B5EF4-FFF2-40B4-BE49-F238E27FC236}">
                <a16:creationId xmlns:a16="http://schemas.microsoft.com/office/drawing/2014/main" id="{FBFE3A7E-C2F1-44C4-B92E-8F3781D68014}"/>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913774" y="2214693"/>
            <a:ext cx="5844205" cy="4437897"/>
          </a:xfrm>
        </p:spPr>
      </p:pic>
      <p:sp>
        <p:nvSpPr>
          <p:cNvPr id="21" name="TextBox 20">
            <a:extLst>
              <a:ext uri="{FF2B5EF4-FFF2-40B4-BE49-F238E27FC236}">
                <a16:creationId xmlns:a16="http://schemas.microsoft.com/office/drawing/2014/main" id="{566E4019-7426-4B94-8A2D-BAD173F14C6C}"/>
              </a:ext>
            </a:extLst>
          </p:cNvPr>
          <p:cNvSpPr txBox="1"/>
          <p:nvPr/>
        </p:nvSpPr>
        <p:spPr>
          <a:xfrm>
            <a:off x="6757979" y="6252481"/>
            <a:ext cx="3511436" cy="246221"/>
          </a:xfrm>
          <a:prstGeom prst="rect">
            <a:avLst/>
          </a:prstGeom>
          <a:noFill/>
        </p:spPr>
        <p:txBody>
          <a:bodyPr wrap="square" rtlCol="0">
            <a:spAutoFit/>
          </a:bodyPr>
          <a:lstStyle/>
          <a:p>
            <a:r>
              <a:rPr lang="en-GB" sz="1000" dirty="0">
                <a:latin typeface="Times New Roman" panose="02020603050405020304" pitchFamily="18" charset="0"/>
                <a:cs typeface="Times New Roman" panose="02020603050405020304" pitchFamily="18" charset="0"/>
              </a:rPr>
              <a:t>Welsh.gov, (2018)</a:t>
            </a:r>
          </a:p>
        </p:txBody>
      </p:sp>
    </p:spTree>
    <p:extLst>
      <p:ext uri="{BB962C8B-B14F-4D97-AF65-F5344CB8AC3E}">
        <p14:creationId xmlns:p14="http://schemas.microsoft.com/office/powerpoint/2010/main" val="36357746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3F012C5-2940-4F3E-BB5E-B8B2C9E829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999"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extLst>
              <a:ext uri="{FF2B5EF4-FFF2-40B4-BE49-F238E27FC236}">
                <a16:creationId xmlns:a16="http://schemas.microsoft.com/office/drawing/2014/main" id="{EB37C977-E7E3-44AC-AEC8-2E27641909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13876" cy="6858000"/>
          </a:xfrm>
          <a:prstGeom prst="rect">
            <a:avLst/>
          </a:prstGeom>
          <a:ln>
            <a:noFill/>
          </a:ln>
          <a:effectLst>
            <a:outerShdw blurRad="88900" dist="25400" algn="l" rotWithShape="0">
              <a:prstClr val="black">
                <a:alpha val="40000"/>
              </a:prstClr>
            </a:outerShdw>
          </a:effectLst>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dirty="0"/>
          </a:p>
        </p:txBody>
      </p:sp>
      <p:pic>
        <p:nvPicPr>
          <p:cNvPr id="32" name="Picture 31">
            <a:extLst>
              <a:ext uri="{FF2B5EF4-FFF2-40B4-BE49-F238E27FC236}">
                <a16:creationId xmlns:a16="http://schemas.microsoft.com/office/drawing/2014/main" id="{A70DF37D-86A3-45DB-B1C1-580462D4BB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77037" b="73004"/>
          <a:stretch/>
        </p:blipFill>
        <p:spPr>
          <a:xfrm>
            <a:off x="1" y="-2"/>
            <a:ext cx="3321978" cy="2196792"/>
          </a:xfrm>
          <a:prstGeom prst="rect">
            <a:avLst/>
          </a:prstGeom>
        </p:spPr>
      </p:pic>
      <p:sp>
        <p:nvSpPr>
          <p:cNvPr id="7" name="Title 6">
            <a:extLst>
              <a:ext uri="{FF2B5EF4-FFF2-40B4-BE49-F238E27FC236}">
                <a16:creationId xmlns:a16="http://schemas.microsoft.com/office/drawing/2014/main" id="{9B533C99-6289-4C09-B7EA-E8876F8DD388}"/>
              </a:ext>
            </a:extLst>
          </p:cNvPr>
          <p:cNvSpPr>
            <a:spLocks noGrp="1"/>
          </p:cNvSpPr>
          <p:nvPr>
            <p:ph type="title"/>
          </p:nvPr>
        </p:nvSpPr>
        <p:spPr>
          <a:xfrm>
            <a:off x="965200" y="1547191"/>
            <a:ext cx="2732249" cy="2309192"/>
          </a:xfrm>
        </p:spPr>
        <p:txBody>
          <a:bodyPr anchor="b">
            <a:normAutofit/>
          </a:bodyPr>
          <a:lstStyle/>
          <a:p>
            <a:pPr algn="l"/>
            <a:r>
              <a:rPr lang="en-US" sz="2800" dirty="0">
                <a:solidFill>
                  <a:schemeClr val="bg1"/>
                </a:solidFill>
                <a:latin typeface="Times New Roman" panose="02020603050405020304" pitchFamily="18" charset="0"/>
                <a:cs typeface="Times New Roman" panose="02020603050405020304" pitchFamily="18" charset="0"/>
              </a:rPr>
              <a:t>Personal and social education framework </a:t>
            </a:r>
            <a:br>
              <a:rPr lang="en-US" sz="2800" dirty="0">
                <a:solidFill>
                  <a:schemeClr val="bg1"/>
                </a:solidFill>
                <a:latin typeface="Times New Roman" panose="02020603050405020304" pitchFamily="18" charset="0"/>
                <a:cs typeface="Times New Roman" panose="02020603050405020304" pitchFamily="18" charset="0"/>
              </a:rPr>
            </a:br>
            <a:r>
              <a:rPr lang="en-US" sz="2800" dirty="0">
                <a:solidFill>
                  <a:schemeClr val="bg1"/>
                </a:solidFill>
                <a:latin typeface="Times New Roman" panose="02020603050405020304" pitchFamily="18" charset="0"/>
                <a:cs typeface="Times New Roman" panose="02020603050405020304" pitchFamily="18" charset="0"/>
              </a:rPr>
              <a:t>(2008)</a:t>
            </a:r>
            <a:endParaRPr lang="en-GB" sz="2800"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7">
            <a:extLst>
              <a:ext uri="{FF2B5EF4-FFF2-40B4-BE49-F238E27FC236}">
                <a16:creationId xmlns:a16="http://schemas.microsoft.com/office/drawing/2014/main" id="{6D8D3EA7-DDAD-466F-8ED6-0BC212CB5A17}"/>
              </a:ext>
            </a:extLst>
          </p:cNvPr>
          <p:cNvSpPr>
            <a:spLocks noGrp="1"/>
          </p:cNvSpPr>
          <p:nvPr>
            <p:ph idx="1"/>
          </p:nvPr>
        </p:nvSpPr>
        <p:spPr>
          <a:xfrm>
            <a:off x="4979078" y="960814"/>
            <a:ext cx="6247722" cy="4830385"/>
          </a:xfrm>
        </p:spPr>
        <p:txBody>
          <a:bodyPr anchor="ctr">
            <a:normAutofit/>
          </a:bodyPr>
          <a:lstStyle/>
          <a:p>
            <a:pPr marL="0" indent="0" algn="ctr">
              <a:buNone/>
            </a:pPr>
            <a:r>
              <a:rPr lang="en-GB" sz="2400" dirty="0">
                <a:latin typeface="Times New Roman" panose="02020603050405020304" pitchFamily="18" charset="0"/>
                <a:cs typeface="Times New Roman" panose="02020603050405020304" pitchFamily="18" charset="0"/>
              </a:rPr>
              <a:t>Education should offer opportunities to all students to promote their health and emotional well-being, to become actively involved citizens to prepare students for live long learning whilst promoting sustainable development and global citizenship. </a:t>
            </a:r>
          </a:p>
          <a:p>
            <a:endParaRPr lang="en-GB" sz="1800" dirty="0"/>
          </a:p>
        </p:txBody>
      </p:sp>
      <p:sp>
        <p:nvSpPr>
          <p:cNvPr id="20" name="TextBox 19">
            <a:extLst>
              <a:ext uri="{FF2B5EF4-FFF2-40B4-BE49-F238E27FC236}">
                <a16:creationId xmlns:a16="http://schemas.microsoft.com/office/drawing/2014/main" id="{D6683C4C-0CD6-48B5-84EE-8B69A5735891}"/>
              </a:ext>
            </a:extLst>
          </p:cNvPr>
          <p:cNvSpPr txBox="1"/>
          <p:nvPr/>
        </p:nvSpPr>
        <p:spPr>
          <a:xfrm>
            <a:off x="5373858" y="6175717"/>
            <a:ext cx="5655213" cy="246221"/>
          </a:xfrm>
          <a:prstGeom prst="rect">
            <a:avLst/>
          </a:prstGeom>
          <a:noFill/>
        </p:spPr>
        <p:txBody>
          <a:bodyPr wrap="square" rtlCol="0">
            <a:spAutoFit/>
          </a:bodyPr>
          <a:lstStyle/>
          <a:p>
            <a:r>
              <a:rPr lang="en-GB" sz="1000" dirty="0">
                <a:latin typeface="Times New Roman" panose="02020603050405020304" pitchFamily="18" charset="0"/>
                <a:cs typeface="Times New Roman" panose="02020603050405020304" pitchFamily="18" charset="0"/>
              </a:rPr>
              <a:t>hwb.gov.wales, (2008)</a:t>
            </a:r>
          </a:p>
        </p:txBody>
      </p:sp>
    </p:spTree>
    <p:extLst>
      <p:ext uri="{BB962C8B-B14F-4D97-AF65-F5344CB8AC3E}">
        <p14:creationId xmlns:p14="http://schemas.microsoft.com/office/powerpoint/2010/main" val="14108698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8FE65CB-EFD8-497D-A30A-093E20EACB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E3265C2A-0A58-43AD-A406-8F4478E2875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1029210-72EC-44C2-A2D9-F772D3FE3CF7}"/>
              </a:ext>
            </a:extLst>
          </p:cNvPr>
          <p:cNvSpPr>
            <a:spLocks noGrp="1"/>
          </p:cNvSpPr>
          <p:nvPr>
            <p:ph type="title"/>
          </p:nvPr>
        </p:nvSpPr>
        <p:spPr>
          <a:xfrm>
            <a:off x="6837104" y="106121"/>
            <a:ext cx="4970583" cy="1325114"/>
          </a:xfrm>
        </p:spPr>
        <p:txBody>
          <a:bodyPr>
            <a:normAutofit fontScale="90000"/>
          </a:bodyPr>
          <a:lstStyle/>
          <a:p>
            <a:br>
              <a:rPr lang="en-GB" sz="3100" dirty="0">
                <a:solidFill>
                  <a:schemeClr val="tx2"/>
                </a:solidFill>
                <a:latin typeface="Times New Roman" panose="02020603050405020304" pitchFamily="18" charset="0"/>
                <a:cs typeface="Times New Roman" panose="02020603050405020304" pitchFamily="18" charset="0"/>
              </a:rPr>
            </a:br>
            <a:r>
              <a:rPr lang="en-GB" sz="3100" dirty="0">
                <a:solidFill>
                  <a:schemeClr val="tx2"/>
                </a:solidFill>
                <a:latin typeface="Times New Roman" panose="02020603050405020304" pitchFamily="18" charset="0"/>
                <a:cs typeface="Times New Roman" panose="02020603050405020304" pitchFamily="18" charset="0"/>
              </a:rPr>
              <a:t>Bronfenbrenner (1979)</a:t>
            </a:r>
            <a:br>
              <a:rPr lang="en-GB" dirty="0">
                <a:solidFill>
                  <a:schemeClr val="tx2"/>
                </a:solidFill>
                <a:latin typeface="Times New Roman" panose="02020603050405020304" pitchFamily="18" charset="0"/>
                <a:cs typeface="Times New Roman" panose="02020603050405020304" pitchFamily="18" charset="0"/>
              </a:rPr>
            </a:br>
            <a:r>
              <a:rPr lang="en-GB" dirty="0">
                <a:solidFill>
                  <a:schemeClr val="tx2"/>
                </a:solidFill>
                <a:latin typeface="Times New Roman" panose="02020603050405020304" pitchFamily="18" charset="0"/>
                <a:cs typeface="Times New Roman" panose="02020603050405020304" pitchFamily="18" charset="0"/>
              </a:rPr>
              <a:t>Ecological systems theory</a:t>
            </a:r>
            <a:br>
              <a:rPr lang="en-GB" dirty="0">
                <a:solidFill>
                  <a:schemeClr val="tx2"/>
                </a:solidFill>
                <a:latin typeface="Times New Roman" panose="02020603050405020304" pitchFamily="18" charset="0"/>
                <a:cs typeface="Times New Roman" panose="02020603050405020304" pitchFamily="18" charset="0"/>
              </a:rPr>
            </a:br>
            <a:endParaRPr lang="en-GB" dirty="0">
              <a:solidFill>
                <a:schemeClr val="tx2"/>
              </a:solidFill>
              <a:latin typeface="Times New Roman" panose="02020603050405020304" pitchFamily="18" charset="0"/>
              <a:cs typeface="Times New Roman" panose="02020603050405020304" pitchFamily="18" charset="0"/>
            </a:endParaRPr>
          </a:p>
        </p:txBody>
      </p:sp>
      <p:pic>
        <p:nvPicPr>
          <p:cNvPr id="4" name="Content Placeholder 3">
            <a:extLst>
              <a:ext uri="{FF2B5EF4-FFF2-40B4-BE49-F238E27FC236}">
                <a16:creationId xmlns:a16="http://schemas.microsoft.com/office/drawing/2014/main" id="{36B4528F-137E-41A3-A5EC-75854E62D2FB}"/>
              </a:ext>
            </a:extLst>
          </p:cNvPr>
          <p:cNvPicPr>
            <a:picLocks noChangeAspect="1"/>
          </p:cNvPicPr>
          <p:nvPr/>
        </p:nvPicPr>
        <p:blipFill>
          <a:blip r:embed="rId4"/>
          <a:stretch>
            <a:fillRect/>
          </a:stretch>
        </p:blipFill>
        <p:spPr>
          <a:xfrm>
            <a:off x="267286" y="239150"/>
            <a:ext cx="6408549" cy="6513341"/>
          </a:xfrm>
          <a:prstGeom prst="rect">
            <a:avLst/>
          </a:prstGeom>
        </p:spPr>
      </p:pic>
      <p:sp>
        <p:nvSpPr>
          <p:cNvPr id="8" name="Content Placeholder 7">
            <a:extLst>
              <a:ext uri="{FF2B5EF4-FFF2-40B4-BE49-F238E27FC236}">
                <a16:creationId xmlns:a16="http://schemas.microsoft.com/office/drawing/2014/main" id="{BD23C99D-EC4B-4B8A-B7FC-18F90694D0C9}"/>
              </a:ext>
            </a:extLst>
          </p:cNvPr>
          <p:cNvSpPr>
            <a:spLocks noGrp="1"/>
          </p:cNvSpPr>
          <p:nvPr>
            <p:ph idx="1"/>
          </p:nvPr>
        </p:nvSpPr>
        <p:spPr>
          <a:xfrm>
            <a:off x="6675835" y="1365585"/>
            <a:ext cx="5516165" cy="5386294"/>
          </a:xfrm>
        </p:spPr>
        <p:txBody>
          <a:bodyPr>
            <a:noAutofit/>
          </a:bodyPr>
          <a:lstStyle/>
          <a:p>
            <a:pPr marL="0" indent="0" algn="just">
              <a:buNone/>
            </a:pPr>
            <a:r>
              <a:rPr lang="en-US" sz="1600" dirty="0">
                <a:solidFill>
                  <a:srgbClr val="002060"/>
                </a:solidFill>
              </a:rPr>
              <a:t>This theory suggests everything in the surrounding ENVIRONMENT to EFFECT ON A PERSON’S DEVELOPMENT, THROUGH encountering different environments throughout life which influence on </a:t>
            </a:r>
            <a:r>
              <a:rPr lang="en-US" sz="1600" dirty="0" err="1">
                <a:solidFill>
                  <a:srgbClr val="002060"/>
                </a:solidFill>
              </a:rPr>
              <a:t>behaviours</a:t>
            </a:r>
            <a:r>
              <a:rPr lang="en-US" sz="1600" dirty="0">
                <a:solidFill>
                  <a:srgbClr val="002060"/>
                </a:solidFill>
              </a:rPr>
              <a:t>. Bronfenbrenner suggests within his theory that interactions  between people, culture and the environments has great </a:t>
            </a:r>
            <a:r>
              <a:rPr lang="en-GB" sz="1600" dirty="0">
                <a:solidFill>
                  <a:srgbClr val="002060"/>
                </a:solidFill>
              </a:rPr>
              <a:t>significance in cognitive development. Highlighting the importance of </a:t>
            </a:r>
            <a:r>
              <a:rPr lang="en-GB" sz="1600" dirty="0">
                <a:solidFill>
                  <a:srgbClr val="002060"/>
                </a:solidFill>
                <a:latin typeface="Times New Roman" panose="02020603050405020304" pitchFamily="18" charset="0"/>
                <a:cs typeface="Times New Roman" panose="02020603050405020304" pitchFamily="18" charset="0"/>
              </a:rPr>
              <a:t>partnerships, The Global Goals for Sustainable Development, </a:t>
            </a:r>
            <a:r>
              <a:rPr lang="en-US" sz="1600" dirty="0">
                <a:solidFill>
                  <a:srgbClr val="002060"/>
                </a:solidFill>
                <a:latin typeface="Times New Roman" panose="02020603050405020304" pitchFamily="18" charset="0"/>
                <a:cs typeface="Times New Roman" panose="02020603050405020304" pitchFamily="18" charset="0"/>
              </a:rPr>
              <a:t>The OECD PISA global competence framework, the four purposes of the curriculum for wales, personal and social education framework (2008) and  the importance of the roles  education plays in creating experiences and using or preparing for all  the above.</a:t>
            </a:r>
          </a:p>
          <a:p>
            <a:pPr marL="0" indent="0" algn="just">
              <a:buNone/>
            </a:pPr>
            <a:r>
              <a:rPr lang="en-US" sz="1400" dirty="0"/>
              <a:t> </a:t>
            </a:r>
            <a:r>
              <a:rPr lang="en-US" sz="1000" dirty="0">
                <a:latin typeface="Times New Roman" panose="02020603050405020304" pitchFamily="18" charset="0"/>
                <a:cs typeface="Times New Roman" panose="02020603050405020304" pitchFamily="18" charset="0"/>
              </a:rPr>
              <a:t>Guy-Evens, (2020)</a:t>
            </a:r>
            <a:endParaRPr lang="en-US" sz="1400" dirty="0"/>
          </a:p>
        </p:txBody>
      </p:sp>
      <p:sp>
        <p:nvSpPr>
          <p:cNvPr id="5" name="TextBox 4">
            <a:extLst>
              <a:ext uri="{FF2B5EF4-FFF2-40B4-BE49-F238E27FC236}">
                <a16:creationId xmlns:a16="http://schemas.microsoft.com/office/drawing/2014/main" id="{C36267C0-4446-4E0E-BB82-4E619BE97038}"/>
              </a:ext>
            </a:extLst>
          </p:cNvPr>
          <p:cNvSpPr txBox="1"/>
          <p:nvPr/>
        </p:nvSpPr>
        <p:spPr>
          <a:xfrm>
            <a:off x="794621" y="6077522"/>
            <a:ext cx="2676939" cy="253916"/>
          </a:xfrm>
          <a:prstGeom prst="rect">
            <a:avLst/>
          </a:prstGeom>
          <a:noFill/>
        </p:spPr>
        <p:txBody>
          <a:bodyPr wrap="square" rtlCol="0">
            <a:spAutoFit/>
          </a:bodyPr>
          <a:lstStyle/>
          <a:p>
            <a:r>
              <a:rPr lang="en-GB" sz="1050" u="sng" dirty="0">
                <a:solidFill>
                  <a:schemeClr val="tx2"/>
                </a:solidFill>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 Guy-Evans</a:t>
            </a:r>
            <a:r>
              <a:rPr lang="en-GB" sz="1050" u="sng" dirty="0">
                <a:solidFill>
                  <a:schemeClr val="tx2"/>
                </a:solidFill>
                <a:latin typeface="Times New Roman" panose="02020603050405020304" pitchFamily="18" charset="0"/>
                <a:cs typeface="Times New Roman" panose="02020603050405020304" pitchFamily="18" charset="0"/>
              </a:rPr>
              <a:t>, (2020)</a:t>
            </a:r>
          </a:p>
        </p:txBody>
      </p:sp>
    </p:spTree>
    <p:extLst>
      <p:ext uri="{BB962C8B-B14F-4D97-AF65-F5344CB8AC3E}">
        <p14:creationId xmlns:p14="http://schemas.microsoft.com/office/powerpoint/2010/main" val="41244265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11" name="Picture 2">
            <a:extLst>
              <a:ext uri="{FF2B5EF4-FFF2-40B4-BE49-F238E27FC236}">
                <a16:creationId xmlns:a16="http://schemas.microsoft.com/office/drawing/2014/main" id="{22790EC5-ACA7-4536-8066-B60199F3C6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5F86BEAF-FD24-4827-AD37-6785EBC9C2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5" name="Rectangle 14">
            <a:extLst>
              <a:ext uri="{FF2B5EF4-FFF2-40B4-BE49-F238E27FC236}">
                <a16:creationId xmlns:a16="http://schemas.microsoft.com/office/drawing/2014/main" id="{4D4DD4CF-9732-4771-98FE-77886DC915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2">
            <a:extLst>
              <a:ext uri="{FF2B5EF4-FFF2-40B4-BE49-F238E27FC236}">
                <a16:creationId xmlns:a16="http://schemas.microsoft.com/office/drawing/2014/main" id="{0917E639-5738-4605-929E-1222198314A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3"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CD6F1ADC-C679-445B-838A-312DEFAD11DF}"/>
              </a:ext>
            </a:extLst>
          </p:cNvPr>
          <p:cNvSpPr/>
          <p:nvPr/>
        </p:nvSpPr>
        <p:spPr>
          <a:xfrm>
            <a:off x="639697" y="349283"/>
            <a:ext cx="3352128" cy="1573863"/>
          </a:xfrm>
          <a:prstGeom prst="rect">
            <a:avLst/>
          </a:prstGeom>
          <a:blipFill>
            <a:blip r:embed="rId4"/>
            <a:tile tx="0" ty="0" sx="100000" sy="100000" flip="none" algn="tl"/>
          </a:blipFill>
        </p:spPr>
        <p:txBody>
          <a:bodyPr vert="horz" lIns="91440" tIns="45720" rIns="91440" bIns="45720" rtlCol="0" anchor="ctr">
            <a:normAutofit fontScale="92500" lnSpcReduction="10000"/>
          </a:bodyPr>
          <a:lstStyle/>
          <a:p>
            <a:pPr algn="ctr" defTabSz="914400">
              <a:lnSpc>
                <a:spcPct val="90000"/>
              </a:lnSpc>
              <a:spcBef>
                <a:spcPct val="0"/>
              </a:spcBef>
              <a:spcAft>
                <a:spcPts val="600"/>
              </a:spcAft>
            </a:pPr>
            <a:r>
              <a:rPr lang="en-US" sz="3100" b="1" cap="all" spc="0" dirty="0">
                <a:ln w="12700">
                  <a:solidFill>
                    <a:schemeClr val="tx2">
                      <a:lumMod val="75000"/>
                    </a:schemeClr>
                  </a:solidFill>
                  <a:prstDash val="solid"/>
                </a:ln>
                <a:solidFill>
                  <a:schemeClr val="tx2"/>
                </a:solidFill>
                <a:latin typeface="Times New Roman" panose="02020603050405020304" pitchFamily="18" charset="0"/>
                <a:ea typeface="+mj-ea"/>
                <a:cs typeface="Times New Roman" panose="02020603050405020304" pitchFamily="18" charset="0"/>
              </a:rPr>
              <a:t>RIGHT’S RESPECTING, PIONEER, eco SCHOOL</a:t>
            </a:r>
          </a:p>
        </p:txBody>
      </p:sp>
      <p:sp>
        <p:nvSpPr>
          <p:cNvPr id="3" name="Content Placeholder 2">
            <a:extLst>
              <a:ext uri="{FF2B5EF4-FFF2-40B4-BE49-F238E27FC236}">
                <a16:creationId xmlns:a16="http://schemas.microsoft.com/office/drawing/2014/main" id="{8C0B5504-4D7B-4CC4-8883-C73B679BC353}"/>
              </a:ext>
            </a:extLst>
          </p:cNvPr>
          <p:cNvSpPr>
            <a:spLocks noGrp="1"/>
          </p:cNvSpPr>
          <p:nvPr>
            <p:ph sz="half" idx="1"/>
          </p:nvPr>
        </p:nvSpPr>
        <p:spPr>
          <a:xfrm>
            <a:off x="251792" y="2067340"/>
            <a:ext cx="4187686" cy="4790660"/>
          </a:xfrm>
          <a:blipFill>
            <a:blip r:embed="rId4"/>
            <a:tile tx="0" ty="0" sx="100000" sy="100000" flip="none" algn="tl"/>
          </a:blipFill>
        </p:spPr>
        <p:txBody>
          <a:bodyPr vert="horz" lIns="91440" tIns="45720" rIns="91440" bIns="45720" rtlCol="0">
            <a:normAutofit lnSpcReduction="10000"/>
          </a:bodyPr>
          <a:lstStyle/>
          <a:p>
            <a:r>
              <a:rPr lang="en-US" sz="2400" dirty="0">
                <a:latin typeface="Times New Roman" panose="02020603050405020304" pitchFamily="18" charset="0"/>
                <a:cs typeface="Times New Roman" panose="02020603050405020304" pitchFamily="18" charset="0"/>
              </a:rPr>
              <a:t>Platinum Eco school</a:t>
            </a:r>
          </a:p>
          <a:p>
            <a:r>
              <a:rPr lang="en-US" sz="2400" dirty="0">
                <a:latin typeface="Times New Roman" panose="02020603050405020304" pitchFamily="18" charset="0"/>
                <a:cs typeface="Times New Roman" panose="02020603050405020304" pitchFamily="18" charset="0"/>
              </a:rPr>
              <a:t>Silver and gold woodland trust award- green tree schools.</a:t>
            </a:r>
          </a:p>
          <a:p>
            <a:r>
              <a:rPr lang="en-US" sz="2400" dirty="0">
                <a:latin typeface="Times New Roman" panose="02020603050405020304" pitchFamily="18" charset="0"/>
                <a:cs typeface="Times New Roman" panose="02020603050405020304" pitchFamily="18" charset="0"/>
              </a:rPr>
              <a:t>Sustrains bronze award</a:t>
            </a:r>
          </a:p>
          <a:p>
            <a:r>
              <a:rPr lang="en-US" sz="2400" dirty="0">
                <a:latin typeface="Times New Roman" panose="02020603050405020304" pitchFamily="18" charset="0"/>
                <a:cs typeface="Times New Roman" panose="02020603050405020304" pitchFamily="18" charset="0"/>
              </a:rPr>
              <a:t>Esdgc gold award</a:t>
            </a:r>
          </a:p>
          <a:p>
            <a:r>
              <a:rPr lang="en-US" sz="2400" dirty="0">
                <a:latin typeface="Times New Roman" panose="02020603050405020304" pitchFamily="18" charset="0"/>
                <a:cs typeface="Times New Roman" panose="02020603050405020304" pitchFamily="18" charset="0"/>
              </a:rPr>
              <a:t>Rights respecting school Gold award </a:t>
            </a:r>
          </a:p>
          <a:p>
            <a:pPr marL="0" indent="0">
              <a:buNone/>
            </a:pPr>
            <a:endParaRPr lang="en-US" sz="1800" dirty="0"/>
          </a:p>
        </p:txBody>
      </p:sp>
      <p:sp>
        <p:nvSpPr>
          <p:cNvPr id="19" name="Rectangle 18">
            <a:extLst>
              <a:ext uri="{FF2B5EF4-FFF2-40B4-BE49-F238E27FC236}">
                <a16:creationId xmlns:a16="http://schemas.microsoft.com/office/drawing/2014/main" id="{A2861A9C-C970-4FFE-B67C-222B6F5732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1525"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Diagram&#10;&#10;Description automatically generated">
            <a:extLst>
              <a:ext uri="{FF2B5EF4-FFF2-40B4-BE49-F238E27FC236}">
                <a16:creationId xmlns:a16="http://schemas.microsoft.com/office/drawing/2014/main" id="{4D0428FD-EBD0-4D6E-99AF-906AC3DCEFB7}"/>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t="2559" r="1" b="4586"/>
          <a:stretch/>
        </p:blipFill>
        <p:spPr>
          <a:xfrm>
            <a:off x="4712842" y="10"/>
            <a:ext cx="7479157" cy="6857990"/>
          </a:xfrm>
          <a:prstGeom prst="rect">
            <a:avLst/>
          </a:prstGeom>
          <a:blipFill>
            <a:blip r:embed="rId4"/>
            <a:tile tx="0" ty="0" sx="100000" sy="100000" flip="none" algn="tl"/>
          </a:blipFill>
        </p:spPr>
      </p:pic>
      <p:pic>
        <p:nvPicPr>
          <p:cNvPr id="21" name="Picture 20">
            <a:extLst>
              <a:ext uri="{FF2B5EF4-FFF2-40B4-BE49-F238E27FC236}">
                <a16:creationId xmlns:a16="http://schemas.microsoft.com/office/drawing/2014/main" id="{D2FDF82E-EBD8-4EC5-AD10-CD9E70EE85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8150"/>
          <a:stretch/>
        </p:blipFill>
        <p:spPr>
          <a:xfrm>
            <a:off x="4651242" y="0"/>
            <a:ext cx="7540758" cy="6858000"/>
          </a:xfrm>
          <a:prstGeom prst="rect">
            <a:avLst/>
          </a:prstGeom>
        </p:spPr>
      </p:pic>
      <p:sp>
        <p:nvSpPr>
          <p:cNvPr id="6" name="TextBox 5">
            <a:extLst>
              <a:ext uri="{FF2B5EF4-FFF2-40B4-BE49-F238E27FC236}">
                <a16:creationId xmlns:a16="http://schemas.microsoft.com/office/drawing/2014/main" id="{81312387-069A-4070-A570-62262172F888}"/>
              </a:ext>
            </a:extLst>
          </p:cNvPr>
          <p:cNvSpPr txBox="1"/>
          <p:nvPr/>
        </p:nvSpPr>
        <p:spPr>
          <a:xfrm>
            <a:off x="11290851" y="6248401"/>
            <a:ext cx="649357" cy="200055"/>
          </a:xfrm>
          <a:prstGeom prst="rect">
            <a:avLst/>
          </a:prstGeom>
          <a:solidFill>
            <a:srgbClr val="000000"/>
          </a:solidFill>
        </p:spPr>
        <p:txBody>
          <a:bodyPr wrap="square" rtlCol="0">
            <a:spAutoFit/>
          </a:bodyPr>
          <a:lstStyle/>
          <a:p>
            <a:pPr algn="r">
              <a:spcAft>
                <a:spcPts val="600"/>
              </a:spcAft>
            </a:pPr>
            <a:r>
              <a:rPr lang="en-GB" sz="700" dirty="0">
                <a:solidFill>
                  <a:srgbClr val="FFFFFF"/>
                </a:solidFill>
              </a:rPr>
              <a:t>Blogspot.com</a:t>
            </a:r>
          </a:p>
        </p:txBody>
      </p:sp>
      <p:sp>
        <p:nvSpPr>
          <p:cNvPr id="7" name="Rectangle 6">
            <a:extLst>
              <a:ext uri="{FF2B5EF4-FFF2-40B4-BE49-F238E27FC236}">
                <a16:creationId xmlns:a16="http://schemas.microsoft.com/office/drawing/2014/main" id="{0A186BE4-F875-40E3-A056-2DE653EB9C28}"/>
              </a:ext>
            </a:extLst>
          </p:cNvPr>
          <p:cNvSpPr/>
          <p:nvPr/>
        </p:nvSpPr>
        <p:spPr>
          <a:xfrm>
            <a:off x="5225992" y="2332383"/>
            <a:ext cx="6452856" cy="769441"/>
          </a:xfrm>
          <a:prstGeom prst="rect">
            <a:avLst/>
          </a:prstGeom>
          <a:noFill/>
        </p:spPr>
        <p:txBody>
          <a:bodyPr wrap="none" lIns="91440" tIns="45720" rIns="91440" bIns="45720">
            <a:spAutoFit/>
          </a:bodyPr>
          <a:lstStyle/>
          <a:p>
            <a:pPr algn="ctr"/>
            <a:r>
              <a:rPr lang="en-US" sz="4400" b="1" cap="none" spc="0" dirty="0">
                <a:ln w="12700">
                  <a:solidFill>
                    <a:schemeClr val="tx2">
                      <a:lumMod val="75000"/>
                    </a:schemeClr>
                  </a:solidFill>
                  <a:prstDash val="solid"/>
                </a:ln>
                <a:solidFill>
                  <a:srgbClr val="002060"/>
                </a:solidFill>
                <a:effectLst>
                  <a:outerShdw dist="38100" dir="2640000" algn="bl" rotWithShape="0">
                    <a:schemeClr val="tx2">
                      <a:lumMod val="75000"/>
                    </a:schemeClr>
                  </a:outerShdw>
                </a:effectLst>
                <a:latin typeface="Times New Roman" panose="02020603050405020304" pitchFamily="18" charset="0"/>
                <a:cs typeface="Times New Roman" panose="02020603050405020304" pitchFamily="18" charset="0"/>
              </a:rPr>
              <a:t>WORKING TOGETHER</a:t>
            </a:r>
          </a:p>
        </p:txBody>
      </p:sp>
    </p:spTree>
    <p:extLst>
      <p:ext uri="{BB962C8B-B14F-4D97-AF65-F5344CB8AC3E}">
        <p14:creationId xmlns:p14="http://schemas.microsoft.com/office/powerpoint/2010/main" val="31875480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DDBB702-8C6B-4010-8FD3-158AB82E6069}"/>
              </a:ext>
            </a:extLst>
          </p:cNvPr>
          <p:cNvSpPr txBox="1"/>
          <p:nvPr/>
        </p:nvSpPr>
        <p:spPr>
          <a:xfrm>
            <a:off x="2636959" y="0"/>
            <a:ext cx="6496050" cy="400110"/>
          </a:xfrm>
          <a:prstGeom prst="rect">
            <a:avLst/>
          </a:prstGeom>
          <a:noFill/>
        </p:spPr>
        <p:txBody>
          <a:bodyPr wrap="square" rtlCol="0">
            <a:spAutoFit/>
          </a:bodyPr>
          <a:lstStyle/>
          <a:p>
            <a:pPr algn="ctr"/>
            <a:r>
              <a:rPr lang="en-GB" sz="2000" b="1" u="sng" dirty="0">
                <a:latin typeface="Times New Roman" panose="02020603050405020304" pitchFamily="18" charset="0"/>
                <a:cs typeface="Times New Roman" panose="02020603050405020304" pitchFamily="18" charset="0"/>
              </a:rPr>
              <a:t>Reference’s</a:t>
            </a:r>
          </a:p>
        </p:txBody>
      </p:sp>
      <p:sp>
        <p:nvSpPr>
          <p:cNvPr id="6" name="TextBox 5">
            <a:extLst>
              <a:ext uri="{FF2B5EF4-FFF2-40B4-BE49-F238E27FC236}">
                <a16:creationId xmlns:a16="http://schemas.microsoft.com/office/drawing/2014/main" id="{200D4F38-79D6-47B7-929F-3F15A0557B85}"/>
              </a:ext>
            </a:extLst>
          </p:cNvPr>
          <p:cNvSpPr txBox="1"/>
          <p:nvPr/>
        </p:nvSpPr>
        <p:spPr>
          <a:xfrm>
            <a:off x="210403" y="400110"/>
            <a:ext cx="11771193" cy="6924973"/>
          </a:xfrm>
          <a:prstGeom prst="rect">
            <a:avLst/>
          </a:prstGeom>
          <a:noFill/>
        </p:spPr>
        <p:txBody>
          <a:bodyPr wrap="square" rtlCol="0">
            <a:spAutoFit/>
          </a:bodyPr>
          <a:lstStyle/>
          <a:p>
            <a:r>
              <a:rPr lang="en-GB" sz="1200" dirty="0">
                <a:latin typeface="Times New Roman" panose="02020603050405020304" pitchFamily="18" charset="0"/>
                <a:cs typeface="Times New Roman" panose="02020603050405020304" pitchFamily="18" charset="0"/>
              </a:rPr>
              <a:t>Pierson, J, (2010) </a:t>
            </a:r>
            <a:r>
              <a:rPr lang="en-GB" sz="1200" i="1" dirty="0">
                <a:latin typeface="Times New Roman" panose="02020603050405020304" pitchFamily="18" charset="0"/>
                <a:cs typeface="Times New Roman" panose="02020603050405020304" pitchFamily="18" charset="0"/>
              </a:rPr>
              <a:t>Tackling Social Exclusion 2nd edition</a:t>
            </a:r>
            <a:r>
              <a:rPr lang="en-GB" sz="1200" dirty="0">
                <a:latin typeface="Times New Roman" panose="02020603050405020304" pitchFamily="18" charset="0"/>
                <a:cs typeface="Times New Roman" panose="02020603050405020304" pitchFamily="18" charset="0"/>
              </a:rPr>
              <a:t>, Great Britain, TJ International Ltd.</a:t>
            </a:r>
          </a:p>
          <a:p>
            <a:r>
              <a:rPr lang="en-GB" sz="1200" dirty="0">
                <a:latin typeface="Times New Roman" panose="02020603050405020304" pitchFamily="18" charset="0"/>
                <a:cs typeface="Times New Roman" panose="02020603050405020304" pitchFamily="18" charset="0"/>
              </a:rPr>
              <a:t>Jensen, E (2009) </a:t>
            </a:r>
            <a:r>
              <a:rPr lang="en-GB" sz="1200" i="1" dirty="0">
                <a:latin typeface="Times New Roman" panose="02020603050405020304" pitchFamily="18" charset="0"/>
                <a:cs typeface="Times New Roman" panose="02020603050405020304" pitchFamily="18" charset="0"/>
              </a:rPr>
              <a:t>Teaching with Poverty in Mind</a:t>
            </a:r>
            <a:r>
              <a:rPr lang="en-GB" sz="1200" dirty="0">
                <a:latin typeface="Times New Roman" panose="02020603050405020304" pitchFamily="18" charset="0"/>
                <a:cs typeface="Times New Roman" panose="02020603050405020304" pitchFamily="18" charset="0"/>
              </a:rPr>
              <a:t>, United States of America, ASCD publications.</a:t>
            </a:r>
          </a:p>
          <a:p>
            <a:r>
              <a:rPr lang="en-US" sz="1200" dirty="0">
                <a:latin typeface="Times New Roman" panose="02020603050405020304" pitchFamily="18" charset="0"/>
                <a:cs typeface="Times New Roman" panose="02020603050405020304" pitchFamily="18" charset="0"/>
              </a:rPr>
              <a:t>Leicester, M (2008 </a:t>
            </a:r>
            <a:r>
              <a:rPr lang="en-US" sz="1200" i="1" dirty="0">
                <a:latin typeface="Times New Roman" panose="02020603050405020304" pitchFamily="18" charset="0"/>
                <a:cs typeface="Times New Roman" panose="02020603050405020304" pitchFamily="18" charset="0"/>
              </a:rPr>
              <a:t>Creating An Inclusive School, </a:t>
            </a:r>
            <a:r>
              <a:rPr lang="en-US" sz="1200" dirty="0">
                <a:latin typeface="Times New Roman" panose="02020603050405020304" pitchFamily="18" charset="0"/>
                <a:cs typeface="Times New Roman" panose="02020603050405020304" pitchFamily="18" charset="0"/>
              </a:rPr>
              <a:t>Great Britain, Continuum International Publishing Group.</a:t>
            </a:r>
          </a:p>
          <a:p>
            <a:endParaRPr lang="en-US" sz="1200" dirty="0">
              <a:latin typeface="Times New Roman" panose="02020603050405020304" pitchFamily="18" charset="0"/>
              <a:cs typeface="Times New Roman" panose="02020603050405020304" pitchFamily="18" charset="0"/>
            </a:endParaRPr>
          </a:p>
          <a:p>
            <a:r>
              <a:rPr lang="en-US" sz="1200" dirty="0">
                <a:latin typeface="Times New Roman" panose="02020603050405020304" pitchFamily="18" charset="0"/>
                <a:cs typeface="Times New Roman" panose="02020603050405020304" pitchFamily="18" charset="0"/>
              </a:rPr>
              <a:t>A Wales first for Pembroke Dock Community School | Western Telegraph </a:t>
            </a:r>
          </a:p>
          <a:p>
            <a:r>
              <a:rPr lang="en-US" sz="1200" dirty="0">
                <a:latin typeface="Times New Roman" panose="02020603050405020304" pitchFamily="18" charset="0"/>
                <a:cs typeface="Times New Roman" panose="02020603050405020304" pitchFamily="18" charset="0"/>
              </a:rPr>
              <a:t> </a:t>
            </a:r>
            <a:r>
              <a:rPr lang="en-US" sz="1200" dirty="0">
                <a:latin typeface="Times New Roman" panose="02020603050405020304" pitchFamily="18" charset="0"/>
                <a:cs typeface="Times New Roman" panose="02020603050405020304" pitchFamily="18" charset="0"/>
                <a:hlinkClick r:id="rId3"/>
              </a:rPr>
              <a:t>https://www.westerntelegraph.co.uk/news/15783547.a-wales-first-for-pembroke-dock-community-school</a:t>
            </a:r>
            <a:endParaRPr lang="en-US" sz="1200" dirty="0">
              <a:latin typeface="Times New Roman" panose="02020603050405020304" pitchFamily="18" charset="0"/>
              <a:cs typeface="Times New Roman" panose="02020603050405020304" pitchFamily="18" charset="0"/>
            </a:endParaRPr>
          </a:p>
          <a:p>
            <a:r>
              <a:rPr lang="en-US" sz="1200" dirty="0">
                <a:latin typeface="Times New Roman" panose="02020603050405020304" pitchFamily="18" charset="0"/>
                <a:cs typeface="Times New Roman" panose="02020603050405020304" pitchFamily="18" charset="0"/>
              </a:rPr>
              <a:t> Accessed 6-2-21</a:t>
            </a:r>
          </a:p>
          <a:p>
            <a:r>
              <a:rPr lang="en-US" sz="1200" dirty="0">
                <a:latin typeface="Times New Roman" panose="02020603050405020304" pitchFamily="18" charset="0"/>
                <a:cs typeface="Times New Roman" panose="02020603050405020304" pitchFamily="18" charset="0"/>
              </a:rPr>
              <a:t>Bronfenbrenner’s Ecological systems Theory</a:t>
            </a:r>
          </a:p>
          <a:p>
            <a:r>
              <a:rPr lang="en-US" sz="1200" dirty="0">
                <a:latin typeface="Times New Roman" panose="02020603050405020304" pitchFamily="18" charset="0"/>
                <a:cs typeface="Times New Roman" panose="02020603050405020304" pitchFamily="18" charset="0"/>
              </a:rPr>
              <a:t>Guy-Evens, (2020) imply Psychology</a:t>
            </a:r>
          </a:p>
          <a:p>
            <a:r>
              <a:rPr lang="en-US" sz="1200" dirty="0">
                <a:latin typeface="Times New Roman" panose="02020603050405020304" pitchFamily="18" charset="0"/>
                <a:cs typeface="Times New Roman" panose="02020603050405020304" pitchFamily="18" charset="0"/>
                <a:hlinkClick r:id="rId4"/>
              </a:rPr>
              <a:t>https://www.simplypsychology.org/Bronfenbrenner.html</a:t>
            </a:r>
            <a:endParaRPr lang="en-US" sz="1200" dirty="0">
              <a:latin typeface="Times New Roman" panose="02020603050405020304" pitchFamily="18" charset="0"/>
              <a:cs typeface="Times New Roman" panose="02020603050405020304" pitchFamily="18" charset="0"/>
            </a:endParaRPr>
          </a:p>
          <a:p>
            <a:r>
              <a:rPr lang="en-US" sz="1200" dirty="0">
                <a:latin typeface="Times New Roman" panose="02020603050405020304" pitchFamily="18" charset="0"/>
                <a:cs typeface="Times New Roman" panose="02020603050405020304" pitchFamily="18" charset="0"/>
              </a:rPr>
              <a:t>Accessed 13-2-21</a:t>
            </a:r>
          </a:p>
          <a:p>
            <a:r>
              <a:rPr lang="en-US" sz="1200" dirty="0">
                <a:latin typeface="Times New Roman" panose="02020603050405020304" pitchFamily="18" charset="0"/>
                <a:cs typeface="Times New Roman" panose="02020603050405020304" pitchFamily="18" charset="0"/>
              </a:rPr>
              <a:t>Common understanding-for-school-pdf (gov.wales)</a:t>
            </a:r>
          </a:p>
          <a:p>
            <a:r>
              <a:rPr lang="en-US" sz="1200" dirty="0">
                <a:latin typeface="Times New Roman" panose="02020603050405020304" pitchFamily="18" charset="0"/>
                <a:cs typeface="Times New Roman" panose="02020603050405020304" pitchFamily="18" charset="0"/>
                <a:hlinkClick r:id="rId5"/>
              </a:rPr>
              <a:t>https://hwb.gov.wales/api/storage/eaf467e6-30fe-45c9-93ef-cb30f31f1c90/common-understanding-for-school.pdf</a:t>
            </a:r>
            <a:endParaRPr lang="en-US" sz="1200" dirty="0">
              <a:latin typeface="Times New Roman" panose="02020603050405020304" pitchFamily="18" charset="0"/>
              <a:cs typeface="Times New Roman" panose="02020603050405020304" pitchFamily="18" charset="0"/>
            </a:endParaRPr>
          </a:p>
          <a:p>
            <a:r>
              <a:rPr lang="en-US" sz="1200" dirty="0">
                <a:latin typeface="Times New Roman" panose="02020603050405020304" pitchFamily="18" charset="0"/>
                <a:cs typeface="Times New Roman" panose="02020603050405020304" pitchFamily="18" charset="0"/>
              </a:rPr>
              <a:t>Accessed 12-1-21</a:t>
            </a:r>
          </a:p>
          <a:p>
            <a:r>
              <a:rPr lang="en-US" sz="1200" dirty="0">
                <a:latin typeface="Times New Roman" panose="02020603050405020304" pitchFamily="18" charset="0"/>
                <a:cs typeface="Times New Roman" panose="02020603050405020304" pitchFamily="18" charset="0"/>
              </a:rPr>
              <a:t>Eco Pembroke Dock Community School</a:t>
            </a:r>
          </a:p>
          <a:p>
            <a:r>
              <a:rPr lang="en-GB" sz="1200" u="sng" dirty="0">
                <a:latin typeface="Times New Roman" panose="02020603050405020304" pitchFamily="18" charset="0"/>
                <a:cs typeface="Times New Roman" panose="02020603050405020304" pitchFamily="18" charset="0"/>
                <a:hlinkClick r:id="rId6">
                  <a:extLst>
                    <a:ext uri="{A12FA001-AC4F-418D-AE19-62706E023703}">
                      <ahyp:hlinkClr xmlns:ahyp="http://schemas.microsoft.com/office/drawing/2018/hyperlinkcolor" val="tx"/>
                    </a:ext>
                  </a:extLst>
                </a:hlinkClick>
              </a:rPr>
              <a:t>https://www.pembrokedockcommunityschool.co.uk/eco/</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Accessed 1-2-21</a:t>
            </a:r>
          </a:p>
          <a:p>
            <a:r>
              <a:rPr lang="en-GB" sz="1200" dirty="0">
                <a:latin typeface="Times New Roman" panose="02020603050405020304" pitchFamily="18" charset="0"/>
                <a:cs typeface="Times New Roman" panose="02020603050405020304" pitchFamily="18" charset="0"/>
              </a:rPr>
              <a:t>Handbook- PISA 2018-Global-Competence.pdf (oecd.org)</a:t>
            </a:r>
          </a:p>
          <a:p>
            <a:r>
              <a:rPr lang="en-GB" sz="1200" u="sng" dirty="0">
                <a:latin typeface="Times New Roman" panose="02020603050405020304" pitchFamily="18" charset="0"/>
                <a:cs typeface="Times New Roman" panose="02020603050405020304" pitchFamily="18" charset="0"/>
                <a:hlinkClick r:id="rId7"/>
              </a:rPr>
              <a:t>https://www.oecd.org/pisa/Handbook-PISA-2018-Global-Competence.pdf</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Accessed 12-1-21</a:t>
            </a:r>
          </a:p>
          <a:p>
            <a:r>
              <a:rPr lang="en-GB" sz="1200" dirty="0">
                <a:latin typeface="Times New Roman" panose="02020603050405020304" pitchFamily="18" charset="0"/>
                <a:cs typeface="Times New Roman" panose="02020603050405020304" pitchFamily="18" charset="0"/>
              </a:rPr>
              <a:t>Inspection Report Template (primarysite-prod-sorted.s3.amazonaws.com)</a:t>
            </a:r>
          </a:p>
          <a:p>
            <a:r>
              <a:rPr lang="en-GB" sz="1200" u="sng" dirty="0">
                <a:latin typeface="Times New Roman" panose="02020603050405020304" pitchFamily="18" charset="0"/>
                <a:cs typeface="Times New Roman" panose="02020603050405020304" pitchFamily="18" charset="0"/>
                <a:hlinkClick r:id="rId8"/>
              </a:rPr>
              <a:t>https://primarysite-prod-sorted.s3.amazonaws.com/pembrokedockcp/UploadedDocument/18826fe0e20541c0a488004f06371042/pembroke-dock-cp-school.pdf</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Accessed 7-2-21</a:t>
            </a:r>
          </a:p>
          <a:p>
            <a:r>
              <a:rPr lang="en-US" sz="1200" dirty="0">
                <a:latin typeface="Times New Roman" panose="02020603050405020304" pitchFamily="18" charset="0"/>
                <a:cs typeface="Times New Roman" panose="02020603050405020304" pitchFamily="18" charset="0"/>
              </a:rPr>
              <a:t>Pembroke and Pembroke Dock Observer</a:t>
            </a:r>
          </a:p>
          <a:p>
            <a:r>
              <a:rPr lang="en-GB" sz="1200" dirty="0">
                <a:latin typeface="Times New Roman" panose="02020603050405020304" pitchFamily="18" charset="0"/>
                <a:cs typeface="Times New Roman" panose="02020603050405020304" pitchFamily="18" charset="0"/>
              </a:rPr>
              <a:t>Paul Evans, (2020)</a:t>
            </a:r>
          </a:p>
          <a:p>
            <a:r>
              <a:rPr lang="en-GB" sz="1200" dirty="0">
                <a:latin typeface="Times New Roman" panose="02020603050405020304" pitchFamily="18" charset="0"/>
                <a:cs typeface="Times New Roman" panose="02020603050405020304" pitchFamily="18" charset="0"/>
                <a:hlinkClick r:id="rId9"/>
              </a:rPr>
              <a:t>https://www.westerntelegraph.co.uk/news/15181159.international-schools-award-for-pembroke-dock-community-school/</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Accessed 12-2-21</a:t>
            </a:r>
          </a:p>
          <a:p>
            <a:r>
              <a:rPr lang="en-GB" sz="1200" dirty="0">
                <a:latin typeface="Times New Roman" panose="02020603050405020304" pitchFamily="18" charset="0"/>
                <a:cs typeface="Times New Roman" panose="02020603050405020304" pitchFamily="18" charset="0"/>
              </a:rPr>
              <a:t>PSE Framework 2008 (E) (gov.wales)</a:t>
            </a:r>
          </a:p>
          <a:p>
            <a:r>
              <a:rPr lang="en-GB" sz="1200" b="1" u="sng" dirty="0">
                <a:latin typeface="Times New Roman" panose="02020603050405020304" pitchFamily="18" charset="0"/>
                <a:cs typeface="Times New Roman" panose="02020603050405020304" pitchFamily="18" charset="0"/>
                <a:hlinkClick r:id="rId10"/>
              </a:rPr>
              <a:t>https://hwb.gov.wales/api/storage/35fae761-054b-4e9b-928c-03e86b3e207f/personal-and-social-education-framework.pdf</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Accessed 15-2-21</a:t>
            </a:r>
          </a:p>
          <a:p>
            <a:r>
              <a:rPr lang="en-GB" sz="1200" dirty="0">
                <a:latin typeface="Times New Roman" panose="02020603050405020304" pitchFamily="18" charset="0"/>
                <a:cs typeface="Times New Roman" panose="02020603050405020304" pitchFamily="18" charset="0"/>
              </a:rPr>
              <a:t>Rights Respecting Schools Pembroke Dock Community School</a:t>
            </a:r>
          </a:p>
          <a:p>
            <a:r>
              <a:rPr lang="en-GB" sz="1200" dirty="0">
                <a:latin typeface="Times New Roman" panose="02020603050405020304" pitchFamily="18" charset="0"/>
                <a:cs typeface="Times New Roman" panose="02020603050405020304" pitchFamily="18" charset="0"/>
                <a:hlinkClick r:id="rId11"/>
              </a:rPr>
              <a:t>https://www.pembrokedockcommunityschool.co.uk/rights-respecting-schools-1/</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Accessed 17-1-21</a:t>
            </a:r>
          </a:p>
          <a:p>
            <a:endParaRPr lang="en-GB" sz="1200" dirty="0">
              <a:latin typeface="Times New Roman" panose="02020603050405020304" pitchFamily="18" charset="0"/>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endParaRPr 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0080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92F0359-4CF1-4ACA-8A3F-4F3F78F4A215}"/>
              </a:ext>
            </a:extLst>
          </p:cNvPr>
          <p:cNvSpPr txBox="1"/>
          <p:nvPr/>
        </p:nvSpPr>
        <p:spPr>
          <a:xfrm>
            <a:off x="3210084" y="163688"/>
            <a:ext cx="4979963" cy="400110"/>
          </a:xfrm>
          <a:prstGeom prst="rect">
            <a:avLst/>
          </a:prstGeom>
          <a:noFill/>
        </p:spPr>
        <p:txBody>
          <a:bodyPr wrap="square" rtlCol="0">
            <a:spAutoFit/>
          </a:bodyPr>
          <a:lstStyle/>
          <a:p>
            <a:pPr algn="ctr"/>
            <a:r>
              <a:rPr lang="en-GB" sz="2000" dirty="0">
                <a:latin typeface="Times New Roman" panose="02020603050405020304" pitchFamily="18" charset="0"/>
                <a:cs typeface="Times New Roman" panose="02020603050405020304" pitchFamily="18" charset="0"/>
              </a:rPr>
              <a:t>Reference’s</a:t>
            </a:r>
          </a:p>
        </p:txBody>
      </p:sp>
      <p:sp>
        <p:nvSpPr>
          <p:cNvPr id="8" name="TextBox 7">
            <a:extLst>
              <a:ext uri="{FF2B5EF4-FFF2-40B4-BE49-F238E27FC236}">
                <a16:creationId xmlns:a16="http://schemas.microsoft.com/office/drawing/2014/main" id="{EC761FAF-5CE3-43C0-A339-0AF868A80E4D}"/>
              </a:ext>
            </a:extLst>
          </p:cNvPr>
          <p:cNvSpPr txBox="1"/>
          <p:nvPr/>
        </p:nvSpPr>
        <p:spPr>
          <a:xfrm>
            <a:off x="654045" y="740492"/>
            <a:ext cx="11537955" cy="5262979"/>
          </a:xfrm>
          <a:prstGeom prst="rect">
            <a:avLst/>
          </a:prstGeom>
          <a:noFill/>
        </p:spPr>
        <p:txBody>
          <a:bodyPr wrap="square" rtlCol="0">
            <a:spAutoFit/>
          </a:bodyPr>
          <a:lstStyle/>
          <a:p>
            <a:r>
              <a:rPr lang="en-GB" sz="1200" dirty="0">
                <a:latin typeface="Times New Roman" panose="02020603050405020304" pitchFamily="18" charset="0"/>
                <a:cs typeface="Times New Roman" panose="02020603050405020304" pitchFamily="18" charset="0"/>
              </a:rPr>
              <a:t>stock-photo-global-issues-in-word-collage-97061114-450x340.jpg (450×340) (coplacdigital.org)</a:t>
            </a:r>
          </a:p>
          <a:p>
            <a:r>
              <a:rPr lang="en-GB" sz="1200" u="sng" dirty="0">
                <a:latin typeface="Times New Roman" panose="02020603050405020304" pitchFamily="18" charset="0"/>
                <a:cs typeface="Times New Roman" panose="02020603050405020304" pitchFamily="18" charset="0"/>
                <a:hlinkClick r:id="rId3"/>
              </a:rPr>
              <a:t>https://geneseo.napla.coplacdigital.org/wp-content/uploads/2016/11/stock-photo-global-issues-in-word-collage-97061114-450x340.jpg</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Accessed 12-2-21</a:t>
            </a:r>
          </a:p>
          <a:p>
            <a:r>
              <a:rPr lang="en-US" sz="1200" dirty="0">
                <a:latin typeface="Times New Roman" panose="02020603050405020304" pitchFamily="18" charset="0"/>
                <a:cs typeface="Times New Roman" panose="02020603050405020304" pitchFamily="18" charset="0"/>
              </a:rPr>
              <a:t>Sustrans Bike It/ JRSOs | Pembroke Dock Community School</a:t>
            </a:r>
          </a:p>
          <a:p>
            <a:r>
              <a:rPr lang="en-US" sz="1200" dirty="0">
                <a:latin typeface="Times New Roman" panose="02020603050405020304" pitchFamily="18" charset="0"/>
                <a:cs typeface="Times New Roman" panose="02020603050405020304" pitchFamily="18" charset="0"/>
                <a:hlinkClick r:id="rId4"/>
              </a:rPr>
              <a:t>https://www.pembrokedockcommunityschool.co.uk/sustrans-bike-it-jrsos/</a:t>
            </a:r>
            <a:endParaRPr lang="en-US" sz="1200" dirty="0">
              <a:latin typeface="Times New Roman" panose="02020603050405020304" pitchFamily="18" charset="0"/>
              <a:cs typeface="Times New Roman" panose="02020603050405020304" pitchFamily="18" charset="0"/>
            </a:endParaRPr>
          </a:p>
          <a:p>
            <a:r>
              <a:rPr lang="en-US" sz="1200" dirty="0">
                <a:latin typeface="Times New Roman" panose="02020603050405020304" pitchFamily="18" charset="0"/>
                <a:cs typeface="Times New Roman" panose="02020603050405020304" pitchFamily="18" charset="0"/>
              </a:rPr>
              <a:t>Accessed 7-2-21</a:t>
            </a:r>
          </a:p>
          <a:p>
            <a:r>
              <a:rPr lang="en-US" sz="1200" dirty="0">
                <a:latin typeface="Times New Roman" panose="02020603050405020304" pitchFamily="18" charset="0"/>
                <a:cs typeface="Times New Roman" panose="02020603050405020304" pitchFamily="18" charset="0"/>
              </a:rPr>
              <a:t>Targets-and-strategies-for-priority-areas-summary-2019.pdf (primarysite-prod-sorted.s3.amazonws.com)</a:t>
            </a:r>
          </a:p>
          <a:p>
            <a:r>
              <a:rPr lang="en-US" sz="1200" dirty="0">
                <a:latin typeface="Times New Roman" panose="02020603050405020304" pitchFamily="18" charset="0"/>
                <a:cs typeface="Times New Roman" panose="02020603050405020304" pitchFamily="18" charset="0"/>
                <a:hlinkClick r:id="rId5"/>
              </a:rPr>
              <a:t>https://primarysite-prod-sorted.s3.amazonaws.com/pembrokedockcp/UploadedDocument/a59dd6df42f84f7c92c81978e0b417ac/targets-and-strategies-for-priority-areas-parent-summary-2019.pdf</a:t>
            </a:r>
            <a:endParaRPr lang="en-US" sz="1200" dirty="0">
              <a:latin typeface="Times New Roman" panose="02020603050405020304" pitchFamily="18" charset="0"/>
              <a:cs typeface="Times New Roman" panose="02020603050405020304" pitchFamily="18" charset="0"/>
            </a:endParaRPr>
          </a:p>
          <a:p>
            <a:r>
              <a:rPr lang="en-US" sz="1200" dirty="0">
                <a:latin typeface="Times New Roman" panose="02020603050405020304" pitchFamily="18" charset="0"/>
                <a:cs typeface="Times New Roman" panose="02020603050405020304" pitchFamily="18" charset="0"/>
              </a:rPr>
              <a:t>Accessed 3-2-21</a:t>
            </a:r>
          </a:p>
          <a:p>
            <a:r>
              <a:rPr lang="en-US" sz="1200" dirty="0">
                <a:latin typeface="Times New Roman" panose="02020603050405020304" pitchFamily="18" charset="0"/>
                <a:cs typeface="Times New Roman" panose="02020603050405020304" pitchFamily="18" charset="0"/>
              </a:rPr>
              <a:t>The global goals</a:t>
            </a:r>
          </a:p>
          <a:p>
            <a:r>
              <a:rPr lang="en-US" sz="1200" dirty="0">
                <a:latin typeface="Times New Roman" panose="02020603050405020304" pitchFamily="18" charset="0"/>
                <a:cs typeface="Times New Roman" panose="02020603050405020304" pitchFamily="18" charset="0"/>
                <a:hlinkClick r:id="rId6"/>
              </a:rPr>
              <a:t>https://www.globalgoals.org</a:t>
            </a:r>
            <a:endParaRPr lang="en-US" sz="1200" dirty="0">
              <a:latin typeface="Times New Roman" panose="02020603050405020304" pitchFamily="18" charset="0"/>
              <a:cs typeface="Times New Roman" panose="02020603050405020304" pitchFamily="18" charset="0"/>
            </a:endParaRPr>
          </a:p>
          <a:p>
            <a:r>
              <a:rPr lang="en-US" sz="1200" dirty="0">
                <a:latin typeface="Times New Roman" panose="02020603050405020304" pitchFamily="18" charset="0"/>
                <a:cs typeface="Times New Roman" panose="02020603050405020304" pitchFamily="18" charset="0"/>
              </a:rPr>
              <a:t>Accesses 12-1-21</a:t>
            </a:r>
          </a:p>
          <a:p>
            <a:r>
              <a:rPr lang="en-GB" sz="1200" dirty="0">
                <a:latin typeface="Times New Roman" panose="02020603050405020304" pitchFamily="18" charset="0"/>
                <a:cs typeface="Times New Roman" panose="02020603050405020304" pitchFamily="18" charset="0"/>
              </a:rPr>
              <a:t>UNCRC Rights EN (1).pdf (gov.wales)</a:t>
            </a:r>
          </a:p>
          <a:p>
            <a:r>
              <a:rPr lang="en-GB" sz="1200" dirty="0">
                <a:latin typeface="Times New Roman" panose="02020603050405020304" pitchFamily="18" charset="0"/>
                <a:cs typeface="Times New Roman" panose="02020603050405020304" pitchFamily="18" charset="0"/>
                <a:hlinkClick r:id="rId7"/>
              </a:rPr>
              <a:t>https://gov.wales/sites/default/files/inline-documents/2019-03/1_UNCRC%20Rights_En%20%281%29.pdf</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Accessed 23-1-21</a:t>
            </a:r>
          </a:p>
          <a:p>
            <a:r>
              <a:rPr lang="en-GB" sz="1200" dirty="0">
                <a:latin typeface="Times New Roman" panose="02020603050405020304" pitchFamily="18" charset="0"/>
                <a:cs typeface="Times New Roman" panose="02020603050405020304" pitchFamily="18" charset="0"/>
              </a:rPr>
              <a:t>UNDP-Annual-Report-2019-en.pdf</a:t>
            </a:r>
          </a:p>
          <a:p>
            <a:r>
              <a:rPr lang="en-GB" sz="1200" dirty="0">
                <a:hlinkClick r:id="rId8"/>
              </a:rPr>
              <a:t>UNDP-Annual-Report-2019-en.pdf</a:t>
            </a:r>
            <a:endParaRPr lang="en-GB" sz="1200" dirty="0"/>
          </a:p>
          <a:p>
            <a:r>
              <a:rPr lang="en-GB" sz="1200" dirty="0">
                <a:latin typeface="Times New Roman" panose="02020603050405020304" pitchFamily="18" charset="0"/>
                <a:cs typeface="Times New Roman" panose="02020603050405020304" pitchFamily="18" charset="0"/>
              </a:rPr>
              <a:t>Accessed 29121</a:t>
            </a:r>
          </a:p>
          <a:p>
            <a:r>
              <a:rPr lang="en-GB" sz="1200" dirty="0">
                <a:latin typeface="Times New Roman" panose="02020603050405020304" pitchFamily="18" charset="0"/>
                <a:cs typeface="Times New Roman" panose="02020603050405020304" pitchFamily="18" charset="0"/>
              </a:rPr>
              <a:t>Unityhands.png (882x761) (allsoulshreveport.org)</a:t>
            </a:r>
          </a:p>
          <a:p>
            <a:r>
              <a:rPr lang="en-GB" sz="1200" u="sng" dirty="0">
                <a:latin typeface="Times New Roman" panose="02020603050405020304" pitchFamily="18" charset="0"/>
                <a:cs typeface="Times New Roman" panose="02020603050405020304" pitchFamily="18" charset="0"/>
                <a:hlinkClick r:id="rId9"/>
              </a:rPr>
              <a:t>https://allsoulsshreveport.org/site/wp-content/uploads/2019/11/UnityHands.png</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Accessed 14-2-21</a:t>
            </a:r>
          </a:p>
          <a:p>
            <a:r>
              <a:rPr lang="en-GB" sz="1200" dirty="0">
                <a:latin typeface="Times New Roman" panose="02020603050405020304" pitchFamily="18" charset="0"/>
                <a:cs typeface="Times New Roman" panose="02020603050405020304" pitchFamily="18" charset="0"/>
              </a:rPr>
              <a:t>What is Erasmus And Are You Eligible? UCAS</a:t>
            </a:r>
          </a:p>
          <a:p>
            <a:r>
              <a:rPr lang="en-GB" sz="1200" u="sng" dirty="0">
                <a:latin typeface="Times New Roman" panose="02020603050405020304" pitchFamily="18" charset="0"/>
                <a:cs typeface="Times New Roman" panose="02020603050405020304" pitchFamily="18" charset="0"/>
                <a:hlinkClick r:id="rId10"/>
              </a:rPr>
              <a:t>https://www.ucas.com/undergraduate/what-and-where-study/studying-overseas/what-erasmus</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Accessed 29-1-21</a:t>
            </a:r>
          </a:p>
          <a:p>
            <a:r>
              <a:rPr lang="en-GB" sz="1200" dirty="0">
                <a:latin typeface="Times New Roman" panose="02020603050405020304" pitchFamily="18" charset="0"/>
                <a:cs typeface="Times New Roman" panose="02020603050405020304" pitchFamily="18" charset="0"/>
              </a:rPr>
              <a:t>What is international development concern worldwide</a:t>
            </a:r>
          </a:p>
          <a:p>
            <a:r>
              <a:rPr lang="en-GB" sz="1200" dirty="0">
                <a:latin typeface="Times New Roman" panose="02020603050405020304" pitchFamily="18" charset="0"/>
                <a:cs typeface="Times New Roman" panose="02020603050405020304" pitchFamily="18" charset="0"/>
                <a:hlinkClick r:id="rId11"/>
              </a:rPr>
              <a:t>https://www.concern.org.uk/what-is-international-development?gclid=EAIaIQobChMI7pPdssL07gIV4-jtCh1loA8gEAAYAiAAEgKklvD_BwE</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Accessed 10-1-21</a:t>
            </a:r>
          </a:p>
        </p:txBody>
      </p:sp>
    </p:spTree>
    <p:extLst>
      <p:ext uri="{BB962C8B-B14F-4D97-AF65-F5344CB8AC3E}">
        <p14:creationId xmlns:p14="http://schemas.microsoft.com/office/powerpoint/2010/main" val="1587936422"/>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otalTime>196</TotalTime>
  <Words>1145</Words>
  <Application>Microsoft Office PowerPoint</Application>
  <PresentationFormat>Widescreen</PresentationFormat>
  <Paragraphs>118</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Times New Roman</vt:lpstr>
      <vt:lpstr>Tw Cen MT</vt:lpstr>
      <vt:lpstr>Wingdings</vt:lpstr>
      <vt:lpstr>Droplet</vt:lpstr>
      <vt:lpstr>Global Perspectives in Education SJIE6006</vt:lpstr>
      <vt:lpstr>Education for Sustainable Development and Global Citizenship (ESDGC) </vt:lpstr>
      <vt:lpstr>The OECD PISA global competence framework The four dimensions of global competence</vt:lpstr>
      <vt:lpstr>The Global Goals for Sustainable Development</vt:lpstr>
      <vt:lpstr>The United nations convention on the rights of the child (UNCRC)</vt:lpstr>
      <vt:lpstr>How can schools promote global issues through the ESDGC?</vt:lpstr>
      <vt:lpstr>The Four purposes of the curriculum for wales</vt:lpstr>
      <vt:lpstr>Personal and social education framework  (2008)</vt:lpstr>
      <vt:lpstr> Bronfenbrenner (1979) Ecological systems theory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Perspectives in Education SJIE6006</dc:title>
  <dc:creator>laura lynch</dc:creator>
  <cp:lastModifiedBy>laura lynch</cp:lastModifiedBy>
  <cp:revision>1</cp:revision>
  <dcterms:created xsi:type="dcterms:W3CDTF">2021-02-22T19:36:51Z</dcterms:created>
  <dcterms:modified xsi:type="dcterms:W3CDTF">2021-02-22T22:53:37Z</dcterms:modified>
</cp:coreProperties>
</file>