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notesMasterIdLst>
    <p:notesMasterId r:id="rId14"/>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Good morning. My name is Md Mahfuzur Rahman, and this is my MSc dissertation on defending machine-learning intrusion detection systems against data poisoning. My supervisor is Dr Anum Paracha. Over the next ten minutes I will explain the problem, my approach, and what I found. The main experiment uses the CICIDS-2017 DDoS dataset; UNSW-NB15 and a neural-network extension are supplementary.
LIKELY VIVA QUESTIONS:
Q: Why this topic? A: Machine-learning IDS are now widely deployed, but they trust their training data; I wanted to test how badly a simple, realistic attack breaks them and whether lightweight defences help.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Modern IDS increasingly rely on machine learning because signature-based systems cannot detect new attacks. The strength of ML — learning from data — is also its weakness. If an attacker can influence the training data, they can shape the model's behaviour after deployment. This is data poisoning, and it is dangerous because the model can appear to work normally while silently letting attacks through.
LIKELY VIVA QUESTIONS:
Q: What is the difference between evasion and poisoning? A: Evasion attacks the model at test time with crafted inputs; poisoning attacks the training phase by corrupting the data the model learns from.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My problem statement centres on label flipping — a poisoning attack that simply inverts some training labels. It is realistic because the attacker only needs to influence labelling, not the underlying traffic. Its effect is to increase the false negative rate: the IDS starts missing real attacks. The research gap is that existing studies rarely compare defences under identical conditions, and they usually report accuracy rather than the metric that matters for security, which is the false negative rate.
LIKELY VIVA QUESTIONS:
Q: Why is FNR more important than accuracy here? A: Because a false negative is a missed attack. A model can keep high accuracy yet still miss a meaningful share of intrusions, so accuracy alone hides the security risk.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My aim was to design and evaluate a framework for analysing data-poisoning impact and the anomaly-detection defences that improve robustness. From the aim I derived four objectives and five research questions. The questions move logically from how much poisoning hurts the IDS, to how well each defence responds, to whether combining them helps, how we should measure all of this, and finally what practical limitations shaped my scope.
LIKELY VIVA QUESTIONS:
Q: Why Random Forest as the base IDS? A: It is a strong, widely used IDS baseline that needs little tuning, so the focus stays on the poisoning and the defences rather than on classifier optimisation.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The main experiment uses the DDoS portion of CICIDS-2017. To keep the work tractable and ethics-compliant, I drew a representative fifty-thousand-record subset with a fixed random seed for reproducibility. Preprocessing is standard: I cleaned infinite and missing values, converted the label to binary — benign versus DDoS — scaled the seventy-eight numerical features, and used a stratified eighty-twenty split so the test set keeps the same class balance. The same pipeline was applied to UNSW-NB15 as a supplementary check.
LIKELY VIVA QUESTIONS:
Q: Is a 50,000 subset enough? A: For a comparative study, yes — every defence is trained and tested on the same data under the same protocol, so differences are attributable to the defence, not the data. I note full-scale evaluation as future work.
Q: Why is the baseline so high? A: DDoS and benign traffic are very separable in this subset, so the clean Random Forest classifies almost perfectly; I report this honestly as a property of the data, not a general claim.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This is the experimental workflow. I begin with a clean Random Forest baseline, then inject label flipping at three rates. For each rate I apply a defence, which removes suspicious samples, then retrain the IDS on the cleaned data and evaluate it on an untouched test set. Crucially, only two things vary — the poisoning rate and the defence — so any change in performance can be attributed to those factors. The items at the bottom were in my broad approved plan but are documented honestly as future work.
LIKELY VIVA QUESTIONS:
Q: Why keep the test set unpoisoned? A: So evaluation reflects true detection performance against correct labels; poisoning only the training set isolates the attack's effect on learning.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The attack itself is simple. I select a fraction of the training labels at random and invert them, leaving the feature values untouched. I test three severities — five, ten and twenty percent — representing a stealthy through to a severe attacker. Only the training labels are poisoned. The illustration on the right shows the danger: when a real DDoS sample is relabelled as benign, the model is taught to treat that attack pattern as normal, which is exactly how the false negative rate climbs.
LIKELY VIVA QUESTIONS:
Q: Is random flipping realistic versus targeted flipping? A: Random flipping is a recognised, conservative baseline; targeted flipping can be more damaging and is a natural next step, which I note in future work.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This is my proposed defence. Each of the three detectors looks at the poisoned training data and flags samples it considers anomalous, but they each work on a different principle — partitioning, boundaries, and local density — so they make different mistakes. The ensemble combines them with a simple two-of-three majority vote: a sample is removed only if at least two detectors agree it is anomalous. This corroboration reduces over-aggressive removal by any single detector. The cleaned data is then used to retrain the IDS.
LIKELY VIVA QUESTIONS:
Q: Why 2-of-3 rather than 1-of-3 or unanimous? A: 1-of-3 is too aggressive — one false alarm deletes good data; unanimous is too lenient — poisoned points slip through. Two-of-three balances the two.
Q: Does it assume the contamination rate is known? A: Yes — I set each detector's contamination to the poisoning rate. Estimating it from data is future work, and I flag this as a limitation.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Here are the accuracy and F1 results on CICIDS-2017. From a near-perfect baseline, all four defences hold up well at five and ten percent. The differences emerge at twenty percent: Local Outlier Factor retains the most accuracy and F1, while Isolation Forest degrades the most. The Hybrid Ensemble is actually the strongest at five percent poisoning. I want to be candid that the baseline is essentially perfect because DDoS traffic is highly separable from benign traffic on this subset — I treat that as a property of the data rather than a general claim.
LIKELY VIVA QUESTIONS:
Q: Should I trust a perfect baseline? A: It reflects the strong separability of DDoS vs benign in this subset; the meaningful signal is the relative degradation under poisoning, not the absolute baseline.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This slide is the heart of the security argument. The false negative rate is the proportion of real attacks the IDS misses. At twenty percent poisoning, LOF is the strongest with about four-and-a-quarter percent missed, and Isolation Forest the weakest at nearly seven percent. That difference — roughly four versus seven attacks missed in every hundred — is a genuine security gap that an accuracy figure would obscure. This is why I argue the false negative rate should be the headline metric for evaluating poisoned IDS.
LIKELY VIVA QUESTIONS:
Q: The Hybrid did not beat LOF at 20% — is that a failure? A: No. The Hybrid is best at 5% and never collapses like Isolation Forest; its value is stability when the true poisoning rate is unknown. I report this honestly rather than overclaiming.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Interpreting the results: LOF does well because its local, density-based view is suited to label-flip noise, whereas Isolation Forest struggles because flipped samples still look normal in feature space. I am open about the limitations — a subset, a single seed, an assumed contamination rate, and a highly separable DDoS task. On scope: my original approved plan was very large, around a hundred and eighty configurations, so in consultation with my supervisor I narrowed it to a rigorous CICIDS-2017 DDoS study, keeping UNSW-NB15 and the neural network as supplementary, and staying within the approved ethics form. Importantly, the supplementary UNSW-NB15 results show the same ordering, which strengthens confidence.
LIKELY VIVA QUESTIONS:
Q: Does narrowing the scope weaken the work? A: It trades breadth for rigour. The core comparison is controlled and is corroborated on a second dataset; the dropped elements are clearly future work.
Q: What is the LOF duplicate-value warning? A: A non-fatal scikit-learn warning from repeated feature values affecting neighbour density; I report it honestly as a limitation.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TO SAY:
To conclude: label flipping measurably degrades the IDS, and the damage is worst at the highest poisoning rate. Local Outlier Factor is the most robust individual defence under severe poisoning, while my Hybrid Ensemble is the best at low poisoning and, just as importantly, never collapses — its value is stability when the attack strength is unknown. Throughout, the false negative rate proved the decisive metric. Future work includes a weighted voting scheme, full-scale and cross-dataset evaluation, more attack types and classifiers, and estimating the contamination rate rather than assuming it. Thank you — I am happy to take your questions.
LIKELY VIVA QUESTIONS:
Q: What is your single main contribution? A: A fair, like-for-like comparison of anomaly-detection defences against label flipping on CICIDS-2017, judged on FNR, plus a transparent Hybrid Ensemble whose stability I characterise honestly.
Q: Could an attacker defeat the Hybrid? A: Yes — an adaptive attacker crafting points to evade two of three detectors is the hardest case; defences against adaptive adversaries are future work.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33F"/>
        </a:solidFill>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0FB5A6"/>
          </a:solidFill>
          <a:ln/>
        </p:spPr>
      </p:sp>
      <p:sp>
        <p:nvSpPr>
          <p:cNvPr id="3" name="Shape 1"/>
          <p:cNvSpPr/>
          <p:nvPr/>
        </p:nvSpPr>
        <p:spPr>
          <a:xfrm>
            <a:off x="256032" y="0"/>
            <a:ext cx="91440" cy="6858000"/>
          </a:xfrm>
          <a:prstGeom prst="rect">
            <a:avLst/>
          </a:prstGeom>
          <a:solidFill>
            <a:srgbClr val="0E7C73"/>
          </a:solidFill>
          <a:ln/>
        </p:spPr>
      </p:sp>
      <p:sp>
        <p:nvSpPr>
          <p:cNvPr id="4" name="Text 2"/>
          <p:cNvSpPr/>
          <p:nvPr/>
        </p:nvSpPr>
        <p:spPr>
          <a:xfrm>
            <a:off x="822960" y="822960"/>
            <a:ext cx="9144000" cy="365760"/>
          </a:xfrm>
          <a:prstGeom prst="rect">
            <a:avLst/>
          </a:prstGeom>
          <a:noFill/>
          <a:ln/>
        </p:spPr>
        <p:txBody>
          <a:bodyPr wrap="square" lIns="0" tIns="0" rIns="0" bIns="0" rtlCol="0" anchor="ctr"/>
          <a:lstStyle/>
          <a:p>
            <a:pPr indent="0" marL="0">
              <a:buNone/>
            </a:pPr>
            <a:r>
              <a:rPr lang="en-US" sz="1400" b="1" spc="400" kern="0" dirty="0">
                <a:solidFill>
                  <a:srgbClr val="0FB5A6"/>
                </a:solidFill>
                <a:latin typeface="Calibri" pitchFamily="34" charset="0"/>
                <a:ea typeface="Calibri" pitchFamily="34" charset="-122"/>
                <a:cs typeface="Calibri" pitchFamily="34" charset="-120"/>
              </a:rPr>
              <a:t>MSc VIVA PRESENTATION</a:t>
            </a:r>
            <a:endParaRPr lang="en-US" sz="1400" dirty="0"/>
          </a:p>
        </p:txBody>
      </p:sp>
      <p:sp>
        <p:nvSpPr>
          <p:cNvPr id="5" name="Text 3"/>
          <p:cNvSpPr/>
          <p:nvPr/>
        </p:nvSpPr>
        <p:spPr>
          <a:xfrm>
            <a:off x="822960" y="1371600"/>
            <a:ext cx="10607040" cy="1737360"/>
          </a:xfrm>
          <a:prstGeom prst="rect">
            <a:avLst/>
          </a:prstGeom>
          <a:noFill/>
          <a:ln/>
        </p:spPr>
        <p:txBody>
          <a:bodyPr wrap="square" lIns="0" tIns="0" rIns="0" bIns="0" rtlCol="0" anchor="ctr"/>
          <a:lstStyle/>
          <a:p>
            <a:pPr indent="0" marL="0">
              <a:lnSpc>
                <a:spcPct val="102000"/>
              </a:lnSpc>
              <a:buNone/>
            </a:pPr>
            <a:r>
              <a:rPr lang="en-US" sz="3300" b="1" dirty="0">
                <a:solidFill>
                  <a:srgbClr val="FFFFFF"/>
                </a:solidFill>
                <a:latin typeface="Georgia" pitchFamily="34" charset="0"/>
                <a:ea typeface="Georgia" pitchFamily="34" charset="-122"/>
                <a:cs typeface="Georgia" pitchFamily="34" charset="-120"/>
              </a:rPr>
              <a:t>Defending Against Data Poisoning in Machine Learning-Based Intrusion Detection Systems</a:t>
            </a:r>
            <a:endParaRPr lang="en-US" sz="3300" dirty="0"/>
          </a:p>
        </p:txBody>
      </p:sp>
      <p:sp>
        <p:nvSpPr>
          <p:cNvPr id="6" name="Text 4"/>
          <p:cNvSpPr/>
          <p:nvPr/>
        </p:nvSpPr>
        <p:spPr>
          <a:xfrm>
            <a:off x="822960" y="3154680"/>
            <a:ext cx="10424160" cy="640080"/>
          </a:xfrm>
          <a:prstGeom prst="rect">
            <a:avLst/>
          </a:prstGeom>
          <a:noFill/>
          <a:ln/>
        </p:spPr>
        <p:txBody>
          <a:bodyPr wrap="square" lIns="0" tIns="0" rIns="0" bIns="0" rtlCol="0" anchor="ctr"/>
          <a:lstStyle/>
          <a:p>
            <a:pPr indent="0" marL="0">
              <a:buNone/>
            </a:pPr>
            <a:r>
              <a:rPr lang="en-US" sz="1600" i="1" dirty="0">
                <a:solidFill>
                  <a:srgbClr val="CFE3EE"/>
                </a:solidFill>
                <a:latin typeface="Calibri" pitchFamily="34" charset="0"/>
                <a:ea typeface="Calibri" pitchFamily="34" charset="-122"/>
                <a:cs typeface="Calibri" pitchFamily="34" charset="-120"/>
              </a:rPr>
              <a:t>A Comparative Evaluation of Anomaly Detection Defences and a Hybrid Majority-Voting Ensemble</a:t>
            </a:r>
            <a:endParaRPr lang="en-US" sz="1600" dirty="0"/>
          </a:p>
        </p:txBody>
      </p:sp>
      <p:sp>
        <p:nvSpPr>
          <p:cNvPr id="7" name="Shape 5"/>
          <p:cNvSpPr/>
          <p:nvPr/>
        </p:nvSpPr>
        <p:spPr>
          <a:xfrm>
            <a:off x="868680" y="4114800"/>
            <a:ext cx="5669280" cy="0"/>
          </a:xfrm>
          <a:prstGeom prst="line">
            <a:avLst/>
          </a:prstGeom>
          <a:noFill/>
          <a:ln w="19050">
            <a:solidFill>
              <a:srgbClr val="0E7C73"/>
            </a:solidFill>
            <a:prstDash val="solid"/>
          </a:ln>
        </p:spPr>
      </p:sp>
      <p:sp>
        <p:nvSpPr>
          <p:cNvPr id="8" name="Text 6"/>
          <p:cNvSpPr/>
          <p:nvPr/>
        </p:nvSpPr>
        <p:spPr>
          <a:xfrm>
            <a:off x="822960" y="4343400"/>
            <a:ext cx="10058400" cy="365760"/>
          </a:xfrm>
          <a:prstGeom prst="rect">
            <a:avLst/>
          </a:prstGeom>
          <a:noFill/>
          <a:ln/>
        </p:spPr>
        <p:txBody>
          <a:bodyPr wrap="square" lIns="0" tIns="0" rIns="0" bIns="0" rtlCol="0" anchor="ctr"/>
          <a:lstStyle/>
          <a:p>
            <a:pPr indent="0" marL="0">
              <a:buNone/>
            </a:pPr>
            <a:r>
              <a:rPr lang="en-US" sz="1500" b="1" dirty="0">
                <a:solidFill>
                  <a:srgbClr val="0FB5A6"/>
                </a:solidFill>
                <a:latin typeface="Calibri" pitchFamily="34" charset="0"/>
                <a:ea typeface="Calibri" pitchFamily="34" charset="-122"/>
                <a:cs typeface="Calibri" pitchFamily="34" charset="-120"/>
              </a:rPr>
              <a:t>Student:  </a:t>
            </a:r>
            <a:pPr indent="0" marL="0">
              <a:buNone/>
            </a:pPr>
            <a:r>
              <a:rPr lang="en-US" sz="1500" dirty="0">
                <a:solidFill>
                  <a:srgbClr val="FFFFFF"/>
                </a:solidFill>
                <a:latin typeface="Calibri" pitchFamily="34" charset="0"/>
                <a:ea typeface="Calibri" pitchFamily="34" charset="-122"/>
                <a:cs typeface="Calibri" pitchFamily="34" charset="-120"/>
              </a:rPr>
              <a:t>Md Mahfuzur Rahman</a:t>
            </a:r>
            <a:endParaRPr lang="en-US" sz="1500" dirty="0"/>
          </a:p>
        </p:txBody>
      </p:sp>
      <p:sp>
        <p:nvSpPr>
          <p:cNvPr id="9" name="Text 7"/>
          <p:cNvSpPr/>
          <p:nvPr/>
        </p:nvSpPr>
        <p:spPr>
          <a:xfrm>
            <a:off x="822960" y="4754880"/>
            <a:ext cx="10058400" cy="365760"/>
          </a:xfrm>
          <a:prstGeom prst="rect">
            <a:avLst/>
          </a:prstGeom>
          <a:noFill/>
          <a:ln/>
        </p:spPr>
        <p:txBody>
          <a:bodyPr wrap="square" lIns="0" tIns="0" rIns="0" bIns="0" rtlCol="0" anchor="ctr"/>
          <a:lstStyle/>
          <a:p>
            <a:pPr indent="0" marL="0">
              <a:buNone/>
            </a:pPr>
            <a:r>
              <a:rPr lang="en-US" sz="1500" b="1" dirty="0">
                <a:solidFill>
                  <a:srgbClr val="0FB5A6"/>
                </a:solidFill>
                <a:latin typeface="Calibri" pitchFamily="34" charset="0"/>
                <a:ea typeface="Calibri" pitchFamily="34" charset="-122"/>
                <a:cs typeface="Calibri" pitchFamily="34" charset="-120"/>
              </a:rPr>
              <a:t>Supervisor:  </a:t>
            </a:r>
            <a:pPr indent="0" marL="0">
              <a:buNone/>
            </a:pPr>
            <a:r>
              <a:rPr lang="en-US" sz="1500" dirty="0">
                <a:solidFill>
                  <a:srgbClr val="FFFFFF"/>
                </a:solidFill>
                <a:latin typeface="Calibri" pitchFamily="34" charset="0"/>
                <a:ea typeface="Calibri" pitchFamily="34" charset="-122"/>
                <a:cs typeface="Calibri" pitchFamily="34" charset="-120"/>
              </a:rPr>
              <a:t>Dr Anum Paracha</a:t>
            </a:r>
            <a:endParaRPr lang="en-US" sz="1500" dirty="0"/>
          </a:p>
        </p:txBody>
      </p:sp>
      <p:sp>
        <p:nvSpPr>
          <p:cNvPr id="10" name="Text 8"/>
          <p:cNvSpPr/>
          <p:nvPr/>
        </p:nvSpPr>
        <p:spPr>
          <a:xfrm>
            <a:off x="822960" y="5166360"/>
            <a:ext cx="10058400" cy="365760"/>
          </a:xfrm>
          <a:prstGeom prst="rect">
            <a:avLst/>
          </a:prstGeom>
          <a:noFill/>
          <a:ln/>
        </p:spPr>
        <p:txBody>
          <a:bodyPr wrap="square" lIns="0" tIns="0" rIns="0" bIns="0" rtlCol="0" anchor="ctr"/>
          <a:lstStyle/>
          <a:p>
            <a:pPr indent="0" marL="0">
              <a:buNone/>
            </a:pPr>
            <a:r>
              <a:rPr lang="en-US" sz="1500" b="1" dirty="0">
                <a:solidFill>
                  <a:srgbClr val="0FB5A6"/>
                </a:solidFill>
                <a:latin typeface="Calibri" pitchFamily="34" charset="0"/>
                <a:ea typeface="Calibri" pitchFamily="34" charset="-122"/>
                <a:cs typeface="Calibri" pitchFamily="34" charset="-120"/>
              </a:rPr>
              <a:t>Programme:  </a:t>
            </a:r>
            <a:pPr indent="0" marL="0">
              <a:buNone/>
            </a:pPr>
            <a:r>
              <a:rPr lang="en-US" sz="1500" dirty="0">
                <a:solidFill>
                  <a:srgbClr val="FFFFFF"/>
                </a:solidFill>
                <a:latin typeface="Calibri" pitchFamily="34" charset="0"/>
                <a:ea typeface="Calibri" pitchFamily="34" charset="-122"/>
                <a:cs typeface="Calibri" pitchFamily="34" charset="-120"/>
              </a:rPr>
              <a:t>MSc Cyber Security and Digital Forensics</a:t>
            </a:r>
            <a:endParaRPr lang="en-US" sz="1500" dirty="0"/>
          </a:p>
        </p:txBody>
      </p:sp>
      <p:sp>
        <p:nvSpPr>
          <p:cNvPr id="11" name="Text 9"/>
          <p:cNvSpPr/>
          <p:nvPr/>
        </p:nvSpPr>
        <p:spPr>
          <a:xfrm>
            <a:off x="822960" y="5577840"/>
            <a:ext cx="10058400" cy="365760"/>
          </a:xfrm>
          <a:prstGeom prst="rect">
            <a:avLst/>
          </a:prstGeom>
          <a:noFill/>
          <a:ln/>
        </p:spPr>
        <p:txBody>
          <a:bodyPr wrap="square" lIns="0" tIns="0" rIns="0" bIns="0" rtlCol="0" anchor="ctr"/>
          <a:lstStyle/>
          <a:p>
            <a:pPr indent="0" marL="0">
              <a:buNone/>
            </a:pPr>
            <a:r>
              <a:rPr lang="en-US" sz="1500" b="1" dirty="0">
                <a:solidFill>
                  <a:srgbClr val="0FB5A6"/>
                </a:solidFill>
                <a:latin typeface="Calibri" pitchFamily="34" charset="0"/>
                <a:ea typeface="Calibri" pitchFamily="34" charset="-122"/>
                <a:cs typeface="Calibri" pitchFamily="34" charset="-120"/>
              </a:rPr>
              <a:t>Student ID:  </a:t>
            </a:r>
            <a:pPr indent="0" marL="0">
              <a:buNone/>
            </a:pPr>
            <a:r>
              <a:rPr lang="en-US" sz="1500" dirty="0">
                <a:solidFill>
                  <a:srgbClr val="FFFFFF"/>
                </a:solidFill>
                <a:latin typeface="Calibri" pitchFamily="34" charset="0"/>
                <a:ea typeface="Calibri" pitchFamily="34" charset="-122"/>
                <a:cs typeface="Calibri" pitchFamily="34" charset="-120"/>
              </a:rPr>
              <a:t>2431582</a:t>
            </a:r>
            <a:endParaRPr lang="en-US" sz="1500" dirty="0"/>
          </a:p>
        </p:txBody>
      </p:sp>
      <p:sp>
        <p:nvSpPr>
          <p:cNvPr id="12" name="Text 10"/>
          <p:cNvSpPr/>
          <p:nvPr/>
        </p:nvSpPr>
        <p:spPr>
          <a:xfrm>
            <a:off x="822960" y="6263640"/>
            <a:ext cx="10789920" cy="365760"/>
          </a:xfrm>
          <a:prstGeom prst="rect">
            <a:avLst/>
          </a:prstGeom>
          <a:noFill/>
          <a:ln/>
        </p:spPr>
        <p:txBody>
          <a:bodyPr wrap="square" lIns="0" tIns="0" rIns="0" bIns="0" rtlCol="0" anchor="ctr"/>
          <a:lstStyle/>
          <a:p>
            <a:pPr indent="0" marL="0">
              <a:buNone/>
            </a:pPr>
            <a:r>
              <a:rPr lang="en-US" sz="1300" dirty="0">
                <a:solidFill>
                  <a:srgbClr val="CFE3EE"/>
                </a:solidFill>
                <a:latin typeface="Calibri" pitchFamily="34" charset="0"/>
                <a:ea typeface="Calibri" pitchFamily="34" charset="-122"/>
                <a:cs typeface="Calibri" pitchFamily="34" charset="-120"/>
              </a:rPr>
              <a:t>University of Wales Trinity Saint David  ·  London Campus  ·  Course: 9 June 2025 – 9 June 2026</a:t>
            </a:r>
            <a:endParaRPr lang="en-US" sz="1300" dirty="0"/>
          </a:p>
        </p:txBody>
      </p:sp>
      <p:sp>
        <p:nvSpPr>
          <p:cNvPr id="14" name="Text 11"/>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1</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BACKGROUND</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Why Machine-Learning IDS Are Vulnerable</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Text 3"/>
          <p:cNvSpPr/>
          <p:nvPr/>
        </p:nvSpPr>
        <p:spPr>
          <a:xfrm>
            <a:off x="548640" y="1645920"/>
            <a:ext cx="6126480" cy="3291840"/>
          </a:xfrm>
          <a:prstGeom prst="rect">
            <a:avLst/>
          </a:prstGeom>
          <a:noFill/>
          <a:ln/>
        </p:spPr>
        <p:txBody>
          <a:bodyPr wrap="square" rtlCol="0" anchor="t"/>
          <a:lstStyle/>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Intrusion Detection Systems (IDS) monitor network traffic for malicious activity.</a:t>
            </a:r>
            <a:endParaRPr lang="en-US" sz="1600" dirty="0"/>
          </a:p>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Signature-based IDS cannot catch novel or zero-day attacks; machine learning generalises to unseen threats.</a:t>
            </a:r>
            <a:endParaRPr lang="en-US" sz="1600" dirty="0"/>
          </a:p>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But ML models trust their training data — and that trust can be exploited.</a:t>
            </a:r>
            <a:endParaRPr lang="en-US" sz="1600" dirty="0"/>
          </a:p>
          <a:p>
            <a:pPr marL="342900" indent="-342900">
              <a:buSzPct val="100000"/>
              <a:buChar char="•"/>
            </a:pPr>
            <a:r>
              <a:rPr lang="en-US" sz="1600" dirty="0">
                <a:solidFill>
                  <a:srgbClr val="1A2433"/>
                </a:solidFill>
                <a:latin typeface="Calibri" pitchFamily="34" charset="0"/>
                <a:ea typeface="Calibri" pitchFamily="34" charset="-122"/>
                <a:cs typeface="Calibri" pitchFamily="34" charset="-120"/>
              </a:rPr>
              <a:t>Data poisoning corrupts the training set so the deployed model learns the wrong decision boundary.</a:t>
            </a:r>
            <a:endParaRPr lang="en-US" sz="1600" dirty="0"/>
          </a:p>
        </p:txBody>
      </p:sp>
      <p:sp>
        <p:nvSpPr>
          <p:cNvPr id="6" name="Shape 4"/>
          <p:cNvSpPr/>
          <p:nvPr/>
        </p:nvSpPr>
        <p:spPr>
          <a:xfrm>
            <a:off x="7040880" y="1691640"/>
            <a:ext cx="4572000" cy="123444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7" name="Shape 5"/>
          <p:cNvSpPr/>
          <p:nvPr/>
        </p:nvSpPr>
        <p:spPr>
          <a:xfrm>
            <a:off x="7040880" y="1691640"/>
            <a:ext cx="109728" cy="1234440"/>
          </a:xfrm>
          <a:prstGeom prst="rect">
            <a:avLst/>
          </a:prstGeom>
          <a:solidFill>
            <a:srgbClr val="0FB5A6"/>
          </a:solidFill>
          <a:ln/>
        </p:spPr>
      </p:sp>
      <p:sp>
        <p:nvSpPr>
          <p:cNvPr id="8" name="Text 6"/>
          <p:cNvSpPr/>
          <p:nvPr/>
        </p:nvSpPr>
        <p:spPr>
          <a:xfrm>
            <a:off x="7360920" y="1856232"/>
            <a:ext cx="4114800" cy="365760"/>
          </a:xfrm>
          <a:prstGeom prst="rect">
            <a:avLst/>
          </a:prstGeom>
          <a:noFill/>
          <a:ln/>
        </p:spPr>
        <p:txBody>
          <a:bodyPr wrap="square" lIns="0" tIns="0" rIns="0" bIns="0" rtlCol="0" anchor="ctr"/>
          <a:lstStyle/>
          <a:p>
            <a:pPr indent="0" marL="0">
              <a:buNone/>
            </a:pPr>
            <a:r>
              <a:rPr lang="en-US" sz="1600" b="1" dirty="0">
                <a:solidFill>
                  <a:srgbClr val="12233F"/>
                </a:solidFill>
                <a:latin typeface="Calibri" pitchFamily="34" charset="0"/>
                <a:ea typeface="Calibri" pitchFamily="34" charset="-122"/>
                <a:cs typeface="Calibri" pitchFamily="34" charset="-120"/>
              </a:rPr>
              <a:t>Detection</a:t>
            </a:r>
            <a:endParaRPr lang="en-US" sz="1600" dirty="0"/>
          </a:p>
        </p:txBody>
      </p:sp>
      <p:sp>
        <p:nvSpPr>
          <p:cNvPr id="9" name="Text 7"/>
          <p:cNvSpPr/>
          <p:nvPr/>
        </p:nvSpPr>
        <p:spPr>
          <a:xfrm>
            <a:off x="7360920" y="2258568"/>
            <a:ext cx="4114800" cy="548640"/>
          </a:xfrm>
          <a:prstGeom prst="rect">
            <a:avLst/>
          </a:prstGeom>
          <a:noFill/>
          <a:ln/>
        </p:spPr>
        <p:txBody>
          <a:bodyPr wrap="square" lIns="0" tIns="0" rIns="0" bIns="0" rtlCol="0" anchor="ctr"/>
          <a:lstStyle/>
          <a:p>
            <a:pPr indent="0" marL="0">
              <a:buNone/>
            </a:pPr>
            <a:r>
              <a:rPr lang="en-US" sz="1300" dirty="0">
                <a:solidFill>
                  <a:srgbClr val="5B6B7B"/>
                </a:solidFill>
                <a:latin typeface="Calibri" pitchFamily="34" charset="0"/>
                <a:ea typeface="Calibri" pitchFamily="34" charset="-122"/>
                <a:cs typeface="Calibri" pitchFamily="34" charset="-120"/>
              </a:rPr>
              <a:t>ML learns benign vs malicious patterns</a:t>
            </a:r>
            <a:endParaRPr lang="en-US" sz="1300" dirty="0"/>
          </a:p>
        </p:txBody>
      </p:sp>
      <p:sp>
        <p:nvSpPr>
          <p:cNvPr id="10" name="Shape 8"/>
          <p:cNvSpPr/>
          <p:nvPr/>
        </p:nvSpPr>
        <p:spPr>
          <a:xfrm>
            <a:off x="7040880" y="3108960"/>
            <a:ext cx="4572000" cy="123444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11" name="Shape 9"/>
          <p:cNvSpPr/>
          <p:nvPr/>
        </p:nvSpPr>
        <p:spPr>
          <a:xfrm>
            <a:off x="7040880" y="3108960"/>
            <a:ext cx="109728" cy="1234440"/>
          </a:xfrm>
          <a:prstGeom prst="rect">
            <a:avLst/>
          </a:prstGeom>
          <a:solidFill>
            <a:srgbClr val="E9A23B"/>
          </a:solidFill>
          <a:ln/>
        </p:spPr>
      </p:sp>
      <p:sp>
        <p:nvSpPr>
          <p:cNvPr id="12" name="Text 10"/>
          <p:cNvSpPr/>
          <p:nvPr/>
        </p:nvSpPr>
        <p:spPr>
          <a:xfrm>
            <a:off x="7360920" y="3273552"/>
            <a:ext cx="4114800" cy="365760"/>
          </a:xfrm>
          <a:prstGeom prst="rect">
            <a:avLst/>
          </a:prstGeom>
          <a:noFill/>
          <a:ln/>
        </p:spPr>
        <p:txBody>
          <a:bodyPr wrap="square" lIns="0" tIns="0" rIns="0" bIns="0" rtlCol="0" anchor="ctr"/>
          <a:lstStyle/>
          <a:p>
            <a:pPr indent="0" marL="0">
              <a:buNone/>
            </a:pPr>
            <a:r>
              <a:rPr lang="en-US" sz="1600" b="1" dirty="0">
                <a:solidFill>
                  <a:srgbClr val="12233F"/>
                </a:solidFill>
                <a:latin typeface="Calibri" pitchFamily="34" charset="0"/>
                <a:ea typeface="Calibri" pitchFamily="34" charset="-122"/>
                <a:cs typeface="Calibri" pitchFamily="34" charset="-120"/>
              </a:rPr>
              <a:t>Dependency</a:t>
            </a:r>
            <a:endParaRPr lang="en-US" sz="1600" dirty="0"/>
          </a:p>
        </p:txBody>
      </p:sp>
      <p:sp>
        <p:nvSpPr>
          <p:cNvPr id="13" name="Text 11"/>
          <p:cNvSpPr/>
          <p:nvPr/>
        </p:nvSpPr>
        <p:spPr>
          <a:xfrm>
            <a:off x="7360920" y="3675888"/>
            <a:ext cx="4114800" cy="548640"/>
          </a:xfrm>
          <a:prstGeom prst="rect">
            <a:avLst/>
          </a:prstGeom>
          <a:noFill/>
          <a:ln/>
        </p:spPr>
        <p:txBody>
          <a:bodyPr wrap="square" lIns="0" tIns="0" rIns="0" bIns="0" rtlCol="0" anchor="ctr"/>
          <a:lstStyle/>
          <a:p>
            <a:pPr indent="0" marL="0">
              <a:buNone/>
            </a:pPr>
            <a:r>
              <a:rPr lang="en-US" sz="1300" dirty="0">
                <a:solidFill>
                  <a:srgbClr val="5B6B7B"/>
                </a:solidFill>
                <a:latin typeface="Calibri" pitchFamily="34" charset="0"/>
                <a:ea typeface="Calibri" pitchFamily="34" charset="-122"/>
                <a:cs typeface="Calibri" pitchFamily="34" charset="-120"/>
              </a:rPr>
              <a:t>Accuracy relies on clean, trusted labels</a:t>
            </a:r>
            <a:endParaRPr lang="en-US" sz="1300" dirty="0"/>
          </a:p>
        </p:txBody>
      </p:sp>
      <p:sp>
        <p:nvSpPr>
          <p:cNvPr id="14" name="Shape 12"/>
          <p:cNvSpPr/>
          <p:nvPr/>
        </p:nvSpPr>
        <p:spPr>
          <a:xfrm>
            <a:off x="7040880" y="4526280"/>
            <a:ext cx="4572000" cy="123444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15" name="Shape 13"/>
          <p:cNvSpPr/>
          <p:nvPr/>
        </p:nvSpPr>
        <p:spPr>
          <a:xfrm>
            <a:off x="7040880" y="4526280"/>
            <a:ext cx="109728" cy="1234440"/>
          </a:xfrm>
          <a:prstGeom prst="rect">
            <a:avLst/>
          </a:prstGeom>
          <a:solidFill>
            <a:srgbClr val="C8553D"/>
          </a:solidFill>
          <a:ln/>
        </p:spPr>
      </p:sp>
      <p:sp>
        <p:nvSpPr>
          <p:cNvPr id="16" name="Text 14"/>
          <p:cNvSpPr/>
          <p:nvPr/>
        </p:nvSpPr>
        <p:spPr>
          <a:xfrm>
            <a:off x="7360920" y="4690872"/>
            <a:ext cx="4114800" cy="365760"/>
          </a:xfrm>
          <a:prstGeom prst="rect">
            <a:avLst/>
          </a:prstGeom>
          <a:noFill/>
          <a:ln/>
        </p:spPr>
        <p:txBody>
          <a:bodyPr wrap="square" lIns="0" tIns="0" rIns="0" bIns="0" rtlCol="0" anchor="ctr"/>
          <a:lstStyle/>
          <a:p>
            <a:pPr indent="0" marL="0">
              <a:buNone/>
            </a:pPr>
            <a:r>
              <a:rPr lang="en-US" sz="1600" b="1" dirty="0">
                <a:solidFill>
                  <a:srgbClr val="12233F"/>
                </a:solidFill>
                <a:latin typeface="Calibri" pitchFamily="34" charset="0"/>
                <a:ea typeface="Calibri" pitchFamily="34" charset="-122"/>
                <a:cs typeface="Calibri" pitchFamily="34" charset="-120"/>
              </a:rPr>
              <a:t>Exposure</a:t>
            </a:r>
            <a:endParaRPr lang="en-US" sz="1600" dirty="0"/>
          </a:p>
        </p:txBody>
      </p:sp>
      <p:sp>
        <p:nvSpPr>
          <p:cNvPr id="17" name="Text 15"/>
          <p:cNvSpPr/>
          <p:nvPr/>
        </p:nvSpPr>
        <p:spPr>
          <a:xfrm>
            <a:off x="7360920" y="5093208"/>
            <a:ext cx="4114800" cy="548640"/>
          </a:xfrm>
          <a:prstGeom prst="rect">
            <a:avLst/>
          </a:prstGeom>
          <a:noFill/>
          <a:ln/>
        </p:spPr>
        <p:txBody>
          <a:bodyPr wrap="square" lIns="0" tIns="0" rIns="0" bIns="0" rtlCol="0" anchor="ctr"/>
          <a:lstStyle/>
          <a:p>
            <a:pPr indent="0" marL="0">
              <a:buNone/>
            </a:pPr>
            <a:r>
              <a:rPr lang="en-US" sz="1300" dirty="0">
                <a:solidFill>
                  <a:srgbClr val="5B6B7B"/>
                </a:solidFill>
                <a:latin typeface="Calibri" pitchFamily="34" charset="0"/>
                <a:ea typeface="Calibri" pitchFamily="34" charset="-122"/>
                <a:cs typeface="Calibri" pitchFamily="34" charset="-120"/>
              </a:rPr>
              <a:t>Poisoned labels → silent misclassification</a:t>
            </a:r>
            <a:endParaRPr lang="en-US" sz="1300" dirty="0"/>
          </a:p>
        </p:txBody>
      </p:sp>
      <p:sp>
        <p:nvSpPr>
          <p:cNvPr id="19" name="Text 16"/>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PROBLEM STATEMENT</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Label Flipping and the Missed-Attack Problem</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Text 3"/>
          <p:cNvSpPr/>
          <p:nvPr/>
        </p:nvSpPr>
        <p:spPr>
          <a:xfrm>
            <a:off x="548640" y="1600200"/>
            <a:ext cx="6400800" cy="640080"/>
          </a:xfrm>
          <a:prstGeom prst="rect">
            <a:avLst/>
          </a:prstGeom>
          <a:noFill/>
          <a:ln/>
        </p:spPr>
        <p:txBody>
          <a:bodyPr wrap="square" lIns="0" tIns="0" rIns="0" bIns="0" rtlCol="0" anchor="t"/>
          <a:lstStyle/>
          <a:p>
            <a:pPr indent="0" marL="0">
              <a:buNone/>
            </a:pPr>
            <a:r>
              <a:rPr lang="en-US" sz="1600" b="1" dirty="0">
                <a:solidFill>
                  <a:srgbClr val="1A2433"/>
                </a:solidFill>
                <a:latin typeface="Calibri" pitchFamily="34" charset="0"/>
                <a:ea typeface="Calibri" pitchFamily="34" charset="-122"/>
                <a:cs typeface="Calibri" pitchFamily="34" charset="-120"/>
              </a:rPr>
              <a:t>Label flipping</a:t>
            </a:r>
            <a:pPr indent="0" marL="0">
              <a:buNone/>
            </a:pPr>
            <a:r>
              <a:rPr lang="en-US" sz="1600" dirty="0">
                <a:solidFill>
                  <a:srgbClr val="1A2433"/>
                </a:solidFill>
                <a:latin typeface="Calibri" pitchFamily="34" charset="0"/>
                <a:ea typeface="Calibri" pitchFamily="34" charset="-122"/>
                <a:cs typeface="Calibri" pitchFamily="34" charset="-120"/>
              </a:rPr>
              <a:t> inverts a fraction of training labels — attack becomes benign and vice-versa.</a:t>
            </a:r>
            <a:endParaRPr lang="en-US" sz="1600" dirty="0"/>
          </a:p>
        </p:txBody>
      </p:sp>
      <p:sp>
        <p:nvSpPr>
          <p:cNvPr id="6" name="Text 4"/>
          <p:cNvSpPr/>
          <p:nvPr/>
        </p:nvSpPr>
        <p:spPr>
          <a:xfrm>
            <a:off x="548640" y="2286000"/>
            <a:ext cx="6400800" cy="2926080"/>
          </a:xfrm>
          <a:prstGeom prst="rect">
            <a:avLst/>
          </a:prstGeom>
          <a:noFill/>
          <a:ln/>
        </p:spPr>
        <p:txBody>
          <a:bodyPr wrap="square" rtlCol="0" anchor="t"/>
          <a:lstStyle/>
          <a:p>
            <a:pPr marL="342900" indent="-342900">
              <a:spcAft>
                <a:spcPts val="900"/>
              </a:spcAft>
              <a:buSzPct val="100000"/>
              <a:buChar char="•"/>
            </a:pPr>
            <a:r>
              <a:rPr lang="en-US" sz="1550" dirty="0">
                <a:solidFill>
                  <a:srgbClr val="1A2433"/>
                </a:solidFill>
                <a:latin typeface="Calibri" pitchFamily="34" charset="0"/>
                <a:ea typeface="Calibri" pitchFamily="34" charset="-122"/>
                <a:cs typeface="Calibri" pitchFamily="34" charset="-120"/>
              </a:rPr>
              <a:t>It is highly practical: the attacker needs only the labelling process, not the network features.</a:t>
            </a:r>
            <a:endParaRPr lang="en-US" sz="1550" dirty="0"/>
          </a:p>
          <a:p>
            <a:pPr marL="342900" indent="-342900">
              <a:spcAft>
                <a:spcPts val="900"/>
              </a:spcAft>
              <a:buSzPct val="100000"/>
              <a:buChar char="•"/>
            </a:pPr>
            <a:r>
              <a:rPr lang="en-US" sz="1550" dirty="0">
                <a:solidFill>
                  <a:srgbClr val="1A2433"/>
                </a:solidFill>
                <a:latin typeface="Calibri" pitchFamily="34" charset="0"/>
                <a:ea typeface="Calibri" pitchFamily="34" charset="-122"/>
                <a:cs typeface="Calibri" pitchFamily="34" charset="-120"/>
              </a:rPr>
              <a:t>It raises the False Negative Rate (FNR) — the proportion of real attacks the IDS misses.</a:t>
            </a:r>
            <a:endParaRPr lang="en-US" sz="1550" dirty="0"/>
          </a:p>
          <a:p>
            <a:pPr marL="342900" indent="-342900">
              <a:spcAft>
                <a:spcPts val="900"/>
              </a:spcAft>
              <a:buSzPct val="100000"/>
              <a:buChar char="•"/>
            </a:pPr>
            <a:r>
              <a:rPr lang="en-US" sz="1550" dirty="0">
                <a:solidFill>
                  <a:srgbClr val="1A2433"/>
                </a:solidFill>
                <a:latin typeface="Calibri" pitchFamily="34" charset="0"/>
                <a:ea typeface="Calibri" pitchFamily="34" charset="-122"/>
                <a:cs typeface="Calibri" pitchFamily="34" charset="-120"/>
              </a:rPr>
              <a:t>The literature compares defences inconsistently and tends to report accuracy, not FNR.</a:t>
            </a:r>
            <a:endParaRPr lang="en-US" sz="1550" dirty="0"/>
          </a:p>
          <a:p>
            <a:pPr marL="342900" indent="-342900">
              <a:buSzPct val="100000"/>
              <a:buChar char="•"/>
            </a:pPr>
            <a:r>
              <a:rPr lang="en-US" sz="1550" dirty="0">
                <a:solidFill>
                  <a:srgbClr val="1A2433"/>
                </a:solidFill>
                <a:latin typeface="Calibri" pitchFamily="34" charset="0"/>
                <a:ea typeface="Calibri" pitchFamily="34" charset="-122"/>
                <a:cs typeface="Calibri" pitchFamily="34" charset="-120"/>
              </a:rPr>
              <a:t>Gap: a fair, like-for-like comparison of defences, judged on the security-critical metric.</a:t>
            </a:r>
            <a:endParaRPr lang="en-US" sz="1550" dirty="0"/>
          </a:p>
        </p:txBody>
      </p:sp>
      <p:sp>
        <p:nvSpPr>
          <p:cNvPr id="7" name="Shape 5"/>
          <p:cNvSpPr/>
          <p:nvPr/>
        </p:nvSpPr>
        <p:spPr>
          <a:xfrm>
            <a:off x="7406640" y="1691640"/>
            <a:ext cx="4206240" cy="3383280"/>
          </a:xfrm>
          <a:prstGeom prst="rect">
            <a:avLst/>
          </a:prstGeom>
          <a:solidFill>
            <a:srgbClr val="12233F"/>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8" name="Text 6"/>
          <p:cNvSpPr/>
          <p:nvPr/>
        </p:nvSpPr>
        <p:spPr>
          <a:xfrm>
            <a:off x="7589520" y="1920240"/>
            <a:ext cx="3840480" cy="320040"/>
          </a:xfrm>
          <a:prstGeom prst="rect">
            <a:avLst/>
          </a:prstGeom>
          <a:noFill/>
          <a:ln/>
        </p:spPr>
        <p:txBody>
          <a:bodyPr wrap="square" lIns="0" tIns="0" rIns="0" bIns="0" rtlCol="0" anchor="ctr"/>
          <a:lstStyle/>
          <a:p>
            <a:pPr indent="0" marL="0">
              <a:buNone/>
            </a:pPr>
            <a:r>
              <a:rPr lang="en-US" sz="1200" b="1" spc="300" kern="0" dirty="0">
                <a:solidFill>
                  <a:srgbClr val="0FB5A6"/>
                </a:solidFill>
                <a:latin typeface="Calibri" pitchFamily="34" charset="0"/>
                <a:ea typeface="Calibri" pitchFamily="34" charset="-122"/>
                <a:cs typeface="Calibri" pitchFamily="34" charset="-120"/>
              </a:rPr>
              <a:t>THE CORE RISK</a:t>
            </a:r>
            <a:endParaRPr lang="en-US" sz="1200" dirty="0"/>
          </a:p>
        </p:txBody>
      </p:sp>
      <p:sp>
        <p:nvSpPr>
          <p:cNvPr id="9" name="Text 7"/>
          <p:cNvSpPr/>
          <p:nvPr/>
        </p:nvSpPr>
        <p:spPr>
          <a:xfrm>
            <a:off x="7589520" y="2286000"/>
            <a:ext cx="3840480" cy="457200"/>
          </a:xfrm>
          <a:prstGeom prst="rect">
            <a:avLst/>
          </a:prstGeom>
          <a:noFill/>
          <a:ln/>
        </p:spPr>
        <p:txBody>
          <a:bodyPr wrap="square" lIns="0" tIns="0" rIns="0" bIns="0" rtlCol="0" anchor="ctr"/>
          <a:lstStyle/>
          <a:p>
            <a:pPr indent="0" marL="0">
              <a:buNone/>
            </a:pPr>
            <a:r>
              <a:rPr lang="en-US" sz="2400" b="1" dirty="0">
                <a:solidFill>
                  <a:srgbClr val="FFFFFF"/>
                </a:solidFill>
                <a:latin typeface="Georgia" pitchFamily="34" charset="0"/>
                <a:ea typeface="Georgia" pitchFamily="34" charset="-122"/>
                <a:cs typeface="Georgia" pitchFamily="34" charset="-120"/>
              </a:rPr>
              <a:t>A missed attack</a:t>
            </a:r>
            <a:endParaRPr lang="en-US" sz="2400" dirty="0"/>
          </a:p>
        </p:txBody>
      </p:sp>
      <p:sp>
        <p:nvSpPr>
          <p:cNvPr id="10" name="Text 8"/>
          <p:cNvSpPr/>
          <p:nvPr/>
        </p:nvSpPr>
        <p:spPr>
          <a:xfrm>
            <a:off x="7589520" y="2743200"/>
            <a:ext cx="3840480" cy="457200"/>
          </a:xfrm>
          <a:prstGeom prst="rect">
            <a:avLst/>
          </a:prstGeom>
          <a:noFill/>
          <a:ln/>
        </p:spPr>
        <p:txBody>
          <a:bodyPr wrap="square" lIns="0" tIns="0" rIns="0" bIns="0" rtlCol="0" anchor="ctr"/>
          <a:lstStyle/>
          <a:p>
            <a:pPr indent="0" marL="0">
              <a:buNone/>
            </a:pPr>
            <a:r>
              <a:rPr lang="en-US" sz="2000" i="1" dirty="0">
                <a:solidFill>
                  <a:srgbClr val="CFE3EE"/>
                </a:solidFill>
                <a:latin typeface="Georgia" pitchFamily="34" charset="0"/>
                <a:ea typeface="Georgia" pitchFamily="34" charset="-122"/>
                <a:cs typeface="Georgia" pitchFamily="34" charset="-120"/>
              </a:rPr>
              <a:t>is a successful intrusion.</a:t>
            </a:r>
            <a:endParaRPr lang="en-US" sz="2000" dirty="0"/>
          </a:p>
        </p:txBody>
      </p:sp>
      <p:sp>
        <p:nvSpPr>
          <p:cNvPr id="11" name="Text 9"/>
          <p:cNvSpPr/>
          <p:nvPr/>
        </p:nvSpPr>
        <p:spPr>
          <a:xfrm>
            <a:off x="7589520" y="3383280"/>
            <a:ext cx="3840480" cy="1463040"/>
          </a:xfrm>
          <a:prstGeom prst="rect">
            <a:avLst/>
          </a:prstGeom>
          <a:noFill/>
          <a:ln/>
        </p:spPr>
        <p:txBody>
          <a:bodyPr wrap="square" lIns="0" tIns="0" rIns="0" bIns="0" rtlCol="0" anchor="t"/>
          <a:lstStyle/>
          <a:p>
            <a:pPr indent="0" marL="0">
              <a:buNone/>
            </a:pPr>
            <a:r>
              <a:rPr lang="en-US" sz="1350" dirty="0">
                <a:solidFill>
                  <a:srgbClr val="CFE3EE"/>
                </a:solidFill>
                <a:latin typeface="Calibri" pitchFamily="34" charset="0"/>
                <a:ea typeface="Calibri" pitchFamily="34" charset="-122"/>
                <a:cs typeface="Calibri" pitchFamily="34" charset="-120"/>
              </a:rPr>
              <a:t>A poisoned IDS can keep a healthy-looking accuracy while quietly failing to flag genuine attacks — which is why this work foregrounds the False Negative Rate.</a:t>
            </a:r>
            <a:endParaRPr lang="en-US" sz="1350" dirty="0"/>
          </a:p>
        </p:txBody>
      </p:sp>
      <p:sp>
        <p:nvSpPr>
          <p:cNvPr id="13" name="Text 10"/>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AIM · OBJECTIVES · QUESTIONS</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What the Research Set Out to Do</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Shape 3"/>
          <p:cNvSpPr/>
          <p:nvPr/>
        </p:nvSpPr>
        <p:spPr>
          <a:xfrm>
            <a:off x="548640" y="1600200"/>
            <a:ext cx="11064240" cy="96012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6" name="Shape 4"/>
          <p:cNvSpPr/>
          <p:nvPr/>
        </p:nvSpPr>
        <p:spPr>
          <a:xfrm>
            <a:off x="548640" y="1600200"/>
            <a:ext cx="109728" cy="960120"/>
          </a:xfrm>
          <a:prstGeom prst="rect">
            <a:avLst/>
          </a:prstGeom>
          <a:solidFill>
            <a:srgbClr val="0FB5A6"/>
          </a:solidFill>
          <a:ln/>
        </p:spPr>
      </p:sp>
      <p:sp>
        <p:nvSpPr>
          <p:cNvPr id="7" name="Text 5"/>
          <p:cNvSpPr/>
          <p:nvPr/>
        </p:nvSpPr>
        <p:spPr>
          <a:xfrm>
            <a:off x="868680" y="1691640"/>
            <a:ext cx="10515600" cy="777240"/>
          </a:xfrm>
          <a:prstGeom prst="rect">
            <a:avLst/>
          </a:prstGeom>
          <a:noFill/>
          <a:ln/>
        </p:spPr>
        <p:txBody>
          <a:bodyPr wrap="square" lIns="0" tIns="0" rIns="0" bIns="0" rtlCol="0" anchor="ctr"/>
          <a:lstStyle/>
          <a:p>
            <a:pPr indent="0" marL="0">
              <a:buNone/>
            </a:pPr>
            <a:r>
              <a:rPr lang="en-US" sz="1450" b="1" dirty="0">
                <a:solidFill>
                  <a:srgbClr val="0E7C73"/>
                </a:solidFill>
                <a:latin typeface="Calibri" pitchFamily="34" charset="0"/>
                <a:ea typeface="Calibri" pitchFamily="34" charset="-122"/>
                <a:cs typeface="Calibri" pitchFamily="34" charset="-120"/>
              </a:rPr>
              <a:t>AIM   </a:t>
            </a:r>
            <a:pPr indent="0" marL="0">
              <a:buNone/>
            </a:pPr>
            <a:r>
              <a:rPr lang="en-US" sz="1450" dirty="0">
                <a:solidFill>
                  <a:srgbClr val="1A2433"/>
                </a:solidFill>
                <a:latin typeface="Calibri" pitchFamily="34" charset="0"/>
                <a:ea typeface="Calibri" pitchFamily="34" charset="-122"/>
                <a:cs typeface="Calibri" pitchFamily="34" charset="-120"/>
              </a:rPr>
              <a:t>To design and evaluate a framework for analysing the impact of data poisoning on ML-based IDS, and to investigate anomaly-detection techniques that improve robustness.</a:t>
            </a:r>
            <a:endParaRPr lang="en-US" sz="1450" dirty="0"/>
          </a:p>
        </p:txBody>
      </p:sp>
      <p:sp>
        <p:nvSpPr>
          <p:cNvPr id="8" name="Text 6"/>
          <p:cNvSpPr/>
          <p:nvPr/>
        </p:nvSpPr>
        <p:spPr>
          <a:xfrm>
            <a:off x="548640" y="2788920"/>
            <a:ext cx="5303520" cy="365760"/>
          </a:xfrm>
          <a:prstGeom prst="rect">
            <a:avLst/>
          </a:prstGeom>
          <a:noFill/>
          <a:ln/>
        </p:spPr>
        <p:txBody>
          <a:bodyPr wrap="square" lIns="0" tIns="0" rIns="0" bIns="0" rtlCol="0" anchor="ctr"/>
          <a:lstStyle/>
          <a:p>
            <a:pPr indent="0" marL="0">
              <a:buNone/>
            </a:pPr>
            <a:r>
              <a:rPr lang="en-US" sz="1600" b="1" dirty="0">
                <a:solidFill>
                  <a:srgbClr val="12233F"/>
                </a:solidFill>
                <a:latin typeface="Calibri" pitchFamily="34" charset="0"/>
                <a:ea typeface="Calibri" pitchFamily="34" charset="-122"/>
                <a:cs typeface="Calibri" pitchFamily="34" charset="-120"/>
              </a:rPr>
              <a:t>Objectives</a:t>
            </a:r>
            <a:endParaRPr lang="en-US" sz="1600" dirty="0"/>
          </a:p>
        </p:txBody>
      </p:sp>
      <p:sp>
        <p:nvSpPr>
          <p:cNvPr id="9" name="Text 7"/>
          <p:cNvSpPr/>
          <p:nvPr/>
        </p:nvSpPr>
        <p:spPr>
          <a:xfrm>
            <a:off x="548640" y="3200400"/>
            <a:ext cx="5394960" cy="3017520"/>
          </a:xfrm>
          <a:prstGeom prst="rect">
            <a:avLst/>
          </a:prstGeom>
          <a:noFill/>
          <a:ln/>
        </p:spPr>
        <p:txBody>
          <a:bodyPr wrap="square" rtlCol="0" anchor="t"/>
          <a:lstStyle/>
          <a:p>
            <a:pPr marL="342900" indent="-342900">
              <a:spcAft>
                <a:spcPts val="700"/>
              </a:spcAft>
              <a:buSzPct val="100000"/>
              <a:buFont typeface="+mj-lt"/>
              <a:buAutoNum type="arabicPeriod" startAt="1"/>
            </a:pPr>
            <a:r>
              <a:rPr lang="en-US" sz="1350" dirty="0">
                <a:solidFill>
                  <a:srgbClr val="1A2433"/>
                </a:solidFill>
                <a:latin typeface="Calibri" pitchFamily="34" charset="0"/>
                <a:ea typeface="Calibri" pitchFamily="34" charset="-122"/>
                <a:cs typeface="Calibri" pitchFamily="34" charset="-120"/>
              </a:rPr>
              <a:t>Measure label-flipping impact on a Random Forest IDS (CICIDS-2017 DDoS).</a:t>
            </a:r>
            <a:endParaRPr lang="en-US" sz="1350" dirty="0"/>
          </a:p>
          <a:p>
            <a:pPr marL="342900" indent="-342900">
              <a:spcAft>
                <a:spcPts val="700"/>
              </a:spcAft>
              <a:buSzPct val="100000"/>
              <a:buFont typeface="+mj-lt"/>
              <a:buAutoNum type="arabicPeriod" startAt="1"/>
            </a:pPr>
            <a:r>
              <a:rPr lang="en-US" sz="1350" dirty="0">
                <a:solidFill>
                  <a:srgbClr val="1A2433"/>
                </a:solidFill>
                <a:latin typeface="Calibri" pitchFamily="34" charset="0"/>
                <a:ea typeface="Calibri" pitchFamily="34" charset="-122"/>
                <a:cs typeface="Calibri" pitchFamily="34" charset="-120"/>
              </a:rPr>
              <a:t>Assess Isolation Forest, One-Class SVM and LOF as defences.</a:t>
            </a:r>
            <a:endParaRPr lang="en-US" sz="1350" dirty="0"/>
          </a:p>
          <a:p>
            <a:pPr marL="342900" indent="-342900">
              <a:spcAft>
                <a:spcPts val="700"/>
              </a:spcAft>
              <a:buSzPct val="100000"/>
              <a:buFont typeface="+mj-lt"/>
              <a:buAutoNum type="arabicPeriod" startAt="1"/>
            </a:pPr>
            <a:r>
              <a:rPr lang="en-US" sz="1350" dirty="0">
                <a:solidFill>
                  <a:srgbClr val="1A2433"/>
                </a:solidFill>
                <a:latin typeface="Calibri" pitchFamily="34" charset="0"/>
                <a:ea typeface="Calibri" pitchFamily="34" charset="-122"/>
                <a:cs typeface="Calibri" pitchFamily="34" charset="-120"/>
              </a:rPr>
              <a:t>Design and evaluate a Hybrid Ensemble (2-of-3 majority vote).</a:t>
            </a:r>
            <a:endParaRPr lang="en-US" sz="1350" dirty="0"/>
          </a:p>
          <a:p>
            <a:pPr marL="342900" indent="-342900">
              <a:buSzPct val="100000"/>
              <a:buFont typeface="+mj-lt"/>
              <a:buAutoNum type="arabicPeriod" startAt="1"/>
            </a:pPr>
            <a:r>
              <a:rPr lang="en-US" sz="1350" dirty="0">
                <a:solidFill>
                  <a:srgbClr val="1A2433"/>
                </a:solidFill>
                <a:latin typeface="Calibri" pitchFamily="34" charset="0"/>
                <a:ea typeface="Calibri" pitchFamily="34" charset="-122"/>
                <a:cs typeface="Calibri" pitchFamily="34" charset="-120"/>
              </a:rPr>
              <a:t>Corroborate on UNSW-NB15; document limits and scope.</a:t>
            </a:r>
            <a:endParaRPr lang="en-US" sz="1350" dirty="0"/>
          </a:p>
        </p:txBody>
      </p:sp>
      <p:sp>
        <p:nvSpPr>
          <p:cNvPr id="10" name="Text 8"/>
          <p:cNvSpPr/>
          <p:nvPr/>
        </p:nvSpPr>
        <p:spPr>
          <a:xfrm>
            <a:off x="6217920" y="2788920"/>
            <a:ext cx="5394960" cy="365760"/>
          </a:xfrm>
          <a:prstGeom prst="rect">
            <a:avLst/>
          </a:prstGeom>
          <a:noFill/>
          <a:ln/>
        </p:spPr>
        <p:txBody>
          <a:bodyPr wrap="square" lIns="0" tIns="0" rIns="0" bIns="0" rtlCol="0" anchor="ctr"/>
          <a:lstStyle/>
          <a:p>
            <a:pPr indent="0" marL="0">
              <a:buNone/>
            </a:pPr>
            <a:r>
              <a:rPr lang="en-US" sz="1600" b="1" dirty="0">
                <a:solidFill>
                  <a:srgbClr val="12233F"/>
                </a:solidFill>
                <a:latin typeface="Calibri" pitchFamily="34" charset="0"/>
                <a:ea typeface="Calibri" pitchFamily="34" charset="-122"/>
                <a:cs typeface="Calibri" pitchFamily="34" charset="-120"/>
              </a:rPr>
              <a:t>Research Questions</a:t>
            </a:r>
            <a:endParaRPr lang="en-US" sz="1600" dirty="0"/>
          </a:p>
        </p:txBody>
      </p:sp>
      <p:sp>
        <p:nvSpPr>
          <p:cNvPr id="11" name="Text 9"/>
          <p:cNvSpPr/>
          <p:nvPr/>
        </p:nvSpPr>
        <p:spPr>
          <a:xfrm>
            <a:off x="6217920" y="3200400"/>
            <a:ext cx="5394960" cy="3017520"/>
          </a:xfrm>
          <a:prstGeom prst="rect">
            <a:avLst/>
          </a:prstGeom>
          <a:noFill/>
          <a:ln/>
        </p:spPr>
        <p:txBody>
          <a:bodyPr wrap="square" rtlCol="0" anchor="t"/>
          <a:lstStyle/>
          <a:p>
            <a:pPr marL="342900" indent="-342900">
              <a:spcAft>
                <a:spcPts val="700"/>
              </a:spcAft>
              <a:buSzPct val="100000"/>
              <a:buChar char="•"/>
            </a:pPr>
            <a:r>
              <a:rPr lang="en-US" sz="1350" dirty="0">
                <a:solidFill>
                  <a:srgbClr val="1A2433"/>
                </a:solidFill>
                <a:latin typeface="Calibri" pitchFamily="34" charset="0"/>
                <a:ea typeface="Calibri" pitchFamily="34" charset="-122"/>
                <a:cs typeface="Calibri" pitchFamily="34" charset="-120"/>
              </a:rPr>
              <a:t>RQ1  How does poisoning affect the IDS at 5/10/20%?</a:t>
            </a:r>
            <a:endParaRPr lang="en-US" sz="1350" dirty="0"/>
          </a:p>
          <a:p>
            <a:pPr marL="342900" indent="-342900">
              <a:spcAft>
                <a:spcPts val="700"/>
              </a:spcAft>
              <a:buSzPct val="100000"/>
              <a:buChar char="•"/>
            </a:pPr>
            <a:r>
              <a:rPr lang="en-US" sz="1350" dirty="0">
                <a:solidFill>
                  <a:srgbClr val="1A2433"/>
                </a:solidFill>
                <a:latin typeface="Calibri" pitchFamily="34" charset="0"/>
                <a:ea typeface="Calibri" pitchFamily="34" charset="-122"/>
                <a:cs typeface="Calibri" pitchFamily="34" charset="-120"/>
              </a:rPr>
              <a:t>RQ2  How effective are the three individual defences?</a:t>
            </a:r>
            <a:endParaRPr lang="en-US" sz="1350" dirty="0"/>
          </a:p>
          <a:p>
            <a:pPr marL="342900" indent="-342900">
              <a:spcAft>
                <a:spcPts val="700"/>
              </a:spcAft>
              <a:buSzPct val="100000"/>
              <a:buChar char="•"/>
            </a:pPr>
            <a:r>
              <a:rPr lang="en-US" sz="1350" dirty="0">
                <a:solidFill>
                  <a:srgbClr val="1A2433"/>
                </a:solidFill>
                <a:latin typeface="Calibri" pitchFamily="34" charset="0"/>
                <a:ea typeface="Calibri" pitchFamily="34" charset="-122"/>
                <a:cs typeface="Calibri" pitchFamily="34" charset="-120"/>
              </a:rPr>
              <a:t>RQ3  Does the Hybrid Ensemble improve robustness?</a:t>
            </a:r>
            <a:endParaRPr lang="en-US" sz="1350" dirty="0"/>
          </a:p>
          <a:p>
            <a:pPr marL="342900" indent="-342900">
              <a:buSzPct val="100000"/>
              <a:buChar char="•"/>
            </a:pPr>
            <a:r>
              <a:rPr lang="en-US" sz="1350" dirty="0">
                <a:solidFill>
                  <a:srgbClr val="1A2433"/>
                </a:solidFill>
                <a:latin typeface="Calibri" pitchFamily="34" charset="0"/>
                <a:ea typeface="Calibri" pitchFamily="34" charset="-122"/>
                <a:cs typeface="Calibri" pitchFamily="34" charset="-120"/>
              </a:rPr>
              <a:t>RQ4  How should we measure impact (Acc, P, R, F1, FNR)?</a:t>
            </a:r>
            <a:endParaRPr lang="en-US" sz="1350" dirty="0"/>
          </a:p>
        </p:txBody>
      </p:sp>
      <p:sp>
        <p:nvSpPr>
          <p:cNvPr id="13" name="Text 10"/>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DATA</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Dataset and Preprocessing</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Shape 3"/>
          <p:cNvSpPr/>
          <p:nvPr/>
        </p:nvSpPr>
        <p:spPr>
          <a:xfrm>
            <a:off x="548640" y="1645920"/>
            <a:ext cx="384048" cy="384048"/>
          </a:xfrm>
          <a:prstGeom prst="ellipse">
            <a:avLst/>
          </a:prstGeom>
          <a:solidFill>
            <a:srgbClr val="0FB5A6"/>
          </a:solidFill>
          <a:ln/>
        </p:spPr>
      </p:sp>
      <p:sp>
        <p:nvSpPr>
          <p:cNvPr id="6" name="Text 4"/>
          <p:cNvSpPr/>
          <p:nvPr/>
        </p:nvSpPr>
        <p:spPr>
          <a:xfrm>
            <a:off x="548640" y="1645920"/>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7" name="Text 5"/>
          <p:cNvSpPr/>
          <p:nvPr/>
        </p:nvSpPr>
        <p:spPr>
          <a:xfrm>
            <a:off x="1097280" y="1627632"/>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Load CICIDS-2017 DDoS capture (Friday afternoon)</a:t>
            </a:r>
            <a:endParaRPr lang="en-US" sz="1350" dirty="0"/>
          </a:p>
        </p:txBody>
      </p:sp>
      <p:sp>
        <p:nvSpPr>
          <p:cNvPr id="8" name="Shape 6"/>
          <p:cNvSpPr/>
          <p:nvPr/>
        </p:nvSpPr>
        <p:spPr>
          <a:xfrm>
            <a:off x="548640" y="2212848"/>
            <a:ext cx="384048" cy="384048"/>
          </a:xfrm>
          <a:prstGeom prst="ellipse">
            <a:avLst/>
          </a:prstGeom>
          <a:solidFill>
            <a:srgbClr val="0FB5A6"/>
          </a:solidFill>
          <a:ln/>
        </p:spPr>
      </p:sp>
      <p:sp>
        <p:nvSpPr>
          <p:cNvPr id="9" name="Text 7"/>
          <p:cNvSpPr/>
          <p:nvPr/>
        </p:nvSpPr>
        <p:spPr>
          <a:xfrm>
            <a:off x="548640" y="2212848"/>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0" name="Text 8"/>
          <p:cNvSpPr/>
          <p:nvPr/>
        </p:nvSpPr>
        <p:spPr>
          <a:xfrm>
            <a:off x="1097280" y="2194560"/>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Representative 50,000-record subset (random_state = 42)</a:t>
            </a:r>
            <a:endParaRPr lang="en-US" sz="1350" dirty="0"/>
          </a:p>
        </p:txBody>
      </p:sp>
      <p:sp>
        <p:nvSpPr>
          <p:cNvPr id="11" name="Shape 9"/>
          <p:cNvSpPr/>
          <p:nvPr/>
        </p:nvSpPr>
        <p:spPr>
          <a:xfrm>
            <a:off x="548640" y="2779776"/>
            <a:ext cx="384048" cy="384048"/>
          </a:xfrm>
          <a:prstGeom prst="ellipse">
            <a:avLst/>
          </a:prstGeom>
          <a:solidFill>
            <a:srgbClr val="1C3A5E"/>
          </a:solidFill>
          <a:ln/>
        </p:spPr>
      </p:sp>
      <p:sp>
        <p:nvSpPr>
          <p:cNvPr id="12" name="Text 10"/>
          <p:cNvSpPr/>
          <p:nvPr/>
        </p:nvSpPr>
        <p:spPr>
          <a:xfrm>
            <a:off x="548640" y="2779776"/>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3" name="Text 11"/>
          <p:cNvSpPr/>
          <p:nvPr/>
        </p:nvSpPr>
        <p:spPr>
          <a:xfrm>
            <a:off x="1097280" y="2761488"/>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Clean: strip headers, drop inf/NaN rows</a:t>
            </a:r>
            <a:endParaRPr lang="en-US" sz="1350" dirty="0"/>
          </a:p>
        </p:txBody>
      </p:sp>
      <p:sp>
        <p:nvSpPr>
          <p:cNvPr id="14" name="Shape 12"/>
          <p:cNvSpPr/>
          <p:nvPr/>
        </p:nvSpPr>
        <p:spPr>
          <a:xfrm>
            <a:off x="548640" y="3346704"/>
            <a:ext cx="384048" cy="384048"/>
          </a:xfrm>
          <a:prstGeom prst="ellipse">
            <a:avLst/>
          </a:prstGeom>
          <a:solidFill>
            <a:srgbClr val="1C3A5E"/>
          </a:solidFill>
          <a:ln/>
        </p:spPr>
      </p:sp>
      <p:sp>
        <p:nvSpPr>
          <p:cNvPr id="15" name="Text 13"/>
          <p:cNvSpPr/>
          <p:nvPr/>
        </p:nvSpPr>
        <p:spPr>
          <a:xfrm>
            <a:off x="548640" y="3346704"/>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16" name="Text 14"/>
          <p:cNvSpPr/>
          <p:nvPr/>
        </p:nvSpPr>
        <p:spPr>
          <a:xfrm>
            <a:off x="1097280" y="3328416"/>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Binary labels: BENIGN → 0, DDoS → 1</a:t>
            </a:r>
            <a:endParaRPr lang="en-US" sz="1350" dirty="0"/>
          </a:p>
        </p:txBody>
      </p:sp>
      <p:sp>
        <p:nvSpPr>
          <p:cNvPr id="17" name="Shape 15"/>
          <p:cNvSpPr/>
          <p:nvPr/>
        </p:nvSpPr>
        <p:spPr>
          <a:xfrm>
            <a:off x="548640" y="3913632"/>
            <a:ext cx="384048" cy="384048"/>
          </a:xfrm>
          <a:prstGeom prst="ellipse">
            <a:avLst/>
          </a:prstGeom>
          <a:solidFill>
            <a:srgbClr val="1C3A5E"/>
          </a:solidFill>
          <a:ln/>
        </p:spPr>
      </p:sp>
      <p:sp>
        <p:nvSpPr>
          <p:cNvPr id="18" name="Text 16"/>
          <p:cNvSpPr/>
          <p:nvPr/>
        </p:nvSpPr>
        <p:spPr>
          <a:xfrm>
            <a:off x="548640" y="3913632"/>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19" name="Text 17"/>
          <p:cNvSpPr/>
          <p:nvPr/>
        </p:nvSpPr>
        <p:spPr>
          <a:xfrm>
            <a:off x="1097280" y="3895344"/>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StandardScaler on 78 numerical features</a:t>
            </a:r>
            <a:endParaRPr lang="en-US" sz="1350" dirty="0"/>
          </a:p>
        </p:txBody>
      </p:sp>
      <p:sp>
        <p:nvSpPr>
          <p:cNvPr id="20" name="Shape 18"/>
          <p:cNvSpPr/>
          <p:nvPr/>
        </p:nvSpPr>
        <p:spPr>
          <a:xfrm>
            <a:off x="548640" y="4480560"/>
            <a:ext cx="384048" cy="384048"/>
          </a:xfrm>
          <a:prstGeom prst="ellipse">
            <a:avLst/>
          </a:prstGeom>
          <a:solidFill>
            <a:srgbClr val="1C3A5E"/>
          </a:solidFill>
          <a:ln/>
        </p:spPr>
      </p:sp>
      <p:sp>
        <p:nvSpPr>
          <p:cNvPr id="21" name="Text 19"/>
          <p:cNvSpPr/>
          <p:nvPr/>
        </p:nvSpPr>
        <p:spPr>
          <a:xfrm>
            <a:off x="548640" y="4480560"/>
            <a:ext cx="384048"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6</a:t>
            </a:r>
            <a:endParaRPr lang="en-US" sz="1400" dirty="0"/>
          </a:p>
        </p:txBody>
      </p:sp>
      <p:sp>
        <p:nvSpPr>
          <p:cNvPr id="22" name="Text 20"/>
          <p:cNvSpPr/>
          <p:nvPr/>
        </p:nvSpPr>
        <p:spPr>
          <a:xfrm>
            <a:off x="1097280" y="4462272"/>
            <a:ext cx="5852160" cy="420624"/>
          </a:xfrm>
          <a:prstGeom prst="rect">
            <a:avLst/>
          </a:prstGeom>
          <a:noFill/>
          <a:ln/>
        </p:spPr>
        <p:txBody>
          <a:bodyPr wrap="square" lIns="0" tIns="0" rIns="0" bIns="0" rtlCol="0" anchor="ctr"/>
          <a:lstStyle/>
          <a:p>
            <a:pPr indent="0" marL="0">
              <a:buNone/>
            </a:pPr>
            <a:r>
              <a:rPr lang="en-US" sz="1350" dirty="0">
                <a:solidFill>
                  <a:srgbClr val="1A2433"/>
                </a:solidFill>
                <a:latin typeface="Calibri" pitchFamily="34" charset="0"/>
                <a:ea typeface="Calibri" pitchFamily="34" charset="-122"/>
                <a:cs typeface="Calibri" pitchFamily="34" charset="-120"/>
              </a:rPr>
              <a:t>Stratified 80 / 20 train–test split</a:t>
            </a:r>
            <a:endParaRPr lang="en-US" sz="1350" dirty="0"/>
          </a:p>
        </p:txBody>
      </p:sp>
      <p:sp>
        <p:nvSpPr>
          <p:cNvPr id="23" name="Shape 21"/>
          <p:cNvSpPr/>
          <p:nvPr/>
        </p:nvSpPr>
        <p:spPr>
          <a:xfrm>
            <a:off x="7498080" y="1645920"/>
            <a:ext cx="4114800" cy="3611880"/>
          </a:xfrm>
          <a:prstGeom prst="rect">
            <a:avLst/>
          </a:prstGeom>
          <a:solidFill>
            <a:srgbClr val="12233F"/>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24" name="Text 22"/>
          <p:cNvSpPr/>
          <p:nvPr/>
        </p:nvSpPr>
        <p:spPr>
          <a:xfrm>
            <a:off x="7726680" y="1828800"/>
            <a:ext cx="3657600" cy="274320"/>
          </a:xfrm>
          <a:prstGeom prst="rect">
            <a:avLst/>
          </a:prstGeom>
          <a:noFill/>
          <a:ln/>
        </p:spPr>
        <p:txBody>
          <a:bodyPr wrap="square" lIns="0" tIns="0" rIns="0" bIns="0" rtlCol="0" anchor="ctr"/>
          <a:lstStyle/>
          <a:p>
            <a:pPr indent="0" marL="0">
              <a:buNone/>
            </a:pPr>
            <a:r>
              <a:rPr lang="en-US" sz="1200" b="1" spc="300" kern="0" dirty="0">
                <a:solidFill>
                  <a:srgbClr val="0FB5A6"/>
                </a:solidFill>
                <a:latin typeface="Calibri" pitchFamily="34" charset="0"/>
                <a:ea typeface="Calibri" pitchFamily="34" charset="-122"/>
                <a:cs typeface="Calibri" pitchFamily="34" charset="-120"/>
              </a:rPr>
              <a:t>MAIN DATASET</a:t>
            </a:r>
            <a:endParaRPr lang="en-US" sz="1200" dirty="0"/>
          </a:p>
        </p:txBody>
      </p:sp>
      <p:sp>
        <p:nvSpPr>
          <p:cNvPr id="25" name="Text 23"/>
          <p:cNvSpPr/>
          <p:nvPr/>
        </p:nvSpPr>
        <p:spPr>
          <a:xfrm>
            <a:off x="7726680" y="224028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Source</a:t>
            </a:r>
            <a:endParaRPr lang="en-US" sz="1100" dirty="0"/>
          </a:p>
        </p:txBody>
      </p:sp>
      <p:sp>
        <p:nvSpPr>
          <p:cNvPr id="26" name="Text 24"/>
          <p:cNvSpPr/>
          <p:nvPr/>
        </p:nvSpPr>
        <p:spPr>
          <a:xfrm>
            <a:off x="7726680" y="247802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CICIDS-2017 (CIC)</a:t>
            </a:r>
            <a:endParaRPr lang="en-US" sz="1350" dirty="0"/>
          </a:p>
        </p:txBody>
      </p:sp>
      <p:sp>
        <p:nvSpPr>
          <p:cNvPr id="27" name="Text 25"/>
          <p:cNvSpPr/>
          <p:nvPr/>
        </p:nvSpPr>
        <p:spPr>
          <a:xfrm>
            <a:off x="7726680" y="274320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Task</a:t>
            </a:r>
            <a:endParaRPr lang="en-US" sz="1100" dirty="0"/>
          </a:p>
        </p:txBody>
      </p:sp>
      <p:sp>
        <p:nvSpPr>
          <p:cNvPr id="28" name="Text 26"/>
          <p:cNvSpPr/>
          <p:nvPr/>
        </p:nvSpPr>
        <p:spPr>
          <a:xfrm>
            <a:off x="7726680" y="298094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DDoS vs BENIGN (binary)</a:t>
            </a:r>
            <a:endParaRPr lang="en-US" sz="1350" dirty="0"/>
          </a:p>
        </p:txBody>
      </p:sp>
      <p:sp>
        <p:nvSpPr>
          <p:cNvPr id="29" name="Text 27"/>
          <p:cNvSpPr/>
          <p:nvPr/>
        </p:nvSpPr>
        <p:spPr>
          <a:xfrm>
            <a:off x="7726680" y="324612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Subset</a:t>
            </a:r>
            <a:endParaRPr lang="en-US" sz="1100" dirty="0"/>
          </a:p>
        </p:txBody>
      </p:sp>
      <p:sp>
        <p:nvSpPr>
          <p:cNvPr id="30" name="Text 28"/>
          <p:cNvSpPr/>
          <p:nvPr/>
        </p:nvSpPr>
        <p:spPr>
          <a:xfrm>
            <a:off x="7726680" y="348386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50,000 records</a:t>
            </a:r>
            <a:endParaRPr lang="en-US" sz="1350" dirty="0"/>
          </a:p>
        </p:txBody>
      </p:sp>
      <p:sp>
        <p:nvSpPr>
          <p:cNvPr id="31" name="Text 29"/>
          <p:cNvSpPr/>
          <p:nvPr/>
        </p:nvSpPr>
        <p:spPr>
          <a:xfrm>
            <a:off x="7726680" y="374904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Features</a:t>
            </a:r>
            <a:endParaRPr lang="en-US" sz="1100" dirty="0"/>
          </a:p>
        </p:txBody>
      </p:sp>
      <p:sp>
        <p:nvSpPr>
          <p:cNvPr id="32" name="Text 30"/>
          <p:cNvSpPr/>
          <p:nvPr/>
        </p:nvSpPr>
        <p:spPr>
          <a:xfrm>
            <a:off x="7726680" y="398678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78 numerical flow features</a:t>
            </a:r>
            <a:endParaRPr lang="en-US" sz="1350" dirty="0"/>
          </a:p>
        </p:txBody>
      </p:sp>
      <p:sp>
        <p:nvSpPr>
          <p:cNvPr id="33" name="Text 31"/>
          <p:cNvSpPr/>
          <p:nvPr/>
        </p:nvSpPr>
        <p:spPr>
          <a:xfrm>
            <a:off x="7726680" y="425196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Split</a:t>
            </a:r>
            <a:endParaRPr lang="en-US" sz="1100" dirty="0"/>
          </a:p>
        </p:txBody>
      </p:sp>
      <p:sp>
        <p:nvSpPr>
          <p:cNvPr id="34" name="Text 32"/>
          <p:cNvSpPr/>
          <p:nvPr/>
        </p:nvSpPr>
        <p:spPr>
          <a:xfrm>
            <a:off x="7726680" y="448970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80% train / 20% test</a:t>
            </a:r>
            <a:endParaRPr lang="en-US" sz="1350" dirty="0"/>
          </a:p>
        </p:txBody>
      </p:sp>
      <p:sp>
        <p:nvSpPr>
          <p:cNvPr id="35" name="Text 33"/>
          <p:cNvSpPr/>
          <p:nvPr/>
        </p:nvSpPr>
        <p:spPr>
          <a:xfrm>
            <a:off x="7726680" y="4754880"/>
            <a:ext cx="3657600" cy="256032"/>
          </a:xfrm>
          <a:prstGeom prst="rect">
            <a:avLst/>
          </a:prstGeom>
          <a:noFill/>
          <a:ln/>
        </p:spPr>
        <p:txBody>
          <a:bodyPr wrap="square" lIns="0" tIns="0" rIns="0" bIns="0" rtlCol="0" anchor="ctr"/>
          <a:lstStyle/>
          <a:p>
            <a:pPr indent="0" marL="0">
              <a:buNone/>
            </a:pPr>
            <a:r>
              <a:rPr lang="en-US" sz="1100" b="1" dirty="0">
                <a:solidFill>
                  <a:srgbClr val="0FB5A6"/>
                </a:solidFill>
                <a:latin typeface="Calibri" pitchFamily="34" charset="0"/>
                <a:ea typeface="Calibri" pitchFamily="34" charset="-122"/>
                <a:cs typeface="Calibri" pitchFamily="34" charset="-120"/>
              </a:rPr>
              <a:t>Supplementary</a:t>
            </a:r>
            <a:endParaRPr lang="en-US" sz="1100" dirty="0"/>
          </a:p>
        </p:txBody>
      </p:sp>
      <p:sp>
        <p:nvSpPr>
          <p:cNvPr id="36" name="Text 34"/>
          <p:cNvSpPr/>
          <p:nvPr/>
        </p:nvSpPr>
        <p:spPr>
          <a:xfrm>
            <a:off x="7726680" y="4992624"/>
            <a:ext cx="3657600" cy="274320"/>
          </a:xfrm>
          <a:prstGeom prst="rect">
            <a:avLst/>
          </a:prstGeom>
          <a:noFill/>
          <a:ln/>
        </p:spPr>
        <p:txBody>
          <a:bodyPr wrap="square" lIns="0" tIns="0" rIns="0" bIns="0" rtlCol="0" anchor="ctr"/>
          <a:lstStyle/>
          <a:p>
            <a:pPr indent="0" marL="0">
              <a:buNone/>
            </a:pPr>
            <a:r>
              <a:rPr lang="en-US" sz="1350" dirty="0">
                <a:solidFill>
                  <a:srgbClr val="FFFFFF"/>
                </a:solidFill>
                <a:latin typeface="Calibri" pitchFamily="34" charset="0"/>
                <a:ea typeface="Calibri" pitchFamily="34" charset="-122"/>
                <a:cs typeface="Calibri" pitchFamily="34" charset="-120"/>
              </a:rPr>
              <a:t>UNSW-NB15 (50k subset)</a:t>
            </a:r>
            <a:endParaRPr lang="en-US" sz="1350" dirty="0"/>
          </a:p>
        </p:txBody>
      </p:sp>
      <p:sp>
        <p:nvSpPr>
          <p:cNvPr id="38" name="Text 35"/>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METHOD</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End-to-End Experimental Workflow</a:t>
            </a:r>
            <a:endParaRPr lang="en-US" sz="2800" dirty="0"/>
          </a:p>
        </p:txBody>
      </p:sp>
      <p:sp>
        <p:nvSpPr>
          <p:cNvPr id="4" name="Shape 2"/>
          <p:cNvSpPr/>
          <p:nvPr/>
        </p:nvSpPr>
        <p:spPr>
          <a:xfrm>
            <a:off x="548640" y="329184"/>
            <a:ext cx="109728" cy="109728"/>
          </a:xfrm>
          <a:prstGeom prst="rect">
            <a:avLst/>
          </a:prstGeom>
          <a:solidFill>
            <a:srgbClr val="0FB5A6"/>
          </a:solidFill>
          <a:ln/>
        </p:spPr>
      </p:sp>
      <p:pic>
        <p:nvPicPr>
          <p:cNvPr id="5" name="Image 0" descr="/home/claude/overleaf/figures/viva_cicids_workflow.png">    </p:cNvPr>
          <p:cNvPicPr>
            <a:picLocks noChangeAspect="1"/>
          </p:cNvPicPr>
          <p:nvPr/>
        </p:nvPicPr>
        <p:blipFill>
          <a:blip r:embed="rId1"/>
          <a:srcRect l="0" r="0" t="0" b="0"/>
          <a:stretch/>
        </p:blipFill>
        <p:spPr>
          <a:xfrm>
            <a:off x="7818120" y="960120"/>
            <a:ext cx="3840480" cy="5623560"/>
          </a:xfrm>
          <a:prstGeom prst="rect">
            <a:avLst/>
          </a:prstGeom>
        </p:spPr>
      </p:pic>
      <p:sp>
        <p:nvSpPr>
          <p:cNvPr id="6" name="Text 3"/>
          <p:cNvSpPr/>
          <p:nvPr/>
        </p:nvSpPr>
        <p:spPr>
          <a:xfrm>
            <a:off x="548640" y="1691640"/>
            <a:ext cx="6858000" cy="731520"/>
          </a:xfrm>
          <a:prstGeom prst="rect">
            <a:avLst/>
          </a:prstGeom>
          <a:noFill/>
          <a:ln/>
        </p:spPr>
        <p:txBody>
          <a:bodyPr wrap="square" lIns="0" tIns="0" rIns="0" bIns="0" rtlCol="0" anchor="t"/>
          <a:lstStyle/>
          <a:p>
            <a:pPr indent="0" marL="0">
              <a:buNone/>
            </a:pPr>
            <a:r>
              <a:rPr lang="en-US" sz="1550" b="1" dirty="0">
                <a:solidFill>
                  <a:srgbClr val="1A2433"/>
                </a:solidFill>
                <a:latin typeface="Calibri" pitchFamily="34" charset="0"/>
                <a:ea typeface="Calibri" pitchFamily="34" charset="-122"/>
                <a:cs typeface="Calibri" pitchFamily="34" charset="-120"/>
              </a:rPr>
              <a:t>Controlled experiment: </a:t>
            </a:r>
            <a:pPr indent="0" marL="0">
              <a:buNone/>
            </a:pPr>
            <a:r>
              <a:rPr lang="en-US" sz="1550" dirty="0">
                <a:solidFill>
                  <a:srgbClr val="1A2433"/>
                </a:solidFill>
                <a:latin typeface="Calibri" pitchFamily="34" charset="0"/>
                <a:ea typeface="Calibri" pitchFamily="34" charset="-122"/>
                <a:cs typeface="Calibri" pitchFamily="34" charset="-120"/>
              </a:rPr>
              <a:t>only the poisoning rate and the defence change — everything else is held constant.</a:t>
            </a:r>
            <a:endParaRPr lang="en-US" sz="1550" dirty="0"/>
          </a:p>
        </p:txBody>
      </p:sp>
      <p:sp>
        <p:nvSpPr>
          <p:cNvPr id="7" name="Text 4"/>
          <p:cNvSpPr/>
          <p:nvPr/>
        </p:nvSpPr>
        <p:spPr>
          <a:xfrm>
            <a:off x="548640" y="2514600"/>
            <a:ext cx="6858000" cy="3108960"/>
          </a:xfrm>
          <a:prstGeom prst="rect">
            <a:avLst/>
          </a:prstGeom>
          <a:noFill/>
          <a:ln/>
        </p:spPr>
        <p:txBody>
          <a:bodyPr wrap="square" rtlCol="0" anchor="t"/>
          <a:lstStyle/>
          <a:p>
            <a:pPr marL="342900" indent="-342900">
              <a:spcAft>
                <a:spcPts val="900"/>
              </a:spcAft>
              <a:buSzPct val="100000"/>
              <a:buChar char="•"/>
            </a:pPr>
            <a:r>
              <a:rPr lang="en-US" sz="1500" dirty="0">
                <a:solidFill>
                  <a:srgbClr val="1A2433"/>
                </a:solidFill>
                <a:latin typeface="Calibri" pitchFamily="34" charset="0"/>
                <a:ea typeface="Calibri" pitchFamily="34" charset="-122"/>
                <a:cs typeface="Calibri" pitchFamily="34" charset="-120"/>
              </a:rPr>
              <a:t>Train a clean Random Forest baseline.</a:t>
            </a:r>
            <a:endParaRPr lang="en-US" sz="1500" dirty="0"/>
          </a:p>
          <a:p>
            <a:pPr marL="342900" indent="-342900">
              <a:spcAft>
                <a:spcPts val="900"/>
              </a:spcAft>
              <a:buSzPct val="100000"/>
              <a:buChar char="•"/>
            </a:pPr>
            <a:r>
              <a:rPr lang="en-US" sz="1500" dirty="0">
                <a:solidFill>
                  <a:srgbClr val="1A2433"/>
                </a:solidFill>
                <a:latin typeface="Calibri" pitchFamily="34" charset="0"/>
                <a:ea typeface="Calibri" pitchFamily="34" charset="-122"/>
                <a:cs typeface="Calibri" pitchFamily="34" charset="-120"/>
              </a:rPr>
              <a:t>Inject label flipping at 5%, 10%, 20%.</a:t>
            </a:r>
            <a:endParaRPr lang="en-US" sz="1500" dirty="0"/>
          </a:p>
          <a:p>
            <a:pPr marL="342900" indent="-342900">
              <a:spcAft>
                <a:spcPts val="900"/>
              </a:spcAft>
              <a:buSzPct val="100000"/>
              <a:buChar char="•"/>
            </a:pPr>
            <a:r>
              <a:rPr lang="en-US" sz="1500" dirty="0">
                <a:solidFill>
                  <a:srgbClr val="1A2433"/>
                </a:solidFill>
                <a:latin typeface="Calibri" pitchFamily="34" charset="0"/>
                <a:ea typeface="Calibri" pitchFamily="34" charset="-122"/>
                <a:cs typeface="Calibri" pitchFamily="34" charset="-120"/>
              </a:rPr>
              <a:t>Apply each defence to sanitise the poisoned data.</a:t>
            </a:r>
            <a:endParaRPr lang="en-US" sz="1500" dirty="0"/>
          </a:p>
          <a:p>
            <a:pPr marL="342900" indent="-342900">
              <a:spcAft>
                <a:spcPts val="900"/>
              </a:spcAft>
              <a:buSzPct val="100000"/>
              <a:buChar char="•"/>
            </a:pPr>
            <a:r>
              <a:rPr lang="en-US" sz="1500" dirty="0">
                <a:solidFill>
                  <a:srgbClr val="1A2433"/>
                </a:solidFill>
                <a:latin typeface="Calibri" pitchFamily="34" charset="0"/>
                <a:ea typeface="Calibri" pitchFamily="34" charset="-122"/>
                <a:cs typeface="Calibri" pitchFamily="34" charset="-120"/>
              </a:rPr>
              <a:t>Retrain the IDS on the cleaned data.</a:t>
            </a:r>
            <a:endParaRPr lang="en-US" sz="1500" dirty="0"/>
          </a:p>
          <a:p>
            <a:pPr marL="342900" indent="-342900">
              <a:buSzPct val="100000"/>
              <a:buChar char="•"/>
            </a:pPr>
            <a:r>
              <a:rPr lang="en-US" sz="1500" dirty="0">
                <a:solidFill>
                  <a:srgbClr val="1A2433"/>
                </a:solidFill>
                <a:latin typeface="Calibri" pitchFamily="34" charset="0"/>
                <a:ea typeface="Calibri" pitchFamily="34" charset="-122"/>
                <a:cs typeface="Calibri" pitchFamily="34" charset="-120"/>
              </a:rPr>
              <a:t>Evaluate on the untouched test set.</a:t>
            </a:r>
            <a:endParaRPr lang="en-US" sz="1500" dirty="0"/>
          </a:p>
        </p:txBody>
      </p:sp>
      <p:sp>
        <p:nvSpPr>
          <p:cNvPr id="8" name="Text 5"/>
          <p:cNvSpPr/>
          <p:nvPr/>
        </p:nvSpPr>
        <p:spPr>
          <a:xfrm>
            <a:off x="548640" y="5806440"/>
            <a:ext cx="6949440" cy="640080"/>
          </a:xfrm>
          <a:prstGeom prst="rect">
            <a:avLst/>
          </a:prstGeom>
          <a:noFill/>
          <a:ln/>
        </p:spPr>
        <p:txBody>
          <a:bodyPr wrap="square" lIns="0" tIns="0" rIns="0" bIns="0" rtlCol="0" anchor="t"/>
          <a:lstStyle/>
          <a:p>
            <a:pPr indent="0" marL="0">
              <a:buNone/>
            </a:pPr>
            <a:r>
              <a:rPr lang="en-US" sz="1200" i="1" dirty="0">
                <a:solidFill>
                  <a:srgbClr val="5B6B7B"/>
                </a:solidFill>
                <a:latin typeface="Calibri" pitchFamily="34" charset="0"/>
                <a:ea typeface="Calibri" pitchFamily="34" charset="-122"/>
                <a:cs typeface="Calibri" pitchFamily="34" charset="-120"/>
              </a:rPr>
              <a:t>Out-of-scope (future work): CICIDS multi-attack, outlier injection, backdoor, full neural-network evaluation.</a:t>
            </a:r>
            <a:endParaRPr lang="en-US" sz="1200" dirty="0"/>
          </a:p>
        </p:txBody>
      </p:sp>
      <p:sp>
        <p:nvSpPr>
          <p:cNvPr id="10" name="Text 6"/>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ATTACK</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Label Flipping Attack Design</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Text 3"/>
          <p:cNvSpPr/>
          <p:nvPr/>
        </p:nvSpPr>
        <p:spPr>
          <a:xfrm>
            <a:off x="548640" y="1645920"/>
            <a:ext cx="6035040" cy="2743200"/>
          </a:xfrm>
          <a:prstGeom prst="rect">
            <a:avLst/>
          </a:prstGeom>
          <a:noFill/>
          <a:ln/>
        </p:spPr>
        <p:txBody>
          <a:bodyPr wrap="square" rtlCol="0" anchor="t"/>
          <a:lstStyle/>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A fraction of training labels is selected at random and inverted.</a:t>
            </a:r>
            <a:endParaRPr lang="en-US" sz="1600" dirty="0"/>
          </a:p>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Feature values are unchanged — only the label is wrong.</a:t>
            </a:r>
            <a:endParaRPr lang="en-US" sz="1600" dirty="0"/>
          </a:p>
          <a:p>
            <a:pPr marL="342900" indent="-342900">
              <a:spcAft>
                <a:spcPts val="1000"/>
              </a:spcAft>
              <a:buSzPct val="100000"/>
              <a:buChar char="•"/>
            </a:pPr>
            <a:r>
              <a:rPr lang="en-US" sz="1600" dirty="0">
                <a:solidFill>
                  <a:srgbClr val="1A2433"/>
                </a:solidFill>
                <a:latin typeface="Calibri" pitchFamily="34" charset="0"/>
                <a:ea typeface="Calibri" pitchFamily="34" charset="-122"/>
                <a:cs typeface="Calibri" pitchFamily="34" charset="-120"/>
              </a:rPr>
              <a:t>Three severities tested: 5% (stealthy), 10% (moderate), 20% (severe).</a:t>
            </a:r>
            <a:endParaRPr lang="en-US" sz="1600" dirty="0"/>
          </a:p>
          <a:p>
            <a:pPr marL="342900" indent="-342900">
              <a:buSzPct val="100000"/>
              <a:buChar char="•"/>
            </a:pPr>
            <a:r>
              <a:rPr lang="en-US" sz="1600" dirty="0">
                <a:solidFill>
                  <a:srgbClr val="1A2433"/>
                </a:solidFill>
                <a:latin typeface="Calibri" pitchFamily="34" charset="0"/>
                <a:ea typeface="Calibri" pitchFamily="34" charset="-122"/>
                <a:cs typeface="Calibri" pitchFamily="34" charset="-120"/>
              </a:rPr>
              <a:t>Only training labels are poisoned; the test set stays clean.</a:t>
            </a:r>
            <a:endParaRPr lang="en-US" sz="1600" dirty="0"/>
          </a:p>
        </p:txBody>
      </p:sp>
      <p:sp>
        <p:nvSpPr>
          <p:cNvPr id="6" name="Shape 4"/>
          <p:cNvSpPr/>
          <p:nvPr/>
        </p:nvSpPr>
        <p:spPr>
          <a:xfrm>
            <a:off x="6949440" y="1691640"/>
            <a:ext cx="4663440" cy="338328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7" name="Text 5"/>
          <p:cNvSpPr/>
          <p:nvPr/>
        </p:nvSpPr>
        <p:spPr>
          <a:xfrm>
            <a:off x="7223760" y="1874520"/>
            <a:ext cx="4206240" cy="320040"/>
          </a:xfrm>
          <a:prstGeom prst="rect">
            <a:avLst/>
          </a:prstGeom>
          <a:noFill/>
          <a:ln/>
        </p:spPr>
        <p:txBody>
          <a:bodyPr wrap="square" lIns="0" tIns="0" rIns="0" bIns="0" rtlCol="0" anchor="ctr"/>
          <a:lstStyle/>
          <a:p>
            <a:pPr indent="0" marL="0">
              <a:buNone/>
            </a:pPr>
            <a:r>
              <a:rPr lang="en-US" sz="1300" b="1" dirty="0">
                <a:solidFill>
                  <a:srgbClr val="12233F"/>
                </a:solidFill>
                <a:latin typeface="Calibri" pitchFamily="34" charset="0"/>
                <a:ea typeface="Calibri" pitchFamily="34" charset="-122"/>
                <a:cs typeface="Calibri" pitchFamily="34" charset="-120"/>
              </a:rPr>
              <a:t>Before → After (illustrative)</a:t>
            </a:r>
            <a:endParaRPr lang="en-US" sz="1300" dirty="0"/>
          </a:p>
        </p:txBody>
      </p:sp>
      <p:sp>
        <p:nvSpPr>
          <p:cNvPr id="8" name="Text 6"/>
          <p:cNvSpPr/>
          <p:nvPr/>
        </p:nvSpPr>
        <p:spPr>
          <a:xfrm>
            <a:off x="7223760" y="2331720"/>
            <a:ext cx="1097280" cy="365760"/>
          </a:xfrm>
          <a:prstGeom prst="rect">
            <a:avLst/>
          </a:prstGeom>
          <a:noFill/>
          <a:ln/>
        </p:spPr>
        <p:txBody>
          <a:bodyPr wrap="square" lIns="0" tIns="0" rIns="0" bIns="0" rtlCol="0" anchor="ctr"/>
          <a:lstStyle/>
          <a:p>
            <a:pPr indent="0" marL="0">
              <a:buNone/>
            </a:pPr>
            <a:r>
              <a:rPr lang="en-US" sz="1200" dirty="0">
                <a:solidFill>
                  <a:srgbClr val="5B6B7B"/>
                </a:solidFill>
                <a:latin typeface="Calibri" pitchFamily="34" charset="0"/>
                <a:ea typeface="Calibri" pitchFamily="34" charset="-122"/>
                <a:cs typeface="Calibri" pitchFamily="34" charset="-120"/>
              </a:rPr>
              <a:t>Clean</a:t>
            </a:r>
            <a:endParaRPr lang="en-US" sz="1200" dirty="0"/>
          </a:p>
        </p:txBody>
      </p:sp>
      <p:sp>
        <p:nvSpPr>
          <p:cNvPr id="9" name="Shape 7"/>
          <p:cNvSpPr/>
          <p:nvPr/>
        </p:nvSpPr>
        <p:spPr>
          <a:xfrm>
            <a:off x="8321040" y="2331720"/>
            <a:ext cx="960120" cy="457200"/>
          </a:xfrm>
          <a:prstGeom prst="roundRect">
            <a:avLst>
              <a:gd name="adj" fmla="val 12000"/>
            </a:avLst>
          </a:prstGeom>
          <a:solidFill>
            <a:srgbClr val="0E7C73"/>
          </a:solidFill>
          <a:ln/>
        </p:spPr>
      </p:sp>
      <p:sp>
        <p:nvSpPr>
          <p:cNvPr id="10" name="Text 8"/>
          <p:cNvSpPr/>
          <p:nvPr/>
        </p:nvSpPr>
        <p:spPr>
          <a:xfrm>
            <a:off x="8321040" y="233172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DDoS</a:t>
            </a:r>
            <a:endParaRPr lang="en-US" sz="1100" dirty="0"/>
          </a:p>
        </p:txBody>
      </p:sp>
      <p:sp>
        <p:nvSpPr>
          <p:cNvPr id="11" name="Shape 9"/>
          <p:cNvSpPr/>
          <p:nvPr/>
        </p:nvSpPr>
        <p:spPr>
          <a:xfrm>
            <a:off x="9418320" y="2331720"/>
            <a:ext cx="960120" cy="457200"/>
          </a:xfrm>
          <a:prstGeom prst="roundRect">
            <a:avLst>
              <a:gd name="adj" fmla="val 12000"/>
            </a:avLst>
          </a:prstGeom>
          <a:solidFill>
            <a:srgbClr val="1C3A5E"/>
          </a:solidFill>
          <a:ln/>
        </p:spPr>
      </p:sp>
      <p:sp>
        <p:nvSpPr>
          <p:cNvPr id="12" name="Text 10"/>
          <p:cNvSpPr/>
          <p:nvPr/>
        </p:nvSpPr>
        <p:spPr>
          <a:xfrm>
            <a:off x="9418320" y="233172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BENIGN</a:t>
            </a:r>
            <a:endParaRPr lang="en-US" sz="1100" dirty="0"/>
          </a:p>
        </p:txBody>
      </p:sp>
      <p:sp>
        <p:nvSpPr>
          <p:cNvPr id="13" name="Shape 11"/>
          <p:cNvSpPr/>
          <p:nvPr/>
        </p:nvSpPr>
        <p:spPr>
          <a:xfrm>
            <a:off x="10515600" y="2331720"/>
            <a:ext cx="960120" cy="457200"/>
          </a:xfrm>
          <a:prstGeom prst="roundRect">
            <a:avLst>
              <a:gd name="adj" fmla="val 12000"/>
            </a:avLst>
          </a:prstGeom>
          <a:solidFill>
            <a:srgbClr val="0E7C73"/>
          </a:solidFill>
          <a:ln/>
        </p:spPr>
      </p:sp>
      <p:sp>
        <p:nvSpPr>
          <p:cNvPr id="14" name="Text 12"/>
          <p:cNvSpPr/>
          <p:nvPr/>
        </p:nvSpPr>
        <p:spPr>
          <a:xfrm>
            <a:off x="10515600" y="233172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DDoS</a:t>
            </a:r>
            <a:endParaRPr lang="en-US" sz="1100" dirty="0"/>
          </a:p>
        </p:txBody>
      </p:sp>
      <p:sp>
        <p:nvSpPr>
          <p:cNvPr id="15" name="Shape 13"/>
          <p:cNvSpPr/>
          <p:nvPr/>
        </p:nvSpPr>
        <p:spPr>
          <a:xfrm>
            <a:off x="7223760" y="2971800"/>
            <a:ext cx="4114800" cy="0"/>
          </a:xfrm>
          <a:prstGeom prst="line">
            <a:avLst/>
          </a:prstGeom>
          <a:noFill/>
          <a:ln w="12700">
            <a:solidFill>
              <a:srgbClr val="CFE3EE"/>
            </a:solidFill>
            <a:prstDash val="solid"/>
          </a:ln>
        </p:spPr>
      </p:sp>
      <p:sp>
        <p:nvSpPr>
          <p:cNvPr id="16" name="Text 14"/>
          <p:cNvSpPr/>
          <p:nvPr/>
        </p:nvSpPr>
        <p:spPr>
          <a:xfrm>
            <a:off x="7223760" y="3108960"/>
            <a:ext cx="1097280" cy="365760"/>
          </a:xfrm>
          <a:prstGeom prst="rect">
            <a:avLst/>
          </a:prstGeom>
          <a:noFill/>
          <a:ln/>
        </p:spPr>
        <p:txBody>
          <a:bodyPr wrap="square" lIns="0" tIns="0" rIns="0" bIns="0" rtlCol="0" anchor="ctr"/>
          <a:lstStyle/>
          <a:p>
            <a:pPr indent="0" marL="0">
              <a:buNone/>
            </a:pPr>
            <a:r>
              <a:rPr lang="en-US" sz="1200" b="1" dirty="0">
                <a:solidFill>
                  <a:srgbClr val="C8553D"/>
                </a:solidFill>
                <a:latin typeface="Calibri" pitchFamily="34" charset="0"/>
                <a:ea typeface="Calibri" pitchFamily="34" charset="-122"/>
                <a:cs typeface="Calibri" pitchFamily="34" charset="-120"/>
              </a:rPr>
              <a:t>Poisoned</a:t>
            </a:r>
            <a:endParaRPr lang="en-US" sz="1200" dirty="0"/>
          </a:p>
        </p:txBody>
      </p:sp>
      <p:sp>
        <p:nvSpPr>
          <p:cNvPr id="17" name="Shape 15"/>
          <p:cNvSpPr/>
          <p:nvPr/>
        </p:nvSpPr>
        <p:spPr>
          <a:xfrm>
            <a:off x="8321040" y="3108960"/>
            <a:ext cx="960120" cy="457200"/>
          </a:xfrm>
          <a:prstGeom prst="roundRect">
            <a:avLst>
              <a:gd name="adj" fmla="val 12000"/>
            </a:avLst>
          </a:prstGeom>
          <a:solidFill>
            <a:srgbClr val="C8553D"/>
          </a:solidFill>
          <a:ln/>
        </p:spPr>
      </p:sp>
      <p:sp>
        <p:nvSpPr>
          <p:cNvPr id="18" name="Text 16"/>
          <p:cNvSpPr/>
          <p:nvPr/>
        </p:nvSpPr>
        <p:spPr>
          <a:xfrm>
            <a:off x="8321040" y="310896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BENIGN</a:t>
            </a:r>
            <a:endParaRPr lang="en-US" sz="1100" dirty="0"/>
          </a:p>
        </p:txBody>
      </p:sp>
      <p:sp>
        <p:nvSpPr>
          <p:cNvPr id="19" name="Shape 17"/>
          <p:cNvSpPr/>
          <p:nvPr/>
        </p:nvSpPr>
        <p:spPr>
          <a:xfrm>
            <a:off x="9418320" y="3108960"/>
            <a:ext cx="960120" cy="457200"/>
          </a:xfrm>
          <a:prstGeom prst="roundRect">
            <a:avLst>
              <a:gd name="adj" fmla="val 12000"/>
            </a:avLst>
          </a:prstGeom>
          <a:solidFill>
            <a:srgbClr val="1C3A5E"/>
          </a:solidFill>
          <a:ln/>
        </p:spPr>
      </p:sp>
      <p:sp>
        <p:nvSpPr>
          <p:cNvPr id="20" name="Text 18"/>
          <p:cNvSpPr/>
          <p:nvPr/>
        </p:nvSpPr>
        <p:spPr>
          <a:xfrm>
            <a:off x="9418320" y="310896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BENIGN</a:t>
            </a:r>
            <a:endParaRPr lang="en-US" sz="1100" dirty="0"/>
          </a:p>
        </p:txBody>
      </p:sp>
      <p:sp>
        <p:nvSpPr>
          <p:cNvPr id="21" name="Shape 19"/>
          <p:cNvSpPr/>
          <p:nvPr/>
        </p:nvSpPr>
        <p:spPr>
          <a:xfrm>
            <a:off x="10515600" y="3108960"/>
            <a:ext cx="960120" cy="457200"/>
          </a:xfrm>
          <a:prstGeom prst="roundRect">
            <a:avLst>
              <a:gd name="adj" fmla="val 12000"/>
            </a:avLst>
          </a:prstGeom>
          <a:solidFill>
            <a:srgbClr val="0E7C73"/>
          </a:solidFill>
          <a:ln/>
        </p:spPr>
      </p:sp>
      <p:sp>
        <p:nvSpPr>
          <p:cNvPr id="22" name="Text 20"/>
          <p:cNvSpPr/>
          <p:nvPr/>
        </p:nvSpPr>
        <p:spPr>
          <a:xfrm>
            <a:off x="10515600" y="3108960"/>
            <a:ext cx="960120" cy="457200"/>
          </a:xfrm>
          <a:prstGeom prst="rect">
            <a:avLst/>
          </a:prstGeom>
          <a:noFill/>
          <a:ln/>
        </p:spPr>
        <p:txBody>
          <a:bodyPr wrap="square" lIns="0" tIns="0" rIns="0" bIns="0" rtlCol="0" anchor="ctr"/>
          <a:lstStyle/>
          <a:p>
            <a:pPr algn="ctr" indent="0" marL="0">
              <a:buNone/>
            </a:pPr>
            <a:r>
              <a:rPr lang="en-US" sz="1100" b="1" dirty="0">
                <a:solidFill>
                  <a:srgbClr val="FFFFFF"/>
                </a:solidFill>
                <a:latin typeface="Calibri" pitchFamily="34" charset="0"/>
                <a:ea typeface="Calibri" pitchFamily="34" charset="-122"/>
                <a:cs typeface="Calibri" pitchFamily="34" charset="-120"/>
              </a:rPr>
              <a:t>DDoS</a:t>
            </a:r>
            <a:endParaRPr lang="en-US" sz="1100" dirty="0"/>
          </a:p>
        </p:txBody>
      </p:sp>
      <p:sp>
        <p:nvSpPr>
          <p:cNvPr id="23" name="Text 21"/>
          <p:cNvSpPr/>
          <p:nvPr/>
        </p:nvSpPr>
        <p:spPr>
          <a:xfrm>
            <a:off x="7223760" y="3794760"/>
            <a:ext cx="4206240" cy="1005840"/>
          </a:xfrm>
          <a:prstGeom prst="rect">
            <a:avLst/>
          </a:prstGeom>
          <a:noFill/>
          <a:ln/>
        </p:spPr>
        <p:txBody>
          <a:bodyPr wrap="square" lIns="0" tIns="0" rIns="0" bIns="0" rtlCol="0" anchor="t"/>
          <a:lstStyle/>
          <a:p>
            <a:pPr indent="0" marL="0">
              <a:buNone/>
            </a:pPr>
            <a:r>
              <a:rPr lang="en-US" sz="1300" i="1" dirty="0">
                <a:solidFill>
                  <a:srgbClr val="5B6B7B"/>
                </a:solidFill>
                <a:latin typeface="Calibri" pitchFamily="34" charset="0"/>
                <a:ea typeface="Calibri" pitchFamily="34" charset="-122"/>
                <a:cs typeface="Calibri" pitchFamily="34" charset="-120"/>
              </a:rPr>
              <a:t>A flipped DDoS-as-BENIGN label teaches the model to ignore a real attack.</a:t>
            </a:r>
            <a:endParaRPr lang="en-US" sz="1300" dirty="0"/>
          </a:p>
        </p:txBody>
      </p:sp>
      <p:sp>
        <p:nvSpPr>
          <p:cNvPr id="25" name="Text 22"/>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PROPOSED DEFENCE</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Hybrid Ensemble — 2-of-3 Majority Voting</a:t>
            </a:r>
            <a:endParaRPr lang="en-US" sz="2800" dirty="0"/>
          </a:p>
        </p:txBody>
      </p:sp>
      <p:sp>
        <p:nvSpPr>
          <p:cNvPr id="4" name="Shape 2"/>
          <p:cNvSpPr/>
          <p:nvPr/>
        </p:nvSpPr>
        <p:spPr>
          <a:xfrm>
            <a:off x="548640" y="329184"/>
            <a:ext cx="109728" cy="109728"/>
          </a:xfrm>
          <a:prstGeom prst="rect">
            <a:avLst/>
          </a:prstGeom>
          <a:solidFill>
            <a:srgbClr val="0FB5A6"/>
          </a:solidFill>
          <a:ln/>
        </p:spPr>
      </p:sp>
      <p:pic>
        <p:nvPicPr>
          <p:cNvPr id="5" name="Image 0" descr="/home/claude/overleaf/figures/fig12_hybrid_contribution.png">    </p:cNvPr>
          <p:cNvPicPr>
            <a:picLocks noChangeAspect="1"/>
          </p:cNvPicPr>
          <p:nvPr/>
        </p:nvPicPr>
        <p:blipFill>
          <a:blip r:embed="rId1"/>
          <a:srcRect l="0" r="0" t="0" b="0"/>
          <a:stretch/>
        </p:blipFill>
        <p:spPr>
          <a:xfrm>
            <a:off x="457200" y="1828800"/>
            <a:ext cx="6766560" cy="4023360"/>
          </a:xfrm>
          <a:prstGeom prst="rect">
            <a:avLst/>
          </a:prstGeom>
        </p:spPr>
      </p:pic>
      <p:sp>
        <p:nvSpPr>
          <p:cNvPr id="6" name="Text 3"/>
          <p:cNvSpPr/>
          <p:nvPr/>
        </p:nvSpPr>
        <p:spPr>
          <a:xfrm>
            <a:off x="7498080" y="1783080"/>
            <a:ext cx="4206240" cy="4023360"/>
          </a:xfrm>
          <a:prstGeom prst="rect">
            <a:avLst/>
          </a:prstGeom>
          <a:noFill/>
          <a:ln/>
        </p:spPr>
        <p:txBody>
          <a:bodyPr wrap="square" rtlCol="0" anchor="t"/>
          <a:lstStyle/>
          <a:p>
            <a:pPr indent="0" marL="0">
              <a:spcAft>
                <a:spcPts val="600"/>
              </a:spcAft>
              <a:buNone/>
            </a:pPr>
            <a:r>
              <a:rPr lang="en-US" sz="1400" b="1" dirty="0">
                <a:solidFill>
                  <a:srgbClr val="1A2433"/>
                </a:solidFill>
                <a:latin typeface="Calibri" pitchFamily="34" charset="0"/>
                <a:ea typeface="Calibri" pitchFamily="34" charset="-122"/>
                <a:cs typeface="Calibri" pitchFamily="34" charset="-120"/>
              </a:rPr>
              <a:t>Three detectors, different principles:</a:t>
            </a:r>
            <a:endParaRPr lang="en-US" sz="1400" dirty="0"/>
          </a:p>
          <a:p>
            <a:pPr marL="342900" indent="-342900">
              <a:buSzPct val="100000"/>
              <a:buChar char="•"/>
            </a:pPr>
            <a:r>
              <a:rPr lang="en-US" sz="1400" dirty="0">
                <a:solidFill>
                  <a:srgbClr val="1A2433"/>
                </a:solidFill>
                <a:latin typeface="Calibri" pitchFamily="34" charset="0"/>
                <a:ea typeface="Calibri" pitchFamily="34" charset="-122"/>
                <a:cs typeface="Calibri" pitchFamily="34" charset="-120"/>
              </a:rPr>
              <a:t>Isolation Forest — tree-based</a:t>
            </a:r>
            <a:endParaRPr lang="en-US" sz="1400" dirty="0"/>
          </a:p>
          <a:p>
            <a:pPr marL="342900" indent="-342900">
              <a:buSzPct val="100000"/>
              <a:buChar char="•"/>
            </a:pPr>
            <a:r>
              <a:rPr lang="en-US" sz="1400" dirty="0">
                <a:solidFill>
                  <a:srgbClr val="1A2433"/>
                </a:solidFill>
                <a:latin typeface="Calibri" pitchFamily="34" charset="0"/>
                <a:ea typeface="Calibri" pitchFamily="34" charset="-122"/>
                <a:cs typeface="Calibri" pitchFamily="34" charset="-120"/>
              </a:rPr>
              <a:t>One-Class SVM — boundary-based</a:t>
            </a:r>
            <a:endParaRPr lang="en-US" sz="1400" dirty="0"/>
          </a:p>
          <a:p>
            <a:pPr marL="342900" indent="-342900">
              <a:spcAft>
                <a:spcPts val="1000"/>
              </a:spcAft>
              <a:buSzPct val="100000"/>
              <a:buChar char="•"/>
            </a:pPr>
            <a:r>
              <a:rPr lang="en-US" sz="1400" dirty="0">
                <a:solidFill>
                  <a:srgbClr val="1A2433"/>
                </a:solidFill>
                <a:latin typeface="Calibri" pitchFamily="34" charset="0"/>
                <a:ea typeface="Calibri" pitchFamily="34" charset="-122"/>
                <a:cs typeface="Calibri" pitchFamily="34" charset="-120"/>
              </a:rPr>
              <a:t>LOF — density-based</a:t>
            </a:r>
            <a:endParaRPr lang="en-US" sz="1400" dirty="0"/>
          </a:p>
          <a:p>
            <a:pPr indent="0" marL="0">
              <a:spcAft>
                <a:spcPts val="1000"/>
              </a:spcAft>
              <a:buNone/>
            </a:pPr>
            <a:r>
              <a:rPr lang="en-US" sz="1400" b="1" dirty="0">
                <a:solidFill>
                  <a:srgbClr val="1A2433"/>
                </a:solidFill>
                <a:latin typeface="Calibri" pitchFamily="34" charset="0"/>
                <a:ea typeface="Calibri" pitchFamily="34" charset="-122"/>
                <a:cs typeface="Calibri" pitchFamily="34" charset="-120"/>
              </a:rPr>
              <a:t>Rule: remove a sample only if ≥ 2 of 3 flag it as anomalous.</a:t>
            </a:r>
            <a:endParaRPr lang="en-US" sz="1400" dirty="0"/>
          </a:p>
          <a:p>
            <a:pPr indent="0" marL="0">
              <a:buNone/>
            </a:pPr>
            <a:r>
              <a:rPr lang="en-US" sz="1400" dirty="0">
                <a:solidFill>
                  <a:srgbClr val="1A2433"/>
                </a:solidFill>
                <a:latin typeface="Calibri" pitchFamily="34" charset="0"/>
                <a:ea typeface="Calibri" pitchFamily="34" charset="-122"/>
                <a:cs typeface="Calibri" pitchFamily="34" charset="-120"/>
              </a:rPr>
              <a:t>Cleaned data is then used to retrain the Random Forest IDS.</a:t>
            </a:r>
            <a:endParaRPr lang="en-US" sz="1400" dirty="0"/>
          </a:p>
        </p:txBody>
      </p:sp>
      <p:sp>
        <p:nvSpPr>
          <p:cNvPr id="8" name="Text 4"/>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RESULTS · CICIDS-2017 DDoS</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Accuracy and F1 Under Poisoning</a:t>
            </a:r>
            <a:endParaRPr lang="en-US" sz="2800" dirty="0"/>
          </a:p>
        </p:txBody>
      </p:sp>
      <p:sp>
        <p:nvSpPr>
          <p:cNvPr id="4" name="Shape 2"/>
          <p:cNvSpPr/>
          <p:nvPr/>
        </p:nvSpPr>
        <p:spPr>
          <a:xfrm>
            <a:off x="548640" y="329184"/>
            <a:ext cx="109728" cy="109728"/>
          </a:xfrm>
          <a:prstGeom prst="rect">
            <a:avLst/>
          </a:prstGeom>
          <a:solidFill>
            <a:srgbClr val="0FB5A6"/>
          </a:solidFill>
          <a:ln/>
        </p:spPr>
      </p:sp>
      <p:pic>
        <p:nvPicPr>
          <p:cNvPr id="5" name="Image 0" descr="/home/claude/overleaf/figures/cicids_accuracy.png">    </p:cNvPr>
          <p:cNvPicPr>
            <a:picLocks noChangeAspect="1"/>
          </p:cNvPicPr>
          <p:nvPr/>
        </p:nvPicPr>
        <p:blipFill>
          <a:blip r:embed="rId1"/>
          <a:srcRect l="0" r="0" t="0" b="0"/>
          <a:stretch/>
        </p:blipFill>
        <p:spPr>
          <a:xfrm>
            <a:off x="457200" y="1600200"/>
            <a:ext cx="5532120" cy="3474720"/>
          </a:xfrm>
          <a:prstGeom prst="rect">
            <a:avLst/>
          </a:prstGeom>
        </p:spPr>
      </p:pic>
      <p:pic>
        <p:nvPicPr>
          <p:cNvPr id="6" name="Image 1" descr="/home/claude/overleaf/figures/cicids_f1.png">    </p:cNvPr>
          <p:cNvPicPr>
            <a:picLocks noChangeAspect="1"/>
          </p:cNvPicPr>
          <p:nvPr/>
        </p:nvPicPr>
        <p:blipFill>
          <a:blip r:embed="rId2"/>
          <a:srcRect l="0" r="0" t="0" b="0"/>
          <a:stretch/>
        </p:blipFill>
        <p:spPr>
          <a:xfrm>
            <a:off x="6126480" y="1600200"/>
            <a:ext cx="5532120" cy="3474720"/>
          </a:xfrm>
          <a:prstGeom prst="rect">
            <a:avLst/>
          </a:prstGeom>
        </p:spPr>
      </p:pic>
      <p:sp>
        <p:nvSpPr>
          <p:cNvPr id="7" name="Shape 3"/>
          <p:cNvSpPr/>
          <p:nvPr/>
        </p:nvSpPr>
        <p:spPr>
          <a:xfrm>
            <a:off x="548640" y="5257800"/>
            <a:ext cx="11064240" cy="1051560"/>
          </a:xfrm>
          <a:prstGeom prst="rect">
            <a:avLst/>
          </a:prstGeom>
          <a:solidFill>
            <a:srgbClr val="12233F"/>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8" name="Text 4"/>
          <p:cNvSpPr/>
          <p:nvPr/>
        </p:nvSpPr>
        <p:spPr>
          <a:xfrm>
            <a:off x="822960" y="5413248"/>
            <a:ext cx="10515600" cy="777240"/>
          </a:xfrm>
          <a:prstGeom prst="rect">
            <a:avLst/>
          </a:prstGeom>
          <a:noFill/>
          <a:ln/>
        </p:spPr>
        <p:txBody>
          <a:bodyPr wrap="square" lIns="0" tIns="0" rIns="0" bIns="0" rtlCol="0" anchor="ctr"/>
          <a:lstStyle/>
          <a:p>
            <a:pPr indent="0" marL="0">
              <a:buNone/>
            </a:pPr>
            <a:r>
              <a:rPr lang="en-US" sz="1400" b="1" dirty="0">
                <a:solidFill>
                  <a:srgbClr val="0FB5A6"/>
                </a:solidFill>
                <a:latin typeface="Calibri" pitchFamily="34" charset="0"/>
                <a:ea typeface="Calibri" pitchFamily="34" charset="-122"/>
                <a:cs typeface="Calibri" pitchFamily="34" charset="-120"/>
              </a:rPr>
              <a:t>Takeaway:  </a:t>
            </a:r>
            <a:pPr indent="0" marL="0">
              <a:buNone/>
            </a:pPr>
            <a:r>
              <a:rPr lang="en-US" sz="1400" dirty="0">
                <a:solidFill>
                  <a:srgbClr val="FFFFFF"/>
                </a:solidFill>
                <a:latin typeface="Calibri" pitchFamily="34" charset="0"/>
                <a:ea typeface="Calibri" pitchFamily="34" charset="-122"/>
                <a:cs typeface="Calibri" pitchFamily="34" charset="-120"/>
              </a:rPr>
              <a:t>All defences hold up at 5–10%. The gap opens at 20%, where LOF retains the most performance and Isolation Forest falls furthest. The Hybrid Ensemble is the best defence at 5%.</a:t>
            </a:r>
            <a:endParaRPr lang="en-US" sz="1400" dirty="0"/>
          </a:p>
        </p:txBody>
      </p:sp>
      <p:sp>
        <p:nvSpPr>
          <p:cNvPr id="10" name="Text 5"/>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RESULTS · SECURITY METRIC</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False Negative Rate — the Missed-Attack Rate</a:t>
            </a:r>
            <a:endParaRPr lang="en-US" sz="2800" dirty="0"/>
          </a:p>
        </p:txBody>
      </p:sp>
      <p:sp>
        <p:nvSpPr>
          <p:cNvPr id="4" name="Shape 2"/>
          <p:cNvSpPr/>
          <p:nvPr/>
        </p:nvSpPr>
        <p:spPr>
          <a:xfrm>
            <a:off x="548640" y="329184"/>
            <a:ext cx="109728" cy="109728"/>
          </a:xfrm>
          <a:prstGeom prst="rect">
            <a:avLst/>
          </a:prstGeom>
          <a:solidFill>
            <a:srgbClr val="0FB5A6"/>
          </a:solidFill>
          <a:ln/>
        </p:spPr>
      </p:sp>
      <p:pic>
        <p:nvPicPr>
          <p:cNvPr id="5" name="Image 0" descr="/home/claude/overleaf/figures/cicids_fnr.png">    </p:cNvPr>
          <p:cNvPicPr>
            <a:picLocks noChangeAspect="1"/>
          </p:cNvPicPr>
          <p:nvPr/>
        </p:nvPicPr>
        <p:blipFill>
          <a:blip r:embed="rId1"/>
          <a:srcRect l="0" r="0" t="0" b="0"/>
          <a:stretch/>
        </p:blipFill>
        <p:spPr>
          <a:xfrm>
            <a:off x="457200" y="1645920"/>
            <a:ext cx="5943600" cy="3657600"/>
          </a:xfrm>
          <a:prstGeom prst="rect">
            <a:avLst/>
          </a:prstGeom>
        </p:spPr>
      </p:pic>
      <p:sp>
        <p:nvSpPr>
          <p:cNvPr id="6" name="Text 3"/>
          <p:cNvSpPr/>
          <p:nvPr/>
        </p:nvSpPr>
        <p:spPr>
          <a:xfrm>
            <a:off x="6766560" y="1691640"/>
            <a:ext cx="4846320" cy="365760"/>
          </a:xfrm>
          <a:prstGeom prst="rect">
            <a:avLst/>
          </a:prstGeom>
          <a:noFill/>
          <a:ln/>
        </p:spPr>
        <p:txBody>
          <a:bodyPr wrap="square" lIns="0" tIns="0" rIns="0" bIns="0" rtlCol="0" anchor="ctr"/>
          <a:lstStyle/>
          <a:p>
            <a:pPr indent="0" marL="0">
              <a:buNone/>
            </a:pPr>
            <a:r>
              <a:rPr lang="en-US" sz="1400" b="1" dirty="0">
                <a:solidFill>
                  <a:srgbClr val="12233F"/>
                </a:solidFill>
                <a:latin typeface="Calibri" pitchFamily="34" charset="0"/>
                <a:ea typeface="Calibri" pitchFamily="34" charset="-122"/>
                <a:cs typeface="Calibri" pitchFamily="34" charset="-120"/>
              </a:rPr>
              <a:t>FNR at 20% poisoning (lower is better)</a:t>
            </a:r>
            <a:endParaRPr lang="en-US" sz="1400" dirty="0"/>
          </a:p>
        </p:txBody>
      </p:sp>
      <p:sp>
        <p:nvSpPr>
          <p:cNvPr id="7" name="Text 4"/>
          <p:cNvSpPr/>
          <p:nvPr/>
        </p:nvSpPr>
        <p:spPr>
          <a:xfrm>
            <a:off x="6766560" y="2148840"/>
            <a:ext cx="2743200" cy="237744"/>
          </a:xfrm>
          <a:prstGeom prst="rect">
            <a:avLst/>
          </a:prstGeom>
          <a:noFill/>
          <a:ln/>
        </p:spPr>
        <p:txBody>
          <a:bodyPr wrap="square" lIns="0" tIns="0" rIns="0" bIns="0" rtlCol="0" anchor="ctr"/>
          <a:lstStyle/>
          <a:p>
            <a:pPr indent="0" marL="0">
              <a:buNone/>
            </a:pPr>
            <a:r>
              <a:rPr lang="en-US" sz="1200" b="1" dirty="0">
                <a:solidFill>
                  <a:srgbClr val="1A2433"/>
                </a:solidFill>
                <a:latin typeface="Calibri" pitchFamily="34" charset="0"/>
                <a:ea typeface="Calibri" pitchFamily="34" charset="-122"/>
                <a:cs typeface="Calibri" pitchFamily="34" charset="-120"/>
              </a:rPr>
              <a:t>LOF</a:t>
            </a:r>
            <a:endParaRPr lang="en-US" sz="1200" dirty="0"/>
          </a:p>
        </p:txBody>
      </p:sp>
      <p:sp>
        <p:nvSpPr>
          <p:cNvPr id="8" name="Shape 5"/>
          <p:cNvSpPr/>
          <p:nvPr/>
        </p:nvSpPr>
        <p:spPr>
          <a:xfrm>
            <a:off x="6766560" y="2404872"/>
            <a:ext cx="2033056" cy="201168"/>
          </a:xfrm>
          <a:prstGeom prst="rect">
            <a:avLst/>
          </a:prstGeom>
          <a:solidFill>
            <a:srgbClr val="0FB5A6"/>
          </a:solidFill>
          <a:ln/>
        </p:spPr>
      </p:sp>
      <p:sp>
        <p:nvSpPr>
          <p:cNvPr id="9" name="Text 6"/>
          <p:cNvSpPr/>
          <p:nvPr/>
        </p:nvSpPr>
        <p:spPr>
          <a:xfrm>
            <a:off x="8891056" y="2350008"/>
            <a:ext cx="914400" cy="310896"/>
          </a:xfrm>
          <a:prstGeom prst="rect">
            <a:avLst/>
          </a:prstGeom>
          <a:noFill/>
          <a:ln/>
        </p:spPr>
        <p:txBody>
          <a:bodyPr wrap="square" lIns="0" tIns="0" rIns="0" bIns="0" rtlCol="0" anchor="ctr"/>
          <a:lstStyle/>
          <a:p>
            <a:pPr indent="0" marL="0">
              <a:buNone/>
            </a:pPr>
            <a:r>
              <a:rPr lang="en-US" sz="1150" dirty="0">
                <a:solidFill>
                  <a:srgbClr val="5B6B7B"/>
                </a:solidFill>
                <a:latin typeface="Calibri" pitchFamily="34" charset="0"/>
                <a:ea typeface="Calibri" pitchFamily="34" charset="-122"/>
                <a:cs typeface="Calibri" pitchFamily="34" charset="-120"/>
              </a:rPr>
              <a:t>0.0428</a:t>
            </a:r>
            <a:endParaRPr lang="en-US" sz="1150" dirty="0"/>
          </a:p>
        </p:txBody>
      </p:sp>
      <p:sp>
        <p:nvSpPr>
          <p:cNvPr id="10" name="Text 7"/>
          <p:cNvSpPr/>
          <p:nvPr/>
        </p:nvSpPr>
        <p:spPr>
          <a:xfrm>
            <a:off x="6766560" y="2715768"/>
            <a:ext cx="2743200" cy="237744"/>
          </a:xfrm>
          <a:prstGeom prst="rect">
            <a:avLst/>
          </a:prstGeom>
          <a:noFill/>
          <a:ln/>
        </p:spPr>
        <p:txBody>
          <a:bodyPr wrap="square" lIns="0" tIns="0" rIns="0" bIns="0" rtlCol="0" anchor="ctr"/>
          <a:lstStyle/>
          <a:p>
            <a:pPr indent="0" marL="0">
              <a:buNone/>
            </a:pPr>
            <a:r>
              <a:rPr lang="en-US" sz="1200" b="1" dirty="0">
                <a:solidFill>
                  <a:srgbClr val="1A2433"/>
                </a:solidFill>
                <a:latin typeface="Calibri" pitchFamily="34" charset="0"/>
                <a:ea typeface="Calibri" pitchFamily="34" charset="-122"/>
                <a:cs typeface="Calibri" pitchFamily="34" charset="-120"/>
              </a:rPr>
              <a:t>One-Class SVM</a:t>
            </a:r>
            <a:endParaRPr lang="en-US" sz="1200" dirty="0"/>
          </a:p>
        </p:txBody>
      </p:sp>
      <p:sp>
        <p:nvSpPr>
          <p:cNvPr id="11" name="Shape 8"/>
          <p:cNvSpPr/>
          <p:nvPr/>
        </p:nvSpPr>
        <p:spPr>
          <a:xfrm>
            <a:off x="6766560" y="2971800"/>
            <a:ext cx="2242061" cy="201168"/>
          </a:xfrm>
          <a:prstGeom prst="rect">
            <a:avLst/>
          </a:prstGeom>
          <a:solidFill>
            <a:srgbClr val="0E7C73"/>
          </a:solidFill>
          <a:ln/>
        </p:spPr>
      </p:sp>
      <p:sp>
        <p:nvSpPr>
          <p:cNvPr id="12" name="Text 9"/>
          <p:cNvSpPr/>
          <p:nvPr/>
        </p:nvSpPr>
        <p:spPr>
          <a:xfrm>
            <a:off x="9100061" y="2916936"/>
            <a:ext cx="914400" cy="310896"/>
          </a:xfrm>
          <a:prstGeom prst="rect">
            <a:avLst/>
          </a:prstGeom>
          <a:noFill/>
          <a:ln/>
        </p:spPr>
        <p:txBody>
          <a:bodyPr wrap="square" lIns="0" tIns="0" rIns="0" bIns="0" rtlCol="0" anchor="ctr"/>
          <a:lstStyle/>
          <a:p>
            <a:pPr indent="0" marL="0">
              <a:buNone/>
            </a:pPr>
            <a:r>
              <a:rPr lang="en-US" sz="1150" dirty="0">
                <a:solidFill>
                  <a:srgbClr val="5B6B7B"/>
                </a:solidFill>
                <a:latin typeface="Calibri" pitchFamily="34" charset="0"/>
                <a:ea typeface="Calibri" pitchFamily="34" charset="-122"/>
                <a:cs typeface="Calibri" pitchFamily="34" charset="-120"/>
              </a:rPr>
              <a:t>0.0472</a:t>
            </a:r>
            <a:endParaRPr lang="en-US" sz="1150" dirty="0"/>
          </a:p>
        </p:txBody>
      </p:sp>
      <p:sp>
        <p:nvSpPr>
          <p:cNvPr id="13" name="Text 10"/>
          <p:cNvSpPr/>
          <p:nvPr/>
        </p:nvSpPr>
        <p:spPr>
          <a:xfrm>
            <a:off x="6766560" y="3282696"/>
            <a:ext cx="2743200" cy="237744"/>
          </a:xfrm>
          <a:prstGeom prst="rect">
            <a:avLst/>
          </a:prstGeom>
          <a:noFill/>
          <a:ln/>
        </p:spPr>
        <p:txBody>
          <a:bodyPr wrap="square" lIns="0" tIns="0" rIns="0" bIns="0" rtlCol="0" anchor="ctr"/>
          <a:lstStyle/>
          <a:p>
            <a:pPr indent="0" marL="0">
              <a:buNone/>
            </a:pPr>
            <a:r>
              <a:rPr lang="en-US" sz="1200" b="1" dirty="0">
                <a:solidFill>
                  <a:srgbClr val="1A2433"/>
                </a:solidFill>
                <a:latin typeface="Calibri" pitchFamily="34" charset="0"/>
                <a:ea typeface="Calibri" pitchFamily="34" charset="-122"/>
                <a:cs typeface="Calibri" pitchFamily="34" charset="-120"/>
              </a:rPr>
              <a:t>Hybrid Ensemble</a:t>
            </a:r>
            <a:endParaRPr lang="en-US" sz="1200" dirty="0"/>
          </a:p>
        </p:txBody>
      </p:sp>
      <p:sp>
        <p:nvSpPr>
          <p:cNvPr id="14" name="Shape 11"/>
          <p:cNvSpPr/>
          <p:nvPr/>
        </p:nvSpPr>
        <p:spPr>
          <a:xfrm>
            <a:off x="6766560" y="3538728"/>
            <a:ext cx="2631572" cy="201168"/>
          </a:xfrm>
          <a:prstGeom prst="rect">
            <a:avLst/>
          </a:prstGeom>
          <a:solidFill>
            <a:srgbClr val="E9A23B"/>
          </a:solidFill>
          <a:ln/>
        </p:spPr>
      </p:sp>
      <p:sp>
        <p:nvSpPr>
          <p:cNvPr id="15" name="Text 12"/>
          <p:cNvSpPr/>
          <p:nvPr/>
        </p:nvSpPr>
        <p:spPr>
          <a:xfrm>
            <a:off x="9489572" y="3483864"/>
            <a:ext cx="914400" cy="310896"/>
          </a:xfrm>
          <a:prstGeom prst="rect">
            <a:avLst/>
          </a:prstGeom>
          <a:noFill/>
          <a:ln/>
        </p:spPr>
        <p:txBody>
          <a:bodyPr wrap="square" lIns="0" tIns="0" rIns="0" bIns="0" rtlCol="0" anchor="ctr"/>
          <a:lstStyle/>
          <a:p>
            <a:pPr indent="0" marL="0">
              <a:buNone/>
            </a:pPr>
            <a:r>
              <a:rPr lang="en-US" sz="1150" dirty="0">
                <a:solidFill>
                  <a:srgbClr val="5B6B7B"/>
                </a:solidFill>
                <a:latin typeface="Calibri" pitchFamily="34" charset="0"/>
                <a:ea typeface="Calibri" pitchFamily="34" charset="-122"/>
                <a:cs typeface="Calibri" pitchFamily="34" charset="-120"/>
              </a:rPr>
              <a:t>0.0554</a:t>
            </a:r>
            <a:endParaRPr lang="en-US" sz="1150" dirty="0"/>
          </a:p>
        </p:txBody>
      </p:sp>
      <p:sp>
        <p:nvSpPr>
          <p:cNvPr id="16" name="Text 13"/>
          <p:cNvSpPr/>
          <p:nvPr/>
        </p:nvSpPr>
        <p:spPr>
          <a:xfrm>
            <a:off x="6766560" y="3849624"/>
            <a:ext cx="2743200" cy="237744"/>
          </a:xfrm>
          <a:prstGeom prst="rect">
            <a:avLst/>
          </a:prstGeom>
          <a:noFill/>
          <a:ln/>
        </p:spPr>
        <p:txBody>
          <a:bodyPr wrap="square" lIns="0" tIns="0" rIns="0" bIns="0" rtlCol="0" anchor="ctr"/>
          <a:lstStyle/>
          <a:p>
            <a:pPr indent="0" marL="0">
              <a:buNone/>
            </a:pPr>
            <a:r>
              <a:rPr lang="en-US" sz="1200" b="1" dirty="0">
                <a:solidFill>
                  <a:srgbClr val="1A2433"/>
                </a:solidFill>
                <a:latin typeface="Calibri" pitchFamily="34" charset="0"/>
                <a:ea typeface="Calibri" pitchFamily="34" charset="-122"/>
                <a:cs typeface="Calibri" pitchFamily="34" charset="-120"/>
              </a:rPr>
              <a:t>Isolation Forest</a:t>
            </a:r>
            <a:endParaRPr lang="en-US" sz="1200" dirty="0"/>
          </a:p>
        </p:txBody>
      </p:sp>
      <p:sp>
        <p:nvSpPr>
          <p:cNvPr id="17" name="Shape 14"/>
          <p:cNvSpPr/>
          <p:nvPr/>
        </p:nvSpPr>
        <p:spPr>
          <a:xfrm>
            <a:off x="6766560" y="4105656"/>
            <a:ext cx="3291840" cy="201168"/>
          </a:xfrm>
          <a:prstGeom prst="rect">
            <a:avLst/>
          </a:prstGeom>
          <a:solidFill>
            <a:srgbClr val="C8553D"/>
          </a:solidFill>
          <a:ln/>
        </p:spPr>
      </p:sp>
      <p:sp>
        <p:nvSpPr>
          <p:cNvPr id="18" name="Text 15"/>
          <p:cNvSpPr/>
          <p:nvPr/>
        </p:nvSpPr>
        <p:spPr>
          <a:xfrm>
            <a:off x="10149840" y="4050792"/>
            <a:ext cx="914400" cy="310896"/>
          </a:xfrm>
          <a:prstGeom prst="rect">
            <a:avLst/>
          </a:prstGeom>
          <a:noFill/>
          <a:ln/>
        </p:spPr>
        <p:txBody>
          <a:bodyPr wrap="square" lIns="0" tIns="0" rIns="0" bIns="0" rtlCol="0" anchor="ctr"/>
          <a:lstStyle/>
          <a:p>
            <a:pPr indent="0" marL="0">
              <a:buNone/>
            </a:pPr>
            <a:r>
              <a:rPr lang="en-US" sz="1150" dirty="0">
                <a:solidFill>
                  <a:srgbClr val="5B6B7B"/>
                </a:solidFill>
                <a:latin typeface="Calibri" pitchFamily="34" charset="0"/>
                <a:ea typeface="Calibri" pitchFamily="34" charset="-122"/>
                <a:cs typeface="Calibri" pitchFamily="34" charset="-120"/>
              </a:rPr>
              <a:t>0.0693</a:t>
            </a:r>
            <a:endParaRPr lang="en-US" sz="1150" dirty="0"/>
          </a:p>
        </p:txBody>
      </p:sp>
      <p:sp>
        <p:nvSpPr>
          <p:cNvPr id="19" name="Shape 16"/>
          <p:cNvSpPr/>
          <p:nvPr/>
        </p:nvSpPr>
        <p:spPr>
          <a:xfrm>
            <a:off x="6766560" y="4572000"/>
            <a:ext cx="4846320" cy="160020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20" name="Shape 17"/>
          <p:cNvSpPr/>
          <p:nvPr/>
        </p:nvSpPr>
        <p:spPr>
          <a:xfrm>
            <a:off x="6766560" y="4572000"/>
            <a:ext cx="109728" cy="1600200"/>
          </a:xfrm>
          <a:prstGeom prst="rect">
            <a:avLst/>
          </a:prstGeom>
          <a:solidFill>
            <a:srgbClr val="C8553D"/>
          </a:solidFill>
          <a:ln/>
        </p:spPr>
      </p:sp>
      <p:sp>
        <p:nvSpPr>
          <p:cNvPr id="21" name="Text 18"/>
          <p:cNvSpPr/>
          <p:nvPr/>
        </p:nvSpPr>
        <p:spPr>
          <a:xfrm>
            <a:off x="7040880" y="4709160"/>
            <a:ext cx="4389120" cy="320040"/>
          </a:xfrm>
          <a:prstGeom prst="rect">
            <a:avLst/>
          </a:prstGeom>
          <a:noFill/>
          <a:ln/>
        </p:spPr>
        <p:txBody>
          <a:bodyPr wrap="square" lIns="0" tIns="0" rIns="0" bIns="0" rtlCol="0" anchor="ctr"/>
          <a:lstStyle/>
          <a:p>
            <a:pPr indent="0" marL="0">
              <a:buNone/>
            </a:pPr>
            <a:r>
              <a:rPr lang="en-US" sz="1400" b="1" dirty="0">
                <a:solidFill>
                  <a:srgbClr val="12233F"/>
                </a:solidFill>
                <a:latin typeface="Calibri" pitchFamily="34" charset="0"/>
                <a:ea typeface="Calibri" pitchFamily="34" charset="-122"/>
                <a:cs typeface="Calibri" pitchFamily="34" charset="-120"/>
              </a:rPr>
              <a:t>Why FNR matters</a:t>
            </a:r>
            <a:endParaRPr lang="en-US" sz="1400" dirty="0"/>
          </a:p>
        </p:txBody>
      </p:sp>
      <p:sp>
        <p:nvSpPr>
          <p:cNvPr id="22" name="Text 19"/>
          <p:cNvSpPr/>
          <p:nvPr/>
        </p:nvSpPr>
        <p:spPr>
          <a:xfrm>
            <a:off x="7040880" y="5029200"/>
            <a:ext cx="4389120" cy="1097280"/>
          </a:xfrm>
          <a:prstGeom prst="rect">
            <a:avLst/>
          </a:prstGeom>
          <a:noFill/>
          <a:ln/>
        </p:spPr>
        <p:txBody>
          <a:bodyPr wrap="square" lIns="0" tIns="0" rIns="0" bIns="0" rtlCol="0" anchor="t"/>
          <a:lstStyle/>
          <a:p>
            <a:pPr indent="0" marL="0">
              <a:buNone/>
            </a:pPr>
            <a:r>
              <a:rPr lang="en-US" sz="1300" dirty="0">
                <a:solidFill>
                  <a:srgbClr val="1A2433"/>
                </a:solidFill>
                <a:latin typeface="Calibri" pitchFamily="34" charset="0"/>
                <a:ea typeface="Calibri" pitchFamily="34" charset="-122"/>
                <a:cs typeface="Calibri" pitchFamily="34" charset="-120"/>
              </a:rPr>
              <a:t>A false negative is a missed attack. At 20% poisoning, the weakest defence misses ~7 in 100 attacks versus ~4 for the strongest — a real security gap that accuracy alone hides.</a:t>
            </a:r>
            <a:endParaRPr lang="en-US" sz="1300" dirty="0"/>
          </a:p>
        </p:txBody>
      </p:sp>
      <p:sp>
        <p:nvSpPr>
          <p:cNvPr id="24" name="Text 20"/>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384048"/>
            <a:ext cx="8229600" cy="274320"/>
          </a:xfrm>
          <a:prstGeom prst="rect">
            <a:avLst/>
          </a:prstGeom>
          <a:noFill/>
          <a:ln/>
        </p:spPr>
        <p:txBody>
          <a:bodyPr wrap="square" lIns="0" tIns="0" rIns="0" bIns="0" rtlCol="0" anchor="ctr"/>
          <a:lstStyle/>
          <a:p>
            <a:pPr indent="0" marL="0">
              <a:buNone/>
            </a:pPr>
            <a:r>
              <a:rPr lang="en-US" sz="1200" b="1" spc="300" kern="0" dirty="0">
                <a:solidFill>
                  <a:srgbClr val="0E7C73"/>
                </a:solidFill>
                <a:latin typeface="Calibri" pitchFamily="34" charset="0"/>
                <a:ea typeface="Calibri" pitchFamily="34" charset="-122"/>
                <a:cs typeface="Calibri" pitchFamily="34" charset="-120"/>
              </a:rPr>
              <a:t>DISCUSSION</a:t>
            </a:r>
            <a:endParaRPr lang="en-US" sz="1200" dirty="0"/>
          </a:p>
        </p:txBody>
      </p:sp>
      <p:sp>
        <p:nvSpPr>
          <p:cNvPr id="3" name="Text 1"/>
          <p:cNvSpPr/>
          <p:nvPr/>
        </p:nvSpPr>
        <p:spPr>
          <a:xfrm>
            <a:off x="548640" y="658368"/>
            <a:ext cx="11064240" cy="731520"/>
          </a:xfrm>
          <a:prstGeom prst="rect">
            <a:avLst/>
          </a:prstGeom>
          <a:noFill/>
          <a:ln/>
        </p:spPr>
        <p:txBody>
          <a:bodyPr wrap="square" lIns="0" tIns="0" rIns="0" bIns="0" rtlCol="0" anchor="ctr"/>
          <a:lstStyle/>
          <a:p>
            <a:pPr indent="0" marL="0">
              <a:buNone/>
            </a:pPr>
            <a:r>
              <a:rPr lang="en-US" sz="2800" b="1" dirty="0">
                <a:solidFill>
                  <a:srgbClr val="12233F"/>
                </a:solidFill>
                <a:latin typeface="Georgia" pitchFamily="34" charset="0"/>
                <a:ea typeface="Georgia" pitchFamily="34" charset="-122"/>
                <a:cs typeface="Georgia" pitchFamily="34" charset="-120"/>
              </a:rPr>
              <a:t>Interpretation, Limitations and Scope</a:t>
            </a:r>
            <a:endParaRPr lang="en-US" sz="2800" dirty="0"/>
          </a:p>
        </p:txBody>
      </p:sp>
      <p:sp>
        <p:nvSpPr>
          <p:cNvPr id="4" name="Shape 2"/>
          <p:cNvSpPr/>
          <p:nvPr/>
        </p:nvSpPr>
        <p:spPr>
          <a:xfrm>
            <a:off x="548640" y="329184"/>
            <a:ext cx="109728" cy="109728"/>
          </a:xfrm>
          <a:prstGeom prst="rect">
            <a:avLst/>
          </a:prstGeom>
          <a:solidFill>
            <a:srgbClr val="0FB5A6"/>
          </a:solidFill>
          <a:ln/>
        </p:spPr>
      </p:sp>
      <p:sp>
        <p:nvSpPr>
          <p:cNvPr id="5" name="Shape 3"/>
          <p:cNvSpPr/>
          <p:nvPr/>
        </p:nvSpPr>
        <p:spPr>
          <a:xfrm>
            <a:off x="548640" y="1691640"/>
            <a:ext cx="3593592" cy="320040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6" name="Shape 4"/>
          <p:cNvSpPr/>
          <p:nvPr/>
        </p:nvSpPr>
        <p:spPr>
          <a:xfrm>
            <a:off x="548640" y="1691640"/>
            <a:ext cx="3593592" cy="457200"/>
          </a:xfrm>
          <a:prstGeom prst="rect">
            <a:avLst/>
          </a:prstGeom>
          <a:solidFill>
            <a:srgbClr val="0FB5A6"/>
          </a:solidFill>
          <a:ln/>
        </p:spPr>
      </p:sp>
      <p:sp>
        <p:nvSpPr>
          <p:cNvPr id="7" name="Text 5"/>
          <p:cNvSpPr/>
          <p:nvPr/>
        </p:nvSpPr>
        <p:spPr>
          <a:xfrm>
            <a:off x="731520" y="1691640"/>
            <a:ext cx="3291840" cy="457200"/>
          </a:xfrm>
          <a:prstGeom prst="rect">
            <a:avLst/>
          </a:prstGeom>
          <a:noFill/>
          <a:ln/>
        </p:spPr>
        <p:txBody>
          <a:bodyPr wrap="square" lIns="0" tIns="0" rIns="0" bIns="0" rtlCol="0" anchor="ctr"/>
          <a:lstStyle/>
          <a:p>
            <a:pPr indent="0" marL="0">
              <a:buNone/>
            </a:pPr>
            <a:r>
              <a:rPr lang="en-US" sz="1450" b="1" dirty="0">
                <a:solidFill>
                  <a:srgbClr val="FFFFFF"/>
                </a:solidFill>
                <a:latin typeface="Calibri" pitchFamily="34" charset="0"/>
                <a:ea typeface="Calibri" pitchFamily="34" charset="-122"/>
                <a:cs typeface="Calibri" pitchFamily="34" charset="-120"/>
              </a:rPr>
              <a:t>Why these results</a:t>
            </a:r>
            <a:endParaRPr lang="en-US" sz="1450" dirty="0"/>
          </a:p>
        </p:txBody>
      </p:sp>
      <p:sp>
        <p:nvSpPr>
          <p:cNvPr id="8" name="Text 6"/>
          <p:cNvSpPr/>
          <p:nvPr/>
        </p:nvSpPr>
        <p:spPr>
          <a:xfrm>
            <a:off x="731520" y="2286000"/>
            <a:ext cx="3246120" cy="2468880"/>
          </a:xfrm>
          <a:prstGeom prst="rect">
            <a:avLst/>
          </a:prstGeom>
          <a:noFill/>
          <a:ln/>
        </p:spPr>
        <p:txBody>
          <a:bodyPr wrap="square" rtlCol="0" anchor="t"/>
          <a:lstStyle/>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LOF's local density view suits label-flip noise.</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Isolation Forest misses flips — features look normal.</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One-Class SVM is sensitive to scale and contamination.</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Hybrid = stability, not always the single best.</a:t>
            </a:r>
            <a:endParaRPr lang="en-US" sz="1250" dirty="0"/>
          </a:p>
        </p:txBody>
      </p:sp>
      <p:sp>
        <p:nvSpPr>
          <p:cNvPr id="9" name="Shape 7"/>
          <p:cNvSpPr/>
          <p:nvPr/>
        </p:nvSpPr>
        <p:spPr>
          <a:xfrm>
            <a:off x="4325112" y="1691640"/>
            <a:ext cx="3593592" cy="320040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10" name="Shape 8"/>
          <p:cNvSpPr/>
          <p:nvPr/>
        </p:nvSpPr>
        <p:spPr>
          <a:xfrm>
            <a:off x="4325112" y="1691640"/>
            <a:ext cx="3593592" cy="457200"/>
          </a:xfrm>
          <a:prstGeom prst="rect">
            <a:avLst/>
          </a:prstGeom>
          <a:solidFill>
            <a:srgbClr val="E9A23B"/>
          </a:solidFill>
          <a:ln/>
        </p:spPr>
      </p:sp>
      <p:sp>
        <p:nvSpPr>
          <p:cNvPr id="11" name="Text 9"/>
          <p:cNvSpPr/>
          <p:nvPr/>
        </p:nvSpPr>
        <p:spPr>
          <a:xfrm>
            <a:off x="4507992" y="1691640"/>
            <a:ext cx="3291840" cy="457200"/>
          </a:xfrm>
          <a:prstGeom prst="rect">
            <a:avLst/>
          </a:prstGeom>
          <a:noFill/>
          <a:ln/>
        </p:spPr>
        <p:txBody>
          <a:bodyPr wrap="square" lIns="0" tIns="0" rIns="0" bIns="0" rtlCol="0" anchor="ctr"/>
          <a:lstStyle/>
          <a:p>
            <a:pPr indent="0" marL="0">
              <a:buNone/>
            </a:pPr>
            <a:r>
              <a:rPr lang="en-US" sz="1450" b="1" dirty="0">
                <a:solidFill>
                  <a:srgbClr val="FFFFFF"/>
                </a:solidFill>
                <a:latin typeface="Calibri" pitchFamily="34" charset="0"/>
                <a:ea typeface="Calibri" pitchFamily="34" charset="-122"/>
                <a:cs typeface="Calibri" pitchFamily="34" charset="-120"/>
              </a:rPr>
              <a:t>Limitations</a:t>
            </a:r>
            <a:endParaRPr lang="en-US" sz="1450" dirty="0"/>
          </a:p>
        </p:txBody>
      </p:sp>
      <p:sp>
        <p:nvSpPr>
          <p:cNvPr id="12" name="Text 10"/>
          <p:cNvSpPr/>
          <p:nvPr/>
        </p:nvSpPr>
        <p:spPr>
          <a:xfrm>
            <a:off x="4507992" y="2286000"/>
            <a:ext cx="3246120" cy="2468880"/>
          </a:xfrm>
          <a:prstGeom prst="rect">
            <a:avLst/>
          </a:prstGeom>
          <a:noFill/>
          <a:ln/>
        </p:spPr>
        <p:txBody>
          <a:bodyPr wrap="square" rtlCol="0" anchor="t"/>
          <a:lstStyle/>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50k subset, single random seed.</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Contamination rate assumed known.</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DDoS-vs-benign is highly separable.</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One attack family fully evaluated.</a:t>
            </a:r>
            <a:endParaRPr lang="en-US" sz="1250" dirty="0"/>
          </a:p>
        </p:txBody>
      </p:sp>
      <p:sp>
        <p:nvSpPr>
          <p:cNvPr id="13" name="Shape 11"/>
          <p:cNvSpPr/>
          <p:nvPr/>
        </p:nvSpPr>
        <p:spPr>
          <a:xfrm>
            <a:off x="8101584" y="1691640"/>
            <a:ext cx="3593592" cy="3200400"/>
          </a:xfrm>
          <a:prstGeom prst="rect">
            <a:avLst/>
          </a:prstGeom>
          <a:solidFill>
            <a:srgbClr val="F4F8FB"/>
          </a:solidFill>
          <a:ln w="12700">
            <a:solidFill>
              <a:srgbClr val="CFE3EE"/>
            </a:solidFill>
            <a:prstDash val="solid"/>
          </a:ln>
          <a:effectLst>
            <a:outerShdw sx="100000" sy="100000" kx="0" ky="0" algn="bl" rotWithShape="0" blurRad="88900" dist="38100" dir="8100000">
              <a:srgbClr val="000000">
                <a:alpha val="18000"/>
              </a:srgbClr>
            </a:outerShdw>
          </a:effectLst>
        </p:spPr>
      </p:sp>
      <p:sp>
        <p:nvSpPr>
          <p:cNvPr id="14" name="Shape 12"/>
          <p:cNvSpPr/>
          <p:nvPr/>
        </p:nvSpPr>
        <p:spPr>
          <a:xfrm>
            <a:off x="8101584" y="1691640"/>
            <a:ext cx="3593592" cy="457200"/>
          </a:xfrm>
          <a:prstGeom prst="rect">
            <a:avLst/>
          </a:prstGeom>
          <a:solidFill>
            <a:srgbClr val="1C3A5E"/>
          </a:solidFill>
          <a:ln/>
        </p:spPr>
      </p:sp>
      <p:sp>
        <p:nvSpPr>
          <p:cNvPr id="15" name="Text 13"/>
          <p:cNvSpPr/>
          <p:nvPr/>
        </p:nvSpPr>
        <p:spPr>
          <a:xfrm>
            <a:off x="8284464" y="1691640"/>
            <a:ext cx="3291840" cy="457200"/>
          </a:xfrm>
          <a:prstGeom prst="rect">
            <a:avLst/>
          </a:prstGeom>
          <a:noFill/>
          <a:ln/>
        </p:spPr>
        <p:txBody>
          <a:bodyPr wrap="square" lIns="0" tIns="0" rIns="0" bIns="0" rtlCol="0" anchor="ctr"/>
          <a:lstStyle/>
          <a:p>
            <a:pPr indent="0" marL="0">
              <a:buNone/>
            </a:pPr>
            <a:r>
              <a:rPr lang="en-US" sz="1450" b="1" dirty="0">
                <a:solidFill>
                  <a:srgbClr val="FFFFFF"/>
                </a:solidFill>
                <a:latin typeface="Calibri" pitchFamily="34" charset="0"/>
                <a:ea typeface="Calibri" pitchFamily="34" charset="-122"/>
                <a:cs typeface="Calibri" pitchFamily="34" charset="-120"/>
              </a:rPr>
              <a:t>Scope adjustment</a:t>
            </a:r>
            <a:endParaRPr lang="en-US" sz="1450" dirty="0"/>
          </a:p>
        </p:txBody>
      </p:sp>
      <p:sp>
        <p:nvSpPr>
          <p:cNvPr id="16" name="Text 14"/>
          <p:cNvSpPr/>
          <p:nvPr/>
        </p:nvSpPr>
        <p:spPr>
          <a:xfrm>
            <a:off x="8284464" y="2286000"/>
            <a:ext cx="3246120" cy="2468880"/>
          </a:xfrm>
          <a:prstGeom prst="rect">
            <a:avLst/>
          </a:prstGeom>
          <a:noFill/>
          <a:ln/>
        </p:spPr>
        <p:txBody>
          <a:bodyPr wrap="square" rtlCol="0" anchor="t"/>
          <a:lstStyle/>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Broad plan ≈ 180 configurations.</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Narrowed with supervisor to CICIDS-2017 DDoS.</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UNSW-NB15 + MLP kept as supplementary.</a:t>
            </a:r>
            <a:endParaRPr lang="en-US" sz="1250" dirty="0"/>
          </a:p>
          <a:p>
            <a:pPr marL="342900" indent="-342900">
              <a:spcAft>
                <a:spcPts val="800"/>
              </a:spcAft>
              <a:buSzPct val="100000"/>
              <a:buChar char="•"/>
            </a:pPr>
            <a:r>
              <a:rPr lang="en-US" sz="1250" dirty="0">
                <a:solidFill>
                  <a:srgbClr val="1A2433"/>
                </a:solidFill>
                <a:latin typeface="Calibri" pitchFamily="34" charset="0"/>
                <a:ea typeface="Calibri" pitchFamily="34" charset="-122"/>
                <a:cs typeface="Calibri" pitchFamily="34" charset="-120"/>
              </a:rPr>
              <a:t>Stays within the approved ethics form.</a:t>
            </a:r>
            <a:endParaRPr lang="en-US" sz="1250" dirty="0"/>
          </a:p>
        </p:txBody>
      </p:sp>
      <p:sp>
        <p:nvSpPr>
          <p:cNvPr id="17" name="Text 15"/>
          <p:cNvSpPr/>
          <p:nvPr/>
        </p:nvSpPr>
        <p:spPr>
          <a:xfrm>
            <a:off x="548640" y="5074920"/>
            <a:ext cx="11064240" cy="640080"/>
          </a:xfrm>
          <a:prstGeom prst="rect">
            <a:avLst/>
          </a:prstGeom>
          <a:noFill/>
          <a:ln/>
        </p:spPr>
        <p:txBody>
          <a:bodyPr wrap="square" lIns="0" tIns="0" rIns="0" bIns="0" rtlCol="0" anchor="t"/>
          <a:lstStyle/>
          <a:p>
            <a:pPr indent="0" marL="0">
              <a:buNone/>
            </a:pPr>
            <a:r>
              <a:rPr lang="en-US" sz="1350" b="1" dirty="0">
                <a:solidFill>
                  <a:srgbClr val="0E7C73"/>
                </a:solidFill>
                <a:latin typeface="Calibri" pitchFamily="34" charset="0"/>
                <a:ea typeface="Calibri" pitchFamily="34" charset="-122"/>
                <a:cs typeface="Calibri" pitchFamily="34" charset="-120"/>
              </a:rPr>
              <a:t>Supplementary UNSW-NB15 </a:t>
            </a:r>
            <a:pPr indent="0" marL="0">
              <a:buNone/>
            </a:pPr>
            <a:r>
              <a:rPr lang="en-US" sz="1350" dirty="0">
                <a:solidFill>
                  <a:srgbClr val="1A2433"/>
                </a:solidFill>
                <a:latin typeface="Calibri" pitchFamily="34" charset="0"/>
                <a:ea typeface="Calibri" pitchFamily="34" charset="-122"/>
                <a:cs typeface="Calibri" pitchFamily="34" charset="-120"/>
              </a:rPr>
              <a:t>shows the same pattern (LOF strongest, IF weakest at 20%), strengthening confidence in the findings.</a:t>
            </a:r>
            <a:endParaRPr lang="en-US" sz="1350" dirty="0"/>
          </a:p>
        </p:txBody>
      </p:sp>
      <p:sp>
        <p:nvSpPr>
          <p:cNvPr id="19" name="Text 16"/>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2233F"/>
        </a:solidFill>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0FB5A6"/>
          </a:solidFill>
          <a:ln/>
        </p:spPr>
      </p:sp>
      <p:sp>
        <p:nvSpPr>
          <p:cNvPr id="3" name="Text 1"/>
          <p:cNvSpPr/>
          <p:nvPr/>
        </p:nvSpPr>
        <p:spPr>
          <a:xfrm>
            <a:off x="822960" y="640080"/>
            <a:ext cx="10058400" cy="365760"/>
          </a:xfrm>
          <a:prstGeom prst="rect">
            <a:avLst/>
          </a:prstGeom>
          <a:noFill/>
          <a:ln/>
        </p:spPr>
        <p:txBody>
          <a:bodyPr wrap="square" lIns="0" tIns="0" rIns="0" bIns="0" rtlCol="0" anchor="ctr"/>
          <a:lstStyle/>
          <a:p>
            <a:pPr indent="0" marL="0">
              <a:buNone/>
            </a:pPr>
            <a:r>
              <a:rPr lang="en-US" sz="1400" b="1" spc="300" kern="0" dirty="0">
                <a:solidFill>
                  <a:srgbClr val="0FB5A6"/>
                </a:solidFill>
                <a:latin typeface="Calibri" pitchFamily="34" charset="0"/>
                <a:ea typeface="Calibri" pitchFamily="34" charset="-122"/>
                <a:cs typeface="Calibri" pitchFamily="34" charset="-120"/>
              </a:rPr>
              <a:t>CONCLUSION &amp; FUTURE WORK</a:t>
            </a:r>
            <a:endParaRPr lang="en-US" sz="1400" dirty="0"/>
          </a:p>
        </p:txBody>
      </p:sp>
      <p:sp>
        <p:nvSpPr>
          <p:cNvPr id="4" name="Text 2"/>
          <p:cNvSpPr/>
          <p:nvPr/>
        </p:nvSpPr>
        <p:spPr>
          <a:xfrm>
            <a:off x="822960" y="1005840"/>
            <a:ext cx="10515600" cy="640080"/>
          </a:xfrm>
          <a:prstGeom prst="rect">
            <a:avLst/>
          </a:prstGeom>
          <a:noFill/>
          <a:ln/>
        </p:spPr>
        <p:txBody>
          <a:bodyPr wrap="square" lIns="0" tIns="0" rIns="0" bIns="0" rtlCol="0" anchor="ctr"/>
          <a:lstStyle/>
          <a:p>
            <a:pPr indent="0" marL="0">
              <a:buNone/>
            </a:pPr>
            <a:r>
              <a:rPr lang="en-US" sz="2800" b="1" dirty="0">
                <a:solidFill>
                  <a:srgbClr val="FFFFFF"/>
                </a:solidFill>
                <a:latin typeface="Georgia" pitchFamily="34" charset="0"/>
                <a:ea typeface="Georgia" pitchFamily="34" charset="-122"/>
                <a:cs typeface="Georgia" pitchFamily="34" charset="-120"/>
              </a:rPr>
              <a:t>What the Study Establishes</a:t>
            </a:r>
            <a:endParaRPr lang="en-US" sz="2800" dirty="0"/>
          </a:p>
        </p:txBody>
      </p:sp>
      <p:sp>
        <p:nvSpPr>
          <p:cNvPr id="5" name="Text 3"/>
          <p:cNvSpPr/>
          <p:nvPr/>
        </p:nvSpPr>
        <p:spPr>
          <a:xfrm>
            <a:off x="822960" y="1828800"/>
            <a:ext cx="5120640" cy="365760"/>
          </a:xfrm>
          <a:prstGeom prst="rect">
            <a:avLst/>
          </a:prstGeom>
          <a:noFill/>
          <a:ln/>
        </p:spPr>
        <p:txBody>
          <a:bodyPr wrap="square" lIns="0" tIns="0" rIns="0" bIns="0" rtlCol="0" anchor="ctr"/>
          <a:lstStyle/>
          <a:p>
            <a:pPr indent="0" marL="0">
              <a:buNone/>
            </a:pPr>
            <a:r>
              <a:rPr lang="en-US" sz="1600" b="1" dirty="0">
                <a:solidFill>
                  <a:srgbClr val="0FB5A6"/>
                </a:solidFill>
                <a:latin typeface="Calibri" pitchFamily="34" charset="0"/>
                <a:ea typeface="Calibri" pitchFamily="34" charset="-122"/>
                <a:cs typeface="Calibri" pitchFamily="34" charset="-120"/>
              </a:rPr>
              <a:t>Key findings</a:t>
            </a:r>
            <a:endParaRPr lang="en-US" sz="1600" dirty="0"/>
          </a:p>
        </p:txBody>
      </p:sp>
      <p:sp>
        <p:nvSpPr>
          <p:cNvPr id="6" name="Text 4"/>
          <p:cNvSpPr/>
          <p:nvPr/>
        </p:nvSpPr>
        <p:spPr>
          <a:xfrm>
            <a:off x="822960" y="2286000"/>
            <a:ext cx="5212080" cy="3291840"/>
          </a:xfrm>
          <a:prstGeom prst="rect">
            <a:avLst/>
          </a:prstGeom>
          <a:noFill/>
          <a:ln/>
        </p:spPr>
        <p:txBody>
          <a:bodyPr wrap="square" rtlCol="0" anchor="t"/>
          <a:lstStyle/>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Label flipping measurably degrades the IDS; impact is worst at 20%.</a:t>
            </a:r>
            <a:endParaRPr lang="en-US" sz="1400" dirty="0"/>
          </a:p>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LOF is the most robust individual defence under severe poisoning.</a:t>
            </a:r>
            <a:endParaRPr lang="en-US" sz="1400" dirty="0"/>
          </a:p>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Hybrid Ensemble is best at 5% and consistently stable — never collapses.</a:t>
            </a:r>
            <a:endParaRPr lang="en-US" sz="1400" dirty="0"/>
          </a:p>
          <a:p>
            <a:pPr marL="342900" indent="-342900">
              <a:buSzPct val="100000"/>
              <a:buChar char="•"/>
            </a:pPr>
            <a:r>
              <a:rPr lang="en-US" sz="1400" dirty="0">
                <a:solidFill>
                  <a:srgbClr val="CFE3EE"/>
                </a:solidFill>
                <a:latin typeface="Calibri" pitchFamily="34" charset="0"/>
                <a:ea typeface="Calibri" pitchFamily="34" charset="-122"/>
                <a:cs typeface="Calibri" pitchFamily="34" charset="-120"/>
              </a:rPr>
              <a:t>FNR is the decisive, security-relevant metric.</a:t>
            </a:r>
            <a:endParaRPr lang="en-US" sz="1400" dirty="0"/>
          </a:p>
        </p:txBody>
      </p:sp>
      <p:sp>
        <p:nvSpPr>
          <p:cNvPr id="7" name="Text 5"/>
          <p:cNvSpPr/>
          <p:nvPr/>
        </p:nvSpPr>
        <p:spPr>
          <a:xfrm>
            <a:off x="6400800" y="1828800"/>
            <a:ext cx="5120640" cy="365760"/>
          </a:xfrm>
          <a:prstGeom prst="rect">
            <a:avLst/>
          </a:prstGeom>
          <a:noFill/>
          <a:ln/>
        </p:spPr>
        <p:txBody>
          <a:bodyPr wrap="square" lIns="0" tIns="0" rIns="0" bIns="0" rtlCol="0" anchor="ctr"/>
          <a:lstStyle/>
          <a:p>
            <a:pPr indent="0" marL="0">
              <a:buNone/>
            </a:pPr>
            <a:r>
              <a:rPr lang="en-US" sz="1600" b="1" dirty="0">
                <a:solidFill>
                  <a:srgbClr val="0FB5A6"/>
                </a:solidFill>
                <a:latin typeface="Calibri" pitchFamily="34" charset="0"/>
                <a:ea typeface="Calibri" pitchFamily="34" charset="-122"/>
                <a:cs typeface="Calibri" pitchFamily="34" charset="-120"/>
              </a:rPr>
              <a:t>Future work</a:t>
            </a:r>
            <a:endParaRPr lang="en-US" sz="1600" dirty="0"/>
          </a:p>
        </p:txBody>
      </p:sp>
      <p:sp>
        <p:nvSpPr>
          <p:cNvPr id="8" name="Text 6"/>
          <p:cNvSpPr/>
          <p:nvPr/>
        </p:nvSpPr>
        <p:spPr>
          <a:xfrm>
            <a:off x="6400800" y="2286000"/>
            <a:ext cx="5120640" cy="3291840"/>
          </a:xfrm>
          <a:prstGeom prst="rect">
            <a:avLst/>
          </a:prstGeom>
          <a:noFill/>
          <a:ln/>
        </p:spPr>
        <p:txBody>
          <a:bodyPr wrap="square" rtlCol="0" anchor="t"/>
          <a:lstStyle/>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Weighted / adaptive voting to exploit the strongest detector.</a:t>
            </a:r>
            <a:endParaRPr lang="en-US" sz="1400" dirty="0"/>
          </a:p>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Full CICIDS-2017 and UNSW-NB15 at scale (GPU / cloud).</a:t>
            </a:r>
            <a:endParaRPr lang="en-US" sz="1400" dirty="0"/>
          </a:p>
          <a:p>
            <a:pPr marL="342900" indent="-342900">
              <a:spcAft>
                <a:spcPts val="900"/>
              </a:spcAft>
              <a:buSzPct val="100000"/>
              <a:buChar char="•"/>
            </a:pPr>
            <a:r>
              <a:rPr lang="en-US" sz="1400" dirty="0">
                <a:solidFill>
                  <a:srgbClr val="CFE3EE"/>
                </a:solidFill>
                <a:latin typeface="Calibri" pitchFamily="34" charset="0"/>
                <a:ea typeface="Calibri" pitchFamily="34" charset="-122"/>
                <a:cs typeface="Calibri" pitchFamily="34" charset="-120"/>
              </a:rPr>
              <a:t>More attacks: outlier injection, backdoor; more classifiers incl. MLP.</a:t>
            </a:r>
            <a:endParaRPr lang="en-US" sz="1400" dirty="0"/>
          </a:p>
          <a:p>
            <a:pPr marL="342900" indent="-342900">
              <a:buSzPct val="100000"/>
              <a:buChar char="•"/>
            </a:pPr>
            <a:r>
              <a:rPr lang="en-US" sz="1400" dirty="0">
                <a:solidFill>
                  <a:srgbClr val="CFE3EE"/>
                </a:solidFill>
                <a:latin typeface="Calibri" pitchFamily="34" charset="0"/>
                <a:ea typeface="Calibri" pitchFamily="34" charset="-122"/>
                <a:cs typeface="Calibri" pitchFamily="34" charset="-120"/>
              </a:rPr>
              <a:t>Estimate contamination rate; multi-seed significance testing.</a:t>
            </a:r>
            <a:endParaRPr lang="en-US" sz="1400" dirty="0"/>
          </a:p>
        </p:txBody>
      </p:sp>
      <p:sp>
        <p:nvSpPr>
          <p:cNvPr id="9" name="Shape 7"/>
          <p:cNvSpPr/>
          <p:nvPr/>
        </p:nvSpPr>
        <p:spPr>
          <a:xfrm>
            <a:off x="822960" y="5806440"/>
            <a:ext cx="10515600" cy="0"/>
          </a:xfrm>
          <a:prstGeom prst="line">
            <a:avLst/>
          </a:prstGeom>
          <a:noFill/>
          <a:ln w="12700">
            <a:solidFill>
              <a:srgbClr val="0E7C73"/>
            </a:solidFill>
            <a:prstDash val="solid"/>
          </a:ln>
        </p:spPr>
      </p:sp>
      <p:sp>
        <p:nvSpPr>
          <p:cNvPr id="10" name="Text 8"/>
          <p:cNvSpPr/>
          <p:nvPr/>
        </p:nvSpPr>
        <p:spPr>
          <a:xfrm>
            <a:off x="822960" y="5989320"/>
            <a:ext cx="10515600" cy="457200"/>
          </a:xfrm>
          <a:prstGeom prst="rect">
            <a:avLst/>
          </a:prstGeom>
          <a:noFill/>
          <a:ln/>
        </p:spPr>
        <p:txBody>
          <a:bodyPr wrap="square" lIns="0" tIns="0" rIns="0" bIns="0" rtlCol="0" anchor="ctr"/>
          <a:lstStyle/>
          <a:p>
            <a:pPr indent="0" marL="0">
              <a:buNone/>
            </a:pPr>
            <a:r>
              <a:rPr lang="en-US" sz="1800" i="1" dirty="0">
                <a:solidFill>
                  <a:srgbClr val="FFFFFF"/>
                </a:solidFill>
                <a:latin typeface="Georgia" pitchFamily="34" charset="0"/>
                <a:ea typeface="Georgia" pitchFamily="34" charset="-122"/>
                <a:cs typeface="Georgia" pitchFamily="34" charset="-120"/>
              </a:rPr>
              <a:t>Thank you — I welcome your questions.</a:t>
            </a:r>
            <a:endParaRPr lang="en-US" sz="1800" dirty="0"/>
          </a:p>
        </p:txBody>
      </p:sp>
      <p:sp>
        <p:nvSpPr>
          <p:cNvPr id="12" name="Text 9"/>
          <p:cNvSpPr/>
          <p:nvPr/>
        </p:nvSpPr>
        <p:spPr>
          <a:xfrm>
            <a:off x="11612880" y="6400800"/>
            <a:ext cx="365760" cy="274320"/>
          </a:xfrm>
          <a:prstGeom prst="rect">
            <a:avLst/>
          </a:prstGeom>
          <a:noFill/>
          <a:ln/>
        </p:spPr>
        <p:txBody>
          <a:bodyPr wrap="square" lIns="0" tIns="0" rIns="0" bIns="0" rtlCol="0" anchor="ctr"/>
          <a:lstStyle/>
          <a:p>
            <a:pPr algn="r" indent="0" marL="0">
              <a:buNone/>
            </a:pPr>
            <a:r>
              <a:rPr lang="en-US" sz="1000" dirty="0">
                <a:solidFill>
                  <a:srgbClr val="5B6B7B"/>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Viva — Defending Against Data Poisoning in ML-Based IDS</dc:title>
  <dc:subject>PptxGenJS Presentation</dc:subject>
  <dc:creator>Md Mahfuzur Rahman</dc:creator>
  <cp:lastModifiedBy>Md Mahfuzur Rahman</cp:lastModifiedBy>
  <cp:revision>1</cp:revision>
  <dcterms:created xsi:type="dcterms:W3CDTF">2026-06-08T10:49:22Z</dcterms:created>
  <dcterms:modified xsi:type="dcterms:W3CDTF">2026-06-08T10:49:22Z</dcterms:modified>
</cp:coreProperties>
</file>